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2" r:id="rId5"/>
    <p:sldId id="273" r:id="rId6"/>
    <p:sldId id="260" r:id="rId7"/>
    <p:sldId id="264" r:id="rId8"/>
    <p:sldId id="262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7C767-F44D-A41F-C243-BB25A9526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EB0394-BC90-8E53-6A6A-F2BCE6807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259CB-091A-ACF6-B9D7-C39DC5832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6EBC-7738-4C27-92D8-E044F7E0156F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0676D-6AD7-8C57-6536-BB25CEC91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C3DA6-E50A-B50D-DB0E-7FE405FD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1830-05A1-41D1-8192-59FC133C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19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6BEA5-7BD7-29F8-51F5-463A483A5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CDAC7E-62EC-9601-0C52-9D118CFD0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89A85-1C25-81A6-2299-938F199E3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6EBC-7738-4C27-92D8-E044F7E0156F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20227-B612-3D7C-1405-41C690FF3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029CA-DCF1-3341-52B1-93B0EA5E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1830-05A1-41D1-8192-59FC133C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05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D926E7-272E-F2A9-6975-6B536F7AA0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9CE8B8-FFE9-11AE-8FA0-A9CD5A8E3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C458C-9645-FB4A-746A-54230D18F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6EBC-7738-4C27-92D8-E044F7E0156F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E6237-424C-C581-8214-ECF7246B9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31112-45C1-CC54-B42C-89C11A12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1830-05A1-41D1-8192-59FC133C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7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279B1-BEBF-819B-B7EE-51D1CD688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5E7E8-88DB-99DE-EEB0-9DA57498B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022AE-262D-AAFA-4063-4C6A18A5C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6EBC-7738-4C27-92D8-E044F7E0156F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1ABC3-3E58-62BA-CF1E-DD4C14429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B2468-B818-FD3D-D873-84CA408EB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1830-05A1-41D1-8192-59FC133C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0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F612E-5D6B-C1BC-2C6B-7B6A7C776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187BC-DDF2-E9FD-378A-44A3EBC56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956BA-9929-930C-D6F3-530344D33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6EBC-7738-4C27-92D8-E044F7E0156F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E7FF4-9B2C-7BAE-F793-CD915DB16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E263E-FACF-4C45-42A4-408C852F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1830-05A1-41D1-8192-59FC133C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3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C3DC7-BA79-B192-4B26-F746754AE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885FB-3F70-1AAC-4F41-A82368D7B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918AFD-89A1-E5F3-2ED8-90B29B672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4CB945-7BE4-59A6-785A-214660DCA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6EBC-7738-4C27-92D8-E044F7E0156F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B7376A-B575-5625-43C2-1E8244C9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FC034B-C3E4-C342-E605-C6B62874B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1830-05A1-41D1-8192-59FC133C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99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AABE3-8232-677F-6F2B-CDE427BA6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9CC67-AA68-FBC7-8455-00BA753C2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176A41-8822-2F52-368C-CA78ADD1D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F8F2D1-2BA4-E939-CB80-158555B52F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7273EF-5DD6-5DB0-023D-2DDC5A1C76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38CB2A-082D-833E-1B73-19FBBFC16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6EBC-7738-4C27-92D8-E044F7E0156F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329763-88D4-9B3D-C9A8-F7B130E29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E95897-C58F-C09E-4F9D-071200241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1830-05A1-41D1-8192-59FC133C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0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91893-5C06-D82C-9ADF-CB00DFA6B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32C904-661E-E56F-459C-B81D281E1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6EBC-7738-4C27-92D8-E044F7E0156F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73F843-F7B8-B12C-AF73-ED4E906CB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2B5B47-5611-6B9A-1AC1-A0A789FE6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1830-05A1-41D1-8192-59FC133C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68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78B0D2-21D7-322E-1985-6CA1A3402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6EBC-7738-4C27-92D8-E044F7E0156F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1D3BA1-16F1-687C-3338-F130F02A7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9B243-8B4A-4DCB-96D8-E4C65E7EA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1830-05A1-41D1-8192-59FC133C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7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CA080-6816-F7D6-3EFC-E12A9A574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DCB00-B8AE-A90B-3A4C-E4D6D94FA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F295F-7B50-D088-3EC7-889A171C2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C7561B-B0A6-3AB1-FB8C-DA43798F1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6EBC-7738-4C27-92D8-E044F7E0156F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F8C53-32AE-643E-DD68-A7D995914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318879-F0A5-9F56-0A9B-F88B9F005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1830-05A1-41D1-8192-59FC133C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3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7E8B6-44B1-F92D-72D1-95BB2B305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A541EF-CEB7-D5EB-3340-F40E30D4E6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9131F-6B33-D6FD-212E-11C252715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33682-91F2-7DFF-B71C-16052A860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6EBC-7738-4C27-92D8-E044F7E0156F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0C0DD-2C3B-6FD8-9710-2747A9402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2F60-E8B1-B092-FE28-BAD1BB909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1830-05A1-41D1-8192-59FC133C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B8FFEB-278D-009C-AEA9-AABD8A83A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B9F40-9576-4B59-6FD6-C98E1B0B6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6E4B8-8570-3197-6DCE-E83141FFB3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96EBC-7738-4C27-92D8-E044F7E0156F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2D4FB-32BE-9C87-1023-EBC21D5E7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B7B61-CA01-2148-182B-551076E33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61830-05A1-41D1-8192-59FC133C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3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6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725DB5-9F01-EF2C-EE8C-7C9654813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93" y="-21609"/>
            <a:ext cx="1186607" cy="11866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5714F6-27DB-6A80-DADE-2AD93D00D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445" y="428835"/>
            <a:ext cx="2091109" cy="11766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C81BFC-F62A-A0D6-2E61-7107E24A9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6826" y="1454973"/>
            <a:ext cx="9041152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0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3">
            <a:extLst>
              <a:ext uri="{FF2B5EF4-FFF2-40B4-BE49-F238E27FC236}">
                <a16:creationId xmlns:a16="http://schemas.microsoft.com/office/drawing/2014/main" id="{7DCED599-5303-D60D-9208-A165ADA5992F}"/>
              </a:ext>
            </a:extLst>
          </p:cNvPr>
          <p:cNvSpPr/>
          <p:nvPr/>
        </p:nvSpPr>
        <p:spPr>
          <a:xfrm>
            <a:off x="711622" y="443753"/>
            <a:ext cx="765978" cy="941294"/>
          </a:xfrm>
          <a:custGeom>
            <a:avLst/>
            <a:gdLst/>
            <a:ahLst/>
            <a:cxnLst/>
            <a:rect l="l" t="t" r="r" b="b"/>
            <a:pathLst>
              <a:path w="1353117" h="1662816">
                <a:moveTo>
                  <a:pt x="0" y="0"/>
                </a:moveTo>
                <a:lnTo>
                  <a:pt x="1353116" y="0"/>
                </a:lnTo>
                <a:lnTo>
                  <a:pt x="1353116" y="1662816"/>
                </a:lnTo>
                <a:lnTo>
                  <a:pt x="0" y="16628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14">
            <a:extLst>
              <a:ext uri="{FF2B5EF4-FFF2-40B4-BE49-F238E27FC236}">
                <a16:creationId xmlns:a16="http://schemas.microsoft.com/office/drawing/2014/main" id="{2DECA637-8F27-D483-757D-214F7F54D075}"/>
              </a:ext>
            </a:extLst>
          </p:cNvPr>
          <p:cNvGrpSpPr/>
          <p:nvPr/>
        </p:nvGrpSpPr>
        <p:grpSpPr>
          <a:xfrm>
            <a:off x="7732058" y="1625787"/>
            <a:ext cx="2651598" cy="973417"/>
            <a:chOff x="0" y="-380619"/>
            <a:chExt cx="4991505" cy="1614882"/>
          </a:xfrm>
        </p:grpSpPr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id="{DA3E0360-70BF-90F8-7D66-E1858EBECEBC}"/>
                </a:ext>
              </a:extLst>
            </p:cNvPr>
            <p:cNvSpPr/>
            <p:nvPr/>
          </p:nvSpPr>
          <p:spPr>
            <a:xfrm>
              <a:off x="0" y="0"/>
              <a:ext cx="4991505" cy="1234263"/>
            </a:xfrm>
            <a:custGeom>
              <a:avLst/>
              <a:gdLst/>
              <a:ahLst/>
              <a:cxnLst/>
              <a:rect l="l" t="t" r="r" b="b"/>
              <a:pathLst>
                <a:path w="4991505" h="1234263">
                  <a:moveTo>
                    <a:pt x="0" y="0"/>
                  </a:moveTo>
                  <a:lnTo>
                    <a:pt x="4991505" y="0"/>
                  </a:lnTo>
                  <a:lnTo>
                    <a:pt x="4991505" y="1234263"/>
                  </a:lnTo>
                  <a:lnTo>
                    <a:pt x="0" y="1234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16">
              <a:extLst>
                <a:ext uri="{FF2B5EF4-FFF2-40B4-BE49-F238E27FC236}">
                  <a16:creationId xmlns:a16="http://schemas.microsoft.com/office/drawing/2014/main" id="{B17F8D58-2506-DBFF-2D08-A3AEF2567C1F}"/>
                </a:ext>
              </a:extLst>
            </p:cNvPr>
            <p:cNvSpPr txBox="1"/>
            <p:nvPr/>
          </p:nvSpPr>
          <p:spPr>
            <a:xfrm>
              <a:off x="944434" y="-380619"/>
              <a:ext cx="3102636" cy="1063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56"/>
                </a:lnSpc>
                <a:spcBef>
                  <a:spcPct val="0"/>
                </a:spcBef>
              </a:pP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Tóm</a:t>
              </a: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tắt</a:t>
              </a:r>
              <a:endParaRPr lang="en-US" sz="3600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sp>
        <p:nvSpPr>
          <p:cNvPr id="7" name="TextBox 18">
            <a:extLst>
              <a:ext uri="{FF2B5EF4-FFF2-40B4-BE49-F238E27FC236}">
                <a16:creationId xmlns:a16="http://schemas.microsoft.com/office/drawing/2014/main" id="{B4B69F1B-7E19-2666-38F3-83AE18DCE101}"/>
              </a:ext>
            </a:extLst>
          </p:cNvPr>
          <p:cNvSpPr txBox="1"/>
          <p:nvPr/>
        </p:nvSpPr>
        <p:spPr>
          <a:xfrm>
            <a:off x="1749112" y="443753"/>
            <a:ext cx="9377865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20 kg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đường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chia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đều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vào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10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túi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Hỏi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3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túi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như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vậy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nhiêu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ki-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lô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-gam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đường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?</a:t>
            </a: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F377453D-F568-ED07-40E2-B44DD8C8885E}"/>
              </a:ext>
            </a:extLst>
          </p:cNvPr>
          <p:cNvSpPr txBox="1"/>
          <p:nvPr/>
        </p:nvSpPr>
        <p:spPr>
          <a:xfrm>
            <a:off x="6700367" y="2598966"/>
            <a:ext cx="4426610" cy="807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15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Cambria Bold"/>
              </a:rPr>
              <a:t>10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túi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: 20 kg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đường</a:t>
            </a:r>
            <a:endParaRPr lang="en-US" sz="3600" dirty="0">
              <a:solidFill>
                <a:srgbClr val="000000"/>
              </a:solidFill>
              <a:latin typeface="Cambria Bold"/>
            </a:endParaRPr>
          </a:p>
        </p:txBody>
      </p:sp>
      <p:sp>
        <p:nvSpPr>
          <p:cNvPr id="9" name="TextBox 20">
            <a:extLst>
              <a:ext uri="{FF2B5EF4-FFF2-40B4-BE49-F238E27FC236}">
                <a16:creationId xmlns:a16="http://schemas.microsoft.com/office/drawing/2014/main" id="{60D3E00F-5B31-49AD-06E9-2CFABDAFB61E}"/>
              </a:ext>
            </a:extLst>
          </p:cNvPr>
          <p:cNvSpPr txBox="1"/>
          <p:nvPr/>
        </p:nvSpPr>
        <p:spPr>
          <a:xfrm>
            <a:off x="6700367" y="3368197"/>
            <a:ext cx="4386817" cy="807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15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Cambria Bold"/>
              </a:rPr>
              <a:t>3 túi: </a:t>
            </a:r>
            <a:r>
              <a:rPr lang="en-US" sz="3600">
                <a:solidFill>
                  <a:srgbClr val="C62927"/>
                </a:solidFill>
                <a:latin typeface="Cambria Bold"/>
              </a:rPr>
              <a:t>... kg đường?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EC92F3-ECDE-D857-B2F1-A992B3DF93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816" y="1841580"/>
            <a:ext cx="3860378" cy="386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3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3">
            <a:extLst>
              <a:ext uri="{FF2B5EF4-FFF2-40B4-BE49-F238E27FC236}">
                <a16:creationId xmlns:a16="http://schemas.microsoft.com/office/drawing/2014/main" id="{4DF0207B-544A-E0BD-BE12-8463C7B27A5F}"/>
              </a:ext>
            </a:extLst>
          </p:cNvPr>
          <p:cNvSpPr/>
          <p:nvPr/>
        </p:nvSpPr>
        <p:spPr>
          <a:xfrm>
            <a:off x="749329" y="1081102"/>
            <a:ext cx="765978" cy="941294"/>
          </a:xfrm>
          <a:custGeom>
            <a:avLst/>
            <a:gdLst/>
            <a:ahLst/>
            <a:cxnLst/>
            <a:rect l="l" t="t" r="r" b="b"/>
            <a:pathLst>
              <a:path w="1353117" h="1662816">
                <a:moveTo>
                  <a:pt x="0" y="0"/>
                </a:moveTo>
                <a:lnTo>
                  <a:pt x="1353116" y="0"/>
                </a:lnTo>
                <a:lnTo>
                  <a:pt x="1353116" y="1662816"/>
                </a:lnTo>
                <a:lnTo>
                  <a:pt x="0" y="16628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14">
            <a:extLst>
              <a:ext uri="{FF2B5EF4-FFF2-40B4-BE49-F238E27FC236}">
                <a16:creationId xmlns:a16="http://schemas.microsoft.com/office/drawing/2014/main" id="{DB7CEAD4-AA60-9A2F-9AB2-DBB365276877}"/>
              </a:ext>
            </a:extLst>
          </p:cNvPr>
          <p:cNvGrpSpPr/>
          <p:nvPr/>
        </p:nvGrpSpPr>
        <p:grpSpPr>
          <a:xfrm>
            <a:off x="4638241" y="2192771"/>
            <a:ext cx="2651598" cy="973417"/>
            <a:chOff x="0" y="-380619"/>
            <a:chExt cx="4991505" cy="1614882"/>
          </a:xfrm>
        </p:grpSpPr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id="{7E5C744B-C393-5643-4E6D-8DF79FAAF6BD}"/>
                </a:ext>
              </a:extLst>
            </p:cNvPr>
            <p:cNvSpPr/>
            <p:nvPr/>
          </p:nvSpPr>
          <p:spPr>
            <a:xfrm>
              <a:off x="0" y="0"/>
              <a:ext cx="4991505" cy="1234263"/>
            </a:xfrm>
            <a:custGeom>
              <a:avLst/>
              <a:gdLst/>
              <a:ahLst/>
              <a:cxnLst/>
              <a:rect l="l" t="t" r="r" b="b"/>
              <a:pathLst>
                <a:path w="4991505" h="1234263">
                  <a:moveTo>
                    <a:pt x="0" y="0"/>
                  </a:moveTo>
                  <a:lnTo>
                    <a:pt x="4991505" y="0"/>
                  </a:lnTo>
                  <a:lnTo>
                    <a:pt x="4991505" y="1234263"/>
                  </a:lnTo>
                  <a:lnTo>
                    <a:pt x="0" y="1234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16">
              <a:extLst>
                <a:ext uri="{FF2B5EF4-FFF2-40B4-BE49-F238E27FC236}">
                  <a16:creationId xmlns:a16="http://schemas.microsoft.com/office/drawing/2014/main" id="{F030C875-8B50-DB5E-49F5-1E96B916BA0D}"/>
                </a:ext>
              </a:extLst>
            </p:cNvPr>
            <p:cNvSpPr txBox="1"/>
            <p:nvPr/>
          </p:nvSpPr>
          <p:spPr>
            <a:xfrm>
              <a:off x="944434" y="-380619"/>
              <a:ext cx="3102636" cy="1323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56"/>
                </a:lnSpc>
                <a:spcBef>
                  <a:spcPct val="0"/>
                </a:spcBef>
              </a:pP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Bài</a:t>
              </a: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giải</a:t>
              </a:r>
              <a:endParaRPr lang="en-US" sz="3600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sp>
        <p:nvSpPr>
          <p:cNvPr id="7" name="TextBox 19">
            <a:extLst>
              <a:ext uri="{FF2B5EF4-FFF2-40B4-BE49-F238E27FC236}">
                <a16:creationId xmlns:a16="http://schemas.microsoft.com/office/drawing/2014/main" id="{3A644602-14FE-BFFC-E861-9A06EB094475}"/>
              </a:ext>
            </a:extLst>
          </p:cNvPr>
          <p:cNvSpPr txBox="1"/>
          <p:nvPr/>
        </p:nvSpPr>
        <p:spPr>
          <a:xfrm>
            <a:off x="1749112" y="3304568"/>
            <a:ext cx="8029655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vi-VN" sz="3600" dirty="0">
                <a:solidFill>
                  <a:srgbClr val="C00000"/>
                </a:solidFill>
                <a:latin typeface="Cambria Bold"/>
              </a:rPr>
              <a:t>Số ki-lô-gam đường trong mỗi túi là</a:t>
            </a:r>
          </a:p>
          <a:p>
            <a:pPr algn="ctr">
              <a:spcBef>
                <a:spcPct val="0"/>
              </a:spcBef>
            </a:pPr>
            <a:r>
              <a:rPr lang="vi-VN" sz="3600" dirty="0">
                <a:solidFill>
                  <a:srgbClr val="C00000"/>
                </a:solidFill>
                <a:latin typeface="Cambria Bold"/>
              </a:rPr>
              <a:t>20 : 10 = 2 (kg)</a:t>
            </a:r>
          </a:p>
          <a:p>
            <a:pPr algn="ctr">
              <a:spcBef>
                <a:spcPct val="0"/>
              </a:spcBef>
            </a:pPr>
            <a:r>
              <a:rPr lang="vi-VN" sz="3600" dirty="0">
                <a:solidFill>
                  <a:srgbClr val="C00000"/>
                </a:solidFill>
                <a:latin typeface="Cambria Bold"/>
              </a:rPr>
              <a:t>Số ki-lô-gam đường trong 3 túi là:</a:t>
            </a:r>
          </a:p>
          <a:p>
            <a:pPr algn="ctr">
              <a:spcBef>
                <a:spcPct val="0"/>
              </a:spcBef>
            </a:pPr>
            <a:r>
              <a:rPr lang="vi-VN" sz="3600" dirty="0">
                <a:solidFill>
                  <a:srgbClr val="C00000"/>
                </a:solidFill>
                <a:latin typeface="Cambria Bold"/>
              </a:rPr>
              <a:t>2 x 3 = 6 (kg)</a:t>
            </a:r>
          </a:p>
          <a:p>
            <a:pPr algn="ctr">
              <a:spcBef>
                <a:spcPct val="0"/>
              </a:spcBef>
            </a:pPr>
            <a:r>
              <a:rPr lang="en-US" sz="3600" i="1" dirty="0">
                <a:solidFill>
                  <a:srgbClr val="C00000"/>
                </a:solidFill>
                <a:latin typeface="Cambria Bold"/>
              </a:rPr>
              <a:t>                               </a:t>
            </a:r>
            <a:r>
              <a:rPr lang="vi-VN" sz="3600" i="1" dirty="0">
                <a:solidFill>
                  <a:srgbClr val="C00000"/>
                </a:solidFill>
                <a:latin typeface="Cambria Bold"/>
              </a:rPr>
              <a:t>Đáp số</a:t>
            </a:r>
            <a:r>
              <a:rPr lang="vi-VN" sz="3600" dirty="0">
                <a:solidFill>
                  <a:srgbClr val="C00000"/>
                </a:solidFill>
                <a:latin typeface="Cambria Bold"/>
              </a:rPr>
              <a:t>: 6 kg đường</a:t>
            </a: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FCA248F9-CDA4-FD44-FFB5-B0247DFD0404}"/>
              </a:ext>
            </a:extLst>
          </p:cNvPr>
          <p:cNvSpPr txBox="1"/>
          <p:nvPr/>
        </p:nvSpPr>
        <p:spPr>
          <a:xfrm>
            <a:off x="1749112" y="914400"/>
            <a:ext cx="9377865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20 kg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đường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chia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đều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vào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10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túi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Hỏi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3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túi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như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vậy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nhiêu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ki-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lô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-gam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đường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03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3">
            <a:extLst>
              <a:ext uri="{FF2B5EF4-FFF2-40B4-BE49-F238E27FC236}">
                <a16:creationId xmlns:a16="http://schemas.microsoft.com/office/drawing/2014/main" id="{A6A5C77E-A9BB-D638-FD1F-E86F27E1954A}"/>
              </a:ext>
            </a:extLst>
          </p:cNvPr>
          <p:cNvSpPr/>
          <p:nvPr/>
        </p:nvSpPr>
        <p:spPr>
          <a:xfrm>
            <a:off x="711477" y="752101"/>
            <a:ext cx="861669" cy="1057262"/>
          </a:xfrm>
          <a:custGeom>
            <a:avLst/>
            <a:gdLst/>
            <a:ahLst/>
            <a:cxnLst/>
            <a:rect l="l" t="t" r="r" b="b"/>
            <a:pathLst>
              <a:path w="1360357" h="1669149">
                <a:moveTo>
                  <a:pt x="0" y="0"/>
                </a:moveTo>
                <a:lnTo>
                  <a:pt x="1360357" y="0"/>
                </a:lnTo>
                <a:lnTo>
                  <a:pt x="1360357" y="1669149"/>
                </a:lnTo>
                <a:lnTo>
                  <a:pt x="0" y="1669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A587A78-C4ED-B16B-E9BE-FAE7BDBB39F5}"/>
              </a:ext>
            </a:extLst>
          </p:cNvPr>
          <p:cNvGrpSpPr/>
          <p:nvPr/>
        </p:nvGrpSpPr>
        <p:grpSpPr>
          <a:xfrm>
            <a:off x="1248142" y="2863873"/>
            <a:ext cx="3017221" cy="1349499"/>
            <a:chOff x="863448" y="2017059"/>
            <a:chExt cx="2474429" cy="1106727"/>
          </a:xfrm>
        </p:grpSpPr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id="{26B35297-21EF-C471-0375-883ECAE35CC7}"/>
                </a:ext>
              </a:extLst>
            </p:cNvPr>
            <p:cNvSpPr/>
            <p:nvPr/>
          </p:nvSpPr>
          <p:spPr>
            <a:xfrm>
              <a:off x="863448" y="2017059"/>
              <a:ext cx="533074" cy="737818"/>
            </a:xfrm>
            <a:custGeom>
              <a:avLst/>
              <a:gdLst/>
              <a:ahLst/>
              <a:cxnLst/>
              <a:rect l="l" t="t" r="r" b="b"/>
              <a:pathLst>
                <a:path w="1086378" h="1503637">
                  <a:moveTo>
                    <a:pt x="0" y="0"/>
                  </a:moveTo>
                  <a:lnTo>
                    <a:pt x="1086378" y="0"/>
                  </a:lnTo>
                  <a:lnTo>
                    <a:pt x="1086378" y="1503637"/>
                  </a:lnTo>
                  <a:lnTo>
                    <a:pt x="0" y="1503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6BF0B036-7A6A-E78B-CAC6-E87AF67FED65}"/>
                </a:ext>
              </a:extLst>
            </p:cNvPr>
            <p:cNvSpPr/>
            <p:nvPr/>
          </p:nvSpPr>
          <p:spPr>
            <a:xfrm>
              <a:off x="1430541" y="2017059"/>
              <a:ext cx="533074" cy="737818"/>
            </a:xfrm>
            <a:custGeom>
              <a:avLst/>
              <a:gdLst/>
              <a:ahLst/>
              <a:cxnLst/>
              <a:rect l="l" t="t" r="r" b="b"/>
              <a:pathLst>
                <a:path w="1086378" h="1503637">
                  <a:moveTo>
                    <a:pt x="0" y="0"/>
                  </a:moveTo>
                  <a:lnTo>
                    <a:pt x="1086378" y="0"/>
                  </a:lnTo>
                  <a:lnTo>
                    <a:pt x="1086378" y="1503637"/>
                  </a:lnTo>
                  <a:lnTo>
                    <a:pt x="0" y="1503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9A079BE0-242C-6CF0-05EA-FEBADE409688}"/>
                </a:ext>
              </a:extLst>
            </p:cNvPr>
            <p:cNvSpPr/>
            <p:nvPr/>
          </p:nvSpPr>
          <p:spPr>
            <a:xfrm>
              <a:off x="2024377" y="2017059"/>
              <a:ext cx="533074" cy="737818"/>
            </a:xfrm>
            <a:custGeom>
              <a:avLst/>
              <a:gdLst/>
              <a:ahLst/>
              <a:cxnLst/>
              <a:rect l="l" t="t" r="r" b="b"/>
              <a:pathLst>
                <a:path w="1086378" h="1503637">
                  <a:moveTo>
                    <a:pt x="0" y="0"/>
                  </a:moveTo>
                  <a:lnTo>
                    <a:pt x="1086378" y="0"/>
                  </a:lnTo>
                  <a:lnTo>
                    <a:pt x="1086378" y="1503637"/>
                  </a:lnTo>
                  <a:lnTo>
                    <a:pt x="0" y="1503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9C44A7A6-A3B2-07B8-5A92-46882D6E809A}"/>
                </a:ext>
              </a:extLst>
            </p:cNvPr>
            <p:cNvSpPr/>
            <p:nvPr/>
          </p:nvSpPr>
          <p:spPr>
            <a:xfrm>
              <a:off x="2591470" y="2017059"/>
              <a:ext cx="533074" cy="737818"/>
            </a:xfrm>
            <a:custGeom>
              <a:avLst/>
              <a:gdLst/>
              <a:ahLst/>
              <a:cxnLst/>
              <a:rect l="l" t="t" r="r" b="b"/>
              <a:pathLst>
                <a:path w="1086378" h="1503637">
                  <a:moveTo>
                    <a:pt x="0" y="0"/>
                  </a:moveTo>
                  <a:lnTo>
                    <a:pt x="1086378" y="0"/>
                  </a:lnTo>
                  <a:lnTo>
                    <a:pt x="1086378" y="1503637"/>
                  </a:lnTo>
                  <a:lnTo>
                    <a:pt x="0" y="1503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AACA7EDC-8279-A9FC-5348-991BCB1869CC}"/>
                </a:ext>
              </a:extLst>
            </p:cNvPr>
            <p:cNvSpPr/>
            <p:nvPr/>
          </p:nvSpPr>
          <p:spPr>
            <a:xfrm>
              <a:off x="1076781" y="2385968"/>
              <a:ext cx="533074" cy="737818"/>
            </a:xfrm>
            <a:custGeom>
              <a:avLst/>
              <a:gdLst/>
              <a:ahLst/>
              <a:cxnLst/>
              <a:rect l="l" t="t" r="r" b="b"/>
              <a:pathLst>
                <a:path w="1086378" h="1503637">
                  <a:moveTo>
                    <a:pt x="0" y="0"/>
                  </a:moveTo>
                  <a:lnTo>
                    <a:pt x="1086378" y="0"/>
                  </a:lnTo>
                  <a:lnTo>
                    <a:pt x="1086378" y="1503637"/>
                  </a:lnTo>
                  <a:lnTo>
                    <a:pt x="0" y="1503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C7A7CE97-AC25-9437-6859-4C6875E75C29}"/>
                </a:ext>
              </a:extLst>
            </p:cNvPr>
            <p:cNvSpPr/>
            <p:nvPr/>
          </p:nvSpPr>
          <p:spPr>
            <a:xfrm>
              <a:off x="1643874" y="2385968"/>
              <a:ext cx="533074" cy="737818"/>
            </a:xfrm>
            <a:custGeom>
              <a:avLst/>
              <a:gdLst/>
              <a:ahLst/>
              <a:cxnLst/>
              <a:rect l="l" t="t" r="r" b="b"/>
              <a:pathLst>
                <a:path w="1086378" h="1503637">
                  <a:moveTo>
                    <a:pt x="0" y="0"/>
                  </a:moveTo>
                  <a:lnTo>
                    <a:pt x="1086378" y="0"/>
                  </a:lnTo>
                  <a:lnTo>
                    <a:pt x="1086378" y="1503637"/>
                  </a:lnTo>
                  <a:lnTo>
                    <a:pt x="0" y="1503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30790C16-9CFE-726C-1426-4D2C948DF428}"/>
                </a:ext>
              </a:extLst>
            </p:cNvPr>
            <p:cNvSpPr/>
            <p:nvPr/>
          </p:nvSpPr>
          <p:spPr>
            <a:xfrm>
              <a:off x="2237710" y="2385968"/>
              <a:ext cx="533074" cy="737818"/>
            </a:xfrm>
            <a:custGeom>
              <a:avLst/>
              <a:gdLst/>
              <a:ahLst/>
              <a:cxnLst/>
              <a:rect l="l" t="t" r="r" b="b"/>
              <a:pathLst>
                <a:path w="1086378" h="1503637">
                  <a:moveTo>
                    <a:pt x="0" y="0"/>
                  </a:moveTo>
                  <a:lnTo>
                    <a:pt x="1086378" y="0"/>
                  </a:lnTo>
                  <a:lnTo>
                    <a:pt x="1086378" y="1503637"/>
                  </a:lnTo>
                  <a:lnTo>
                    <a:pt x="0" y="1503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1C1D5BC7-692F-D1DA-CEDB-202E5925E8A6}"/>
                </a:ext>
              </a:extLst>
            </p:cNvPr>
            <p:cNvSpPr/>
            <p:nvPr/>
          </p:nvSpPr>
          <p:spPr>
            <a:xfrm>
              <a:off x="2804803" y="2385968"/>
              <a:ext cx="533074" cy="737818"/>
            </a:xfrm>
            <a:custGeom>
              <a:avLst/>
              <a:gdLst/>
              <a:ahLst/>
              <a:cxnLst/>
              <a:rect l="l" t="t" r="r" b="b"/>
              <a:pathLst>
                <a:path w="1086378" h="1503637">
                  <a:moveTo>
                    <a:pt x="0" y="0"/>
                  </a:moveTo>
                  <a:lnTo>
                    <a:pt x="1086378" y="0"/>
                  </a:lnTo>
                  <a:lnTo>
                    <a:pt x="1086378" y="1503637"/>
                  </a:lnTo>
                  <a:lnTo>
                    <a:pt x="0" y="1503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3F7B4E9-C204-E391-92D1-E30F667DADCE}"/>
              </a:ext>
            </a:extLst>
          </p:cNvPr>
          <p:cNvGrpSpPr/>
          <p:nvPr/>
        </p:nvGrpSpPr>
        <p:grpSpPr>
          <a:xfrm>
            <a:off x="877582" y="4486061"/>
            <a:ext cx="3535108" cy="1329841"/>
            <a:chOff x="1096040" y="3633103"/>
            <a:chExt cx="3535108" cy="1329841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181D3309-B766-3BA6-B73D-180FF6905B58}"/>
                </a:ext>
              </a:extLst>
            </p:cNvPr>
            <p:cNvSpPr/>
            <p:nvPr/>
          </p:nvSpPr>
          <p:spPr>
            <a:xfrm>
              <a:off x="1096040" y="3633103"/>
              <a:ext cx="2197896" cy="1324233"/>
            </a:xfrm>
            <a:custGeom>
              <a:avLst/>
              <a:gdLst/>
              <a:ahLst/>
              <a:cxnLst/>
              <a:rect l="l" t="t" r="r" b="b"/>
              <a:pathLst>
                <a:path w="3673405" h="2213227">
                  <a:moveTo>
                    <a:pt x="0" y="0"/>
                  </a:moveTo>
                  <a:lnTo>
                    <a:pt x="3673406" y="0"/>
                  </a:lnTo>
                  <a:lnTo>
                    <a:pt x="3673406" y="2213227"/>
                  </a:lnTo>
                  <a:lnTo>
                    <a:pt x="0" y="22132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32678832-78AB-2989-49A8-E54A4B0A3CE6}"/>
                </a:ext>
              </a:extLst>
            </p:cNvPr>
            <p:cNvSpPr/>
            <p:nvPr/>
          </p:nvSpPr>
          <p:spPr>
            <a:xfrm>
              <a:off x="2433252" y="3638711"/>
              <a:ext cx="2197896" cy="1324233"/>
            </a:xfrm>
            <a:custGeom>
              <a:avLst/>
              <a:gdLst/>
              <a:ahLst/>
              <a:cxnLst/>
              <a:rect l="l" t="t" r="r" b="b"/>
              <a:pathLst>
                <a:path w="3673405" h="2213227">
                  <a:moveTo>
                    <a:pt x="0" y="0"/>
                  </a:moveTo>
                  <a:lnTo>
                    <a:pt x="3673406" y="0"/>
                  </a:lnTo>
                  <a:lnTo>
                    <a:pt x="3673406" y="2213227"/>
                  </a:lnTo>
                  <a:lnTo>
                    <a:pt x="0" y="22132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5" name="TextBox 18">
            <a:extLst>
              <a:ext uri="{FF2B5EF4-FFF2-40B4-BE49-F238E27FC236}">
                <a16:creationId xmlns:a16="http://schemas.microsoft.com/office/drawing/2014/main" id="{309148DD-2101-23FD-9BC4-ADC70287B315}"/>
              </a:ext>
            </a:extLst>
          </p:cNvPr>
          <p:cNvSpPr txBox="1"/>
          <p:nvPr/>
        </p:nvSpPr>
        <p:spPr>
          <a:xfrm>
            <a:off x="1739251" y="948971"/>
            <a:ext cx="9344712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vi-VN" sz="3600" dirty="0">
                <a:solidFill>
                  <a:srgbClr val="000000"/>
                </a:solidFill>
                <a:latin typeface="Cambria Bold"/>
              </a:rPr>
              <a:t>Xếp đều 60 quả trứng vào 6 khay. </a:t>
            </a:r>
            <a:endParaRPr lang="en-US" sz="3600" dirty="0">
              <a:solidFill>
                <a:srgbClr val="000000"/>
              </a:solidFill>
              <a:latin typeface="Cambria Bold"/>
            </a:endParaRPr>
          </a:p>
          <a:p>
            <a:pPr algn="ctr">
              <a:spcBef>
                <a:spcPct val="0"/>
              </a:spcBef>
            </a:pPr>
            <a:r>
              <a:rPr lang="vi-VN" sz="3600" dirty="0">
                <a:solidFill>
                  <a:srgbClr val="000000"/>
                </a:solidFill>
                <a:latin typeface="Cambria Bold"/>
              </a:rPr>
              <a:t>Hỏi 4 khay trứng như vậy có bao nhiêu quả?</a:t>
            </a:r>
          </a:p>
        </p:txBody>
      </p:sp>
      <p:grpSp>
        <p:nvGrpSpPr>
          <p:cNvPr id="16" name="Group 14">
            <a:extLst>
              <a:ext uri="{FF2B5EF4-FFF2-40B4-BE49-F238E27FC236}">
                <a16:creationId xmlns:a16="http://schemas.microsoft.com/office/drawing/2014/main" id="{58938A1E-8873-1865-A660-75728266C5F0}"/>
              </a:ext>
            </a:extLst>
          </p:cNvPr>
          <p:cNvGrpSpPr/>
          <p:nvPr/>
        </p:nvGrpSpPr>
        <p:grpSpPr>
          <a:xfrm>
            <a:off x="7071130" y="2790122"/>
            <a:ext cx="2651598" cy="973417"/>
            <a:chOff x="0" y="-380619"/>
            <a:chExt cx="4991505" cy="1614882"/>
          </a:xfrm>
        </p:grpSpPr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2D2B40BC-2810-27F2-38EE-08247AED519E}"/>
                </a:ext>
              </a:extLst>
            </p:cNvPr>
            <p:cNvSpPr/>
            <p:nvPr/>
          </p:nvSpPr>
          <p:spPr>
            <a:xfrm>
              <a:off x="0" y="0"/>
              <a:ext cx="4991505" cy="1234263"/>
            </a:xfrm>
            <a:custGeom>
              <a:avLst/>
              <a:gdLst/>
              <a:ahLst/>
              <a:cxnLst/>
              <a:rect l="l" t="t" r="r" b="b"/>
              <a:pathLst>
                <a:path w="4991505" h="1234263">
                  <a:moveTo>
                    <a:pt x="0" y="0"/>
                  </a:moveTo>
                  <a:lnTo>
                    <a:pt x="4991505" y="0"/>
                  </a:lnTo>
                  <a:lnTo>
                    <a:pt x="4991505" y="1234263"/>
                  </a:lnTo>
                  <a:lnTo>
                    <a:pt x="0" y="1234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943AFEDE-D8BD-A5A7-CA4C-004F83184A24}"/>
                </a:ext>
              </a:extLst>
            </p:cNvPr>
            <p:cNvSpPr txBox="1"/>
            <p:nvPr/>
          </p:nvSpPr>
          <p:spPr>
            <a:xfrm>
              <a:off x="944434" y="-380619"/>
              <a:ext cx="3102636" cy="1063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56"/>
                </a:lnSpc>
                <a:spcBef>
                  <a:spcPct val="0"/>
                </a:spcBef>
              </a:pP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Tóm</a:t>
              </a: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tắt</a:t>
              </a:r>
              <a:endParaRPr lang="en-US" sz="3600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3165ACE4-AC29-538E-B2F1-1F518606EAF1}"/>
              </a:ext>
            </a:extLst>
          </p:cNvPr>
          <p:cNvSpPr txBox="1"/>
          <p:nvPr/>
        </p:nvSpPr>
        <p:spPr>
          <a:xfrm>
            <a:off x="6039439" y="3763301"/>
            <a:ext cx="4426610" cy="807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15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Cambria Bold"/>
              </a:rPr>
              <a:t>6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khay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: 60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quả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trứng</a:t>
            </a:r>
            <a:endParaRPr lang="en-US" sz="3600" dirty="0">
              <a:solidFill>
                <a:srgbClr val="000000"/>
              </a:solidFill>
              <a:latin typeface="Cambria Bold"/>
            </a:endParaRP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7AC7B7BD-0AEC-9452-BDD8-A6D68D447178}"/>
              </a:ext>
            </a:extLst>
          </p:cNvPr>
          <p:cNvSpPr txBox="1"/>
          <p:nvPr/>
        </p:nvSpPr>
        <p:spPr>
          <a:xfrm>
            <a:off x="6039439" y="4697897"/>
            <a:ext cx="4386817" cy="807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15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Cambria Bold"/>
              </a:rPr>
              <a:t>4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khay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: </a:t>
            </a:r>
            <a:r>
              <a:rPr lang="en-US" sz="3600" dirty="0">
                <a:solidFill>
                  <a:srgbClr val="C62927"/>
                </a:solidFill>
                <a:latin typeface="Cambria Bold"/>
              </a:rPr>
              <a:t>... </a:t>
            </a:r>
            <a:r>
              <a:rPr lang="en-US" sz="3600" dirty="0" err="1">
                <a:solidFill>
                  <a:srgbClr val="C62927"/>
                </a:solidFill>
                <a:latin typeface="Cambria Bold"/>
              </a:rPr>
              <a:t>quả</a:t>
            </a:r>
            <a:r>
              <a:rPr lang="en-US" sz="3600" dirty="0">
                <a:solidFill>
                  <a:srgbClr val="C62927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C62927"/>
                </a:solidFill>
                <a:latin typeface="Cambria Bold"/>
              </a:rPr>
              <a:t>trưng</a:t>
            </a:r>
            <a:r>
              <a:rPr lang="en-US" sz="3600" dirty="0">
                <a:solidFill>
                  <a:srgbClr val="C62927"/>
                </a:solidFill>
                <a:latin typeface="Cambria Bol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610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3">
            <a:extLst>
              <a:ext uri="{FF2B5EF4-FFF2-40B4-BE49-F238E27FC236}">
                <a16:creationId xmlns:a16="http://schemas.microsoft.com/office/drawing/2014/main" id="{26AE0E8C-6722-E96A-3329-E9410904F211}"/>
              </a:ext>
            </a:extLst>
          </p:cNvPr>
          <p:cNvSpPr/>
          <p:nvPr/>
        </p:nvSpPr>
        <p:spPr>
          <a:xfrm>
            <a:off x="849302" y="732631"/>
            <a:ext cx="861669" cy="1057262"/>
          </a:xfrm>
          <a:custGeom>
            <a:avLst/>
            <a:gdLst/>
            <a:ahLst/>
            <a:cxnLst/>
            <a:rect l="l" t="t" r="r" b="b"/>
            <a:pathLst>
              <a:path w="1360357" h="1669149">
                <a:moveTo>
                  <a:pt x="0" y="0"/>
                </a:moveTo>
                <a:lnTo>
                  <a:pt x="1360357" y="0"/>
                </a:lnTo>
                <a:lnTo>
                  <a:pt x="1360357" y="1669149"/>
                </a:lnTo>
                <a:lnTo>
                  <a:pt x="0" y="1669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18">
            <a:extLst>
              <a:ext uri="{FF2B5EF4-FFF2-40B4-BE49-F238E27FC236}">
                <a16:creationId xmlns:a16="http://schemas.microsoft.com/office/drawing/2014/main" id="{2D12F5C7-34D0-9C45-B95B-EF1D98D05A62}"/>
              </a:ext>
            </a:extLst>
          </p:cNvPr>
          <p:cNvSpPr txBox="1"/>
          <p:nvPr/>
        </p:nvSpPr>
        <p:spPr>
          <a:xfrm>
            <a:off x="1825179" y="909204"/>
            <a:ext cx="9344712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vi-VN" sz="3600" dirty="0">
                <a:solidFill>
                  <a:srgbClr val="000000"/>
                </a:solidFill>
                <a:latin typeface="Cambria Bold"/>
              </a:rPr>
              <a:t>Xếp đều 60 quả trứng vào 6 khay. </a:t>
            </a:r>
            <a:endParaRPr lang="en-US" sz="3600" dirty="0">
              <a:solidFill>
                <a:srgbClr val="000000"/>
              </a:solidFill>
              <a:latin typeface="Cambria Bold"/>
            </a:endParaRPr>
          </a:p>
          <a:p>
            <a:pPr algn="ctr">
              <a:spcBef>
                <a:spcPct val="0"/>
              </a:spcBef>
            </a:pPr>
            <a:r>
              <a:rPr lang="vi-VN" sz="3600" dirty="0">
                <a:solidFill>
                  <a:srgbClr val="000000"/>
                </a:solidFill>
                <a:latin typeface="Cambria Bold"/>
              </a:rPr>
              <a:t>Hỏi 4 khay trứng như vậy có bao nhiêu quả?</a:t>
            </a:r>
          </a:p>
        </p:txBody>
      </p:sp>
      <p:grpSp>
        <p:nvGrpSpPr>
          <p:cNvPr id="5" name="Group 14">
            <a:extLst>
              <a:ext uri="{FF2B5EF4-FFF2-40B4-BE49-F238E27FC236}">
                <a16:creationId xmlns:a16="http://schemas.microsoft.com/office/drawing/2014/main" id="{65C875CB-52DD-9944-795E-05FED9CE4EF2}"/>
              </a:ext>
            </a:extLst>
          </p:cNvPr>
          <p:cNvGrpSpPr/>
          <p:nvPr/>
        </p:nvGrpSpPr>
        <p:grpSpPr>
          <a:xfrm>
            <a:off x="4799150" y="2131914"/>
            <a:ext cx="2651598" cy="973417"/>
            <a:chOff x="0" y="-380619"/>
            <a:chExt cx="4991505" cy="1614882"/>
          </a:xfrm>
        </p:grpSpPr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3450C03D-CE4A-9CA6-DCB3-EF3685234278}"/>
                </a:ext>
              </a:extLst>
            </p:cNvPr>
            <p:cNvSpPr/>
            <p:nvPr/>
          </p:nvSpPr>
          <p:spPr>
            <a:xfrm>
              <a:off x="0" y="0"/>
              <a:ext cx="4991505" cy="1234263"/>
            </a:xfrm>
            <a:custGeom>
              <a:avLst/>
              <a:gdLst/>
              <a:ahLst/>
              <a:cxnLst/>
              <a:rect l="l" t="t" r="r" b="b"/>
              <a:pathLst>
                <a:path w="4991505" h="1234263">
                  <a:moveTo>
                    <a:pt x="0" y="0"/>
                  </a:moveTo>
                  <a:lnTo>
                    <a:pt x="4991505" y="0"/>
                  </a:lnTo>
                  <a:lnTo>
                    <a:pt x="4991505" y="1234263"/>
                  </a:lnTo>
                  <a:lnTo>
                    <a:pt x="0" y="1234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0E3AE5E2-1695-6068-8400-F768833DB1F2}"/>
                </a:ext>
              </a:extLst>
            </p:cNvPr>
            <p:cNvSpPr txBox="1"/>
            <p:nvPr/>
          </p:nvSpPr>
          <p:spPr>
            <a:xfrm>
              <a:off x="944434" y="-380619"/>
              <a:ext cx="3102636" cy="1323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56"/>
                </a:lnSpc>
                <a:spcBef>
                  <a:spcPct val="0"/>
                </a:spcBef>
              </a:pP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Bài</a:t>
              </a: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giải</a:t>
              </a:r>
              <a:endParaRPr lang="en-US" sz="3600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sp>
        <p:nvSpPr>
          <p:cNvPr id="8" name="TextBox 19">
            <a:extLst>
              <a:ext uri="{FF2B5EF4-FFF2-40B4-BE49-F238E27FC236}">
                <a16:creationId xmlns:a16="http://schemas.microsoft.com/office/drawing/2014/main" id="{6D66852A-FA4C-C78D-131B-B769A836A3EC}"/>
              </a:ext>
            </a:extLst>
          </p:cNvPr>
          <p:cNvSpPr txBox="1"/>
          <p:nvPr/>
        </p:nvSpPr>
        <p:spPr>
          <a:xfrm>
            <a:off x="1825179" y="3328551"/>
            <a:ext cx="8029655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dirty="0" err="1">
                <a:solidFill>
                  <a:srgbClr val="C00000"/>
                </a:solidFill>
                <a:latin typeface="Cambria Bold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 Bold"/>
              </a:rPr>
              <a:t>quả</a:t>
            </a:r>
            <a:r>
              <a:rPr lang="en-US" sz="3600" dirty="0">
                <a:solidFill>
                  <a:srgbClr val="C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 Bold"/>
              </a:rPr>
              <a:t>trứng</a:t>
            </a:r>
            <a:r>
              <a:rPr lang="en-US" sz="3600" dirty="0">
                <a:solidFill>
                  <a:srgbClr val="C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 Bold"/>
              </a:rPr>
              <a:t>trong</a:t>
            </a:r>
            <a:r>
              <a:rPr lang="en-US" sz="3600" dirty="0">
                <a:solidFill>
                  <a:srgbClr val="C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 Bold"/>
              </a:rPr>
              <a:t>mỗi</a:t>
            </a:r>
            <a:r>
              <a:rPr lang="en-US" sz="3600" dirty="0">
                <a:solidFill>
                  <a:srgbClr val="C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 Bold"/>
              </a:rPr>
              <a:t>khay</a:t>
            </a:r>
            <a:r>
              <a:rPr lang="en-US" sz="3600" dirty="0">
                <a:solidFill>
                  <a:srgbClr val="C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 Bold"/>
              </a:rPr>
              <a:t>là</a:t>
            </a:r>
            <a:r>
              <a:rPr lang="en-US" sz="3600" dirty="0">
                <a:solidFill>
                  <a:srgbClr val="C00000"/>
                </a:solidFill>
                <a:latin typeface="Cambria Bold"/>
              </a:rPr>
              <a:t>:</a:t>
            </a:r>
          </a:p>
          <a:p>
            <a:pPr algn="ctr">
              <a:spcBef>
                <a:spcPct val="0"/>
              </a:spcBef>
            </a:pPr>
            <a:r>
              <a:rPr lang="en-US" sz="3600" dirty="0">
                <a:solidFill>
                  <a:srgbClr val="C00000"/>
                </a:solidFill>
                <a:latin typeface="Cambria Bold"/>
              </a:rPr>
              <a:t>60 : 6 = 10 (</a:t>
            </a:r>
            <a:r>
              <a:rPr lang="en-US" sz="3600" dirty="0" err="1">
                <a:solidFill>
                  <a:srgbClr val="C00000"/>
                </a:solidFill>
                <a:latin typeface="Cambria Bold"/>
              </a:rPr>
              <a:t>quả</a:t>
            </a:r>
            <a:r>
              <a:rPr lang="en-US" sz="3600" dirty="0">
                <a:solidFill>
                  <a:srgbClr val="C00000"/>
                </a:solidFill>
                <a:latin typeface="Cambria Bold"/>
              </a:rPr>
              <a:t>)</a:t>
            </a:r>
          </a:p>
          <a:p>
            <a:pPr algn="ctr">
              <a:spcBef>
                <a:spcPct val="0"/>
              </a:spcBef>
            </a:pPr>
            <a:r>
              <a:rPr lang="en-US" sz="3600" dirty="0" err="1">
                <a:solidFill>
                  <a:srgbClr val="C00000"/>
                </a:solidFill>
                <a:latin typeface="Cambria Bold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 Bold"/>
              </a:rPr>
              <a:t>quả</a:t>
            </a:r>
            <a:r>
              <a:rPr lang="en-US" sz="3600" dirty="0">
                <a:solidFill>
                  <a:srgbClr val="C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 Bold"/>
              </a:rPr>
              <a:t>trứng</a:t>
            </a:r>
            <a:r>
              <a:rPr lang="en-US" sz="3600" dirty="0">
                <a:solidFill>
                  <a:srgbClr val="C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 Bold"/>
              </a:rPr>
              <a:t>trong</a:t>
            </a:r>
            <a:r>
              <a:rPr lang="en-US" sz="3600" dirty="0">
                <a:solidFill>
                  <a:srgbClr val="C00000"/>
                </a:solidFill>
                <a:latin typeface="Cambria Bold"/>
              </a:rPr>
              <a:t> 4 </a:t>
            </a:r>
            <a:r>
              <a:rPr lang="en-US" sz="3600" dirty="0" err="1">
                <a:solidFill>
                  <a:srgbClr val="C00000"/>
                </a:solidFill>
                <a:latin typeface="Cambria Bold"/>
              </a:rPr>
              <a:t>khay</a:t>
            </a:r>
            <a:r>
              <a:rPr lang="en-US" sz="3600" dirty="0">
                <a:solidFill>
                  <a:srgbClr val="C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 Bold"/>
              </a:rPr>
              <a:t>là</a:t>
            </a:r>
            <a:r>
              <a:rPr lang="en-US" sz="3600" dirty="0">
                <a:solidFill>
                  <a:srgbClr val="C00000"/>
                </a:solidFill>
                <a:latin typeface="Cambria Bold"/>
              </a:rPr>
              <a:t>:</a:t>
            </a:r>
          </a:p>
          <a:p>
            <a:pPr algn="ctr">
              <a:spcBef>
                <a:spcPct val="0"/>
              </a:spcBef>
            </a:pPr>
            <a:r>
              <a:rPr lang="en-US" sz="3600" dirty="0">
                <a:solidFill>
                  <a:srgbClr val="C00000"/>
                </a:solidFill>
                <a:latin typeface="Cambria Bold"/>
              </a:rPr>
              <a:t>10 x 4 = 40 (</a:t>
            </a:r>
            <a:r>
              <a:rPr lang="en-US" sz="3600" dirty="0" err="1">
                <a:solidFill>
                  <a:srgbClr val="C00000"/>
                </a:solidFill>
                <a:latin typeface="Cambria Bold"/>
              </a:rPr>
              <a:t>quả</a:t>
            </a:r>
            <a:r>
              <a:rPr lang="en-US" sz="3600" dirty="0">
                <a:solidFill>
                  <a:srgbClr val="C00000"/>
                </a:solidFill>
                <a:latin typeface="Cambria Bold"/>
              </a:rPr>
              <a:t>)</a:t>
            </a:r>
          </a:p>
          <a:p>
            <a:pPr algn="ctr">
              <a:spcBef>
                <a:spcPct val="0"/>
              </a:spcBef>
            </a:pPr>
            <a:r>
              <a:rPr lang="en-US" sz="3600" i="1" dirty="0">
                <a:solidFill>
                  <a:srgbClr val="C00000"/>
                </a:solidFill>
                <a:latin typeface="Cambria Bold"/>
              </a:rPr>
              <a:t>                         </a:t>
            </a:r>
            <a:r>
              <a:rPr lang="en-US" sz="3600" i="1" dirty="0" err="1">
                <a:solidFill>
                  <a:srgbClr val="C00000"/>
                </a:solidFill>
                <a:latin typeface="Cambria Bold"/>
              </a:rPr>
              <a:t>Đáp</a:t>
            </a:r>
            <a:r>
              <a:rPr lang="en-US" sz="3600" i="1" dirty="0">
                <a:solidFill>
                  <a:srgbClr val="C00000"/>
                </a:solidFill>
                <a:latin typeface="Cambria Bold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Cambria Bold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Cambria Bold"/>
              </a:rPr>
              <a:t>: 40 </a:t>
            </a:r>
            <a:r>
              <a:rPr lang="en-US" sz="3600" dirty="0" err="1">
                <a:solidFill>
                  <a:srgbClr val="C00000"/>
                </a:solidFill>
                <a:latin typeface="Cambria Bold"/>
              </a:rPr>
              <a:t>quả</a:t>
            </a:r>
            <a:r>
              <a:rPr lang="en-US" sz="3600" dirty="0">
                <a:solidFill>
                  <a:srgbClr val="C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 Bold"/>
              </a:rPr>
              <a:t>trứng</a:t>
            </a:r>
            <a:endParaRPr lang="en-US" sz="3600" dirty="0">
              <a:solidFill>
                <a:srgbClr val="C00000"/>
              </a:solidFill>
              <a:latin typeface="Cambria Bold"/>
            </a:endParaRPr>
          </a:p>
        </p:txBody>
      </p:sp>
    </p:spTree>
    <p:extLst>
      <p:ext uri="{BB962C8B-B14F-4D97-AF65-F5344CB8AC3E}">
        <p14:creationId xmlns:p14="http://schemas.microsoft.com/office/powerpoint/2010/main" val="402636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>
            <a:extLst>
              <a:ext uri="{FF2B5EF4-FFF2-40B4-BE49-F238E27FC236}">
                <a16:creationId xmlns:a16="http://schemas.microsoft.com/office/drawing/2014/main" id="{6B95BA5C-C3E4-3531-C65B-2D0025615609}"/>
              </a:ext>
            </a:extLst>
          </p:cNvPr>
          <p:cNvSpPr/>
          <p:nvPr/>
        </p:nvSpPr>
        <p:spPr>
          <a:xfrm>
            <a:off x="920084" y="556833"/>
            <a:ext cx="695458" cy="1016474"/>
          </a:xfrm>
          <a:custGeom>
            <a:avLst/>
            <a:gdLst/>
            <a:ahLst/>
            <a:cxnLst/>
            <a:rect l="l" t="t" r="r" b="b"/>
            <a:pathLst>
              <a:path w="1245008" h="1772253">
                <a:moveTo>
                  <a:pt x="0" y="0"/>
                </a:moveTo>
                <a:lnTo>
                  <a:pt x="1245008" y="0"/>
                </a:lnTo>
                <a:lnTo>
                  <a:pt x="1245008" y="1772253"/>
                </a:lnTo>
                <a:lnTo>
                  <a:pt x="0" y="1772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9C87675-12B7-DDA5-F21E-6BD49865CF58}"/>
              </a:ext>
            </a:extLst>
          </p:cNvPr>
          <p:cNvGrpSpPr/>
          <p:nvPr/>
        </p:nvGrpSpPr>
        <p:grpSpPr>
          <a:xfrm>
            <a:off x="5905143" y="4386226"/>
            <a:ext cx="1585010" cy="1959019"/>
            <a:chOff x="712778" y="2173242"/>
            <a:chExt cx="1805527" cy="223157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E2FDAAC-0159-83AB-2A22-A4E33533D593}"/>
                </a:ext>
              </a:extLst>
            </p:cNvPr>
            <p:cNvGrpSpPr/>
            <p:nvPr/>
          </p:nvGrpSpPr>
          <p:grpSpPr>
            <a:xfrm>
              <a:off x="797166" y="2173242"/>
              <a:ext cx="1636752" cy="2231570"/>
              <a:chOff x="797166" y="2173242"/>
              <a:chExt cx="1636752" cy="2231570"/>
            </a:xfrm>
          </p:grpSpPr>
          <p:sp>
            <p:nvSpPr>
              <p:cNvPr id="3" name="Freeform 13">
                <a:extLst>
                  <a:ext uri="{FF2B5EF4-FFF2-40B4-BE49-F238E27FC236}">
                    <a16:creationId xmlns:a16="http://schemas.microsoft.com/office/drawing/2014/main" id="{0333F85C-7398-1964-AACB-37226A361169}"/>
                  </a:ext>
                </a:extLst>
              </p:cNvPr>
              <p:cNvSpPr/>
              <p:nvPr/>
            </p:nvSpPr>
            <p:spPr>
              <a:xfrm>
                <a:off x="797166" y="2173242"/>
                <a:ext cx="1636752" cy="2231570"/>
              </a:xfrm>
              <a:custGeom>
                <a:avLst/>
                <a:gdLst/>
                <a:ahLst/>
                <a:cxnLst/>
                <a:rect l="l" t="t" r="r" b="b"/>
                <a:pathLst>
                  <a:path w="2051228" h="2552073">
                    <a:moveTo>
                      <a:pt x="0" y="0"/>
                    </a:moveTo>
                    <a:lnTo>
                      <a:pt x="2051229" y="0"/>
                    </a:lnTo>
                    <a:lnTo>
                      <a:pt x="2051229" y="2552073"/>
                    </a:lnTo>
                    <a:lnTo>
                      <a:pt x="0" y="255207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10EA54F-C385-A77A-38FD-A5362F5ACD2C}"/>
                  </a:ext>
                </a:extLst>
              </p:cNvPr>
              <p:cNvSpPr/>
              <p:nvPr/>
            </p:nvSpPr>
            <p:spPr>
              <a:xfrm>
                <a:off x="1173683" y="3429000"/>
                <a:ext cx="695458" cy="336176"/>
              </a:xfrm>
              <a:prstGeom prst="rect">
                <a:avLst/>
              </a:prstGeom>
              <a:solidFill>
                <a:srgbClr val="C6E4E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7" name="TextBox 18">
              <a:extLst>
                <a:ext uri="{FF2B5EF4-FFF2-40B4-BE49-F238E27FC236}">
                  <a16:creationId xmlns:a16="http://schemas.microsoft.com/office/drawing/2014/main" id="{D1EA08C8-DBD6-5632-53BD-6946AD74F27A}"/>
                </a:ext>
              </a:extLst>
            </p:cNvPr>
            <p:cNvSpPr txBox="1"/>
            <p:nvPr/>
          </p:nvSpPr>
          <p:spPr>
            <a:xfrm>
              <a:off x="712778" y="3289028"/>
              <a:ext cx="1805527" cy="5609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3200" b="1" dirty="0" err="1">
                  <a:solidFill>
                    <a:srgbClr val="000000"/>
                  </a:solidFill>
                  <a:latin typeface="Cambria Bold"/>
                </a:rPr>
                <a:t>Muối</a:t>
              </a:r>
              <a:endParaRPr lang="vi-VN" sz="3200" b="1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A285CDC-0725-877D-65B8-81C288C28EAD}"/>
              </a:ext>
            </a:extLst>
          </p:cNvPr>
          <p:cNvGrpSpPr/>
          <p:nvPr/>
        </p:nvGrpSpPr>
        <p:grpSpPr>
          <a:xfrm>
            <a:off x="7585608" y="4386226"/>
            <a:ext cx="1585010" cy="1959019"/>
            <a:chOff x="712778" y="2173242"/>
            <a:chExt cx="1805527" cy="223157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9A34DEB-0495-BC54-D1C9-D605861CFD5B}"/>
                </a:ext>
              </a:extLst>
            </p:cNvPr>
            <p:cNvGrpSpPr/>
            <p:nvPr/>
          </p:nvGrpSpPr>
          <p:grpSpPr>
            <a:xfrm>
              <a:off x="797166" y="2173242"/>
              <a:ext cx="1636752" cy="2231570"/>
              <a:chOff x="797166" y="2173242"/>
              <a:chExt cx="1636752" cy="2231570"/>
            </a:xfrm>
          </p:grpSpPr>
          <p:sp>
            <p:nvSpPr>
              <p:cNvPr id="12" name="Freeform 13">
                <a:extLst>
                  <a:ext uri="{FF2B5EF4-FFF2-40B4-BE49-F238E27FC236}">
                    <a16:creationId xmlns:a16="http://schemas.microsoft.com/office/drawing/2014/main" id="{E5524850-561D-1EA9-6AED-575076C6C682}"/>
                  </a:ext>
                </a:extLst>
              </p:cNvPr>
              <p:cNvSpPr/>
              <p:nvPr/>
            </p:nvSpPr>
            <p:spPr>
              <a:xfrm>
                <a:off x="797166" y="2173242"/>
                <a:ext cx="1636752" cy="2231570"/>
              </a:xfrm>
              <a:custGeom>
                <a:avLst/>
                <a:gdLst/>
                <a:ahLst/>
                <a:cxnLst/>
                <a:rect l="l" t="t" r="r" b="b"/>
                <a:pathLst>
                  <a:path w="2051228" h="2552073">
                    <a:moveTo>
                      <a:pt x="0" y="0"/>
                    </a:moveTo>
                    <a:lnTo>
                      <a:pt x="2051229" y="0"/>
                    </a:lnTo>
                    <a:lnTo>
                      <a:pt x="2051229" y="2552073"/>
                    </a:lnTo>
                    <a:lnTo>
                      <a:pt x="0" y="255207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C8240B2-276C-D9C5-0514-1628519F7289}"/>
                  </a:ext>
                </a:extLst>
              </p:cNvPr>
              <p:cNvSpPr/>
              <p:nvPr/>
            </p:nvSpPr>
            <p:spPr>
              <a:xfrm>
                <a:off x="1173683" y="3429000"/>
                <a:ext cx="695458" cy="336176"/>
              </a:xfrm>
              <a:prstGeom prst="rect">
                <a:avLst/>
              </a:prstGeom>
              <a:solidFill>
                <a:srgbClr val="C6E4E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11" name="TextBox 18">
              <a:extLst>
                <a:ext uri="{FF2B5EF4-FFF2-40B4-BE49-F238E27FC236}">
                  <a16:creationId xmlns:a16="http://schemas.microsoft.com/office/drawing/2014/main" id="{D9592210-DC70-D4D3-C647-5B17AFF0EAC7}"/>
                </a:ext>
              </a:extLst>
            </p:cNvPr>
            <p:cNvSpPr txBox="1"/>
            <p:nvPr/>
          </p:nvSpPr>
          <p:spPr>
            <a:xfrm>
              <a:off x="712778" y="3289028"/>
              <a:ext cx="1805527" cy="5609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3200" b="1" dirty="0" err="1">
                  <a:solidFill>
                    <a:srgbClr val="000000"/>
                  </a:solidFill>
                  <a:latin typeface="Cambria Bold"/>
                </a:rPr>
                <a:t>Muối</a:t>
              </a:r>
              <a:endParaRPr lang="vi-VN" sz="3200" b="1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A2E76B-E8EA-55B7-D798-AAB99FA0F46A}"/>
              </a:ext>
            </a:extLst>
          </p:cNvPr>
          <p:cNvGrpSpPr/>
          <p:nvPr/>
        </p:nvGrpSpPr>
        <p:grpSpPr>
          <a:xfrm>
            <a:off x="2998694" y="4369039"/>
            <a:ext cx="1585010" cy="1959019"/>
            <a:chOff x="712778" y="2173242"/>
            <a:chExt cx="1805527" cy="223157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C3486F3-9430-0B4C-8D33-0C1B6FF9B2E9}"/>
                </a:ext>
              </a:extLst>
            </p:cNvPr>
            <p:cNvGrpSpPr/>
            <p:nvPr/>
          </p:nvGrpSpPr>
          <p:grpSpPr>
            <a:xfrm>
              <a:off x="797166" y="2173242"/>
              <a:ext cx="1636752" cy="2231570"/>
              <a:chOff x="797166" y="2173242"/>
              <a:chExt cx="1636752" cy="2231570"/>
            </a:xfrm>
          </p:grpSpPr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3EE7DD12-580B-F147-01C8-795D40178542}"/>
                  </a:ext>
                </a:extLst>
              </p:cNvPr>
              <p:cNvSpPr/>
              <p:nvPr/>
            </p:nvSpPr>
            <p:spPr>
              <a:xfrm>
                <a:off x="797166" y="2173242"/>
                <a:ext cx="1636752" cy="2231570"/>
              </a:xfrm>
              <a:custGeom>
                <a:avLst/>
                <a:gdLst/>
                <a:ahLst/>
                <a:cxnLst/>
                <a:rect l="l" t="t" r="r" b="b"/>
                <a:pathLst>
                  <a:path w="2051228" h="2552073">
                    <a:moveTo>
                      <a:pt x="0" y="0"/>
                    </a:moveTo>
                    <a:lnTo>
                      <a:pt x="2051229" y="0"/>
                    </a:lnTo>
                    <a:lnTo>
                      <a:pt x="2051229" y="2552073"/>
                    </a:lnTo>
                    <a:lnTo>
                      <a:pt x="0" y="255207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15510E4-2596-2A31-08E3-477AFF99F67B}"/>
                  </a:ext>
                </a:extLst>
              </p:cNvPr>
              <p:cNvSpPr/>
              <p:nvPr/>
            </p:nvSpPr>
            <p:spPr>
              <a:xfrm>
                <a:off x="1173683" y="3429000"/>
                <a:ext cx="695458" cy="336176"/>
              </a:xfrm>
              <a:prstGeom prst="rect">
                <a:avLst/>
              </a:prstGeom>
              <a:solidFill>
                <a:srgbClr val="C6E4E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16" name="TextBox 18">
              <a:extLst>
                <a:ext uri="{FF2B5EF4-FFF2-40B4-BE49-F238E27FC236}">
                  <a16:creationId xmlns:a16="http://schemas.microsoft.com/office/drawing/2014/main" id="{C3AE1D5F-0E1F-19AC-C895-BD5C30C4C9CB}"/>
                </a:ext>
              </a:extLst>
            </p:cNvPr>
            <p:cNvSpPr txBox="1"/>
            <p:nvPr/>
          </p:nvSpPr>
          <p:spPr>
            <a:xfrm>
              <a:off x="712778" y="3289028"/>
              <a:ext cx="1805527" cy="5609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3200" b="1" dirty="0" err="1">
                  <a:solidFill>
                    <a:srgbClr val="000000"/>
                  </a:solidFill>
                  <a:latin typeface="Cambria Bold"/>
                </a:rPr>
                <a:t>Muối</a:t>
              </a:r>
              <a:endParaRPr lang="vi-VN" sz="3200" b="1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5B4BC1-1057-D069-4B63-F2666E9F51A5}"/>
              </a:ext>
            </a:extLst>
          </p:cNvPr>
          <p:cNvGrpSpPr/>
          <p:nvPr/>
        </p:nvGrpSpPr>
        <p:grpSpPr>
          <a:xfrm>
            <a:off x="4451919" y="4386226"/>
            <a:ext cx="1585010" cy="1959019"/>
            <a:chOff x="712778" y="2173242"/>
            <a:chExt cx="1805527" cy="223157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E10E0E6-1456-39A4-6AB8-BE7C65F5C15D}"/>
                </a:ext>
              </a:extLst>
            </p:cNvPr>
            <p:cNvGrpSpPr/>
            <p:nvPr/>
          </p:nvGrpSpPr>
          <p:grpSpPr>
            <a:xfrm>
              <a:off x="797166" y="2173242"/>
              <a:ext cx="1636752" cy="2231570"/>
              <a:chOff x="797166" y="2173242"/>
              <a:chExt cx="1636752" cy="2231570"/>
            </a:xfrm>
          </p:grpSpPr>
          <p:sp>
            <p:nvSpPr>
              <p:cNvPr id="22" name="Freeform 13">
                <a:extLst>
                  <a:ext uri="{FF2B5EF4-FFF2-40B4-BE49-F238E27FC236}">
                    <a16:creationId xmlns:a16="http://schemas.microsoft.com/office/drawing/2014/main" id="{0E73CBBD-4641-FD94-C9CA-0D959E5EE272}"/>
                  </a:ext>
                </a:extLst>
              </p:cNvPr>
              <p:cNvSpPr/>
              <p:nvPr/>
            </p:nvSpPr>
            <p:spPr>
              <a:xfrm>
                <a:off x="797166" y="2173242"/>
                <a:ext cx="1636752" cy="2231570"/>
              </a:xfrm>
              <a:custGeom>
                <a:avLst/>
                <a:gdLst/>
                <a:ahLst/>
                <a:cxnLst/>
                <a:rect l="l" t="t" r="r" b="b"/>
                <a:pathLst>
                  <a:path w="2051228" h="2552073">
                    <a:moveTo>
                      <a:pt x="0" y="0"/>
                    </a:moveTo>
                    <a:lnTo>
                      <a:pt x="2051229" y="0"/>
                    </a:lnTo>
                    <a:lnTo>
                      <a:pt x="2051229" y="2552073"/>
                    </a:lnTo>
                    <a:lnTo>
                      <a:pt x="0" y="255207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68E500F-4023-C9BE-CDD8-30F7B63B0ABF}"/>
                  </a:ext>
                </a:extLst>
              </p:cNvPr>
              <p:cNvSpPr/>
              <p:nvPr/>
            </p:nvSpPr>
            <p:spPr>
              <a:xfrm>
                <a:off x="1173683" y="3429000"/>
                <a:ext cx="695458" cy="336176"/>
              </a:xfrm>
              <a:prstGeom prst="rect">
                <a:avLst/>
              </a:prstGeom>
              <a:solidFill>
                <a:srgbClr val="C6E4E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21" name="TextBox 18">
              <a:extLst>
                <a:ext uri="{FF2B5EF4-FFF2-40B4-BE49-F238E27FC236}">
                  <a16:creationId xmlns:a16="http://schemas.microsoft.com/office/drawing/2014/main" id="{A29B052C-A3A2-5BB0-F6EA-3EEF23F1DDCE}"/>
                </a:ext>
              </a:extLst>
            </p:cNvPr>
            <p:cNvSpPr txBox="1"/>
            <p:nvPr/>
          </p:nvSpPr>
          <p:spPr>
            <a:xfrm>
              <a:off x="712778" y="3289028"/>
              <a:ext cx="1805527" cy="5609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3200" b="1" dirty="0" err="1">
                  <a:solidFill>
                    <a:srgbClr val="000000"/>
                  </a:solidFill>
                  <a:latin typeface="Cambria Bold"/>
                </a:rPr>
                <a:t>Muối</a:t>
              </a:r>
              <a:endParaRPr lang="vi-VN" sz="3200" b="1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57E73A67-6FB4-602A-A3A6-1AE9412601DC}"/>
              </a:ext>
            </a:extLst>
          </p:cNvPr>
          <p:cNvGraphicFramePr>
            <a:graphicFrameLocks noGrp="1"/>
          </p:cNvGraphicFramePr>
          <p:nvPr/>
        </p:nvGraphicFramePr>
        <p:xfrm>
          <a:off x="414261" y="2158500"/>
          <a:ext cx="113929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8010">
                  <a:extLst>
                    <a:ext uri="{9D8B030D-6E8A-4147-A177-3AD203B41FA5}">
                      <a16:colId xmlns:a16="http://schemas.microsoft.com/office/drawing/2014/main" val="2567863869"/>
                    </a:ext>
                  </a:extLst>
                </a:gridCol>
                <a:gridCol w="2164976">
                  <a:extLst>
                    <a:ext uri="{9D8B030D-6E8A-4147-A177-3AD203B41FA5}">
                      <a16:colId xmlns:a16="http://schemas.microsoft.com/office/drawing/2014/main" val="1298040307"/>
                    </a:ext>
                  </a:extLst>
                </a:gridCol>
                <a:gridCol w="2111188">
                  <a:extLst>
                    <a:ext uri="{9D8B030D-6E8A-4147-A177-3AD203B41FA5}">
                      <a16:colId xmlns:a16="http://schemas.microsoft.com/office/drawing/2014/main" val="2089973330"/>
                    </a:ext>
                  </a:extLst>
                </a:gridCol>
                <a:gridCol w="2138726">
                  <a:extLst>
                    <a:ext uri="{9D8B030D-6E8A-4147-A177-3AD203B41FA5}">
                      <a16:colId xmlns:a16="http://schemas.microsoft.com/office/drawing/2014/main" val="2506757096"/>
                    </a:ext>
                  </a:extLst>
                </a:gridCol>
              </a:tblGrid>
              <a:tr h="6352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ki –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lô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gam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muối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E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996306"/>
                  </a:ext>
                </a:extLst>
              </a:tr>
              <a:tr h="6352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tiền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tương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ứng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đồng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E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11 000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6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6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476341"/>
                  </a:ext>
                </a:extLst>
              </a:tr>
            </a:tbl>
          </a:graphicData>
        </a:graphic>
      </p:graphicFrame>
      <p:grpSp>
        <p:nvGrpSpPr>
          <p:cNvPr id="26" name="Group 14">
            <a:extLst>
              <a:ext uri="{FF2B5EF4-FFF2-40B4-BE49-F238E27FC236}">
                <a16:creationId xmlns:a16="http://schemas.microsoft.com/office/drawing/2014/main" id="{D66F2E01-BD9D-22AE-0A7D-319ABBD28133}"/>
              </a:ext>
            </a:extLst>
          </p:cNvPr>
          <p:cNvGrpSpPr/>
          <p:nvPr/>
        </p:nvGrpSpPr>
        <p:grpSpPr>
          <a:xfrm>
            <a:off x="1754848" y="556833"/>
            <a:ext cx="1996881" cy="1016474"/>
            <a:chOff x="2" y="0"/>
            <a:chExt cx="4526540" cy="1071737"/>
          </a:xfrm>
        </p:grpSpPr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FCFEED07-4596-B1A3-06D1-DACE86EA120B}"/>
                </a:ext>
              </a:extLst>
            </p:cNvPr>
            <p:cNvSpPr/>
            <p:nvPr/>
          </p:nvSpPr>
          <p:spPr>
            <a:xfrm>
              <a:off x="2" y="0"/>
              <a:ext cx="4526540" cy="1071737"/>
            </a:xfrm>
            <a:custGeom>
              <a:avLst/>
              <a:gdLst/>
              <a:ahLst/>
              <a:cxnLst/>
              <a:rect l="l" t="t" r="r" b="b"/>
              <a:pathLst>
                <a:path w="4991505" h="1234263">
                  <a:moveTo>
                    <a:pt x="0" y="0"/>
                  </a:moveTo>
                  <a:lnTo>
                    <a:pt x="4991505" y="0"/>
                  </a:lnTo>
                  <a:lnTo>
                    <a:pt x="4991505" y="1234263"/>
                  </a:lnTo>
                  <a:lnTo>
                    <a:pt x="0" y="1234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TextBox 16">
              <a:extLst>
                <a:ext uri="{FF2B5EF4-FFF2-40B4-BE49-F238E27FC236}">
                  <a16:creationId xmlns:a16="http://schemas.microsoft.com/office/drawing/2014/main" id="{FCFCAD0F-97DA-6333-14A9-D6EC81DCBAE6}"/>
                </a:ext>
              </a:extLst>
            </p:cNvPr>
            <p:cNvSpPr txBox="1"/>
            <p:nvPr/>
          </p:nvSpPr>
          <p:spPr>
            <a:xfrm>
              <a:off x="711953" y="0"/>
              <a:ext cx="3102635" cy="9735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56"/>
                </a:lnSpc>
                <a:spcBef>
                  <a:spcPct val="0"/>
                </a:spcBef>
              </a:pPr>
              <a:r>
                <a:rPr lang="en-US" sz="6000" dirty="0" err="1">
                  <a:solidFill>
                    <a:srgbClr val="000000"/>
                  </a:solidFill>
                  <a:latin typeface="Cambria Bold"/>
                </a:rPr>
                <a:t>Số</a:t>
              </a:r>
              <a:r>
                <a:rPr lang="en-US" sz="6000" dirty="0">
                  <a:solidFill>
                    <a:srgbClr val="000000"/>
                  </a:solidFill>
                  <a:latin typeface="Cambria Bold"/>
                </a:rPr>
                <a:t>?</a:t>
              </a:r>
            </a:p>
          </p:txBody>
        </p:sp>
      </p:grpSp>
      <p:sp>
        <p:nvSpPr>
          <p:cNvPr id="29" name="TextBox 16">
            <a:extLst>
              <a:ext uri="{FF2B5EF4-FFF2-40B4-BE49-F238E27FC236}">
                <a16:creationId xmlns:a16="http://schemas.microsoft.com/office/drawing/2014/main" id="{3E383FDE-35AE-849A-3DD5-86BA2905748A}"/>
              </a:ext>
            </a:extLst>
          </p:cNvPr>
          <p:cNvSpPr txBox="1"/>
          <p:nvPr/>
        </p:nvSpPr>
        <p:spPr>
          <a:xfrm>
            <a:off x="7686182" y="2971174"/>
            <a:ext cx="1844481" cy="820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56"/>
              </a:lnSpc>
              <a:spcBef>
                <a:spcPct val="0"/>
              </a:spcBef>
            </a:pPr>
            <a:r>
              <a:rPr lang="en-US" sz="4400" dirty="0">
                <a:solidFill>
                  <a:srgbClr val="C00000"/>
                </a:solidFill>
                <a:latin typeface="Cambria Bold"/>
              </a:rPr>
              <a:t>5 500</a:t>
            </a:r>
          </a:p>
        </p:txBody>
      </p:sp>
      <p:sp>
        <p:nvSpPr>
          <p:cNvPr id="30" name="TextBox 16">
            <a:extLst>
              <a:ext uri="{FF2B5EF4-FFF2-40B4-BE49-F238E27FC236}">
                <a16:creationId xmlns:a16="http://schemas.microsoft.com/office/drawing/2014/main" id="{A9DFF721-E133-8950-0FAA-B628DF09D932}"/>
              </a:ext>
            </a:extLst>
          </p:cNvPr>
          <p:cNvSpPr txBox="1"/>
          <p:nvPr/>
        </p:nvSpPr>
        <p:spPr>
          <a:xfrm>
            <a:off x="9830356" y="2915092"/>
            <a:ext cx="1844481" cy="820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56"/>
              </a:lnSpc>
              <a:spcBef>
                <a:spcPct val="0"/>
              </a:spcBef>
            </a:pPr>
            <a:r>
              <a:rPr lang="en-US" sz="4400" dirty="0">
                <a:solidFill>
                  <a:srgbClr val="C00000"/>
                </a:solidFill>
                <a:latin typeface="Cambria Bold"/>
              </a:rPr>
              <a:t>22 000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23B5A802-055F-8E78-EFC6-662E5BE9072A}"/>
              </a:ext>
            </a:extLst>
          </p:cNvPr>
          <p:cNvGrpSpPr/>
          <p:nvPr/>
        </p:nvGrpSpPr>
        <p:grpSpPr>
          <a:xfrm>
            <a:off x="8037628" y="2907686"/>
            <a:ext cx="1106318" cy="779171"/>
            <a:chOff x="2" y="-260248"/>
            <a:chExt cx="4526540" cy="1331985"/>
          </a:xfrm>
        </p:grpSpPr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411BCC99-00F4-2625-1E5D-AAFD2132BC65}"/>
                </a:ext>
              </a:extLst>
            </p:cNvPr>
            <p:cNvSpPr/>
            <p:nvPr/>
          </p:nvSpPr>
          <p:spPr>
            <a:xfrm>
              <a:off x="2" y="0"/>
              <a:ext cx="4526540" cy="1071737"/>
            </a:xfrm>
            <a:custGeom>
              <a:avLst/>
              <a:gdLst/>
              <a:ahLst/>
              <a:cxnLst/>
              <a:rect l="l" t="t" r="r" b="b"/>
              <a:pathLst>
                <a:path w="4991505" h="1234263">
                  <a:moveTo>
                    <a:pt x="0" y="0"/>
                  </a:moveTo>
                  <a:lnTo>
                    <a:pt x="4991505" y="0"/>
                  </a:lnTo>
                  <a:lnTo>
                    <a:pt x="4991505" y="1234263"/>
                  </a:lnTo>
                  <a:lnTo>
                    <a:pt x="0" y="1234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TextBox 16">
              <a:extLst>
                <a:ext uri="{FF2B5EF4-FFF2-40B4-BE49-F238E27FC236}">
                  <a16:creationId xmlns:a16="http://schemas.microsoft.com/office/drawing/2014/main" id="{0A3C5DF6-CEBA-4967-E228-6B9BB8E80AF4}"/>
                </a:ext>
              </a:extLst>
            </p:cNvPr>
            <p:cNvSpPr txBox="1"/>
            <p:nvPr/>
          </p:nvSpPr>
          <p:spPr>
            <a:xfrm>
              <a:off x="485692" y="-260248"/>
              <a:ext cx="3102636" cy="1056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56"/>
                </a:lnSpc>
                <a:spcBef>
                  <a:spcPct val="0"/>
                </a:spcBef>
              </a:pP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?</a:t>
              </a:r>
            </a:p>
          </p:txBody>
        </p:sp>
      </p:grpSp>
      <p:grpSp>
        <p:nvGrpSpPr>
          <p:cNvPr id="32" name="Group 14">
            <a:extLst>
              <a:ext uri="{FF2B5EF4-FFF2-40B4-BE49-F238E27FC236}">
                <a16:creationId xmlns:a16="http://schemas.microsoft.com/office/drawing/2014/main" id="{2C5AF639-444C-E66F-7A63-49CF0596F3BC}"/>
              </a:ext>
            </a:extLst>
          </p:cNvPr>
          <p:cNvGrpSpPr/>
          <p:nvPr/>
        </p:nvGrpSpPr>
        <p:grpSpPr>
          <a:xfrm>
            <a:off x="10112167" y="2971173"/>
            <a:ext cx="1106318" cy="779171"/>
            <a:chOff x="2" y="-260248"/>
            <a:chExt cx="4526540" cy="1331985"/>
          </a:xfrm>
        </p:grpSpPr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B940B81D-281A-3B30-8450-D45E727FCD58}"/>
                </a:ext>
              </a:extLst>
            </p:cNvPr>
            <p:cNvSpPr/>
            <p:nvPr/>
          </p:nvSpPr>
          <p:spPr>
            <a:xfrm>
              <a:off x="2" y="0"/>
              <a:ext cx="4526540" cy="1071737"/>
            </a:xfrm>
            <a:custGeom>
              <a:avLst/>
              <a:gdLst/>
              <a:ahLst/>
              <a:cxnLst/>
              <a:rect l="l" t="t" r="r" b="b"/>
              <a:pathLst>
                <a:path w="4991505" h="1234263">
                  <a:moveTo>
                    <a:pt x="0" y="0"/>
                  </a:moveTo>
                  <a:lnTo>
                    <a:pt x="4991505" y="0"/>
                  </a:lnTo>
                  <a:lnTo>
                    <a:pt x="4991505" y="1234263"/>
                  </a:lnTo>
                  <a:lnTo>
                    <a:pt x="0" y="1234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TextBox 16">
              <a:extLst>
                <a:ext uri="{FF2B5EF4-FFF2-40B4-BE49-F238E27FC236}">
                  <a16:creationId xmlns:a16="http://schemas.microsoft.com/office/drawing/2014/main" id="{1B25693C-55E0-3373-9706-B1A093D2A790}"/>
                </a:ext>
              </a:extLst>
            </p:cNvPr>
            <p:cNvSpPr txBox="1"/>
            <p:nvPr/>
          </p:nvSpPr>
          <p:spPr>
            <a:xfrm>
              <a:off x="485692" y="-260248"/>
              <a:ext cx="3102636" cy="1056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56"/>
                </a:lnSpc>
                <a:spcBef>
                  <a:spcPct val="0"/>
                </a:spcBef>
              </a:pP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359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725DB5-9F01-EF2C-EE8C-7C9654813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93" y="-21609"/>
            <a:ext cx="1186607" cy="11866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56A2AA-2450-38AE-0396-3C7890188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967" y="415701"/>
            <a:ext cx="5688061" cy="14509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C42491-048D-9E98-788E-D149C4B92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442" y="1866675"/>
            <a:ext cx="8407113" cy="11827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990F3A-B79F-40FE-12D6-D273577D30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7437" y="2729334"/>
            <a:ext cx="5035732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0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725DB5-9F01-EF2C-EE8C-7C9654813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93" y="-21609"/>
            <a:ext cx="1186607" cy="11866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A83605-F26F-D40E-F6B6-DEED33CAE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445" y="388283"/>
            <a:ext cx="2091109" cy="11827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AEC261-F79C-D85D-3EA7-D28DBAFFC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958" y="1164998"/>
            <a:ext cx="9022862" cy="36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3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D14150-200F-88E9-725D-B36A2F400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259" y="96626"/>
            <a:ext cx="6962235" cy="21398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77A374-4F18-CC9E-5133-663341DD371C}"/>
              </a:ext>
            </a:extLst>
          </p:cNvPr>
          <p:cNvSpPr txBox="1"/>
          <p:nvPr/>
        </p:nvSpPr>
        <p:spPr>
          <a:xfrm>
            <a:off x="687033" y="1534558"/>
            <a:ext cx="1136468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200" b="1" dirty="0">
                <a:latin typeface="Cambria" panose="02040503050406030204" pitchFamily="18" charset="0"/>
                <a:ea typeface="Cambria" panose="02040503050406030204" pitchFamily="18" charset="0"/>
              </a:rPr>
              <a:t>1. Năng lực đặc thù:</a:t>
            </a:r>
          </a:p>
          <a:p>
            <a:r>
              <a:rPr lang="vi-VN" sz="2200" b="1" dirty="0">
                <a:latin typeface="Cambria" panose="02040503050406030204" pitchFamily="18" charset="0"/>
                <a:ea typeface="Cambria" panose="02040503050406030204" pitchFamily="18" charset="0"/>
              </a:rPr>
              <a:t>- Nhận biết và giải được bài toán liên quan đến rút về đơn vị</a:t>
            </a:r>
          </a:p>
          <a:p>
            <a:r>
              <a:rPr lang="vi-VN" sz="2200" b="1" dirty="0">
                <a:latin typeface="Cambria" panose="02040503050406030204" pitchFamily="18" charset="0"/>
                <a:ea typeface="Cambria" panose="02040503050406030204" pitchFamily="18" charset="0"/>
              </a:rPr>
              <a:t>- Vận dụng giải các bài tập và các bài toán thực tế liên quan đến rút về đơn vị</a:t>
            </a:r>
          </a:p>
          <a:p>
            <a:r>
              <a:rPr lang="vi-VN" sz="2200" b="1" dirty="0">
                <a:latin typeface="Cambria" panose="02040503050406030204" pitchFamily="18" charset="0"/>
                <a:ea typeface="Cambria" panose="02040503050406030204" pitchFamily="18" charset="0"/>
              </a:rPr>
              <a:t>- Phát triển năng lực tư duy và lập luận toán học.</a:t>
            </a:r>
          </a:p>
          <a:p>
            <a:r>
              <a:rPr lang="vi-VN" sz="2200" b="1" dirty="0">
                <a:latin typeface="Cambria" panose="02040503050406030204" pitchFamily="18" charset="0"/>
                <a:ea typeface="Cambria" panose="02040503050406030204" pitchFamily="18" charset="0"/>
              </a:rPr>
              <a:t>- Vận dụng bài học vào thực tiễn.</a:t>
            </a:r>
          </a:p>
          <a:p>
            <a:r>
              <a:rPr lang="vi-VN" sz="2200" b="1" dirty="0">
                <a:latin typeface="Cambria" panose="02040503050406030204" pitchFamily="18" charset="0"/>
                <a:ea typeface="Cambria" panose="02040503050406030204" pitchFamily="18" charset="0"/>
              </a:rPr>
              <a:t>2. Năng lực chung.</a:t>
            </a:r>
          </a:p>
          <a:p>
            <a:r>
              <a:rPr lang="vi-VN" sz="2200" b="1" dirty="0">
                <a:latin typeface="Cambria" panose="02040503050406030204" pitchFamily="18" charset="0"/>
                <a:ea typeface="Cambria" panose="02040503050406030204" pitchFamily="18" charset="0"/>
              </a:rPr>
              <a:t>- Năng lực tự chủ, tự học: Biết tự giác học tập, làm bài tập và các nhiệm vụ được giao.</a:t>
            </a:r>
          </a:p>
          <a:p>
            <a:r>
              <a:rPr lang="vi-VN" sz="2200" b="1" dirty="0">
                <a:latin typeface="Cambria" panose="02040503050406030204" pitchFamily="18" charset="0"/>
                <a:ea typeface="Cambria" panose="02040503050406030204" pitchFamily="18" charset="0"/>
              </a:rPr>
              <a:t>- Năng lực giải quyết vấn đề và sáng tạo: tham gia tốt trò chơi, vận dụng.</a:t>
            </a:r>
          </a:p>
          <a:p>
            <a:r>
              <a:rPr lang="vi-VN" sz="2200" b="1" dirty="0">
                <a:latin typeface="Cambria" panose="02040503050406030204" pitchFamily="18" charset="0"/>
                <a:ea typeface="Cambria" panose="02040503050406030204" pitchFamily="18" charset="0"/>
              </a:rPr>
              <a:t>- Năng lực giao tiếp và hợp tác: Phát triển năng lực giao tiếp trong hoạt động nhóm.</a:t>
            </a:r>
          </a:p>
          <a:p>
            <a:r>
              <a:rPr lang="vi-VN" sz="2200" b="1" dirty="0">
                <a:latin typeface="Cambria" panose="02040503050406030204" pitchFamily="18" charset="0"/>
                <a:ea typeface="Cambria" panose="02040503050406030204" pitchFamily="18" charset="0"/>
              </a:rPr>
              <a:t>3. Phẩm chất.</a:t>
            </a:r>
          </a:p>
          <a:p>
            <a:r>
              <a:rPr lang="vi-VN" sz="2200" b="1" dirty="0">
                <a:latin typeface="Cambria" panose="02040503050406030204" pitchFamily="18" charset="0"/>
                <a:ea typeface="Cambria" panose="02040503050406030204" pitchFamily="18" charset="0"/>
              </a:rPr>
              <a:t>- Phẩm chất nhân ái: Có ý thức giúp đỡ lẫn nhau trong hoạt động nhóm để hoàn thành nhiệm vụ.</a:t>
            </a:r>
          </a:p>
          <a:p>
            <a:r>
              <a:rPr lang="vi-VN" sz="2200" b="1" dirty="0">
                <a:latin typeface="Cambria" panose="02040503050406030204" pitchFamily="18" charset="0"/>
                <a:ea typeface="Cambria" panose="02040503050406030204" pitchFamily="18" charset="0"/>
              </a:rPr>
              <a:t>- Phẩm chất chăm chỉ: Có ý thức tự giác học tập, trả lời câu hỏi; làm tốt các bài tập.</a:t>
            </a:r>
          </a:p>
          <a:p>
            <a:r>
              <a:rPr lang="vi-VN" sz="2200" b="1" dirty="0">
                <a:latin typeface="Cambria" panose="02040503050406030204" pitchFamily="18" charset="0"/>
                <a:ea typeface="Cambria" panose="02040503050406030204" pitchFamily="18" charset="0"/>
              </a:rPr>
              <a:t>- Phẩm chất trách nhiệm: Biết giữ trật tự, lắng nghe và học tập nghiêm túc.</a:t>
            </a:r>
          </a:p>
        </p:txBody>
      </p:sp>
    </p:spTree>
    <p:extLst>
      <p:ext uri="{BB962C8B-B14F-4D97-AF65-F5344CB8AC3E}">
        <p14:creationId xmlns:p14="http://schemas.microsoft.com/office/powerpoint/2010/main" val="273351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01811E-A9FF-A9DE-4FB8-A154C8E7F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549" y="878515"/>
            <a:ext cx="8644877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3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60B3F-49AA-D73A-A48B-7ABCC2C8A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2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003F98-B8AB-52A7-FB20-D6DE0C6CA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658" y="1107807"/>
            <a:ext cx="8632684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2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>
            <a:extLst>
              <a:ext uri="{FF2B5EF4-FFF2-40B4-BE49-F238E27FC236}">
                <a16:creationId xmlns:a16="http://schemas.microsoft.com/office/drawing/2014/main" id="{71F92AC7-2FCF-22CE-545B-F78CE960740C}"/>
              </a:ext>
            </a:extLst>
          </p:cNvPr>
          <p:cNvSpPr/>
          <p:nvPr/>
        </p:nvSpPr>
        <p:spPr>
          <a:xfrm>
            <a:off x="813211" y="4091874"/>
            <a:ext cx="1236258" cy="1535724"/>
          </a:xfrm>
          <a:custGeom>
            <a:avLst/>
            <a:gdLst/>
            <a:ahLst/>
            <a:cxnLst/>
            <a:rect l="l" t="t" r="r" b="b"/>
            <a:pathLst>
              <a:path w="1488898" h="1849563">
                <a:moveTo>
                  <a:pt x="0" y="0"/>
                </a:moveTo>
                <a:lnTo>
                  <a:pt x="1488898" y="0"/>
                </a:lnTo>
                <a:lnTo>
                  <a:pt x="1488898" y="1849563"/>
                </a:lnTo>
                <a:lnTo>
                  <a:pt x="0" y="18495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15">
            <a:extLst>
              <a:ext uri="{FF2B5EF4-FFF2-40B4-BE49-F238E27FC236}">
                <a16:creationId xmlns:a16="http://schemas.microsoft.com/office/drawing/2014/main" id="{5E4E8620-FE72-E46C-4456-2BAA66FD2528}"/>
              </a:ext>
            </a:extLst>
          </p:cNvPr>
          <p:cNvSpPr/>
          <p:nvPr/>
        </p:nvSpPr>
        <p:spPr>
          <a:xfrm>
            <a:off x="2111361" y="4091874"/>
            <a:ext cx="1236258" cy="1535724"/>
          </a:xfrm>
          <a:custGeom>
            <a:avLst/>
            <a:gdLst/>
            <a:ahLst/>
            <a:cxnLst/>
            <a:rect l="l" t="t" r="r" b="b"/>
            <a:pathLst>
              <a:path w="1488898" h="1849563">
                <a:moveTo>
                  <a:pt x="0" y="0"/>
                </a:moveTo>
                <a:lnTo>
                  <a:pt x="1488898" y="0"/>
                </a:lnTo>
                <a:lnTo>
                  <a:pt x="1488898" y="1849563"/>
                </a:lnTo>
                <a:lnTo>
                  <a:pt x="0" y="18495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AF44B309-4531-EF6B-E1BC-D7D5E2804A94}"/>
              </a:ext>
            </a:extLst>
          </p:cNvPr>
          <p:cNvSpPr/>
          <p:nvPr/>
        </p:nvSpPr>
        <p:spPr>
          <a:xfrm>
            <a:off x="844157" y="4710440"/>
            <a:ext cx="1236258" cy="1535724"/>
          </a:xfrm>
          <a:custGeom>
            <a:avLst/>
            <a:gdLst/>
            <a:ahLst/>
            <a:cxnLst/>
            <a:rect l="l" t="t" r="r" b="b"/>
            <a:pathLst>
              <a:path w="1488898" h="1849563">
                <a:moveTo>
                  <a:pt x="0" y="0"/>
                </a:moveTo>
                <a:lnTo>
                  <a:pt x="1488898" y="0"/>
                </a:lnTo>
                <a:lnTo>
                  <a:pt x="1488898" y="1849563"/>
                </a:lnTo>
                <a:lnTo>
                  <a:pt x="0" y="18495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2AC32079-DF19-5AEC-AF22-E1216908B0B4}"/>
              </a:ext>
            </a:extLst>
          </p:cNvPr>
          <p:cNvSpPr/>
          <p:nvPr/>
        </p:nvSpPr>
        <p:spPr>
          <a:xfrm>
            <a:off x="2111361" y="4710440"/>
            <a:ext cx="1236258" cy="1535724"/>
          </a:xfrm>
          <a:custGeom>
            <a:avLst/>
            <a:gdLst/>
            <a:ahLst/>
            <a:cxnLst/>
            <a:rect l="l" t="t" r="r" b="b"/>
            <a:pathLst>
              <a:path w="1488898" h="1849563">
                <a:moveTo>
                  <a:pt x="0" y="0"/>
                </a:moveTo>
                <a:lnTo>
                  <a:pt x="1488898" y="0"/>
                </a:lnTo>
                <a:lnTo>
                  <a:pt x="1488898" y="1849563"/>
                </a:lnTo>
                <a:lnTo>
                  <a:pt x="0" y="18495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18">
            <a:extLst>
              <a:ext uri="{FF2B5EF4-FFF2-40B4-BE49-F238E27FC236}">
                <a16:creationId xmlns:a16="http://schemas.microsoft.com/office/drawing/2014/main" id="{B1D3E73F-6C45-0E0A-01EF-6183D80F144C}"/>
              </a:ext>
            </a:extLst>
          </p:cNvPr>
          <p:cNvSpPr/>
          <p:nvPr/>
        </p:nvSpPr>
        <p:spPr>
          <a:xfrm>
            <a:off x="3409511" y="4091874"/>
            <a:ext cx="1236258" cy="1535724"/>
          </a:xfrm>
          <a:custGeom>
            <a:avLst/>
            <a:gdLst/>
            <a:ahLst/>
            <a:cxnLst/>
            <a:rect l="l" t="t" r="r" b="b"/>
            <a:pathLst>
              <a:path w="1488898" h="1849563">
                <a:moveTo>
                  <a:pt x="0" y="0"/>
                </a:moveTo>
                <a:lnTo>
                  <a:pt x="1488898" y="0"/>
                </a:lnTo>
                <a:lnTo>
                  <a:pt x="1488898" y="1849563"/>
                </a:lnTo>
                <a:lnTo>
                  <a:pt x="0" y="18495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19">
            <a:extLst>
              <a:ext uri="{FF2B5EF4-FFF2-40B4-BE49-F238E27FC236}">
                <a16:creationId xmlns:a16="http://schemas.microsoft.com/office/drawing/2014/main" id="{B9F2F6F5-0622-D724-9E1C-D70AB6208CAD}"/>
              </a:ext>
            </a:extLst>
          </p:cNvPr>
          <p:cNvSpPr/>
          <p:nvPr/>
        </p:nvSpPr>
        <p:spPr>
          <a:xfrm>
            <a:off x="3409511" y="4710440"/>
            <a:ext cx="1236258" cy="1535724"/>
          </a:xfrm>
          <a:custGeom>
            <a:avLst/>
            <a:gdLst/>
            <a:ahLst/>
            <a:cxnLst/>
            <a:rect l="l" t="t" r="r" b="b"/>
            <a:pathLst>
              <a:path w="1488898" h="1849563">
                <a:moveTo>
                  <a:pt x="0" y="0"/>
                </a:moveTo>
                <a:lnTo>
                  <a:pt x="1488898" y="0"/>
                </a:lnTo>
                <a:lnTo>
                  <a:pt x="1488898" y="1849563"/>
                </a:lnTo>
                <a:lnTo>
                  <a:pt x="0" y="18495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5">
            <a:extLst>
              <a:ext uri="{FF2B5EF4-FFF2-40B4-BE49-F238E27FC236}">
                <a16:creationId xmlns:a16="http://schemas.microsoft.com/office/drawing/2014/main" id="{A0F009AF-7A18-8D66-ACEC-B37A96BE88A9}"/>
              </a:ext>
            </a:extLst>
          </p:cNvPr>
          <p:cNvSpPr/>
          <p:nvPr/>
        </p:nvSpPr>
        <p:spPr>
          <a:xfrm>
            <a:off x="4859742" y="4091874"/>
            <a:ext cx="1236258" cy="1535724"/>
          </a:xfrm>
          <a:custGeom>
            <a:avLst/>
            <a:gdLst/>
            <a:ahLst/>
            <a:cxnLst/>
            <a:rect l="l" t="t" r="r" b="b"/>
            <a:pathLst>
              <a:path w="1488898" h="1849563">
                <a:moveTo>
                  <a:pt x="0" y="0"/>
                </a:moveTo>
                <a:lnTo>
                  <a:pt x="1488898" y="0"/>
                </a:lnTo>
                <a:lnTo>
                  <a:pt x="1488898" y="1849563"/>
                </a:lnTo>
                <a:lnTo>
                  <a:pt x="0" y="18495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4D315A1E-F940-B77B-4690-11DAD093FA85}"/>
              </a:ext>
            </a:extLst>
          </p:cNvPr>
          <p:cNvSpPr/>
          <p:nvPr/>
        </p:nvSpPr>
        <p:spPr>
          <a:xfrm>
            <a:off x="4859742" y="4710440"/>
            <a:ext cx="1236258" cy="1535724"/>
          </a:xfrm>
          <a:custGeom>
            <a:avLst/>
            <a:gdLst/>
            <a:ahLst/>
            <a:cxnLst/>
            <a:rect l="l" t="t" r="r" b="b"/>
            <a:pathLst>
              <a:path w="1488898" h="1849563">
                <a:moveTo>
                  <a:pt x="0" y="0"/>
                </a:moveTo>
                <a:lnTo>
                  <a:pt x="1488898" y="0"/>
                </a:lnTo>
                <a:lnTo>
                  <a:pt x="1488898" y="1849563"/>
                </a:lnTo>
                <a:lnTo>
                  <a:pt x="0" y="18495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8">
            <a:extLst>
              <a:ext uri="{FF2B5EF4-FFF2-40B4-BE49-F238E27FC236}">
                <a16:creationId xmlns:a16="http://schemas.microsoft.com/office/drawing/2014/main" id="{092DC487-8DEE-61E7-DB43-851B43D076DA}"/>
              </a:ext>
            </a:extLst>
          </p:cNvPr>
          <p:cNvSpPr/>
          <p:nvPr/>
        </p:nvSpPr>
        <p:spPr>
          <a:xfrm>
            <a:off x="6157892" y="4091874"/>
            <a:ext cx="1236258" cy="1535724"/>
          </a:xfrm>
          <a:custGeom>
            <a:avLst/>
            <a:gdLst/>
            <a:ahLst/>
            <a:cxnLst/>
            <a:rect l="l" t="t" r="r" b="b"/>
            <a:pathLst>
              <a:path w="1488898" h="1849563">
                <a:moveTo>
                  <a:pt x="0" y="0"/>
                </a:moveTo>
                <a:lnTo>
                  <a:pt x="1488898" y="0"/>
                </a:lnTo>
                <a:lnTo>
                  <a:pt x="1488898" y="1849563"/>
                </a:lnTo>
                <a:lnTo>
                  <a:pt x="0" y="18495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533DA6AD-54EA-2FE7-0EA2-3EBD5FEB08C9}"/>
              </a:ext>
            </a:extLst>
          </p:cNvPr>
          <p:cNvSpPr/>
          <p:nvPr/>
        </p:nvSpPr>
        <p:spPr>
          <a:xfrm>
            <a:off x="6157892" y="4710440"/>
            <a:ext cx="1236258" cy="1535724"/>
          </a:xfrm>
          <a:custGeom>
            <a:avLst/>
            <a:gdLst/>
            <a:ahLst/>
            <a:cxnLst/>
            <a:rect l="l" t="t" r="r" b="b"/>
            <a:pathLst>
              <a:path w="1488898" h="1849563">
                <a:moveTo>
                  <a:pt x="0" y="0"/>
                </a:moveTo>
                <a:lnTo>
                  <a:pt x="1488898" y="0"/>
                </a:lnTo>
                <a:lnTo>
                  <a:pt x="1488898" y="1849563"/>
                </a:lnTo>
                <a:lnTo>
                  <a:pt x="0" y="18495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FDE8520-511D-2341-E70C-FE0984753257}"/>
              </a:ext>
            </a:extLst>
          </p:cNvPr>
          <p:cNvGrpSpPr/>
          <p:nvPr/>
        </p:nvGrpSpPr>
        <p:grpSpPr>
          <a:xfrm>
            <a:off x="813211" y="564775"/>
            <a:ext cx="10565577" cy="3240741"/>
            <a:chOff x="813211" y="564775"/>
            <a:chExt cx="10565577" cy="3240741"/>
          </a:xfrm>
        </p:grpSpPr>
        <p:sp>
          <p:nvSpPr>
            <p:cNvPr id="3" name="Freeform 13">
              <a:extLst>
                <a:ext uri="{FF2B5EF4-FFF2-40B4-BE49-F238E27FC236}">
                  <a16:creationId xmlns:a16="http://schemas.microsoft.com/office/drawing/2014/main" id="{B9C1F766-73F6-D567-9F4E-CF18A9936548}"/>
                </a:ext>
              </a:extLst>
            </p:cNvPr>
            <p:cNvSpPr/>
            <p:nvPr/>
          </p:nvSpPr>
          <p:spPr>
            <a:xfrm>
              <a:off x="813211" y="564775"/>
              <a:ext cx="10565577" cy="3240741"/>
            </a:xfrm>
            <a:custGeom>
              <a:avLst/>
              <a:gdLst/>
              <a:ahLst/>
              <a:cxnLst/>
              <a:rect l="l" t="t" r="r" b="b"/>
              <a:pathLst>
                <a:path w="14166919" h="4360789">
                  <a:moveTo>
                    <a:pt x="0" y="0"/>
                  </a:moveTo>
                  <a:lnTo>
                    <a:pt x="14166918" y="0"/>
                  </a:lnTo>
                  <a:lnTo>
                    <a:pt x="14166918" y="4360789"/>
                  </a:lnTo>
                  <a:lnTo>
                    <a:pt x="0" y="43607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639" t="-21024" r="-527" b="-9971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65F5756-03F3-B51A-1563-AD57FF55264D}"/>
                </a:ext>
              </a:extLst>
            </p:cNvPr>
            <p:cNvSpPr/>
            <p:nvPr/>
          </p:nvSpPr>
          <p:spPr>
            <a:xfrm>
              <a:off x="865009" y="564775"/>
              <a:ext cx="3072989" cy="4975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384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3">
            <a:extLst>
              <a:ext uri="{FF2B5EF4-FFF2-40B4-BE49-F238E27FC236}">
                <a16:creationId xmlns:a16="http://schemas.microsoft.com/office/drawing/2014/main" id="{D08025B0-E912-E03B-83CD-75010301B79F}"/>
              </a:ext>
            </a:extLst>
          </p:cNvPr>
          <p:cNvSpPr/>
          <p:nvPr/>
        </p:nvSpPr>
        <p:spPr>
          <a:xfrm>
            <a:off x="1835454" y="435719"/>
            <a:ext cx="1204519" cy="1496297"/>
          </a:xfrm>
          <a:custGeom>
            <a:avLst/>
            <a:gdLst/>
            <a:ahLst/>
            <a:cxnLst/>
            <a:rect l="l" t="t" r="r" b="b"/>
            <a:pathLst>
              <a:path w="1488898" h="1849563">
                <a:moveTo>
                  <a:pt x="0" y="0"/>
                </a:moveTo>
                <a:lnTo>
                  <a:pt x="1488898" y="0"/>
                </a:lnTo>
                <a:lnTo>
                  <a:pt x="1488898" y="1849563"/>
                </a:lnTo>
                <a:lnTo>
                  <a:pt x="0" y="18495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14">
            <a:extLst>
              <a:ext uri="{FF2B5EF4-FFF2-40B4-BE49-F238E27FC236}">
                <a16:creationId xmlns:a16="http://schemas.microsoft.com/office/drawing/2014/main" id="{5CC79AD5-D47D-89BD-095F-EBC7C88783BD}"/>
              </a:ext>
            </a:extLst>
          </p:cNvPr>
          <p:cNvSpPr/>
          <p:nvPr/>
        </p:nvSpPr>
        <p:spPr>
          <a:xfrm>
            <a:off x="3149473" y="435719"/>
            <a:ext cx="1204519" cy="1496297"/>
          </a:xfrm>
          <a:custGeom>
            <a:avLst/>
            <a:gdLst/>
            <a:ahLst/>
            <a:cxnLst/>
            <a:rect l="l" t="t" r="r" b="b"/>
            <a:pathLst>
              <a:path w="1488898" h="1849563">
                <a:moveTo>
                  <a:pt x="0" y="0"/>
                </a:moveTo>
                <a:lnTo>
                  <a:pt x="1488898" y="0"/>
                </a:lnTo>
                <a:lnTo>
                  <a:pt x="1488898" y="1849563"/>
                </a:lnTo>
                <a:lnTo>
                  <a:pt x="0" y="18495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15">
            <a:extLst>
              <a:ext uri="{FF2B5EF4-FFF2-40B4-BE49-F238E27FC236}">
                <a16:creationId xmlns:a16="http://schemas.microsoft.com/office/drawing/2014/main" id="{57AE59F6-A319-47C2-4C5E-16D4063069EE}"/>
              </a:ext>
            </a:extLst>
          </p:cNvPr>
          <p:cNvSpPr/>
          <p:nvPr/>
        </p:nvSpPr>
        <p:spPr>
          <a:xfrm>
            <a:off x="4463492" y="435329"/>
            <a:ext cx="1204519" cy="1496297"/>
          </a:xfrm>
          <a:custGeom>
            <a:avLst/>
            <a:gdLst/>
            <a:ahLst/>
            <a:cxnLst/>
            <a:rect l="l" t="t" r="r" b="b"/>
            <a:pathLst>
              <a:path w="1488898" h="1849563">
                <a:moveTo>
                  <a:pt x="0" y="0"/>
                </a:moveTo>
                <a:lnTo>
                  <a:pt x="1488897" y="0"/>
                </a:lnTo>
                <a:lnTo>
                  <a:pt x="1488897" y="1849563"/>
                </a:lnTo>
                <a:lnTo>
                  <a:pt x="0" y="18495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CD11FB1B-E100-43A9-EA0C-6392E813A44B}"/>
              </a:ext>
            </a:extLst>
          </p:cNvPr>
          <p:cNvSpPr/>
          <p:nvPr/>
        </p:nvSpPr>
        <p:spPr>
          <a:xfrm>
            <a:off x="5777511" y="435329"/>
            <a:ext cx="1204519" cy="1496297"/>
          </a:xfrm>
          <a:custGeom>
            <a:avLst/>
            <a:gdLst/>
            <a:ahLst/>
            <a:cxnLst/>
            <a:rect l="l" t="t" r="r" b="b"/>
            <a:pathLst>
              <a:path w="1488898" h="1849563">
                <a:moveTo>
                  <a:pt x="0" y="0"/>
                </a:moveTo>
                <a:lnTo>
                  <a:pt x="1488897" y="0"/>
                </a:lnTo>
                <a:lnTo>
                  <a:pt x="1488897" y="1849563"/>
                </a:lnTo>
                <a:lnTo>
                  <a:pt x="0" y="18495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E6F0A5BF-F14B-F5F9-C86C-97168EA41494}"/>
              </a:ext>
            </a:extLst>
          </p:cNvPr>
          <p:cNvSpPr/>
          <p:nvPr/>
        </p:nvSpPr>
        <p:spPr>
          <a:xfrm>
            <a:off x="7091530" y="435329"/>
            <a:ext cx="1204519" cy="1496297"/>
          </a:xfrm>
          <a:custGeom>
            <a:avLst/>
            <a:gdLst/>
            <a:ahLst/>
            <a:cxnLst/>
            <a:rect l="l" t="t" r="r" b="b"/>
            <a:pathLst>
              <a:path w="1488898" h="1849563">
                <a:moveTo>
                  <a:pt x="0" y="0"/>
                </a:moveTo>
                <a:lnTo>
                  <a:pt x="1488898" y="0"/>
                </a:lnTo>
                <a:lnTo>
                  <a:pt x="1488898" y="1849563"/>
                </a:lnTo>
                <a:lnTo>
                  <a:pt x="0" y="18495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18">
            <a:extLst>
              <a:ext uri="{FF2B5EF4-FFF2-40B4-BE49-F238E27FC236}">
                <a16:creationId xmlns:a16="http://schemas.microsoft.com/office/drawing/2014/main" id="{50A261B1-D4C4-4075-99FA-4B97CE135883}"/>
              </a:ext>
            </a:extLst>
          </p:cNvPr>
          <p:cNvSpPr/>
          <p:nvPr/>
        </p:nvSpPr>
        <p:spPr>
          <a:xfrm>
            <a:off x="8405549" y="443499"/>
            <a:ext cx="1204519" cy="1496297"/>
          </a:xfrm>
          <a:custGeom>
            <a:avLst/>
            <a:gdLst/>
            <a:ahLst/>
            <a:cxnLst/>
            <a:rect l="l" t="t" r="r" b="b"/>
            <a:pathLst>
              <a:path w="1488898" h="1849563">
                <a:moveTo>
                  <a:pt x="0" y="0"/>
                </a:moveTo>
                <a:lnTo>
                  <a:pt x="1488898" y="0"/>
                </a:lnTo>
                <a:lnTo>
                  <a:pt x="1488898" y="1849563"/>
                </a:lnTo>
                <a:lnTo>
                  <a:pt x="0" y="18495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22">
            <a:extLst>
              <a:ext uri="{FF2B5EF4-FFF2-40B4-BE49-F238E27FC236}">
                <a16:creationId xmlns:a16="http://schemas.microsoft.com/office/drawing/2014/main" id="{0FE17D45-A6CD-807E-27C1-EC163F69DB8A}"/>
              </a:ext>
            </a:extLst>
          </p:cNvPr>
          <p:cNvSpPr txBox="1"/>
          <p:nvPr/>
        </p:nvSpPr>
        <p:spPr>
          <a:xfrm>
            <a:off x="159513" y="3429000"/>
            <a:ext cx="4490518" cy="818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15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Cambria Bold"/>
              </a:rPr>
              <a:t>6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hộp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: 36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cái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bánh</a:t>
            </a:r>
          </a:p>
        </p:txBody>
      </p:sp>
      <p:sp>
        <p:nvSpPr>
          <p:cNvPr id="13" name="TextBox 23">
            <a:extLst>
              <a:ext uri="{FF2B5EF4-FFF2-40B4-BE49-F238E27FC236}">
                <a16:creationId xmlns:a16="http://schemas.microsoft.com/office/drawing/2014/main" id="{122E9C2D-67CA-D4B1-EC96-575E729B1917}"/>
              </a:ext>
            </a:extLst>
          </p:cNvPr>
          <p:cNvSpPr txBox="1"/>
          <p:nvPr/>
        </p:nvSpPr>
        <p:spPr>
          <a:xfrm>
            <a:off x="110060" y="4224188"/>
            <a:ext cx="4490519" cy="818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15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Cambria Bold"/>
              </a:rPr>
              <a:t>4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hộp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: </a:t>
            </a:r>
            <a:r>
              <a:rPr lang="en-US" sz="3600" dirty="0">
                <a:solidFill>
                  <a:srgbClr val="C62927"/>
                </a:solidFill>
                <a:latin typeface="Cambria Bold"/>
              </a:rPr>
              <a:t>... </a:t>
            </a:r>
            <a:r>
              <a:rPr lang="en-US" sz="3600" dirty="0" err="1">
                <a:solidFill>
                  <a:srgbClr val="C62927"/>
                </a:solidFill>
                <a:latin typeface="Cambria Bold"/>
              </a:rPr>
              <a:t>cái</a:t>
            </a:r>
            <a:r>
              <a:rPr lang="en-US" sz="3600" dirty="0">
                <a:solidFill>
                  <a:srgbClr val="C62927"/>
                </a:solidFill>
                <a:latin typeface="Cambria Bold"/>
              </a:rPr>
              <a:t> bánh?</a:t>
            </a:r>
          </a:p>
        </p:txBody>
      </p:sp>
      <p:sp>
        <p:nvSpPr>
          <p:cNvPr id="16" name="TextBox 26">
            <a:extLst>
              <a:ext uri="{FF2B5EF4-FFF2-40B4-BE49-F238E27FC236}">
                <a16:creationId xmlns:a16="http://schemas.microsoft.com/office/drawing/2014/main" id="{87E587A2-D012-31FF-F387-68523901239E}"/>
              </a:ext>
            </a:extLst>
          </p:cNvPr>
          <p:cNvSpPr txBox="1"/>
          <p:nvPr/>
        </p:nvSpPr>
        <p:spPr>
          <a:xfrm>
            <a:off x="6065171" y="3072459"/>
            <a:ext cx="6126829" cy="787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61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bánh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mỗi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hộp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:</a:t>
            </a:r>
          </a:p>
        </p:txBody>
      </p:sp>
      <p:sp>
        <p:nvSpPr>
          <p:cNvPr id="17" name="TextBox 27">
            <a:extLst>
              <a:ext uri="{FF2B5EF4-FFF2-40B4-BE49-F238E27FC236}">
                <a16:creationId xmlns:a16="http://schemas.microsoft.com/office/drawing/2014/main" id="{CF3EB141-A180-9D8C-F594-042FD47EF114}"/>
              </a:ext>
            </a:extLst>
          </p:cNvPr>
          <p:cNvSpPr txBox="1"/>
          <p:nvPr/>
        </p:nvSpPr>
        <p:spPr>
          <a:xfrm>
            <a:off x="5905658" y="3743249"/>
            <a:ext cx="6126829" cy="787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61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Cambria Bold"/>
              </a:rPr>
              <a:t>36 : 6 = 6 (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cái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)</a:t>
            </a:r>
          </a:p>
        </p:txBody>
      </p:sp>
      <p:sp>
        <p:nvSpPr>
          <p:cNvPr id="18" name="TextBox 28">
            <a:extLst>
              <a:ext uri="{FF2B5EF4-FFF2-40B4-BE49-F238E27FC236}">
                <a16:creationId xmlns:a16="http://schemas.microsoft.com/office/drawing/2014/main" id="{F2E1C5B3-074B-BB35-53BB-4FBAC0BB6501}"/>
              </a:ext>
            </a:extLst>
          </p:cNvPr>
          <p:cNvSpPr txBox="1"/>
          <p:nvPr/>
        </p:nvSpPr>
        <p:spPr>
          <a:xfrm>
            <a:off x="6195593" y="4414667"/>
            <a:ext cx="6126829" cy="787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61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bánh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4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hộp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:</a:t>
            </a:r>
          </a:p>
        </p:txBody>
      </p:sp>
      <p:sp>
        <p:nvSpPr>
          <p:cNvPr id="19" name="TextBox 29">
            <a:extLst>
              <a:ext uri="{FF2B5EF4-FFF2-40B4-BE49-F238E27FC236}">
                <a16:creationId xmlns:a16="http://schemas.microsoft.com/office/drawing/2014/main" id="{C60E72D0-7CEF-9C5C-E97B-CCCD18675EED}"/>
              </a:ext>
            </a:extLst>
          </p:cNvPr>
          <p:cNvSpPr txBox="1"/>
          <p:nvPr/>
        </p:nvSpPr>
        <p:spPr>
          <a:xfrm>
            <a:off x="6485528" y="5001200"/>
            <a:ext cx="6126829" cy="787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61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Cambria Bold"/>
              </a:rPr>
              <a:t>6 x 4  = 24 (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cái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)</a:t>
            </a:r>
          </a:p>
        </p:txBody>
      </p:sp>
      <p:sp>
        <p:nvSpPr>
          <p:cNvPr id="20" name="TextBox 30">
            <a:extLst>
              <a:ext uri="{FF2B5EF4-FFF2-40B4-BE49-F238E27FC236}">
                <a16:creationId xmlns:a16="http://schemas.microsoft.com/office/drawing/2014/main" id="{B4758417-C8EC-1CA8-34A1-DE5BAA7E30B0}"/>
              </a:ext>
            </a:extLst>
          </p:cNvPr>
          <p:cNvSpPr txBox="1"/>
          <p:nvPr/>
        </p:nvSpPr>
        <p:spPr>
          <a:xfrm>
            <a:off x="6411707" y="5587733"/>
            <a:ext cx="6126828" cy="787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61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Đáp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: 24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cái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bánh.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FCBD86-67B8-8324-95B5-D18E3D91E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355" y="2242753"/>
            <a:ext cx="2145978" cy="10668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B6512CB-3B4B-7920-A987-AC4C465A12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8166" y="2206314"/>
            <a:ext cx="2261812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7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2907644-14FE-2AB6-9180-F3A4BF62FED8}"/>
              </a:ext>
            </a:extLst>
          </p:cNvPr>
          <p:cNvSpPr/>
          <p:nvPr/>
        </p:nvSpPr>
        <p:spPr>
          <a:xfrm>
            <a:off x="2125514" y="1830607"/>
            <a:ext cx="5936385" cy="1309609"/>
          </a:xfrm>
          <a:prstGeom prst="rect">
            <a:avLst/>
          </a:prstGeom>
          <a:solidFill>
            <a:srgbClr val="CBED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6">
            <a:extLst>
              <a:ext uri="{FF2B5EF4-FFF2-40B4-BE49-F238E27FC236}">
                <a16:creationId xmlns:a16="http://schemas.microsoft.com/office/drawing/2014/main" id="{3789B560-DC81-4E3F-A572-9BAF39771CF8}"/>
              </a:ext>
            </a:extLst>
          </p:cNvPr>
          <p:cNvSpPr txBox="1"/>
          <p:nvPr/>
        </p:nvSpPr>
        <p:spPr>
          <a:xfrm>
            <a:off x="1880737" y="1596957"/>
            <a:ext cx="6126829" cy="787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61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bánh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mỗi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hộp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:</a:t>
            </a:r>
          </a:p>
        </p:txBody>
      </p:sp>
      <p:sp>
        <p:nvSpPr>
          <p:cNvPr id="9" name="TextBox 27">
            <a:extLst>
              <a:ext uri="{FF2B5EF4-FFF2-40B4-BE49-F238E27FC236}">
                <a16:creationId xmlns:a16="http://schemas.microsoft.com/office/drawing/2014/main" id="{95BBCF75-435B-0517-C4F9-EBA22897996E}"/>
              </a:ext>
            </a:extLst>
          </p:cNvPr>
          <p:cNvSpPr txBox="1"/>
          <p:nvPr/>
        </p:nvSpPr>
        <p:spPr>
          <a:xfrm>
            <a:off x="1721224" y="2267747"/>
            <a:ext cx="6126829" cy="787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61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Cambria Bold"/>
              </a:rPr>
              <a:t>36 : 6 = 6 (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cái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)</a:t>
            </a:r>
          </a:p>
        </p:txBody>
      </p:sp>
      <p:sp>
        <p:nvSpPr>
          <p:cNvPr id="10" name="TextBox 28">
            <a:extLst>
              <a:ext uri="{FF2B5EF4-FFF2-40B4-BE49-F238E27FC236}">
                <a16:creationId xmlns:a16="http://schemas.microsoft.com/office/drawing/2014/main" id="{70E6EF92-5B77-356C-2246-960375773996}"/>
              </a:ext>
            </a:extLst>
          </p:cNvPr>
          <p:cNvSpPr txBox="1"/>
          <p:nvPr/>
        </p:nvSpPr>
        <p:spPr>
          <a:xfrm>
            <a:off x="2011159" y="2939165"/>
            <a:ext cx="6126829" cy="787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61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bánh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4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hộp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:</a:t>
            </a:r>
          </a:p>
        </p:txBody>
      </p:sp>
      <p:sp>
        <p:nvSpPr>
          <p:cNvPr id="11" name="TextBox 29">
            <a:extLst>
              <a:ext uri="{FF2B5EF4-FFF2-40B4-BE49-F238E27FC236}">
                <a16:creationId xmlns:a16="http://schemas.microsoft.com/office/drawing/2014/main" id="{06C35283-4D5F-97EA-7901-5C1094F2384C}"/>
              </a:ext>
            </a:extLst>
          </p:cNvPr>
          <p:cNvSpPr txBox="1"/>
          <p:nvPr/>
        </p:nvSpPr>
        <p:spPr>
          <a:xfrm>
            <a:off x="2308734" y="3661345"/>
            <a:ext cx="6126829" cy="787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61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Cambria Bold"/>
              </a:rPr>
              <a:t>6 x 4  = 24 (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cái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)</a:t>
            </a:r>
          </a:p>
        </p:txBody>
      </p:sp>
      <p:sp>
        <p:nvSpPr>
          <p:cNvPr id="12" name="TextBox 30">
            <a:extLst>
              <a:ext uri="{FF2B5EF4-FFF2-40B4-BE49-F238E27FC236}">
                <a16:creationId xmlns:a16="http://schemas.microsoft.com/office/drawing/2014/main" id="{3BBB96FC-D867-18A2-D5C6-12D68FFF0F1E}"/>
              </a:ext>
            </a:extLst>
          </p:cNvPr>
          <p:cNvSpPr txBox="1"/>
          <p:nvPr/>
        </p:nvSpPr>
        <p:spPr>
          <a:xfrm>
            <a:off x="3165997" y="4313606"/>
            <a:ext cx="6126828" cy="787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61"/>
              </a:lnSpc>
              <a:spcBef>
                <a:spcPct val="0"/>
              </a:spcBef>
            </a:pPr>
            <a:r>
              <a:rPr lang="en-US" sz="3600" i="1" dirty="0" err="1">
                <a:solidFill>
                  <a:srgbClr val="000000"/>
                </a:solidFill>
                <a:latin typeface="Cambria Bold"/>
              </a:rPr>
              <a:t>Đáp</a:t>
            </a:r>
            <a:r>
              <a:rPr lang="en-US" sz="3600" i="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mbria Bold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: 24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cái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bánh.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0EAD56-96E8-2A66-660A-C678B3EE0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732" y="757618"/>
            <a:ext cx="2261812" cy="10729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DD1CD7-850A-BE29-DB46-9A5A2F68E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8010" y="658772"/>
            <a:ext cx="3127519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2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968A37-C56A-6C93-2C89-CC88D22F1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608" y="1161319"/>
            <a:ext cx="8632684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4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517</Words>
  <Application>Microsoft Office PowerPoint</Application>
  <PresentationFormat>Widescreen</PresentationFormat>
  <Paragraphs>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Cambria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ngọc nguyễn</dc:creator>
  <cp:lastModifiedBy>ngọc nguyễn</cp:lastModifiedBy>
  <cp:revision>1</cp:revision>
  <dcterms:created xsi:type="dcterms:W3CDTF">2024-02-16T05:51:44Z</dcterms:created>
  <dcterms:modified xsi:type="dcterms:W3CDTF">2024-02-16T05:51:53Z</dcterms:modified>
</cp:coreProperties>
</file>