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8" r:id="rId4"/>
    <p:sldId id="265" r:id="rId5"/>
    <p:sldId id="266" r:id="rId6"/>
    <p:sldId id="267" r:id="rId7"/>
    <p:sldId id="268" r:id="rId8"/>
    <p:sldId id="261" r:id="rId9"/>
    <p:sldId id="257" r:id="rId10"/>
    <p:sldId id="269" r:id="rId11"/>
    <p:sldId id="270" r:id="rId12"/>
    <p:sldId id="271" r:id="rId13"/>
    <p:sldId id="272" r:id="rId14"/>
    <p:sldId id="273" r:id="rId15"/>
    <p:sldId id="274" r:id="rId16"/>
    <p:sldId id="275" r:id="rId17"/>
    <p:sldId id="276" r:id="rId18"/>
    <p:sldId id="263" r:id="rId19"/>
    <p:sldId id="259" r:id="rId20"/>
    <p:sldId id="277" r:id="rId21"/>
    <p:sldId id="279" r:id="rId22"/>
    <p:sldId id="280" r:id="rId23"/>
    <p:sldId id="281" r:id="rId24"/>
    <p:sldId id="282" r:id="rId25"/>
    <p:sldId id="283" r:id="rId26"/>
    <p:sldId id="284" r:id="rId27"/>
    <p:sldId id="285" r:id="rId28"/>
    <p:sldId id="286" r:id="rId29"/>
    <p:sldId id="288" r:id="rId30"/>
    <p:sldId id="262" r:id="rId31"/>
    <p:sldId id="289" r:id="rId32"/>
    <p:sldId id="290" r:id="rId33"/>
    <p:sldId id="291" r:id="rId34"/>
    <p:sldId id="292" r:id="rId35"/>
    <p:sldId id="260" r:id="rId36"/>
    <p:sldId id="293" r:id="rId37"/>
    <p:sldId id="295" r:id="rId38"/>
    <p:sldId id="296" r:id="rId39"/>
    <p:sldId id="29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10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6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12"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
        <p:nvSpPr>
          <p:cNvPr id="13" name="Title 1">
            <a:extLst>
              <a:ext uri="{FF2B5EF4-FFF2-40B4-BE49-F238E27FC236}">
                <a16:creationId xmlns:a16="http://schemas.microsoft.com/office/drawing/2014/main" xmlns=""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83782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9"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
        <p:nvSpPr>
          <p:cNvPr id="5" name="Title 1">
            <a:extLst>
              <a:ext uri="{FF2B5EF4-FFF2-40B4-BE49-F238E27FC236}">
                <a16:creationId xmlns:a16="http://schemas.microsoft.com/office/drawing/2014/main" xmlns=""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688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2/21/2024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12653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2/21/2024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229398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任意多边形: 形状 70">
            <a:extLst>
              <a:ext uri="{FF2B5EF4-FFF2-40B4-BE49-F238E27FC236}">
                <a16:creationId xmlns:a16="http://schemas.microsoft.com/office/drawing/2014/main" xmlns="" id="{C870E79C-6CFA-4605-AF58-9E59B6D30471}"/>
              </a:ext>
            </a:extLst>
          </p:cNvPr>
          <p:cNvSpPr/>
          <p:nvPr userDrawn="1"/>
        </p:nvSpPr>
        <p:spPr>
          <a:xfrm>
            <a:off x="193431" y="211015"/>
            <a:ext cx="11852031" cy="64183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49763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12"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pic>
        <p:nvPicPr>
          <p:cNvPr id="13" name="Picture 12"/>
          <p:cNvPicPr>
            <a:picLocks noChangeAspect="1"/>
          </p:cNvPicPr>
          <p:nvPr userDrawn="1"/>
        </p:nvPicPr>
        <p:blipFill>
          <a:blip r:embed="rId15"/>
          <a:stretch>
            <a:fillRect/>
          </a:stretch>
        </p:blipFill>
        <p:spPr>
          <a:xfrm>
            <a:off x="-5298917" y="-1484948"/>
            <a:ext cx="17680425" cy="14586162"/>
          </a:xfrm>
          <a:prstGeom prst="rect">
            <a:avLst/>
          </a:prstGeom>
        </p:spPr>
      </p:pic>
      <p:sp>
        <p:nvSpPr>
          <p:cNvPr id="14" name="Title 1">
            <a:extLst>
              <a:ext uri="{FF2B5EF4-FFF2-40B4-BE49-F238E27FC236}">
                <a16:creationId xmlns:a16="http://schemas.microsoft.com/office/drawing/2014/main" xmlns=""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74744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6.png"/><Relationship Id="rId4" Type="http://schemas.openxmlformats.org/officeDocument/2006/relationships/image" Target="../media/image15.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49.png"/><Relationship Id="rId4" Type="http://schemas.openxmlformats.org/officeDocument/2006/relationships/image" Target="../media/image16.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6.png"/><Relationship Id="rId7" Type="http://schemas.openxmlformats.org/officeDocument/2006/relationships/image" Target="../media/image14.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6.png"/><Relationship Id="rId4" Type="http://schemas.openxmlformats.org/officeDocument/2006/relationships/image" Target="../media/image15.png"/><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61.png"/><Relationship Id="rId4" Type="http://schemas.openxmlformats.org/officeDocument/2006/relationships/image" Target="../media/image13.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4.png"/><Relationship Id="rId7"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5" name="图片 11">
            <a:extLst>
              <a:ext uri="{FF2B5EF4-FFF2-40B4-BE49-F238E27FC236}">
                <a16:creationId xmlns:a16="http://schemas.microsoft.com/office/drawing/2014/main" xmlns="" id="{5EFAA803-2111-4356-8141-FBBDEE1C7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811" y="3575541"/>
            <a:ext cx="6491359" cy="3177847"/>
          </a:xfrm>
          <a:prstGeom prst="rect">
            <a:avLst/>
          </a:prstGeom>
        </p:spPr>
      </p:pic>
      <p:pic>
        <p:nvPicPr>
          <p:cNvPr id="6" name="图片 39">
            <a:extLst>
              <a:ext uri="{FF2B5EF4-FFF2-40B4-BE49-F238E27FC236}">
                <a16:creationId xmlns:a16="http://schemas.microsoft.com/office/drawing/2014/main" xmlns=""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 name="图片 38">
            <a:extLst>
              <a:ext uri="{FF2B5EF4-FFF2-40B4-BE49-F238E27FC236}">
                <a16:creationId xmlns:a16="http://schemas.microsoft.com/office/drawing/2014/main" xmlns=""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8" name="图片 37">
            <a:extLst>
              <a:ext uri="{FF2B5EF4-FFF2-40B4-BE49-F238E27FC236}">
                <a16:creationId xmlns:a16="http://schemas.microsoft.com/office/drawing/2014/main" xmlns=""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grpSp>
        <p:nvGrpSpPr>
          <p:cNvPr id="1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13" name="图片 5">
              <a:extLst>
                <a:ext uri="{FF2B5EF4-FFF2-40B4-BE49-F238E27FC236}">
                  <a16:creationId xmlns:a16="http://schemas.microsoft.com/office/drawing/2014/main" xmlns=""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14" name="图片 7">
              <a:extLst>
                <a:ext uri="{FF2B5EF4-FFF2-40B4-BE49-F238E27FC236}">
                  <a16:creationId xmlns:a16="http://schemas.microsoft.com/office/drawing/2014/main" xmlns=""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15" name="图片 24">
              <a:extLst>
                <a:ext uri="{FF2B5EF4-FFF2-40B4-BE49-F238E27FC236}">
                  <a16:creationId xmlns:a16="http://schemas.microsoft.com/office/drawing/2014/main" xmlns=""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23">
              <a:extLst>
                <a:ext uri="{FF2B5EF4-FFF2-40B4-BE49-F238E27FC236}">
                  <a16:creationId xmlns:a16="http://schemas.microsoft.com/office/drawing/2014/main" xmlns=""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9">
              <a:extLst>
                <a:ext uri="{FF2B5EF4-FFF2-40B4-BE49-F238E27FC236}">
                  <a16:creationId xmlns:a16="http://schemas.microsoft.com/office/drawing/2014/main" xmlns=""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8" name="图片 12">
              <a:extLst>
                <a:ext uri="{FF2B5EF4-FFF2-40B4-BE49-F238E27FC236}">
                  <a16:creationId xmlns:a16="http://schemas.microsoft.com/office/drawing/2014/main" xmlns=""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9" name="图片 22">
              <a:extLst>
                <a:ext uri="{FF2B5EF4-FFF2-40B4-BE49-F238E27FC236}">
                  <a16:creationId xmlns:a16="http://schemas.microsoft.com/office/drawing/2014/main" xmlns=""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20" name="任意多边形: 形状 47">
            <a:extLst>
              <a:ext uri="{FF2B5EF4-FFF2-40B4-BE49-F238E27FC236}">
                <a16:creationId xmlns:a16="http://schemas.microsoft.com/office/drawing/2014/main" xmlns=""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xmlns="" id="{FBF3470B-7DF6-42B6-B755-38E7F8479AAE}"/>
              </a:ext>
            </a:extLst>
          </p:cNvPr>
          <p:cNvSpPr/>
          <p:nvPr/>
        </p:nvSpPr>
        <p:spPr>
          <a:xfrm>
            <a:off x="1491430"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2"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3"/>
          <a:stretch>
            <a:fillRect/>
          </a:stretch>
        </p:blipFill>
        <p:spPr>
          <a:xfrm>
            <a:off x="5670341" y="11694"/>
            <a:ext cx="7681626" cy="1975275"/>
          </a:xfrm>
          <a:prstGeom prst="rect">
            <a:avLst/>
          </a:prstGeom>
        </p:spPr>
      </p:pic>
      <p:pic>
        <p:nvPicPr>
          <p:cNvPr id="31" name="Picture 30"/>
          <p:cNvPicPr>
            <a:picLocks noChangeAspect="1"/>
          </p:cNvPicPr>
          <p:nvPr/>
        </p:nvPicPr>
        <p:blipFill>
          <a:blip r:embed="rId14"/>
          <a:stretch>
            <a:fillRect/>
          </a:stretch>
        </p:blipFill>
        <p:spPr>
          <a:xfrm>
            <a:off x="1611776" y="367561"/>
            <a:ext cx="8894835" cy="4023709"/>
          </a:xfrm>
          <a:prstGeom prst="rect">
            <a:avLst/>
          </a:prstGeom>
        </p:spPr>
      </p:pic>
      <p:sp>
        <p:nvSpPr>
          <p:cNvPr id="23" name="Title 1">
            <a:extLst>
              <a:ext uri="{FF2B5EF4-FFF2-40B4-BE49-F238E27FC236}">
                <a16:creationId xmlns:a16="http://schemas.microsoft.com/office/drawing/2014/main" xmlns="" id="{839CB496-B064-1976-8A73-F5C96C8179F1}"/>
              </a:ext>
            </a:extLst>
          </p:cNvPr>
          <p:cNvSpPr txBox="1">
            <a:spLocks/>
          </p:cNvSpPr>
          <p:nvPr/>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20476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3" presetClass="entr" presetSubtype="28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strVal val="4/3*#ppt_w"/>
                                          </p:val>
                                        </p:tav>
                                        <p:tav tm="100000">
                                          <p:val>
                                            <p:strVal val="#ppt_w"/>
                                          </p:val>
                                        </p:tav>
                                      </p:tavLst>
                                    </p:anim>
                                    <p:anim calcmode="lin" valueType="num">
                                      <p:cBhvr>
                                        <p:cTn id="21" dur="500" fill="hold"/>
                                        <p:tgtEl>
                                          <p:spTgt spid="20"/>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childTnLst>
                          </p:cTn>
                        </p:par>
                        <p:par>
                          <p:cTn id="26" fill="hold">
                            <p:stCondLst>
                              <p:cond delay="2000"/>
                            </p:stCondLst>
                            <p:childTnLst>
                              <p:par>
                                <p:cTn id="27" presetID="6" presetClass="emph" presetSubtype="0" fill="hold" grpId="1" nodeType="afterEffect">
                                  <p:stCondLst>
                                    <p:cond delay="0"/>
                                  </p:stCondLst>
                                  <p:childTnLst>
                                    <p:animScale>
                                      <p:cBhvr>
                                        <p:cTn id="28" dur="500" fill="hold"/>
                                        <p:tgtEl>
                                          <p:spTgt spid="21"/>
                                        </p:tgtEl>
                                      </p:cBhvr>
                                      <p:by x="2000000" y="2000000"/>
                                    </p:animScale>
                                  </p:childTnLst>
                                </p:cTn>
                              </p:par>
                              <p:par>
                                <p:cTn id="29" presetID="10" presetClass="exit" presetSubtype="0" fill="hold" grpId="2"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21"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126552" y="161600"/>
            <a:ext cx="11715678" cy="1297923"/>
            <a:chOff x="969302" y="572516"/>
            <a:chExt cx="13166035" cy="642689"/>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969302" y="596678"/>
              <a:ext cx="12988181" cy="594364"/>
            </a:xfrm>
            <a:prstGeom prst="rect">
              <a:avLst/>
            </a:prstGeom>
            <a:noFill/>
          </p:spPr>
          <p:txBody>
            <a:bodyPr wrap="square">
              <a:spAutoFit/>
            </a:bodyPr>
            <a:lstStyle/>
            <a:p>
              <a:pPr algn="ctr"/>
              <a:r>
                <a:rPr lang="en-US" sz="3600" b="1" i="0" smtClean="0">
                  <a:solidFill>
                    <a:srgbClr val="002060"/>
                  </a:solidFill>
                  <a:effectLst/>
                  <a:latin typeface="Cambria" panose="02040503050406030204" pitchFamily="18" charset="0"/>
                </a:rPr>
                <a:t>1. Quan sát hình 3 </a:t>
              </a:r>
              <a:r>
                <a:rPr lang="vi-VN" sz="3600" b="1">
                  <a:solidFill>
                    <a:srgbClr val="002060"/>
                  </a:solidFill>
                  <a:latin typeface="Cambria" panose="02040503050406030204" pitchFamily="18" charset="0"/>
                  <a:ea typeface="Cambria" panose="02040503050406030204" pitchFamily="18" charset="0"/>
                </a:rPr>
                <a:t>nói về vai 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369" y="1484287"/>
            <a:ext cx="5634861" cy="52914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65" y="3200400"/>
            <a:ext cx="5415002" cy="3344560"/>
          </a:xfrm>
          <a:prstGeom prst="rect">
            <a:avLst/>
          </a:prstGeom>
        </p:spPr>
      </p:pic>
    </p:spTree>
    <p:extLst>
      <p:ext uri="{BB962C8B-B14F-4D97-AF65-F5344CB8AC3E}">
        <p14:creationId xmlns:p14="http://schemas.microsoft.com/office/powerpoint/2010/main" val="30763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9816" y="1533083"/>
            <a:ext cx="4544081" cy="4674286"/>
          </a:xfrm>
          <a:prstGeom prst="rect">
            <a:avLst/>
          </a:prstGeom>
        </p:spPr>
      </p:pic>
      <p:grpSp>
        <p:nvGrpSpPr>
          <p:cNvPr id="2" name="Group">
            <a:extLst>
              <a:ext uri="{FF2B5EF4-FFF2-40B4-BE49-F238E27FC236}">
                <a16:creationId xmlns:a16="http://schemas.microsoft.com/office/drawing/2014/main" xmlns=""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633663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BỘT ĐƯỜNG</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627385" y="2832709"/>
            <a:ext cx="596087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Cung cấp năng lượng cho các hoạt động sống.</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22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5483" y="1435490"/>
            <a:ext cx="4441702" cy="4454322"/>
          </a:xfrm>
          <a:prstGeom prst="rect">
            <a:avLst/>
          </a:prstGeom>
        </p:spPr>
      </p:pic>
      <p:grpSp>
        <p:nvGrpSpPr>
          <p:cNvPr id="2" name="Group">
            <a:extLst>
              <a:ext uri="{FF2B5EF4-FFF2-40B4-BE49-F238E27FC236}">
                <a16:creationId xmlns:a16="http://schemas.microsoft.com/office/drawing/2014/main" xmlns=""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ĐẠM</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627385" y="2832709"/>
            <a:ext cx="5960877" cy="1446550"/>
          </a:xfrm>
          <a:prstGeom prst="rect">
            <a:avLst/>
          </a:prstGeom>
          <a:noFill/>
        </p:spPr>
        <p:txBody>
          <a:bodyPr wrap="square" rtlCol="0">
            <a:spAutoFit/>
          </a:bodyPr>
          <a:lstStyle/>
          <a:p>
            <a:pPr algn="just"/>
            <a:r>
              <a:rPr lang="nl-NL" sz="4400" b="1" smtClean="0">
                <a:solidFill>
                  <a:srgbClr val="002060"/>
                </a:solidFill>
                <a:latin typeface="Cambria" panose="02040503050406030204" pitchFamily="18" charset="0"/>
                <a:ea typeface="Cambria" panose="02040503050406030204" pitchFamily="18" charset="0"/>
              </a:rPr>
              <a:t>Giúp cơ thể phát triển và lớn lên.</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30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04183" y="1533083"/>
            <a:ext cx="3983469" cy="4766545"/>
          </a:xfrm>
          <a:prstGeom prst="rect">
            <a:avLst/>
          </a:prstGeom>
        </p:spPr>
      </p:pic>
      <p:grpSp>
        <p:nvGrpSpPr>
          <p:cNvPr id="2" name="Group">
            <a:extLst>
              <a:ext uri="{FF2B5EF4-FFF2-40B4-BE49-F238E27FC236}">
                <a16:creationId xmlns:a16="http://schemas.microsoft.com/office/drawing/2014/main" xmlns=""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BÉO</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432613" y="2832709"/>
            <a:ext cx="6155650" cy="1754326"/>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Dự trữ năng lượng, giúp cơ thể hấp thụ các vi-ta-min A, D, E, K.</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6834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5133676" y="1804555"/>
            <a:ext cx="6532168"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VI-TA-MIN, CHẤT KHOÁNG</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133676" y="2832709"/>
            <a:ext cx="6454587" cy="1938992"/>
          </a:xfrm>
          <a:prstGeom prst="rect">
            <a:avLst/>
          </a:prstGeom>
          <a:noFill/>
        </p:spPr>
        <p:txBody>
          <a:bodyPr wrap="square" rtlCol="0">
            <a:spAutoFit/>
          </a:bodyPr>
          <a:lstStyle/>
          <a:p>
            <a:pPr algn="just"/>
            <a:r>
              <a:rPr lang="nl-NL" sz="4000" b="1">
                <a:solidFill>
                  <a:srgbClr val="002060"/>
                </a:solidFill>
                <a:latin typeface="Cambria" panose="02040503050406030204" pitchFamily="18" charset="0"/>
                <a:ea typeface="Cambria" panose="02040503050406030204" pitchFamily="18" charset="0"/>
              </a:rPr>
              <a:t>Tăng cường sức đề kháng, giúp cơ thể chống lại bệnh tật và giúp tiêu hóa tốt.</a:t>
            </a:r>
            <a:endParaRPr lang="en-US" sz="4000" b="1">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519498" y="1533083"/>
            <a:ext cx="4119735" cy="4698351"/>
          </a:xfrm>
          <a:prstGeom prst="rect">
            <a:avLst/>
          </a:prstGeom>
        </p:spPr>
      </p:pic>
    </p:spTree>
    <p:extLst>
      <p:ext uri="{BB962C8B-B14F-4D97-AF65-F5344CB8AC3E}">
        <p14:creationId xmlns:p14="http://schemas.microsoft.com/office/powerpoint/2010/main" val="252271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và chia sẻ với bạn:</a:t>
              </a:r>
              <a:endParaRPr lang="en-US" sz="4400" b="1" dirty="0">
                <a:solidFill>
                  <a:srgbClr val="009999"/>
                </a:solidFill>
                <a:latin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029" y="2863428"/>
            <a:ext cx="6102839" cy="4164598"/>
          </a:xfrm>
          <a:prstGeom prst="rect">
            <a:avLst/>
          </a:prstGeom>
        </p:spPr>
      </p:pic>
      <p:sp>
        <p:nvSpPr>
          <p:cNvPr id="6" name="TextBox 5">
            <a:extLst>
              <a:ext uri="{FF2B5EF4-FFF2-40B4-BE49-F238E27FC236}">
                <a16:creationId xmlns:a16="http://schemas.microsoft.com/office/drawing/2014/main" xmlns="" id="{FF6F49AC-3F83-46CA-AC9E-5A46576F40A2}"/>
              </a:ext>
            </a:extLst>
          </p:cNvPr>
          <p:cNvSpPr txBox="1"/>
          <p:nvPr/>
        </p:nvSpPr>
        <p:spPr>
          <a:xfrm>
            <a:off x="474992" y="1293768"/>
            <a:ext cx="11286308" cy="1646605"/>
          </a:xfrm>
          <a:prstGeom prst="rect">
            <a:avLst/>
          </a:prstGeom>
          <a:noFill/>
        </p:spPr>
        <p:txBody>
          <a:bodyPr wrap="square">
            <a:spAutoFit/>
          </a:bodyPr>
          <a:lstStyle/>
          <a:p>
            <a:pPr algn="just">
              <a:spcBef>
                <a:spcPts val="600"/>
              </a:spcBef>
            </a:pPr>
            <a:r>
              <a:rPr lang="vi-VN" sz="3200">
                <a:solidFill>
                  <a:srgbClr val="002060"/>
                </a:solidFill>
                <a:latin typeface="Cambria" panose="02040503050406030204" pitchFamily="18" charset="0"/>
                <a:ea typeface="Cambria" panose="02040503050406030204" pitchFamily="18" charset="0"/>
              </a:rPr>
              <a:t>- Vì sao hằng ngày trẻ em nên ăn thức ăn chứa nhiều chất đạm?</a:t>
            </a:r>
          </a:p>
          <a:p>
            <a:pPr algn="just">
              <a:spcBef>
                <a:spcPts val="600"/>
              </a:spcBef>
            </a:pPr>
            <a:r>
              <a:rPr lang="vi-VN" sz="3200">
                <a:solidFill>
                  <a:srgbClr val="002060"/>
                </a:solidFill>
                <a:latin typeface="Cambria" panose="02040503050406030204" pitchFamily="18" charset="0"/>
                <a:ea typeface="Cambria" panose="02040503050406030204" pitchFamily="18" charset="0"/>
              </a:rPr>
              <a:t>- Chúng ta có cần ăn đủ thức ăn thuộc bốn nhóm chất dinh dưỡng không ? Vì sao?</a:t>
            </a:r>
          </a:p>
        </p:txBody>
      </p:sp>
    </p:spTree>
    <p:extLst>
      <p:ext uri="{BB962C8B-B14F-4D97-AF65-F5344CB8AC3E}">
        <p14:creationId xmlns:p14="http://schemas.microsoft.com/office/powerpoint/2010/main" val="927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49130" y="2272936"/>
            <a:ext cx="3925007" cy="3936159"/>
          </a:xfrm>
          <a:prstGeom prst="rect">
            <a:avLst/>
          </a:prstGeom>
          <a:ln>
            <a:noFill/>
          </a:ln>
          <a:effectLst>
            <a:softEdge rad="112500"/>
          </a:effectLst>
        </p:spPr>
      </p:pic>
      <p:grpSp>
        <p:nvGrpSpPr>
          <p:cNvPr id="2" name="Group">
            <a:extLst>
              <a:ext uri="{FF2B5EF4-FFF2-40B4-BE49-F238E27FC236}">
                <a16:creationId xmlns:a16="http://schemas.microsoft.com/office/drawing/2014/main" xmlns="" id="{BC5BEAEB-E389-7C3C-041A-F2DB4F5AE20A}"/>
              </a:ext>
            </a:extLst>
          </p:cNvPr>
          <p:cNvGrpSpPr/>
          <p:nvPr/>
        </p:nvGrpSpPr>
        <p:grpSpPr>
          <a:xfrm>
            <a:off x="714854" y="251669"/>
            <a:ext cx="10937216" cy="1384994"/>
            <a:chOff x="1147156" y="566776"/>
            <a:chExt cx="13337769" cy="471178"/>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smtClean="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Vì sao hằng ngày trẻ em nên ăn thức ăn chứa nhiều chất đạm?</a:t>
              </a:r>
            </a:p>
          </p:txBody>
        </p:sp>
      </p:grpSp>
      <p:sp>
        <p:nvSpPr>
          <p:cNvPr id="7" name="TextBox 6">
            <a:extLst>
              <a:ext uri="{FF2B5EF4-FFF2-40B4-BE49-F238E27FC236}">
                <a16:creationId xmlns:a16="http://schemas.microsoft.com/office/drawing/2014/main" xmlns="" id="{FF6F49AC-3F83-46CA-AC9E-5A46576F40A2}"/>
              </a:ext>
            </a:extLst>
          </p:cNvPr>
          <p:cNvSpPr txBox="1"/>
          <p:nvPr/>
        </p:nvSpPr>
        <p:spPr>
          <a:xfrm>
            <a:off x="540307" y="1764031"/>
            <a:ext cx="7310470" cy="3970318"/>
          </a:xfrm>
          <a:prstGeom prst="rect">
            <a:avLst/>
          </a:prstGeom>
          <a:noFill/>
        </p:spPr>
        <p:txBody>
          <a:bodyPr wrap="square">
            <a:spAutoFit/>
          </a:bodyPr>
          <a:lstStyle/>
          <a:p>
            <a:pPr algn="just"/>
            <a:r>
              <a:rPr lang="nl-NL" sz="3600">
                <a:solidFill>
                  <a:schemeClr val="accent2">
                    <a:lumMod val="50000"/>
                  </a:schemeClr>
                </a:solidFill>
                <a:latin typeface="Cambria" panose="02040503050406030204" pitchFamily="18" charset="0"/>
                <a:ea typeface="Cambria" panose="02040503050406030204" pitchFamily="18" charset="0"/>
              </a:rPr>
              <a:t>+ Trẻ em đang trong giai đoạn phát triển nên cần cung cấp đầy đủ chất dinh dưỡng để cơ thể phát triển. Đặc biệt nên ăn đủ các loại thực phẩm chứa nhiều chất đạm vì chất đạm có vai trò giúp cơ thể phát triển và lớn lên.</a:t>
            </a:r>
            <a:endParaRPr lang="en-US" sz="360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714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1080614" y="186354"/>
            <a:ext cx="10048940" cy="1384994"/>
            <a:chOff x="1147156" y="566776"/>
            <a:chExt cx="13337769" cy="471178"/>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smtClean="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Chúng ta có cần ăn đủ thức ăn thuộc bốn nhóm chất dinh dưỡng không ? Vì sao?</a:t>
              </a:r>
            </a:p>
          </p:txBody>
        </p:sp>
      </p:grpSp>
      <p:sp>
        <p:nvSpPr>
          <p:cNvPr id="7" name="TextBox 6">
            <a:extLst>
              <a:ext uri="{FF2B5EF4-FFF2-40B4-BE49-F238E27FC236}">
                <a16:creationId xmlns:a16="http://schemas.microsoft.com/office/drawing/2014/main" xmlns="" id="{FF6F49AC-3F83-46CA-AC9E-5A46576F40A2}"/>
              </a:ext>
            </a:extLst>
          </p:cNvPr>
          <p:cNvSpPr txBox="1"/>
          <p:nvPr/>
        </p:nvSpPr>
        <p:spPr>
          <a:xfrm>
            <a:off x="496950" y="1676496"/>
            <a:ext cx="11216265" cy="2062103"/>
          </a:xfrm>
          <a:prstGeom prst="rect">
            <a:avLst/>
          </a:prstGeom>
          <a:noFill/>
        </p:spPr>
        <p:txBody>
          <a:bodyPr wrap="square">
            <a:spAutoFit/>
          </a:bodyPr>
          <a:lstStyle/>
          <a:p>
            <a:pPr algn="just"/>
            <a:r>
              <a:rPr lang="nl-NL" sz="3200">
                <a:solidFill>
                  <a:schemeClr val="accent2">
                    <a:lumMod val="50000"/>
                  </a:schemeClr>
                </a:solidFill>
                <a:latin typeface="Cambria" panose="02040503050406030204" pitchFamily="18" charset="0"/>
                <a:ea typeface="Cambria" panose="02040503050406030204" pitchFamily="18" charset="0"/>
              </a:rPr>
              <a:t>+ Cần ăn đủ thực phẩm thuộc bốn nhóm chất dinh dưỡng. Vì mỗi loại thực phẩm có vai trò, ý nghĩa khác nhau với sự phát triển của cơ thể, các nhóm chất dinh dưỡng trong mỗi loại thực phẩm không thể thay thế cho nhau được.</a:t>
            </a:r>
            <a:endParaRPr lang="en-US" sz="3200">
              <a:solidFill>
                <a:schemeClr val="accent2">
                  <a:lumMod val="50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6335487" y="3739407"/>
            <a:ext cx="5856514" cy="3118594"/>
          </a:xfrm>
          <a:prstGeom prst="rect">
            <a:avLst/>
          </a:prstGeom>
        </p:spPr>
      </p:pic>
    </p:spTree>
    <p:extLst>
      <p:ext uri="{BB962C8B-B14F-4D97-AF65-F5344CB8AC3E}">
        <p14:creationId xmlns:p14="http://schemas.microsoft.com/office/powerpoint/2010/main" val="19731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xmlns=""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xmlns=""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xmlns=""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xmlns=""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xmlns=""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xmlns=""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xmlns=""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xmlns=""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xmlns=""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xmlns=""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xmlns=""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xmlns=""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7" cy="5273588"/>
            <a:chOff x="-591086" y="199978"/>
            <a:chExt cx="9380157" cy="5273588"/>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547021" y="1226249"/>
              <a:ext cx="9336092" cy="4247317"/>
            </a:xfrm>
            <a:prstGeom prst="rect">
              <a:avLst/>
            </a:prstGeom>
            <a:noFill/>
          </p:spPr>
          <p:txBody>
            <a:bodyPr wrap="square" rtlCol="0">
              <a:spAutoFit/>
            </a:bodyPr>
            <a:lstStyle/>
            <a:p>
              <a:pPr marL="457200" indent="-457200" algn="just">
                <a:buFontTx/>
                <a:buChar char="-"/>
              </a:pPr>
              <a:r>
                <a:rPr lang="en-US" sz="3000" b="1" smtClean="0">
                  <a:solidFill>
                    <a:srgbClr val="002060"/>
                  </a:solidFill>
                  <a:latin typeface="Cambria" panose="02040503050406030204" pitchFamily="18" charset="0"/>
                  <a:ea typeface="Cambria" panose="02040503050406030204" pitchFamily="18" charset="0"/>
                </a:rPr>
                <a:t>Rau, củ chứa nhiều vi-ta-min, chất khoáng và chất xơ. Các chất xơ tuy không có giá trị ề dinh dưỡng nhưng giúp cho cơ quan tiêu hóa hoạt động tốt, phòng tránh táo bón.</a:t>
              </a:r>
            </a:p>
            <a:p>
              <a:pPr marL="457200" indent="-457200" algn="just">
                <a:buFontTx/>
                <a:buChar char="-"/>
              </a:pPr>
              <a:r>
                <a:rPr lang="en-US" sz="3000" b="1" smtClean="0">
                  <a:solidFill>
                    <a:srgbClr val="002060"/>
                  </a:solidFill>
                  <a:latin typeface="Cambria" panose="02040503050406030204" pitchFamily="18" charset="0"/>
                  <a:ea typeface="Cambria" panose="02040503050406030204" pitchFamily="18" charset="0"/>
                </a:rPr>
                <a:t>Nước không thuộc nhóm chất dinh dưỡng nào nhưng rất cần thiết cho các hoạt động sống của cơ thể, giúp hòa tan các chất dinh dưỡng, chất khoáng để cơ thể dễ dàng hấp thụ; đồng thời loại bỏ các chất cặn bã.</a:t>
              </a:r>
              <a:endParaRPr lang="en-US" sz="3000" b="1">
                <a:solidFill>
                  <a:srgbClr val="002060"/>
                </a:solidFill>
                <a:latin typeface="Cambria" panose="02040503050406030204" pitchFamily="18" charset="0"/>
                <a:ea typeface="Cambria" panose="02040503050406030204" pitchFamily="18" charset="0"/>
              </a:endParaRPr>
            </a:p>
          </p:txBody>
        </p:sp>
      </p:grpSp>
      <p:pic>
        <p:nvPicPr>
          <p:cNvPr id="22" name="图片 11">
            <a:extLst>
              <a:ext uri="{FF2B5EF4-FFF2-40B4-BE49-F238E27FC236}">
                <a16:creationId xmlns:a16="http://schemas.microsoft.com/office/drawing/2014/main" xmlns=""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50455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3" name="图片 25">
            <a:extLst>
              <a:ext uri="{FF2B5EF4-FFF2-40B4-BE49-F238E27FC236}">
                <a16:creationId xmlns:a16="http://schemas.microsoft.com/office/drawing/2014/main" xmlns=""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4" name="图片 21">
            <a:extLst>
              <a:ext uri="{FF2B5EF4-FFF2-40B4-BE49-F238E27FC236}">
                <a16:creationId xmlns:a16="http://schemas.microsoft.com/office/drawing/2014/main" xmlns=""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7" name="任意多边形: 形状 70">
            <a:extLst>
              <a:ext uri="{FF2B5EF4-FFF2-40B4-BE49-F238E27FC236}">
                <a16:creationId xmlns:a16="http://schemas.microsoft.com/office/drawing/2014/main" xmlns="" id="{803CA53F-8B65-44DF-A0B3-25058DE5B7BA}"/>
              </a:ext>
            </a:extLst>
          </p:cNvPr>
          <p:cNvSpPr/>
          <p:nvPr/>
        </p:nvSpPr>
        <p:spPr>
          <a:xfrm>
            <a:off x="545495" y="1556033"/>
            <a:ext cx="10482895" cy="4411229"/>
          </a:xfrm>
          <a:custGeom>
            <a:avLst/>
            <a:gdLst>
              <a:gd name="connsiteX0" fmla="*/ 430797 w 5817995"/>
              <a:gd name="connsiteY0" fmla="*/ 0 h 861598"/>
              <a:gd name="connsiteX1" fmla="*/ 735417 w 5817995"/>
              <a:gd name="connsiteY1" fmla="*/ 126178 h 861598"/>
              <a:gd name="connsiteX2" fmla="*/ 740572 w 5817995"/>
              <a:gd name="connsiteY2" fmla="*/ 132426 h 861598"/>
              <a:gd name="connsiteX3" fmla="*/ 745727 w 5817995"/>
              <a:gd name="connsiteY3" fmla="*/ 126178 h 861598"/>
              <a:gd name="connsiteX4" fmla="*/ 1050347 w 5817995"/>
              <a:gd name="connsiteY4" fmla="*/ 0 h 861598"/>
              <a:gd name="connsiteX5" fmla="*/ 1354967 w 5817995"/>
              <a:gd name="connsiteY5" fmla="*/ 126178 h 861598"/>
              <a:gd name="connsiteX6" fmla="*/ 1360123 w 5817995"/>
              <a:gd name="connsiteY6" fmla="*/ 132426 h 861598"/>
              <a:gd name="connsiteX7" fmla="*/ 1365278 w 5817995"/>
              <a:gd name="connsiteY7" fmla="*/ 126178 h 861598"/>
              <a:gd name="connsiteX8" fmla="*/ 1669898 w 5817995"/>
              <a:gd name="connsiteY8" fmla="*/ 0 h 861598"/>
              <a:gd name="connsiteX9" fmla="*/ 1974518 w 5817995"/>
              <a:gd name="connsiteY9" fmla="*/ 126178 h 861598"/>
              <a:gd name="connsiteX10" fmla="*/ 1979673 w 5817995"/>
              <a:gd name="connsiteY10" fmla="*/ 132426 h 861598"/>
              <a:gd name="connsiteX11" fmla="*/ 1984828 w 5817995"/>
              <a:gd name="connsiteY11" fmla="*/ 126178 h 861598"/>
              <a:gd name="connsiteX12" fmla="*/ 2289448 w 5817995"/>
              <a:gd name="connsiteY12" fmla="*/ 0 h 861598"/>
              <a:gd name="connsiteX13" fmla="*/ 2594068 w 5817995"/>
              <a:gd name="connsiteY13" fmla="*/ 126178 h 861598"/>
              <a:gd name="connsiteX14" fmla="*/ 2599224 w 5817995"/>
              <a:gd name="connsiteY14" fmla="*/ 132426 h 861598"/>
              <a:gd name="connsiteX15" fmla="*/ 2604379 w 5817995"/>
              <a:gd name="connsiteY15" fmla="*/ 126178 h 861598"/>
              <a:gd name="connsiteX16" fmla="*/ 2908999 w 5817995"/>
              <a:gd name="connsiteY16" fmla="*/ 0 h 861598"/>
              <a:gd name="connsiteX17" fmla="*/ 3213619 w 5817995"/>
              <a:gd name="connsiteY17" fmla="*/ 126178 h 861598"/>
              <a:gd name="connsiteX18" fmla="*/ 3218774 w 5817995"/>
              <a:gd name="connsiteY18" fmla="*/ 132426 h 861598"/>
              <a:gd name="connsiteX19" fmla="*/ 3223929 w 5817995"/>
              <a:gd name="connsiteY19" fmla="*/ 126178 h 861598"/>
              <a:gd name="connsiteX20" fmla="*/ 3528549 w 5817995"/>
              <a:gd name="connsiteY20" fmla="*/ 0 h 861598"/>
              <a:gd name="connsiteX21" fmla="*/ 3833169 w 5817995"/>
              <a:gd name="connsiteY21" fmla="*/ 126178 h 861598"/>
              <a:gd name="connsiteX22" fmla="*/ 3838324 w 5817995"/>
              <a:gd name="connsiteY22" fmla="*/ 132426 h 861598"/>
              <a:gd name="connsiteX23" fmla="*/ 3843479 w 5817995"/>
              <a:gd name="connsiteY23" fmla="*/ 126178 h 861598"/>
              <a:gd name="connsiteX24" fmla="*/ 4148099 w 5817995"/>
              <a:gd name="connsiteY24" fmla="*/ 0 h 861598"/>
              <a:gd name="connsiteX25" fmla="*/ 4452719 w 5817995"/>
              <a:gd name="connsiteY25" fmla="*/ 126178 h 861598"/>
              <a:gd name="connsiteX26" fmla="*/ 4457874 w 5817995"/>
              <a:gd name="connsiteY26" fmla="*/ 132425 h 861598"/>
              <a:gd name="connsiteX27" fmla="*/ 4463028 w 5817995"/>
              <a:gd name="connsiteY27" fmla="*/ 126178 h 861598"/>
              <a:gd name="connsiteX28" fmla="*/ 4767648 w 5817995"/>
              <a:gd name="connsiteY28" fmla="*/ 0 h 861598"/>
              <a:gd name="connsiteX29" fmla="*/ 5072268 w 5817995"/>
              <a:gd name="connsiteY29" fmla="*/ 126178 h 861598"/>
              <a:gd name="connsiteX30" fmla="*/ 5077423 w 5817995"/>
              <a:gd name="connsiteY30" fmla="*/ 132425 h 861598"/>
              <a:gd name="connsiteX31" fmla="*/ 5082577 w 5817995"/>
              <a:gd name="connsiteY31" fmla="*/ 126178 h 861598"/>
              <a:gd name="connsiteX32" fmla="*/ 5387197 w 5817995"/>
              <a:gd name="connsiteY32" fmla="*/ 0 h 861598"/>
              <a:gd name="connsiteX33" fmla="*/ 5817995 w 5817995"/>
              <a:gd name="connsiteY33" fmla="*/ 430799 h 861598"/>
              <a:gd name="connsiteX34" fmla="*/ 5387197 w 5817995"/>
              <a:gd name="connsiteY34" fmla="*/ 861598 h 861598"/>
              <a:gd name="connsiteX35" fmla="*/ 5082577 w 5817995"/>
              <a:gd name="connsiteY35" fmla="*/ 735420 h 861598"/>
              <a:gd name="connsiteX36" fmla="*/ 5077423 w 5817995"/>
              <a:gd name="connsiteY36" fmla="*/ 729173 h 861598"/>
              <a:gd name="connsiteX37" fmla="*/ 5072268 w 5817995"/>
              <a:gd name="connsiteY37" fmla="*/ 735420 h 861598"/>
              <a:gd name="connsiteX38" fmla="*/ 4767648 w 5817995"/>
              <a:gd name="connsiteY38" fmla="*/ 861598 h 861598"/>
              <a:gd name="connsiteX39" fmla="*/ 4463028 w 5817995"/>
              <a:gd name="connsiteY39" fmla="*/ 735420 h 861598"/>
              <a:gd name="connsiteX40" fmla="*/ 4457874 w 5817995"/>
              <a:gd name="connsiteY40" fmla="*/ 729173 h 861598"/>
              <a:gd name="connsiteX41" fmla="*/ 4452719 w 5817995"/>
              <a:gd name="connsiteY41" fmla="*/ 735420 h 861598"/>
              <a:gd name="connsiteX42" fmla="*/ 4148099 w 5817995"/>
              <a:gd name="connsiteY42" fmla="*/ 861598 h 861598"/>
              <a:gd name="connsiteX43" fmla="*/ 3843479 w 5817995"/>
              <a:gd name="connsiteY43" fmla="*/ 735420 h 861598"/>
              <a:gd name="connsiteX44" fmla="*/ 3838324 w 5817995"/>
              <a:gd name="connsiteY44" fmla="*/ 729172 h 861598"/>
              <a:gd name="connsiteX45" fmla="*/ 3833169 w 5817995"/>
              <a:gd name="connsiteY45" fmla="*/ 735420 h 861598"/>
              <a:gd name="connsiteX46" fmla="*/ 3528549 w 5817995"/>
              <a:gd name="connsiteY46" fmla="*/ 861598 h 861598"/>
              <a:gd name="connsiteX47" fmla="*/ 3223929 w 5817995"/>
              <a:gd name="connsiteY47" fmla="*/ 735420 h 861598"/>
              <a:gd name="connsiteX48" fmla="*/ 3218774 w 5817995"/>
              <a:gd name="connsiteY48" fmla="*/ 729172 h 861598"/>
              <a:gd name="connsiteX49" fmla="*/ 3213619 w 5817995"/>
              <a:gd name="connsiteY49" fmla="*/ 735420 h 861598"/>
              <a:gd name="connsiteX50" fmla="*/ 2908999 w 5817995"/>
              <a:gd name="connsiteY50" fmla="*/ 861598 h 861598"/>
              <a:gd name="connsiteX51" fmla="*/ 2604379 w 5817995"/>
              <a:gd name="connsiteY51" fmla="*/ 735420 h 861598"/>
              <a:gd name="connsiteX52" fmla="*/ 2599224 w 5817995"/>
              <a:gd name="connsiteY52" fmla="*/ 729172 h 861598"/>
              <a:gd name="connsiteX53" fmla="*/ 2594068 w 5817995"/>
              <a:gd name="connsiteY53" fmla="*/ 735420 h 861598"/>
              <a:gd name="connsiteX54" fmla="*/ 2289448 w 5817995"/>
              <a:gd name="connsiteY54" fmla="*/ 861598 h 861598"/>
              <a:gd name="connsiteX55" fmla="*/ 1984828 w 5817995"/>
              <a:gd name="connsiteY55" fmla="*/ 735420 h 861598"/>
              <a:gd name="connsiteX56" fmla="*/ 1979673 w 5817995"/>
              <a:gd name="connsiteY56" fmla="*/ 729172 h 861598"/>
              <a:gd name="connsiteX57" fmla="*/ 1974518 w 5817995"/>
              <a:gd name="connsiteY57" fmla="*/ 735420 h 861598"/>
              <a:gd name="connsiteX58" fmla="*/ 1669898 w 5817995"/>
              <a:gd name="connsiteY58" fmla="*/ 861598 h 861598"/>
              <a:gd name="connsiteX59" fmla="*/ 1365278 w 5817995"/>
              <a:gd name="connsiteY59" fmla="*/ 735420 h 861598"/>
              <a:gd name="connsiteX60" fmla="*/ 1360123 w 5817995"/>
              <a:gd name="connsiteY60" fmla="*/ 729172 h 861598"/>
              <a:gd name="connsiteX61" fmla="*/ 1354967 w 5817995"/>
              <a:gd name="connsiteY61" fmla="*/ 735420 h 861598"/>
              <a:gd name="connsiteX62" fmla="*/ 1050347 w 5817995"/>
              <a:gd name="connsiteY62" fmla="*/ 861598 h 861598"/>
              <a:gd name="connsiteX63" fmla="*/ 745727 w 5817995"/>
              <a:gd name="connsiteY63" fmla="*/ 735420 h 861598"/>
              <a:gd name="connsiteX64" fmla="*/ 740572 w 5817995"/>
              <a:gd name="connsiteY64" fmla="*/ 729172 h 861598"/>
              <a:gd name="connsiteX65" fmla="*/ 735417 w 5817995"/>
              <a:gd name="connsiteY65" fmla="*/ 735420 h 861598"/>
              <a:gd name="connsiteX66" fmla="*/ 430797 w 5817995"/>
              <a:gd name="connsiteY66" fmla="*/ 861598 h 861598"/>
              <a:gd name="connsiteX67" fmla="*/ 0 w 5817995"/>
              <a:gd name="connsiteY67" fmla="*/ 430799 h 861598"/>
              <a:gd name="connsiteX68" fmla="*/ 430797 w 5817995"/>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5" h="861598">
                <a:moveTo>
                  <a:pt x="430797" y="0"/>
                </a:moveTo>
                <a:cubicBezTo>
                  <a:pt x="549759" y="0"/>
                  <a:pt x="657458" y="48219"/>
                  <a:pt x="735417" y="126178"/>
                </a:cubicBezTo>
                <a:lnTo>
                  <a:pt x="740572" y="132426"/>
                </a:lnTo>
                <a:lnTo>
                  <a:pt x="745727" y="126178"/>
                </a:lnTo>
                <a:cubicBezTo>
                  <a:pt x="823686" y="48219"/>
                  <a:pt x="931386" y="0"/>
                  <a:pt x="1050347"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3" y="132426"/>
                </a:lnTo>
                <a:lnTo>
                  <a:pt x="1984828" y="126178"/>
                </a:lnTo>
                <a:cubicBezTo>
                  <a:pt x="2062787" y="48219"/>
                  <a:pt x="2170487" y="0"/>
                  <a:pt x="2289448" y="0"/>
                </a:cubicBezTo>
                <a:cubicBezTo>
                  <a:pt x="2408410" y="0"/>
                  <a:pt x="2516109" y="48219"/>
                  <a:pt x="2594068"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86610" y="0"/>
                  <a:pt x="4994309" y="48219"/>
                  <a:pt x="5072268" y="126178"/>
                </a:cubicBezTo>
                <a:lnTo>
                  <a:pt x="5077423" y="132425"/>
                </a:lnTo>
                <a:lnTo>
                  <a:pt x="5082577" y="126178"/>
                </a:lnTo>
                <a:cubicBezTo>
                  <a:pt x="5160536" y="48219"/>
                  <a:pt x="5268236" y="0"/>
                  <a:pt x="5387197" y="0"/>
                </a:cubicBezTo>
                <a:cubicBezTo>
                  <a:pt x="5625120" y="0"/>
                  <a:pt x="5817995" y="192875"/>
                  <a:pt x="5817995" y="430799"/>
                </a:cubicBezTo>
                <a:cubicBezTo>
                  <a:pt x="5817995" y="668723"/>
                  <a:pt x="5625120" y="861598"/>
                  <a:pt x="5387197" y="861598"/>
                </a:cubicBezTo>
                <a:cubicBezTo>
                  <a:pt x="5268236" y="861598"/>
                  <a:pt x="5160536" y="813379"/>
                  <a:pt x="5082577" y="735420"/>
                </a:cubicBezTo>
                <a:lnTo>
                  <a:pt x="5077423" y="729173"/>
                </a:lnTo>
                <a:lnTo>
                  <a:pt x="5072268" y="735420"/>
                </a:lnTo>
                <a:cubicBezTo>
                  <a:pt x="4994309" y="813379"/>
                  <a:pt x="4886610" y="861598"/>
                  <a:pt x="4767648" y="861598"/>
                </a:cubicBezTo>
                <a:cubicBezTo>
                  <a:pt x="4648687" y="861598"/>
                  <a:pt x="4540987" y="813379"/>
                  <a:pt x="4463028" y="735420"/>
                </a:cubicBezTo>
                <a:lnTo>
                  <a:pt x="4457874" y="729173"/>
                </a:lnTo>
                <a:lnTo>
                  <a:pt x="4452719" y="735420"/>
                </a:lnTo>
                <a:cubicBezTo>
                  <a:pt x="4374760" y="813379"/>
                  <a:pt x="4267061" y="861598"/>
                  <a:pt x="4148099" y="861598"/>
                </a:cubicBezTo>
                <a:cubicBezTo>
                  <a:pt x="4029138" y="861598"/>
                  <a:pt x="3921438" y="813379"/>
                  <a:pt x="3843479" y="735420"/>
                </a:cubicBezTo>
                <a:lnTo>
                  <a:pt x="3838324" y="729172"/>
                </a:lnTo>
                <a:lnTo>
                  <a:pt x="3833169" y="735420"/>
                </a:lnTo>
                <a:cubicBezTo>
                  <a:pt x="3755210" y="813379"/>
                  <a:pt x="3647511" y="861598"/>
                  <a:pt x="3528549" y="861598"/>
                </a:cubicBezTo>
                <a:cubicBezTo>
                  <a:pt x="3409588" y="861598"/>
                  <a:pt x="3301888" y="813379"/>
                  <a:pt x="3223929" y="735420"/>
                </a:cubicBezTo>
                <a:lnTo>
                  <a:pt x="3218774" y="729172"/>
                </a:lnTo>
                <a:lnTo>
                  <a:pt x="3213619" y="735420"/>
                </a:lnTo>
                <a:cubicBezTo>
                  <a:pt x="3135660" y="813379"/>
                  <a:pt x="3027961" y="861598"/>
                  <a:pt x="2908999" y="861598"/>
                </a:cubicBezTo>
                <a:cubicBezTo>
                  <a:pt x="2790038" y="861598"/>
                  <a:pt x="2682338" y="813379"/>
                  <a:pt x="2604379" y="735420"/>
                </a:cubicBezTo>
                <a:lnTo>
                  <a:pt x="2599224" y="729172"/>
                </a:lnTo>
                <a:lnTo>
                  <a:pt x="2594068" y="735420"/>
                </a:lnTo>
                <a:cubicBezTo>
                  <a:pt x="2516109" y="813379"/>
                  <a:pt x="2408410" y="861598"/>
                  <a:pt x="2289448" y="861598"/>
                </a:cubicBezTo>
                <a:cubicBezTo>
                  <a:pt x="2170487" y="861598"/>
                  <a:pt x="2062787" y="813379"/>
                  <a:pt x="1984828" y="735420"/>
                </a:cubicBezTo>
                <a:lnTo>
                  <a:pt x="1979673" y="729172"/>
                </a:lnTo>
                <a:lnTo>
                  <a:pt x="1974518" y="735420"/>
                </a:lnTo>
                <a:cubicBezTo>
                  <a:pt x="1896559" y="813379"/>
                  <a:pt x="1788860" y="861598"/>
                  <a:pt x="1669898" y="861598"/>
                </a:cubicBezTo>
                <a:cubicBezTo>
                  <a:pt x="1550937" y="861598"/>
                  <a:pt x="1443237" y="813379"/>
                  <a:pt x="1365278" y="735420"/>
                </a:cubicBezTo>
                <a:lnTo>
                  <a:pt x="1360123" y="729172"/>
                </a:lnTo>
                <a:lnTo>
                  <a:pt x="1354967" y="735420"/>
                </a:lnTo>
                <a:cubicBezTo>
                  <a:pt x="1277008" y="813379"/>
                  <a:pt x="1169309" y="861598"/>
                  <a:pt x="1050347" y="861598"/>
                </a:cubicBezTo>
                <a:cubicBezTo>
                  <a:pt x="931386" y="861598"/>
                  <a:pt x="823686" y="813379"/>
                  <a:pt x="745727" y="735420"/>
                </a:cubicBezTo>
                <a:lnTo>
                  <a:pt x="740572" y="729172"/>
                </a:lnTo>
                <a:lnTo>
                  <a:pt x="735417" y="735420"/>
                </a:lnTo>
                <a:cubicBezTo>
                  <a:pt x="657458" y="813379"/>
                  <a:pt x="549759" y="861598"/>
                  <a:pt x="430797" y="861598"/>
                </a:cubicBezTo>
                <a:cubicBezTo>
                  <a:pt x="192874" y="861598"/>
                  <a:pt x="0" y="668723"/>
                  <a:pt x="0" y="430799"/>
                </a:cubicBezTo>
                <a:cubicBezTo>
                  <a:pt x="0" y="192875"/>
                  <a:pt x="192874" y="0"/>
                  <a:pt x="430797"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9"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10" name="图片 63">
              <a:extLst>
                <a:ext uri="{FF2B5EF4-FFF2-40B4-BE49-F238E27FC236}">
                  <a16:creationId xmlns:a16="http://schemas.microsoft.com/office/drawing/2014/main" xmlns=""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1" name="图片 64">
              <a:extLst>
                <a:ext uri="{FF2B5EF4-FFF2-40B4-BE49-F238E27FC236}">
                  <a16:creationId xmlns:a16="http://schemas.microsoft.com/office/drawing/2014/main" xmlns=""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2" name="图片 65">
              <a:extLst>
                <a:ext uri="{FF2B5EF4-FFF2-40B4-BE49-F238E27FC236}">
                  <a16:creationId xmlns:a16="http://schemas.microsoft.com/office/drawing/2014/main" xmlns=""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 name="图片 66">
              <a:extLst>
                <a:ext uri="{FF2B5EF4-FFF2-40B4-BE49-F238E27FC236}">
                  <a16:creationId xmlns:a16="http://schemas.microsoft.com/office/drawing/2014/main" xmlns=""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4" name="图片 67">
              <a:extLst>
                <a:ext uri="{FF2B5EF4-FFF2-40B4-BE49-F238E27FC236}">
                  <a16:creationId xmlns:a16="http://schemas.microsoft.com/office/drawing/2014/main" xmlns=""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5" name="图片 68">
              <a:extLst>
                <a:ext uri="{FF2B5EF4-FFF2-40B4-BE49-F238E27FC236}">
                  <a16:creationId xmlns:a16="http://schemas.microsoft.com/office/drawing/2014/main" xmlns=""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6" name="图片 69">
              <a:extLst>
                <a:ext uri="{FF2B5EF4-FFF2-40B4-BE49-F238E27FC236}">
                  <a16:creationId xmlns:a16="http://schemas.microsoft.com/office/drawing/2014/main" xmlns=""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7" name="图片 10">
            <a:extLst>
              <a:ext uri="{FF2B5EF4-FFF2-40B4-BE49-F238E27FC236}">
                <a16:creationId xmlns:a16="http://schemas.microsoft.com/office/drawing/2014/main" xmlns="" id="{F64C23F2-CCF9-4FA8-B9AD-BCFDDD0EB0FC}"/>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006914" y="2119293"/>
            <a:ext cx="3102842" cy="4375138"/>
          </a:xfrm>
          <a:prstGeom prst="rect">
            <a:avLst/>
          </a:prstGeom>
        </p:spPr>
      </p:pic>
      <p:pic>
        <p:nvPicPr>
          <p:cNvPr id="18" name="图片 4">
            <a:extLst>
              <a:ext uri="{FF2B5EF4-FFF2-40B4-BE49-F238E27FC236}">
                <a16:creationId xmlns:a16="http://schemas.microsoft.com/office/drawing/2014/main" xmlns="" id="{BC0EA212-7296-4ABD-9A27-673FEEBF323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17762" y="425466"/>
            <a:ext cx="1799814" cy="2513587"/>
          </a:xfrm>
          <a:prstGeom prst="rect">
            <a:avLst/>
          </a:prstGeom>
        </p:spPr>
      </p:pic>
      <p:sp>
        <p:nvSpPr>
          <p:cNvPr id="19" name="TextBox 18"/>
          <p:cNvSpPr txBox="1"/>
          <p:nvPr/>
        </p:nvSpPr>
        <p:spPr>
          <a:xfrm>
            <a:off x="834788" y="2875298"/>
            <a:ext cx="8463823"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Cần ăn đầy đủ các thức ăn thuộc bốn nhóm dinh dưỡng, cung cấp đầy đủ nước cho cơ thể.</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8318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par>
                          <p:cTn id="8" fill="hold">
                            <p:stCondLst>
                              <p:cond delay="1000"/>
                            </p:stCondLst>
                            <p:childTnLst>
                              <p:par>
                                <p:cTn id="9" presetID="2" presetClass="entr" presetSubtype="3" decel="5400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9" decel="5400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xmlns=""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xmlns=""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xmlns=""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xmlns=""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xmlns=""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xmlns=""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xmlns=""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11"/>
          <p:cNvGrpSpPr/>
          <p:nvPr/>
        </p:nvGrpSpPr>
        <p:grpSpPr>
          <a:xfrm>
            <a:off x="595870" y="914400"/>
            <a:ext cx="10729627" cy="5232585"/>
            <a:chOff x="595870" y="914400"/>
            <a:chExt cx="10729627" cy="5232585"/>
          </a:xfrm>
        </p:grpSpPr>
        <p:sp>
          <p:nvSpPr>
            <p:cNvPr id="10" name="任意多边形: 形状 40">
              <a:extLst>
                <a:ext uri="{FF2B5EF4-FFF2-40B4-BE49-F238E27FC236}">
                  <a16:creationId xmlns:a16="http://schemas.microsoft.com/office/drawing/2014/main" xmlns="" id="{50C53215-5F60-4E34-AE0B-4349CB326516}"/>
                </a:ext>
              </a:extLst>
            </p:cNvPr>
            <p:cNvSpPr/>
            <p:nvPr/>
          </p:nvSpPr>
          <p:spPr>
            <a:xfrm>
              <a:off x="595870" y="914400"/>
              <a:ext cx="10729627" cy="523258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p:cNvSpPr txBox="1"/>
            <p:nvPr/>
          </p:nvSpPr>
          <p:spPr>
            <a:xfrm>
              <a:off x="910492" y="1285077"/>
              <a:ext cx="10100382" cy="4708981"/>
            </a:xfrm>
            <a:prstGeom prst="rect">
              <a:avLst/>
            </a:prstGeom>
            <a:noFill/>
          </p:spPr>
          <p:txBody>
            <a:bodyPr wrap="square" rtlCol="0">
              <a:spAutoFit/>
            </a:bodyPr>
            <a:lstStyle/>
            <a:p>
              <a:pPr algn="just"/>
              <a:r>
                <a:rPr lang="en-US" sz="3000" b="1">
                  <a:solidFill>
                    <a:schemeClr val="accent1">
                      <a:lumMod val="75000"/>
                    </a:schemeClr>
                  </a:solidFill>
                  <a:latin typeface="Cambria" panose="02040503050406030204" pitchFamily="18" charset="0"/>
                  <a:ea typeface="Cambria" panose="02040503050406030204" pitchFamily="18" charset="0"/>
                </a:rPr>
                <a:t>* Năng lực đặc thù:</a:t>
              </a:r>
            </a:p>
            <a:p>
              <a:pPr algn="just"/>
              <a:r>
                <a:rPr lang="en-US" sz="3000" b="1">
                  <a:solidFill>
                    <a:schemeClr val="accent5">
                      <a:lumMod val="50000"/>
                    </a:schemeClr>
                  </a:solidFill>
                  <a:latin typeface="Cambria" panose="02040503050406030204" pitchFamily="18" charset="0"/>
                  <a:ea typeface="Cambria" panose="02040503050406030204" pitchFamily="18" charset="0"/>
                </a:rPr>
                <a:t>- HS nhận biết được năng lượng trong một số thực phẩm phổ biến, hình dung được mức độ năng lượng ở mỗi loại thức ăn là khác nhau.</a:t>
              </a:r>
            </a:p>
            <a:p>
              <a:pPr algn="just"/>
              <a:r>
                <a:rPr lang="en-US" sz="3000" b="1">
                  <a:solidFill>
                    <a:schemeClr val="accent5">
                      <a:lumMod val="50000"/>
                    </a:schemeClr>
                  </a:solidFill>
                  <a:latin typeface="Cambria" panose="02040503050406030204" pitchFamily="18" charset="0"/>
                  <a:ea typeface="Cambria" panose="02040503050406030204" pitchFamily="18" charset="0"/>
                </a:rPr>
                <a:t>- Nêu được ví dụ về các thức ăn khác nhau cung cấp cho cơ thể các chất dinh dưỡng và năng lượng ở mức độ khác nhau.</a:t>
              </a:r>
            </a:p>
            <a:p>
              <a:pPr algn="just"/>
              <a:r>
                <a:rPr lang="en-US" sz="3000" b="1">
                  <a:solidFill>
                    <a:schemeClr val="accent1">
                      <a:lumMod val="75000"/>
                    </a:schemeClr>
                  </a:solidFill>
                  <a:latin typeface="Cambria" panose="02040503050406030204" pitchFamily="18" charset="0"/>
                  <a:ea typeface="Cambria" panose="02040503050406030204" pitchFamily="18" charset="0"/>
                </a:rPr>
                <a:t>* Năng lực chung: </a:t>
              </a:r>
              <a:r>
                <a:rPr lang="en-US" sz="3000" b="1">
                  <a:solidFill>
                    <a:schemeClr val="accent5">
                      <a:lumMod val="50000"/>
                    </a:schemeClr>
                  </a:solidFill>
                  <a:latin typeface="Cambria" panose="02040503050406030204" pitchFamily="18" charset="0"/>
                  <a:ea typeface="Cambria" panose="02040503050406030204" pitchFamily="18" charset="0"/>
                </a:rPr>
                <a:t>năng lực tư duy, giải quyết vấn đề, giao tiếp hợp tác.</a:t>
              </a:r>
            </a:p>
            <a:p>
              <a:pPr algn="just"/>
              <a:r>
                <a:rPr lang="en-US" sz="3000" b="1">
                  <a:solidFill>
                    <a:schemeClr val="accent1">
                      <a:lumMod val="75000"/>
                    </a:schemeClr>
                  </a:solidFill>
                  <a:latin typeface="Cambria" panose="02040503050406030204" pitchFamily="18" charset="0"/>
                  <a:ea typeface="Cambria" panose="02040503050406030204" pitchFamily="18" charset="0"/>
                </a:rPr>
                <a:t>* Phẩm chất: </a:t>
              </a:r>
              <a:r>
                <a:rPr lang="en-US" sz="3000" b="1">
                  <a:solidFill>
                    <a:schemeClr val="accent5">
                      <a:lumMod val="50000"/>
                    </a:schemeClr>
                  </a:solidFill>
                  <a:latin typeface="Cambria" panose="02040503050406030204" pitchFamily="18" charset="0"/>
                  <a:ea typeface="Cambria" panose="02040503050406030204" pitchFamily="18" charset="0"/>
                </a:rPr>
                <a:t>chăm chỉ, trách nhiệm</a:t>
              </a:r>
              <a:r>
                <a:rPr lang="en-US" sz="3000" b="1" smtClean="0">
                  <a:solidFill>
                    <a:schemeClr val="accent5">
                      <a:lumMod val="50000"/>
                    </a:schemeClr>
                  </a:solidFill>
                  <a:latin typeface="Cambria" panose="02040503050406030204" pitchFamily="18" charset="0"/>
                  <a:ea typeface="Cambria" panose="02040503050406030204" pitchFamily="18" charset="0"/>
                </a:rPr>
                <a:t>.</a:t>
              </a:r>
              <a:endParaRPr lang="en-US" sz="3000" b="1">
                <a:solidFill>
                  <a:schemeClr val="accent5">
                    <a:lumMod val="50000"/>
                  </a:schemeClr>
                </a:solidFill>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xmlns="" id="{B5D2DAB1-4E2B-D3BA-EEFF-36D06A6A162B}"/>
              </a:ext>
            </a:extLst>
          </p:cNvPr>
          <p:cNvPicPr>
            <a:picLocks noChangeAspect="1"/>
          </p:cNvPicPr>
          <p:nvPr/>
        </p:nvPicPr>
        <p:blipFill>
          <a:blip r:embed="rId7"/>
          <a:stretch>
            <a:fillRect/>
          </a:stretch>
        </p:blipFill>
        <p:spPr>
          <a:xfrm>
            <a:off x="2180431" y="121590"/>
            <a:ext cx="7206214" cy="1508443"/>
          </a:xfrm>
          <a:prstGeom prst="rect">
            <a:avLst/>
          </a:prstGeom>
        </p:spPr>
      </p:pic>
    </p:spTree>
    <p:extLst>
      <p:ext uri="{BB962C8B-B14F-4D97-AF65-F5344CB8AC3E}">
        <p14:creationId xmlns:p14="http://schemas.microsoft.com/office/powerpoint/2010/main" val="1456398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1">
            <a:extLst>
              <a:ext uri="{FF2B5EF4-FFF2-40B4-BE49-F238E27FC236}">
                <a16:creationId xmlns:a16="http://schemas.microsoft.com/office/drawing/2014/main" xmlns="" id="{16A28798-C735-4597-B111-9EAB5AF04295}"/>
              </a:ext>
            </a:extLst>
          </p:cNvPr>
          <p:cNvPicPr>
            <a:picLocks noChangeAspect="1"/>
          </p:cNvPicPr>
          <p:nvPr/>
        </p:nvPicPr>
        <p:blipFill rotWithShape="1">
          <a:blip r:embed="rId2">
            <a:extLst>
              <a:ext uri="{28A0092B-C50C-407E-A947-70E740481C1C}">
                <a14:useLocalDpi xmlns:a14="http://schemas.microsoft.com/office/drawing/2010/main" val="0"/>
              </a:ext>
            </a:extLst>
          </a:blip>
          <a:srcRect r="44871"/>
          <a:stretch/>
        </p:blipFill>
        <p:spPr>
          <a:xfrm>
            <a:off x="448051" y="1316233"/>
            <a:ext cx="4089266" cy="4869340"/>
          </a:xfrm>
          <a:prstGeom prst="rect">
            <a:avLst/>
          </a:prstGeom>
        </p:spPr>
      </p:pic>
      <p:sp>
        <p:nvSpPr>
          <p:cNvPr id="5" name="任意多边形: 形状 70">
            <a:extLst>
              <a:ext uri="{FF2B5EF4-FFF2-40B4-BE49-F238E27FC236}">
                <a16:creationId xmlns:a16="http://schemas.microsoft.com/office/drawing/2014/main" xmlns=""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xmlns="" id="{C5CBD313-1FB2-4512-9BED-9B5B31612495}"/>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xmlns="" id="{9EFEE9FE-4927-4B8D-BBC4-150D878E7E6C}"/>
              </a:ext>
            </a:extLst>
          </p:cNvPr>
          <p:cNvGrpSpPr/>
          <p:nvPr/>
        </p:nvGrpSpPr>
        <p:grpSpPr>
          <a:xfrm>
            <a:off x="5796032" y="3490577"/>
            <a:ext cx="5516445" cy="3428646"/>
            <a:chOff x="5736735" y="2728183"/>
            <a:chExt cx="5516445" cy="3428646"/>
          </a:xfrm>
        </p:grpSpPr>
        <p:pic>
          <p:nvPicPr>
            <p:cNvPr id="25" name="图片 68">
              <a:extLst>
                <a:ext uri="{FF2B5EF4-FFF2-40B4-BE49-F238E27FC236}">
                  <a16:creationId xmlns:a16="http://schemas.microsoft.com/office/drawing/2014/main" xmlns="" id="{C48AA967-8248-4EB0-9D4B-78048599FD3A}"/>
                </a:ext>
              </a:extLst>
            </p:cNvPr>
            <p:cNvPicPr>
              <a:picLocks noChangeAspect="1"/>
            </p:cNvPicPr>
            <p:nvPr/>
          </p:nvPicPr>
          <p:blipFill>
            <a:blip r:embed="rId9"/>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xmlns="" id="{F0AF15D9-7E3B-4E05-9AD5-17A83D532DC0}"/>
                </a:ext>
              </a:extLst>
            </p:cNvPr>
            <p:cNvPicPr>
              <a:picLocks noChangeAspect="1"/>
            </p:cNvPicPr>
            <p:nvPr/>
          </p:nvPicPr>
          <p:blipFill>
            <a:blip r:embed="rId9"/>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4" name="Picture 3"/>
          <p:cNvPicPr>
            <a:picLocks noChangeAspect="1"/>
          </p:cNvPicPr>
          <p:nvPr/>
        </p:nvPicPr>
        <p:blipFill>
          <a:blip r:embed="rId10"/>
          <a:stretch>
            <a:fillRect/>
          </a:stretch>
        </p:blipFill>
        <p:spPr>
          <a:xfrm>
            <a:off x="3763013" y="761446"/>
            <a:ext cx="8096190" cy="4194412"/>
          </a:xfrm>
          <a:prstGeom prst="rect">
            <a:avLst/>
          </a:prstGeom>
        </p:spPr>
      </p:pic>
    </p:spTree>
    <p:extLst>
      <p:ext uri="{BB962C8B-B14F-4D97-AF65-F5344CB8AC3E}">
        <p14:creationId xmlns:p14="http://schemas.microsoft.com/office/powerpoint/2010/main" val="116586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par>
                                <p:cTn id="16" presetID="47"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80541" y="2935604"/>
            <a:ext cx="4762500" cy="3181350"/>
          </a:xfrm>
          <a:prstGeom prst="rect">
            <a:avLst/>
          </a:prstGeom>
        </p:spPr>
      </p:pic>
      <p:pic>
        <p:nvPicPr>
          <p:cNvPr id="6" name="Picture 5"/>
          <p:cNvPicPr>
            <a:picLocks noChangeAspect="1"/>
          </p:cNvPicPr>
          <p:nvPr/>
        </p:nvPicPr>
        <p:blipFill>
          <a:blip r:embed="rId3"/>
          <a:stretch>
            <a:fillRect/>
          </a:stretch>
        </p:blipFill>
        <p:spPr>
          <a:xfrm>
            <a:off x="999548" y="2935604"/>
            <a:ext cx="5179184" cy="2913291"/>
          </a:xfrm>
          <a:prstGeom prst="rect">
            <a:avLst/>
          </a:prstGeom>
          <a:ln>
            <a:noFill/>
          </a:ln>
          <a:effectLst>
            <a:softEdge rad="112500"/>
          </a:effectLst>
        </p:spPr>
      </p:pic>
      <p:sp>
        <p:nvSpPr>
          <p:cNvPr id="7" name="TextBox 6"/>
          <p:cNvSpPr txBox="1"/>
          <p:nvPr/>
        </p:nvSpPr>
        <p:spPr>
          <a:xfrm>
            <a:off x="740314" y="901338"/>
            <a:ext cx="10876835" cy="1200329"/>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Năng lượng do thức ăn cung cấp được tính bằng đơn vị </a:t>
            </a:r>
            <a:r>
              <a:rPr lang="en-US" sz="3600" b="1" smtClean="0">
                <a:solidFill>
                  <a:srgbClr val="0070C0"/>
                </a:solidFill>
                <a:latin typeface="Cambria" panose="02040503050406030204" pitchFamily="18" charset="0"/>
                <a:ea typeface="Cambria" panose="02040503050406030204" pitchFamily="18" charset="0"/>
              </a:rPr>
              <a:t>ki-lô-ca-lo</a:t>
            </a:r>
            <a:r>
              <a:rPr lang="en-US" sz="3600" b="1" smtClean="0">
                <a:latin typeface="Cambria" panose="02040503050406030204" pitchFamily="18" charset="0"/>
                <a:ea typeface="Cambria" panose="02040503050406030204" pitchFamily="18" charset="0"/>
              </a:rPr>
              <a:t> (kí hiệu là </a:t>
            </a:r>
            <a:r>
              <a:rPr lang="en-US" sz="3600" b="1" smtClean="0">
                <a:solidFill>
                  <a:srgbClr val="C00000"/>
                </a:solidFill>
                <a:latin typeface="Cambria" panose="02040503050406030204" pitchFamily="18" charset="0"/>
                <a:ea typeface="Cambria" panose="02040503050406030204" pitchFamily="18" charset="0"/>
              </a:rPr>
              <a:t>kcal</a:t>
            </a:r>
            <a:r>
              <a:rPr lang="en-US" sz="3600" b="1" smtClean="0">
                <a:latin typeface="Cambria" panose="02040503050406030204" pitchFamily="18" charset="0"/>
                <a:ea typeface="Cambria" panose="02040503050406030204" pitchFamily="18" charset="0"/>
              </a:rPr>
              <a:t>).</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255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Quan sát hình 4 và cho biết:</a:t>
              </a:r>
              <a:endParaRPr lang="en-US" sz="4400" b="1" dirty="0">
                <a:solidFill>
                  <a:srgbClr val="009999"/>
                </a:solidFill>
                <a:latin typeface="Cambria" panose="02040503050406030204" pitchFamily="18" charset="0"/>
              </a:endParaRPr>
            </a:p>
          </p:txBody>
        </p:sp>
      </p:grpSp>
      <p:sp>
        <p:nvSpPr>
          <p:cNvPr id="5" name="TextBox 4"/>
          <p:cNvSpPr txBox="1"/>
          <p:nvPr/>
        </p:nvSpPr>
        <p:spPr>
          <a:xfrm>
            <a:off x="483326" y="1019812"/>
            <a:ext cx="11256015" cy="2400657"/>
          </a:xfrm>
          <a:prstGeom prst="rect">
            <a:avLst/>
          </a:prstGeom>
          <a:noFill/>
        </p:spPr>
        <p:txBody>
          <a:bodyPr wrap="square" rtlCol="0">
            <a:spAutoFit/>
          </a:bodyPr>
          <a:lstStyle/>
          <a:p>
            <a:pPr algn="just"/>
            <a:r>
              <a:rPr lang="vi-VN" sz="3000">
                <a:latin typeface="Cambria" panose="02040503050406030204" pitchFamily="18" charset="0"/>
                <a:ea typeface="Cambria" panose="02040503050406030204" pitchFamily="18" charset="0"/>
              </a:rPr>
              <a:t>- Năng lượng có trong 100 g của mỗi loại thực phẩm.</a:t>
            </a:r>
          </a:p>
          <a:p>
            <a:pPr algn="just"/>
            <a:r>
              <a:rPr lang="vi-VN" sz="3000">
                <a:latin typeface="Cambria" panose="02040503050406030204" pitchFamily="18" charset="0"/>
                <a:ea typeface="Cambria" panose="02040503050406030204" pitchFamily="18" charset="0"/>
              </a:rPr>
              <a:t>- Thực phẩm cung cấp nhiều năng lượng thuộc nhóm chất dinh dưỡng nào?</a:t>
            </a:r>
          </a:p>
          <a:p>
            <a:pPr algn="just"/>
            <a:r>
              <a:rPr lang="vi-VN" sz="3000">
                <a:latin typeface="Cambria" panose="02040503050406030204" pitchFamily="18" charset="0"/>
                <a:ea typeface="Cambria" panose="02040503050406030204" pitchFamily="18" charset="0"/>
              </a:rPr>
              <a:t>- Thực phẩm cung cấp ít năng lượng thuộc nhóm chất dinh dưỡng nào?</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702" y="3097811"/>
            <a:ext cx="6753498" cy="3760189"/>
          </a:xfrm>
          <a:prstGeom prst="rect">
            <a:avLst/>
          </a:prstGeom>
        </p:spPr>
      </p:pic>
    </p:spTree>
    <p:extLst>
      <p:ext uri="{BB962C8B-B14F-4D97-AF65-F5344CB8AC3E}">
        <p14:creationId xmlns:p14="http://schemas.microsoft.com/office/powerpoint/2010/main" val="1816066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496388" y="255478"/>
            <a:ext cx="11286310" cy="829649"/>
            <a:chOff x="1147155" y="572516"/>
            <a:chExt cx="13337769" cy="410815"/>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600" b="1">
                  <a:latin typeface="Cambria" panose="02040503050406030204" pitchFamily="18" charset="0"/>
                  <a:ea typeface="Cambria" panose="02040503050406030204" pitchFamily="18" charset="0"/>
                </a:rPr>
                <a:t>Năng lượng có trong 100 g của mỗi loại thực phẩm.</a:t>
              </a:r>
              <a:endParaRPr lang="vi-VN" sz="40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36915" y="1190634"/>
            <a:ext cx="8818118" cy="4909721"/>
          </a:xfrm>
          <a:prstGeom prst="rect">
            <a:avLst/>
          </a:prstGeom>
        </p:spPr>
      </p:pic>
    </p:spTree>
    <p:extLst>
      <p:ext uri="{BB962C8B-B14F-4D97-AF65-F5344CB8AC3E}">
        <p14:creationId xmlns:p14="http://schemas.microsoft.com/office/powerpoint/2010/main" val="3452675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496389" y="109717"/>
            <a:ext cx="11286309" cy="1292662"/>
            <a:chOff x="1147156" y="500340"/>
            <a:chExt cx="13337768" cy="640084"/>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208904" y="500340"/>
              <a:ext cx="13167959" cy="640084"/>
            </a:xfrm>
            <a:prstGeom prst="rect">
              <a:avLst/>
            </a:prstGeom>
            <a:noFill/>
          </p:spPr>
          <p:txBody>
            <a:bodyPr wrap="square">
              <a:spAutoFit/>
            </a:bodyPr>
            <a:lstStyle/>
            <a:p>
              <a:pPr algn="just"/>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nhiều năng lượng thuộc nhóm chất dinh dưỡng nào?</a:t>
              </a:r>
            </a:p>
          </p:txBody>
        </p:sp>
      </p:gr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710890" y="1660897"/>
            <a:ext cx="8818118" cy="4909721"/>
          </a:xfrm>
          <a:prstGeom prst="rect">
            <a:avLst/>
          </a:prstGeom>
        </p:spPr>
      </p:pic>
      <p:sp>
        <p:nvSpPr>
          <p:cNvPr id="7" name="Rounded Rectangle 6"/>
          <p:cNvSpPr/>
          <p:nvPr/>
        </p:nvSpPr>
        <p:spPr>
          <a:xfrm>
            <a:off x="8255726" y="1815737"/>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79372" y="1815737"/>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270621" y="4036424"/>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a:extLst>
              <a:ext uri="{FF2B5EF4-FFF2-40B4-BE49-F238E27FC236}">
                <a16:creationId xmlns:a16="http://schemas.microsoft.com/office/drawing/2014/main" xmlns="" id="{BC5BEAEB-E389-7C3C-041A-F2DB4F5AE20A}"/>
              </a:ext>
            </a:extLst>
          </p:cNvPr>
          <p:cNvGrpSpPr/>
          <p:nvPr/>
        </p:nvGrpSpPr>
        <p:grpSpPr>
          <a:xfrm>
            <a:off x="476794" y="118127"/>
            <a:ext cx="11286309" cy="1292662"/>
            <a:chOff x="1147156" y="500340"/>
            <a:chExt cx="13337768" cy="640084"/>
          </a:xfrm>
        </p:grpSpPr>
        <p:sp>
          <p:nvSpPr>
            <p:cNvPr id="15" name="Flowchart: Alternate Process 14">
              <a:extLst>
                <a:ext uri="{FF2B5EF4-FFF2-40B4-BE49-F238E27FC236}">
                  <a16:creationId xmlns:a16="http://schemas.microsoft.com/office/drawing/2014/main" xmlns=""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xmlns="" id="{FF6F49AC-3F83-46CA-AC9E-5A46576F40A2}"/>
                </a:ext>
              </a:extLst>
            </p:cNvPr>
            <p:cNvSpPr txBox="1"/>
            <p:nvPr/>
          </p:nvSpPr>
          <p:spPr>
            <a:xfrm>
              <a:off x="1208904" y="500340"/>
              <a:ext cx="13167959" cy="6400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nhiều năng lượng thuộc nhóm </a:t>
              </a:r>
              <a:r>
                <a:rPr lang="vi-VN" sz="3400" b="1">
                  <a:solidFill>
                    <a:srgbClr val="C00000"/>
                  </a:solidFill>
                  <a:latin typeface="Cambria" panose="02040503050406030204" pitchFamily="18" charset="0"/>
                  <a:ea typeface="Cambria" panose="02040503050406030204" pitchFamily="18" charset="0"/>
                </a:rPr>
                <a:t>chất </a:t>
              </a:r>
              <a:r>
                <a:rPr lang="en-US" sz="3400" b="1" smtClean="0">
                  <a:solidFill>
                    <a:srgbClr val="C00000"/>
                  </a:solidFill>
                  <a:latin typeface="Cambria" panose="02040503050406030204" pitchFamily="18" charset="0"/>
                  <a:ea typeface="Cambria" panose="02040503050406030204" pitchFamily="18" charset="0"/>
                </a:rPr>
                <a:t>béo, chất bột đường và chất đạm</a:t>
              </a:r>
              <a:r>
                <a:rPr lang="en-US" sz="3400" b="1" smtClean="0">
                  <a:latin typeface="Cambria" panose="02040503050406030204" pitchFamily="18" charset="0"/>
                  <a:ea typeface="Cambria" panose="02040503050406030204" pitchFamily="18" charset="0"/>
                </a:rPr>
                <a:t>.</a:t>
              </a:r>
              <a:endParaRPr lang="vi-VN"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301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2"/>
                                        </p:tgtEl>
                                      </p:cBhvr>
                                    </p:animEffect>
                                    <p:anim calcmode="lin" valueType="num">
                                      <p:cBhvr>
                                        <p:cTn id="24" dur="1000"/>
                                        <p:tgtEl>
                                          <p:spTgt spid="2"/>
                                        </p:tgtEl>
                                        <p:attrNameLst>
                                          <p:attrName>ppt_x</p:attrName>
                                        </p:attrNameLst>
                                      </p:cBhvr>
                                      <p:tavLst>
                                        <p:tav tm="0">
                                          <p:val>
                                            <p:strVal val="ppt_x"/>
                                          </p:val>
                                        </p:tav>
                                        <p:tav tm="100000">
                                          <p:val>
                                            <p:strVal val="ppt_x"/>
                                          </p:val>
                                        </p:tav>
                                      </p:tavLst>
                                    </p:anim>
                                    <p:anim calcmode="lin" valueType="num">
                                      <p:cBhvr>
                                        <p:cTn id="25" dur="1000"/>
                                        <p:tgtEl>
                                          <p:spTgt spid="2"/>
                                        </p:tgtEl>
                                        <p:attrNameLst>
                                          <p:attrName>ppt_y</p:attrName>
                                        </p:attrNameLst>
                                      </p:cBhvr>
                                      <p:tavLst>
                                        <p:tav tm="0">
                                          <p:val>
                                            <p:strVal val="ppt_y"/>
                                          </p:val>
                                        </p:tav>
                                        <p:tav tm="100000">
                                          <p:val>
                                            <p:strVal val="ppt_y+.1"/>
                                          </p:val>
                                        </p:tav>
                                      </p:tavLst>
                                    </p:anim>
                                    <p:set>
                                      <p:cBhvr>
                                        <p:cTn id="26" dur="1" fill="hold">
                                          <p:stCondLst>
                                            <p:cond delay="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496389" y="175030"/>
            <a:ext cx="11286310" cy="1274947"/>
            <a:chOff x="1147156" y="532681"/>
            <a:chExt cx="13337769" cy="631312"/>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3337768" cy="59147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47156" y="532681"/>
              <a:ext cx="13337769" cy="624844"/>
            </a:xfrm>
            <a:prstGeom prst="rect">
              <a:avLst/>
            </a:prstGeom>
            <a:noFill/>
          </p:spPr>
          <p:txBody>
            <a:bodyPr wrap="square">
              <a:spAutoFit/>
            </a:bodyPr>
            <a:lstStyle/>
            <a:p>
              <a:pPr algn="just"/>
              <a:r>
                <a:rPr lang="en-US" sz="4400" b="1" i="0" smtClean="0">
                  <a:solidFill>
                    <a:srgbClr val="009999"/>
                  </a:solidFill>
                  <a:effectLst/>
                  <a:latin typeface="Cambria" panose="02040503050406030204" pitchFamily="18" charset="0"/>
                </a:rPr>
                <a:t> </a:t>
              </a:r>
              <a:r>
                <a:rPr lang="vi-VN" sz="3200" b="1">
                  <a:latin typeface="Cambria" panose="02040503050406030204" pitchFamily="18" charset="0"/>
                  <a:ea typeface="Cambria" panose="02040503050406030204" pitchFamily="18" charset="0"/>
                </a:rPr>
                <a:t>Thực phẩm cung cấp ít năng lượng thuộc nhóm chất dinh dưỡng nào?</a:t>
              </a: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8355" y="1660896"/>
            <a:ext cx="8818118" cy="4909721"/>
          </a:xfrm>
          <a:prstGeom prst="rect">
            <a:avLst/>
          </a:prstGeom>
        </p:spPr>
      </p:pic>
      <p:sp>
        <p:nvSpPr>
          <p:cNvPr id="7" name="Rounded Rectangle 6"/>
          <p:cNvSpPr/>
          <p:nvPr/>
        </p:nvSpPr>
        <p:spPr>
          <a:xfrm>
            <a:off x="5682343" y="3931920"/>
            <a:ext cx="2377440" cy="202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28355" y="3931920"/>
            <a:ext cx="2076994" cy="202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a:extLst>
              <a:ext uri="{FF2B5EF4-FFF2-40B4-BE49-F238E27FC236}">
                <a16:creationId xmlns:a16="http://schemas.microsoft.com/office/drawing/2014/main" xmlns="" id="{BC5BEAEB-E389-7C3C-041A-F2DB4F5AE20A}"/>
              </a:ext>
            </a:extLst>
          </p:cNvPr>
          <p:cNvGrpSpPr/>
          <p:nvPr/>
        </p:nvGrpSpPr>
        <p:grpSpPr>
          <a:xfrm>
            <a:off x="496389" y="109717"/>
            <a:ext cx="11286309" cy="1292662"/>
            <a:chOff x="1147156" y="500340"/>
            <a:chExt cx="13337768" cy="640084"/>
          </a:xfrm>
        </p:grpSpPr>
        <p:sp>
          <p:nvSpPr>
            <p:cNvPr id="10" name="Flowchart: Alternate Process 9">
              <a:extLst>
                <a:ext uri="{FF2B5EF4-FFF2-40B4-BE49-F238E27FC236}">
                  <a16:creationId xmlns:a16="http://schemas.microsoft.com/office/drawing/2014/main" xmlns=""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xmlns="" id="{FF6F49AC-3F83-46CA-AC9E-5A46576F40A2}"/>
                </a:ext>
              </a:extLst>
            </p:cNvPr>
            <p:cNvSpPr txBox="1"/>
            <p:nvPr/>
          </p:nvSpPr>
          <p:spPr>
            <a:xfrm>
              <a:off x="1208904" y="500340"/>
              <a:ext cx="13167959" cy="6400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a:t>
              </a:r>
              <a:r>
                <a:rPr lang="en-US" sz="3400" b="1" smtClean="0">
                  <a:latin typeface="Cambria" panose="02040503050406030204" pitchFamily="18" charset="0"/>
                  <a:ea typeface="Cambria" panose="02040503050406030204" pitchFamily="18" charset="0"/>
                </a:rPr>
                <a:t>ít</a:t>
              </a:r>
              <a:r>
                <a:rPr lang="vi-VN" sz="3400" b="1" smtClean="0">
                  <a:latin typeface="Cambria" panose="02040503050406030204" pitchFamily="18" charset="0"/>
                  <a:ea typeface="Cambria" panose="02040503050406030204" pitchFamily="18" charset="0"/>
                </a:rPr>
                <a:t> </a:t>
              </a:r>
              <a:r>
                <a:rPr lang="vi-VN" sz="3400" b="1">
                  <a:latin typeface="Cambria" panose="02040503050406030204" pitchFamily="18" charset="0"/>
                  <a:ea typeface="Cambria" panose="02040503050406030204" pitchFamily="18" charset="0"/>
                </a:rPr>
                <a:t>năng lượng thuộc nhóm </a:t>
              </a:r>
              <a:r>
                <a:rPr lang="en-US" sz="3400" b="1" smtClean="0">
                  <a:latin typeface="Cambria" panose="02040503050406030204" pitchFamily="18" charset="0"/>
                  <a:ea typeface="Cambria" panose="02040503050406030204" pitchFamily="18" charset="0"/>
                </a:rPr>
                <a:t>chứa nhiều </a:t>
              </a:r>
              <a:r>
                <a:rPr lang="en-US" sz="3400" b="1" smtClean="0">
                  <a:solidFill>
                    <a:srgbClr val="C00000"/>
                  </a:solidFill>
                  <a:latin typeface="Cambria" panose="02040503050406030204" pitchFamily="18" charset="0"/>
                  <a:ea typeface="Cambria" panose="02040503050406030204" pitchFamily="18" charset="0"/>
                </a:rPr>
                <a:t>vi-ta-min và chất khoáng</a:t>
              </a:r>
              <a:r>
                <a:rPr lang="en-US" sz="3400" b="1" smtClean="0">
                  <a:latin typeface="Cambria" panose="02040503050406030204" pitchFamily="18" charset="0"/>
                  <a:ea typeface="Cambria" panose="02040503050406030204" pitchFamily="18" charset="0"/>
                </a:rPr>
                <a:t>.</a:t>
              </a:r>
              <a:endParaRPr lang="vi-VN"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711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2539" y="507155"/>
            <a:ext cx="3450635" cy="1383912"/>
          </a:xfrm>
          <a:prstGeom prst="rect">
            <a:avLst/>
          </a:prstGeom>
        </p:spPr>
      </p:pic>
      <p:grpSp>
        <p:nvGrpSpPr>
          <p:cNvPr id="3" name="Group">
            <a:extLst>
              <a:ext uri="{FF2B5EF4-FFF2-40B4-BE49-F238E27FC236}">
                <a16:creationId xmlns:a16="http://schemas.microsoft.com/office/drawing/2014/main" xmlns="" id="{BC5BEAEB-E389-7C3C-041A-F2DB4F5AE20A}"/>
              </a:ext>
            </a:extLst>
          </p:cNvPr>
          <p:cNvGrpSpPr/>
          <p:nvPr/>
        </p:nvGrpSpPr>
        <p:grpSpPr>
          <a:xfrm>
            <a:off x="548096" y="1935000"/>
            <a:ext cx="10958807" cy="3741687"/>
            <a:chOff x="169315" y="528866"/>
            <a:chExt cx="14793873" cy="120128"/>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xmlns="" id="{FF6F49AC-3F83-46CA-AC9E-5A46576F40A2}"/>
                </a:ext>
              </a:extLst>
            </p:cNvPr>
            <p:cNvSpPr txBox="1"/>
            <p:nvPr/>
          </p:nvSpPr>
          <p:spPr>
            <a:xfrm>
              <a:off x="345989" y="532895"/>
              <a:ext cx="14440523" cy="103753"/>
            </a:xfrm>
            <a:prstGeom prst="rect">
              <a:avLst/>
            </a:prstGeom>
            <a:noFill/>
          </p:spPr>
          <p:txBody>
            <a:bodyPr wrap="square">
              <a:spAutoFit/>
            </a:bodyPr>
            <a:lstStyle/>
            <a:p>
              <a:pPr algn="just"/>
              <a:r>
                <a:rPr lang="nl-NL" sz="4400" b="1" smtClean="0">
                  <a:solidFill>
                    <a:srgbClr val="009999"/>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Thực phẩm cung cấp nhiều năng lượng thường thuộc nhóm chất béo, chất bột đường; thực phẩm cung cấp ít năng lượng thường thuộc nhóm vi-ta-min và chất khoáng.</a:t>
              </a:r>
              <a:endParaRPr lang="en-US" sz="4000" b="1">
                <a:solidFill>
                  <a:srgbClr val="C00000"/>
                </a:solidFill>
                <a:latin typeface="Cambria" panose="02040503050406030204" pitchFamily="18" charset="0"/>
                <a:ea typeface="Cambria" panose="02040503050406030204" pitchFamily="18" charset="0"/>
              </a:endParaRPr>
            </a:p>
          </p:txBody>
        </p:sp>
      </p:grpSp>
      <p:grpSp>
        <p:nvGrpSpPr>
          <p:cNvPr id="6"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7" name="图片 63">
              <a:extLst>
                <a:ext uri="{FF2B5EF4-FFF2-40B4-BE49-F238E27FC236}">
                  <a16:creationId xmlns:a16="http://schemas.microsoft.com/office/drawing/2014/main" xmlns="" id="{BF836161-3286-4D87-878A-647E345F6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64">
              <a:extLst>
                <a:ext uri="{FF2B5EF4-FFF2-40B4-BE49-F238E27FC236}">
                  <a16:creationId xmlns:a16="http://schemas.microsoft.com/office/drawing/2014/main" xmlns="" id="{A45EA57C-B2D4-49A7-BB53-8663999C8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65">
              <a:extLst>
                <a:ext uri="{FF2B5EF4-FFF2-40B4-BE49-F238E27FC236}">
                  <a16:creationId xmlns:a16="http://schemas.microsoft.com/office/drawing/2014/main" xmlns="" id="{57A1C840-F6B1-4FEF-8AF8-69F386667970}"/>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66">
              <a:extLst>
                <a:ext uri="{FF2B5EF4-FFF2-40B4-BE49-F238E27FC236}">
                  <a16:creationId xmlns:a16="http://schemas.microsoft.com/office/drawing/2014/main" xmlns="" id="{4DC43758-75D0-4985-A4B6-9C897D88E18B}"/>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67">
              <a:extLst>
                <a:ext uri="{FF2B5EF4-FFF2-40B4-BE49-F238E27FC236}">
                  <a16:creationId xmlns:a16="http://schemas.microsoft.com/office/drawing/2014/main" xmlns="" id="{51ACFAEB-F0CB-41AB-A614-2478DB6F864A}"/>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68">
              <a:extLst>
                <a:ext uri="{FF2B5EF4-FFF2-40B4-BE49-F238E27FC236}">
                  <a16:creationId xmlns:a16="http://schemas.microsoft.com/office/drawing/2014/main" xmlns="" id="{66E9C615-93FF-429E-8BFD-05F6EC67E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69">
              <a:extLst>
                <a:ext uri="{FF2B5EF4-FFF2-40B4-BE49-F238E27FC236}">
                  <a16:creationId xmlns:a16="http://schemas.microsoft.com/office/drawing/2014/main" xmlns="" id="{5B551E20-9A29-43E6-B580-9C3A1270B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4" name="图片 26">
            <a:extLst>
              <a:ext uri="{FF2B5EF4-FFF2-40B4-BE49-F238E27FC236}">
                <a16:creationId xmlns:a16="http://schemas.microsoft.com/office/drawing/2014/main" xmlns="" id="{FA6AD0DB-5937-49D2-826C-95EADFCB78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2717645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09276" y="4588801"/>
            <a:ext cx="7722456" cy="1953781"/>
          </a:xfrm>
          <a:prstGeom prst="rect">
            <a:avLst/>
          </a:prstGeom>
        </p:spPr>
      </p:pic>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41" y="521206"/>
            <a:ext cx="4794069" cy="6232291"/>
          </a:xfrm>
          <a:prstGeom prst="rect">
            <a:avLst/>
          </a:prstGeom>
        </p:spPr>
      </p:pic>
      <p:grpSp>
        <p:nvGrpSpPr>
          <p:cNvPr id="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4" name="图片 63">
              <a:extLst>
                <a:ext uri="{FF2B5EF4-FFF2-40B4-BE49-F238E27FC236}">
                  <a16:creationId xmlns:a16="http://schemas.microsoft.com/office/drawing/2014/main" xmlns=""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64">
              <a:extLst>
                <a:ext uri="{FF2B5EF4-FFF2-40B4-BE49-F238E27FC236}">
                  <a16:creationId xmlns:a16="http://schemas.microsoft.com/office/drawing/2014/main" xmlns=""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65">
              <a:extLst>
                <a:ext uri="{FF2B5EF4-FFF2-40B4-BE49-F238E27FC236}">
                  <a16:creationId xmlns:a16="http://schemas.microsoft.com/office/drawing/2014/main" xmlns=""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66">
              <a:extLst>
                <a:ext uri="{FF2B5EF4-FFF2-40B4-BE49-F238E27FC236}">
                  <a16:creationId xmlns:a16="http://schemas.microsoft.com/office/drawing/2014/main" xmlns=""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67">
              <a:extLst>
                <a:ext uri="{FF2B5EF4-FFF2-40B4-BE49-F238E27FC236}">
                  <a16:creationId xmlns:a16="http://schemas.microsoft.com/office/drawing/2014/main" xmlns=""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68">
              <a:extLst>
                <a:ext uri="{FF2B5EF4-FFF2-40B4-BE49-F238E27FC236}">
                  <a16:creationId xmlns:a16="http://schemas.microsoft.com/office/drawing/2014/main" xmlns=""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0" name="图片 69">
              <a:extLst>
                <a:ext uri="{FF2B5EF4-FFF2-40B4-BE49-F238E27FC236}">
                  <a16:creationId xmlns:a16="http://schemas.microsoft.com/office/drawing/2014/main" xmlns=""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1" name="图片 26">
            <a:extLst>
              <a:ext uri="{FF2B5EF4-FFF2-40B4-BE49-F238E27FC236}">
                <a16:creationId xmlns:a16="http://schemas.microsoft.com/office/drawing/2014/main" xmlns="" id="{FA6AD0DB-5937-49D2-826C-95EADFCB78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grpSp>
        <p:nvGrpSpPr>
          <p:cNvPr id="14" name="Group 13"/>
          <p:cNvGrpSpPr/>
          <p:nvPr/>
        </p:nvGrpSpPr>
        <p:grpSpPr>
          <a:xfrm>
            <a:off x="3880014" y="351851"/>
            <a:ext cx="7829674" cy="3452372"/>
            <a:chOff x="3880014" y="351851"/>
            <a:chExt cx="7829674" cy="3452372"/>
          </a:xfrm>
        </p:grpSpPr>
        <p:sp>
          <p:nvSpPr>
            <p:cNvPr id="12" name="任意多边形: 形状 40">
              <a:extLst>
                <a:ext uri="{FF2B5EF4-FFF2-40B4-BE49-F238E27FC236}">
                  <a16:creationId xmlns:a16="http://schemas.microsoft.com/office/drawing/2014/main" xmlns="" id="{50C53215-5F60-4E34-AE0B-4349CB326516}"/>
                </a:ext>
              </a:extLst>
            </p:cNvPr>
            <p:cNvSpPr/>
            <p:nvPr/>
          </p:nvSpPr>
          <p:spPr>
            <a:xfrm>
              <a:off x="3880014" y="351851"/>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3" name="TextBox 12"/>
            <p:cNvSpPr txBox="1"/>
            <p:nvPr/>
          </p:nvSpPr>
          <p:spPr>
            <a:xfrm>
              <a:off x="4258491" y="627017"/>
              <a:ext cx="7053986" cy="2554545"/>
            </a:xfrm>
            <a:prstGeom prst="rect">
              <a:avLst/>
            </a:prstGeom>
            <a:noFill/>
          </p:spPr>
          <p:txBody>
            <a:bodyPr wrap="square" rtlCol="0">
              <a:spAutoFit/>
            </a:bodyPr>
            <a:lstStyle/>
            <a:p>
              <a:pPr algn="just"/>
              <a:r>
                <a:rPr lang="nl-NL" sz="4000" b="1" smtClean="0">
                  <a:solidFill>
                    <a:schemeClr val="accent5">
                      <a:lumMod val="75000"/>
                    </a:schemeClr>
                  </a:solidFill>
                  <a:latin typeface="Cambria" panose="02040503050406030204" pitchFamily="18" charset="0"/>
                  <a:ea typeface="Cambria" panose="02040503050406030204" pitchFamily="18" charset="0"/>
                </a:rPr>
                <a:t>Hãy kể </a:t>
              </a:r>
              <a:r>
                <a:rPr lang="nl-NL" sz="4000" b="1">
                  <a:solidFill>
                    <a:schemeClr val="accent5">
                      <a:lumMod val="75000"/>
                    </a:schemeClr>
                  </a:solidFill>
                  <a:latin typeface="Cambria" panose="02040503050406030204" pitchFamily="18" charset="0"/>
                  <a:ea typeface="Cambria" panose="02040503050406030204" pitchFamily="18" charset="0"/>
                </a:rPr>
                <a:t>tên một số thực phẩm khác cung cấp cho cơ thể năng lượng ở mức độ khác nhau mà </a:t>
              </a:r>
              <a:r>
                <a:rPr lang="nl-NL" sz="4000" b="1" smtClean="0">
                  <a:solidFill>
                    <a:schemeClr val="accent5">
                      <a:lumMod val="75000"/>
                    </a:schemeClr>
                  </a:solidFill>
                  <a:latin typeface="Cambria" panose="02040503050406030204" pitchFamily="18" charset="0"/>
                  <a:ea typeface="Cambria" panose="02040503050406030204" pitchFamily="18" charset="0"/>
                </a:rPr>
                <a:t>em biết.</a:t>
              </a:r>
              <a:endParaRPr lang="en-US" sz="4000" b="1">
                <a:solidFill>
                  <a:schemeClr val="accent5">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8851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8354" y="574766"/>
            <a:ext cx="8739052" cy="5712005"/>
          </a:xfrm>
          <a:prstGeom prst="rect">
            <a:avLst/>
          </a:prstGeom>
        </p:spPr>
      </p:pic>
    </p:spTree>
    <p:extLst>
      <p:ext uri="{BB962C8B-B14F-4D97-AF65-F5344CB8AC3E}">
        <p14:creationId xmlns:p14="http://schemas.microsoft.com/office/powerpoint/2010/main" val="134437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4856" y="620997"/>
            <a:ext cx="9142367" cy="5594105"/>
          </a:xfrm>
          <a:prstGeom prst="rect">
            <a:avLst/>
          </a:prstGeom>
        </p:spPr>
      </p:pic>
    </p:spTree>
    <p:extLst>
      <p:ext uri="{BB962C8B-B14F-4D97-AF65-F5344CB8AC3E}">
        <p14:creationId xmlns:p14="http://schemas.microsoft.com/office/powerpoint/2010/main" val="329212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xmlns=""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6" name="Picture 5"/>
          <p:cNvPicPr>
            <a:picLocks noChangeAspect="1"/>
          </p:cNvPicPr>
          <p:nvPr/>
        </p:nvPicPr>
        <p:blipFill>
          <a:blip r:embed="rId5"/>
          <a:stretch>
            <a:fillRect/>
          </a:stretch>
        </p:blipFill>
        <p:spPr>
          <a:xfrm>
            <a:off x="60422" y="1376523"/>
            <a:ext cx="8587059" cy="1744353"/>
          </a:xfrm>
          <a:prstGeom prst="rect">
            <a:avLst/>
          </a:prstGeom>
        </p:spPr>
      </p:pic>
    </p:spTree>
    <p:extLst>
      <p:ext uri="{BB962C8B-B14F-4D97-AF65-F5344CB8AC3E}">
        <p14:creationId xmlns:p14="http://schemas.microsoft.com/office/powerpoint/2010/main" val="8146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xmlns=""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8" name="Picture 7"/>
          <p:cNvPicPr>
            <a:picLocks noChangeAspect="1"/>
          </p:cNvPicPr>
          <p:nvPr/>
        </p:nvPicPr>
        <p:blipFill>
          <a:blip r:embed="rId5"/>
          <a:stretch>
            <a:fillRect/>
          </a:stretch>
        </p:blipFill>
        <p:spPr>
          <a:xfrm>
            <a:off x="221400" y="1249251"/>
            <a:ext cx="7842487" cy="1998898"/>
          </a:xfrm>
          <a:prstGeom prst="rect">
            <a:avLst/>
          </a:prstGeom>
        </p:spPr>
      </p:pic>
    </p:spTree>
    <p:extLst>
      <p:ext uri="{BB962C8B-B14F-4D97-AF65-F5344CB8AC3E}">
        <p14:creationId xmlns:p14="http://schemas.microsoft.com/office/powerpoint/2010/main" val="146466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xmlns=""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xmlns=""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xmlns=""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8" name="TextBox 7"/>
          <p:cNvSpPr txBox="1"/>
          <p:nvPr/>
        </p:nvSpPr>
        <p:spPr>
          <a:xfrm>
            <a:off x="496389" y="1202692"/>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1. </a:t>
            </a:r>
            <a:r>
              <a:rPr lang="vi-VN" sz="3600">
                <a:latin typeface="Cambria" panose="02040503050406030204" pitchFamily="18" charset="0"/>
                <a:ea typeface="Cambria" panose="02040503050406030204" pitchFamily="18" charset="0"/>
              </a:rPr>
              <a:t>Vì sao trẻ em không nên ăn thường xuyên: gà chiên, khoai tây chiên, bánh ngọt, đồ uống có đường?</a:t>
            </a:r>
          </a:p>
        </p:txBody>
      </p:sp>
      <p:sp>
        <p:nvSpPr>
          <p:cNvPr id="9" name="TextBox 8"/>
          <p:cNvSpPr txBox="1"/>
          <p:nvPr/>
        </p:nvSpPr>
        <p:spPr>
          <a:xfrm>
            <a:off x="496389" y="2649242"/>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2. </a:t>
            </a:r>
            <a:r>
              <a:rPr lang="vi-VN" sz="3600">
                <a:latin typeface="Cambria" panose="02040503050406030204" pitchFamily="18" charset="0"/>
                <a:ea typeface="Cambria" panose="02040503050406030204" pitchFamily="18" charset="0"/>
              </a:rPr>
              <a:t>Nếu hằng ngày chúng ta không ăn rau thì điều gì xảy ra với cơ thể? Vì sao?</a:t>
            </a:r>
          </a:p>
        </p:txBody>
      </p:sp>
      <p:grpSp>
        <p:nvGrpSpPr>
          <p:cNvPr id="10"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xmlns=""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xmlns=""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xmlns=""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xmlns=""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xmlns=""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xmlns=""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xmlns=""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xmlns=""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43322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xmlns=""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xmlns=""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xmlns=""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8" name="TextBox 7"/>
          <p:cNvSpPr txBox="1"/>
          <p:nvPr/>
        </p:nvSpPr>
        <p:spPr>
          <a:xfrm>
            <a:off x="496388" y="1045939"/>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1. </a:t>
            </a:r>
            <a:r>
              <a:rPr lang="vi-VN" sz="3600">
                <a:latin typeface="Cambria" panose="02040503050406030204" pitchFamily="18" charset="0"/>
                <a:ea typeface="Cambria" panose="02040503050406030204" pitchFamily="18" charset="0"/>
              </a:rPr>
              <a:t>Vì sao trẻ em không nên ăn thường xuyên: gà chiên, khoai tây chiên, bánh ngọt, đồ uống có đường?</a:t>
            </a:r>
          </a:p>
        </p:txBody>
      </p:sp>
      <p:sp>
        <p:nvSpPr>
          <p:cNvPr id="9" name="TextBox 8"/>
          <p:cNvSpPr txBox="1"/>
          <p:nvPr/>
        </p:nvSpPr>
        <p:spPr>
          <a:xfrm>
            <a:off x="496388" y="2412864"/>
            <a:ext cx="11256015" cy="3539430"/>
          </a:xfrm>
          <a:prstGeom prst="rect">
            <a:avLst/>
          </a:prstGeom>
          <a:noFill/>
        </p:spPr>
        <p:txBody>
          <a:bodyPr wrap="square" rtlCol="0">
            <a:spAutoFit/>
          </a:bodyPr>
          <a:lstStyle/>
          <a:p>
            <a:pPr algn="just"/>
            <a:r>
              <a:rPr lang="en-US" sz="3200" smtClean="0">
                <a:solidFill>
                  <a:srgbClr val="C00000"/>
                </a:solidFill>
                <a:latin typeface="Cambria" panose="02040503050406030204" pitchFamily="18" charset="0"/>
                <a:ea typeface="Cambria" panose="02040503050406030204" pitchFamily="18" charset="0"/>
              </a:rPr>
              <a:t>    </a:t>
            </a:r>
            <a:r>
              <a:rPr lang="vi-VN" sz="3200" smtClean="0">
                <a:solidFill>
                  <a:srgbClr val="C00000"/>
                </a:solidFill>
                <a:latin typeface="Cambria" panose="02040503050406030204" pitchFamily="18" charset="0"/>
                <a:ea typeface="Cambria" panose="02040503050406030204" pitchFamily="18" charset="0"/>
              </a:rPr>
              <a:t>Thức </a:t>
            </a:r>
            <a:r>
              <a:rPr lang="vi-VN" sz="3200">
                <a:solidFill>
                  <a:srgbClr val="C00000"/>
                </a:solidFill>
                <a:latin typeface="Cambria" panose="02040503050406030204" pitchFamily="18" charset="0"/>
                <a:ea typeface="Cambria" panose="02040503050406030204" pitchFamily="18" charset="0"/>
              </a:rPr>
              <a:t>ăn chiên rán, thức ăn nhanh cung cấp nhiều năng lượng nhưng chứa chất béo không tốt cho cơ thể. Đồ uống có đường cung cấp nhiều năng lượng, nhưng chứa rất ít chất dinh dưỡng, vi-ta-min và chất khoáng cần thiết cho sự phát triển của cơ thể. Những thực phẩm này nếu dùng thường xuyên đều không tốt cho cơ thể, đặc biệt là trẻ em đang ở độ tuổi lớn cần đầy đủ dinh dưỡng để phát triển khỏe mạnh.</a:t>
            </a:r>
            <a:endParaRPr lang="vi-VN" sz="5400">
              <a:solidFill>
                <a:srgbClr val="C00000"/>
              </a:solidFill>
              <a:latin typeface="Cambria" panose="02040503050406030204" pitchFamily="18" charset="0"/>
              <a:ea typeface="Cambria" panose="02040503050406030204" pitchFamily="18" charset="0"/>
            </a:endParaRPr>
          </a:p>
        </p:txBody>
      </p:sp>
      <p:grpSp>
        <p:nvGrpSpPr>
          <p:cNvPr id="10"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xmlns=""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xmlns=""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xmlns=""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xmlns=""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xmlns=""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xmlns=""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xmlns=""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xmlns=""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66580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xmlns=""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xmlns=""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xmlns=""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9" name="TextBox 8"/>
          <p:cNvSpPr txBox="1"/>
          <p:nvPr/>
        </p:nvSpPr>
        <p:spPr>
          <a:xfrm>
            <a:off x="440906" y="1156727"/>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2. </a:t>
            </a:r>
            <a:r>
              <a:rPr lang="vi-VN" sz="3600">
                <a:latin typeface="Cambria" panose="02040503050406030204" pitchFamily="18" charset="0"/>
                <a:ea typeface="Cambria" panose="02040503050406030204" pitchFamily="18" charset="0"/>
              </a:rPr>
              <a:t>Nếu hằng ngày chúng ta không ăn rau thì điều gì xảy ra với cơ thể? Vì sao?</a:t>
            </a:r>
          </a:p>
        </p:txBody>
      </p:sp>
      <p:grpSp>
        <p:nvGrpSpPr>
          <p:cNvPr id="10"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xmlns=""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xmlns=""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xmlns=""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xmlns=""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xmlns=""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xmlns=""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xmlns=""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xmlns=""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19" name="TextBox 18"/>
          <p:cNvSpPr txBox="1"/>
          <p:nvPr/>
        </p:nvSpPr>
        <p:spPr>
          <a:xfrm>
            <a:off x="494118" y="2525638"/>
            <a:ext cx="11203764" cy="1938992"/>
          </a:xfrm>
          <a:prstGeom prst="rect">
            <a:avLst/>
          </a:prstGeom>
          <a:noFill/>
        </p:spPr>
        <p:txBody>
          <a:bodyPr wrap="square" rtlCol="0">
            <a:spAutoFit/>
          </a:bodyPr>
          <a:lstStyle/>
          <a:p>
            <a:pPr algn="just"/>
            <a:r>
              <a:rPr lang="nl-NL" sz="4000" i="1">
                <a:solidFill>
                  <a:srgbClr val="C00000"/>
                </a:solidFill>
                <a:latin typeface="Cambria" panose="02040503050406030204" pitchFamily="18" charset="0"/>
                <a:ea typeface="Cambria" panose="02040503050406030204" pitchFamily="18" charset="0"/>
              </a:rPr>
              <a:t>Cơ thể sẽ thiếu vi-ta-min, chất khoáng và chất </a:t>
            </a:r>
            <a:r>
              <a:rPr lang="nl-NL" sz="4000" i="1" smtClean="0">
                <a:solidFill>
                  <a:srgbClr val="C00000"/>
                </a:solidFill>
                <a:latin typeface="Cambria" panose="02040503050406030204" pitchFamily="18" charset="0"/>
                <a:ea typeface="Cambria" panose="02040503050406030204" pitchFamily="18" charset="0"/>
              </a:rPr>
              <a:t>xơ, </a:t>
            </a:r>
            <a:r>
              <a:rPr lang="nl-NL" sz="4000" i="1">
                <a:solidFill>
                  <a:srgbClr val="C00000"/>
                </a:solidFill>
                <a:latin typeface="Cambria" panose="02040503050406030204" pitchFamily="18" charset="0"/>
                <a:ea typeface="Cambria" panose="02040503050406030204" pitchFamily="18" charset="0"/>
              </a:rPr>
              <a:t>cơ thể sẽ giảm khả năng chống chịu với bệnh tật, có thể bị táo </a:t>
            </a:r>
            <a:r>
              <a:rPr lang="nl-NL" sz="4000" i="1" smtClean="0">
                <a:solidFill>
                  <a:srgbClr val="C00000"/>
                </a:solidFill>
                <a:latin typeface="Cambria" panose="02040503050406030204" pitchFamily="18" charset="0"/>
                <a:ea typeface="Cambria" panose="02040503050406030204" pitchFamily="18" charset="0"/>
              </a:rPr>
              <a:t>bón, ung thư, tim mạch,....</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769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xmlns=""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50">
            <a:extLst>
              <a:ext uri="{FF2B5EF4-FFF2-40B4-BE49-F238E27FC236}">
                <a16:creationId xmlns:a16="http://schemas.microsoft.com/office/drawing/2014/main" xmlns=""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xmlns=""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xmlns=""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xmlns=""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xmlns=""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xmlns=""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xmlns=""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xmlns=""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xmlns=""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xmlns=""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xmlns=""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6" cy="5058144"/>
            <a:chOff x="-591086" y="199978"/>
            <a:chExt cx="9380156" cy="5058144"/>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259639" y="1226249"/>
              <a:ext cx="9048709" cy="40318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32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ăn chiên rán, thức ăn nhanh cung cấp nhiều năng lượng nhưng chứa chất béo không tốt cho cơ thể. Đồ uống có đường cung cấp nhiều năng lượng, nhưng chứa rất ít chất dinh dưỡng, vi-ta-min và chất khoáng cần thiết cho sự phát triển của cơ thể. Những thức ăn này nếu dùng thường xuyên đều không tốt cho cơ thể.</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2" name="图片 11">
            <a:extLst>
              <a:ext uri="{FF2B5EF4-FFF2-40B4-BE49-F238E27FC236}">
                <a16:creationId xmlns:a16="http://schemas.microsoft.com/office/drawing/2014/main" xmlns=""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36166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7">
            <a:extLst>
              <a:ext uri="{FF2B5EF4-FFF2-40B4-BE49-F238E27FC236}">
                <a16:creationId xmlns:a16="http://schemas.microsoft.com/office/drawing/2014/main" xmlns="" id="{134D2A82-3661-4C66-B757-A5CBB9B861F2}"/>
              </a:ext>
            </a:extLst>
          </p:cNvPr>
          <p:cNvGrpSpPr/>
          <p:nvPr/>
        </p:nvGrpSpPr>
        <p:grpSpPr>
          <a:xfrm>
            <a:off x="39732" y="5706559"/>
            <a:ext cx="12152268" cy="1151441"/>
            <a:chOff x="-2055784" y="5706558"/>
            <a:chExt cx="12152268" cy="1151441"/>
          </a:xfrm>
        </p:grpSpPr>
        <p:pic>
          <p:nvPicPr>
            <p:cNvPr id="5" name="图片 44">
              <a:extLst>
                <a:ext uri="{FF2B5EF4-FFF2-40B4-BE49-F238E27FC236}">
                  <a16:creationId xmlns:a16="http://schemas.microsoft.com/office/drawing/2014/main" xmlns=""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43">
              <a:extLst>
                <a:ext uri="{FF2B5EF4-FFF2-40B4-BE49-F238E27FC236}">
                  <a16:creationId xmlns:a16="http://schemas.microsoft.com/office/drawing/2014/main" xmlns=""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41">
              <a:extLst>
                <a:ext uri="{FF2B5EF4-FFF2-40B4-BE49-F238E27FC236}">
                  <a16:creationId xmlns:a16="http://schemas.microsoft.com/office/drawing/2014/main" xmlns=""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42">
              <a:extLst>
                <a:ext uri="{FF2B5EF4-FFF2-40B4-BE49-F238E27FC236}">
                  <a16:creationId xmlns:a16="http://schemas.microsoft.com/office/drawing/2014/main" xmlns=""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45">
              <a:extLst>
                <a:ext uri="{FF2B5EF4-FFF2-40B4-BE49-F238E27FC236}">
                  <a16:creationId xmlns:a16="http://schemas.microsoft.com/office/drawing/2014/main" xmlns=""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46">
              <a:extLst>
                <a:ext uri="{FF2B5EF4-FFF2-40B4-BE49-F238E27FC236}">
                  <a16:creationId xmlns:a16="http://schemas.microsoft.com/office/drawing/2014/main" xmlns=""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48">
              <a:extLst>
                <a:ext uri="{FF2B5EF4-FFF2-40B4-BE49-F238E27FC236}">
                  <a16:creationId xmlns:a16="http://schemas.microsoft.com/office/drawing/2014/main" xmlns=""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a:extLst>
              <a:ext uri="{FF2B5EF4-FFF2-40B4-BE49-F238E27FC236}">
                <a16:creationId xmlns:a16="http://schemas.microsoft.com/office/drawing/2014/main" xmlns="" id="{BC5BEAEB-E389-7C3C-041A-F2DB4F5AE20A}"/>
              </a:ext>
            </a:extLst>
          </p:cNvPr>
          <p:cNvGrpSpPr/>
          <p:nvPr/>
        </p:nvGrpSpPr>
        <p:grpSpPr>
          <a:xfrm>
            <a:off x="378823" y="190164"/>
            <a:ext cx="11547565" cy="1503221"/>
            <a:chOff x="1147155" y="572516"/>
            <a:chExt cx="13337769" cy="410815"/>
          </a:xfrm>
        </p:grpSpPr>
        <p:sp>
          <p:nvSpPr>
            <p:cNvPr id="13" name="Flowchart: Alternate Process 12">
              <a:extLst>
                <a:ext uri="{FF2B5EF4-FFF2-40B4-BE49-F238E27FC236}">
                  <a16:creationId xmlns:a16="http://schemas.microsoft.com/office/drawing/2014/main" xmlns=""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xmlns="" id="{FF6F49AC-3F83-46CA-AC9E-5A46576F40A2}"/>
                </a:ext>
              </a:extLst>
            </p:cNvPr>
            <p:cNvSpPr txBox="1"/>
            <p:nvPr/>
          </p:nvSpPr>
          <p:spPr>
            <a:xfrm>
              <a:off x="1147155" y="572637"/>
              <a:ext cx="13337769" cy="361683"/>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600" b="1">
                  <a:solidFill>
                    <a:srgbClr val="C00000"/>
                  </a:solidFill>
                  <a:latin typeface="Cambria" panose="02040503050406030204" pitchFamily="18" charset="0"/>
                  <a:ea typeface="Cambria" panose="02040503050406030204" pitchFamily="18" charset="0"/>
                </a:rPr>
                <a:t>Giải thích được vì sao chúng ta cần ăn đủ thực phẩm thuộc bốn nhóm chất dinh dưỡng</a:t>
              </a:r>
              <a:r>
                <a:rPr lang="vi-VN" sz="3600" b="1" smtClean="0">
                  <a:solidFill>
                    <a:srgbClr val="C00000"/>
                  </a:solidFill>
                  <a:latin typeface="Cambria" panose="02040503050406030204" pitchFamily="18" charset="0"/>
                  <a:ea typeface="Cambria" panose="02040503050406030204" pitchFamily="18" charset="0"/>
                </a:rPr>
                <a:t>.</a:t>
              </a:r>
              <a:endParaRPr lang="en-US" sz="3600" b="1" smtClean="0">
                <a:solidFill>
                  <a:srgbClr val="C0000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50660" y="1907935"/>
            <a:ext cx="11675728" cy="4277638"/>
            <a:chOff x="250660" y="1907935"/>
            <a:chExt cx="11675728" cy="4277638"/>
          </a:xfrm>
        </p:grpSpPr>
        <p:sp>
          <p:nvSpPr>
            <p:cNvPr id="15" name="任意多边形: 形状 70">
              <a:extLst>
                <a:ext uri="{FF2B5EF4-FFF2-40B4-BE49-F238E27FC236}">
                  <a16:creationId xmlns:a16="http://schemas.microsoft.com/office/drawing/2014/main" xmlns="" id="{C870E79C-6CFA-4605-AF58-9E59B6D30471}"/>
                </a:ext>
              </a:extLst>
            </p:cNvPr>
            <p:cNvSpPr/>
            <p:nvPr/>
          </p:nvSpPr>
          <p:spPr>
            <a:xfrm>
              <a:off x="250660" y="1907935"/>
              <a:ext cx="11675728" cy="4277638"/>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6" name="TextBox 15"/>
            <p:cNvSpPr txBox="1"/>
            <p:nvPr/>
          </p:nvSpPr>
          <p:spPr>
            <a:xfrm>
              <a:off x="535577" y="2114680"/>
              <a:ext cx="11390811" cy="3416320"/>
            </a:xfrm>
            <a:prstGeom prst="rect">
              <a:avLst/>
            </a:prstGeom>
            <a:noFill/>
          </p:spPr>
          <p:txBody>
            <a:bodyPr wrap="square" rtlCol="0">
              <a:spAutoFit/>
            </a:bodyPr>
            <a:lstStyle/>
            <a:p>
              <a:pPr algn="just"/>
              <a:r>
                <a:rPr lang="vi-VN" sz="3600">
                  <a:solidFill>
                    <a:srgbClr val="002060"/>
                  </a:solidFill>
                  <a:latin typeface="Cambria" panose="02040503050406030204" pitchFamily="18" charset="0"/>
                  <a:ea typeface="Cambria" panose="02040503050406030204" pitchFamily="18" charset="0"/>
                </a:rPr>
                <a:t>Chúng ta cần ăn đủ thức ăn thuộc bốn nhóm chất dinh dưỡng để các hoạt động của cơ thể diễn ra bình thường:</a:t>
              </a:r>
              <a:r>
                <a:rPr lang="vi-VN" sz="3600">
                  <a:latin typeface="Cambria" panose="02040503050406030204" pitchFamily="18" charset="0"/>
                  <a:ea typeface="Cambria" panose="02040503050406030204" pitchFamily="18" charset="0"/>
                </a:rPr>
                <a:t> </a:t>
              </a:r>
            </a:p>
            <a:p>
              <a:pPr algn="just"/>
              <a:r>
                <a:rPr lang="vi-VN" sz="3600">
                  <a:latin typeface="Cambria" panose="02040503050406030204" pitchFamily="18" charset="0"/>
                  <a:ea typeface="Cambria" panose="02040503050406030204" pitchFamily="18" charset="0"/>
                </a:rPr>
                <a:t>- Cung cấp năng lượng cho các hoạt động sống.</a:t>
              </a:r>
            </a:p>
            <a:p>
              <a:pPr algn="just"/>
              <a:r>
                <a:rPr lang="vi-VN" sz="3600">
                  <a:latin typeface="Cambria" panose="02040503050406030204" pitchFamily="18" charset="0"/>
                  <a:ea typeface="Cambria" panose="02040503050406030204" pitchFamily="18" charset="0"/>
                </a:rPr>
                <a:t>- Giúp cơ thể phát triển và lớn lên.</a:t>
              </a:r>
            </a:p>
            <a:p>
              <a:pPr algn="just"/>
              <a:r>
                <a:rPr lang="vi-VN" sz="3600">
                  <a:latin typeface="Cambria" panose="02040503050406030204" pitchFamily="18" charset="0"/>
                  <a:ea typeface="Cambria" panose="02040503050406030204" pitchFamily="18" charset="0"/>
                </a:rPr>
                <a:t>- Giữ cho cơ thể khoẻ mạnh, chống lại bệnh tật.</a:t>
              </a:r>
            </a:p>
            <a:p>
              <a:pPr algn="just"/>
              <a:r>
                <a:rPr lang="vi-VN" sz="3600">
                  <a:latin typeface="Cambria" panose="02040503050406030204" pitchFamily="18" charset="0"/>
                  <a:ea typeface="Cambria" panose="02040503050406030204" pitchFamily="18" charset="0"/>
                </a:rPr>
                <a:t>- Dự trữ năng lượng, giúp cơ thể hấp thụ các vi-ta-min</a:t>
              </a:r>
              <a:r>
                <a:rPr lang="vi-VN" sz="3600" smtClean="0">
                  <a:latin typeface="Cambria" panose="02040503050406030204" pitchFamily="18" charset="0"/>
                  <a:ea typeface="Cambria" panose="02040503050406030204" pitchFamily="18" charset="0"/>
                </a:rPr>
                <a:t>.</a:t>
              </a:r>
              <a:endParaRPr lang="vi-VN" sz="36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1684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xmlns=""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Picture 1"/>
          <p:cNvPicPr>
            <a:picLocks noChangeAspect="1"/>
          </p:cNvPicPr>
          <p:nvPr/>
        </p:nvPicPr>
        <p:blipFill>
          <a:blip r:embed="rId2"/>
          <a:stretch>
            <a:fillRect/>
          </a:stretch>
        </p:blipFill>
        <p:spPr>
          <a:xfrm>
            <a:off x="3740700" y="812836"/>
            <a:ext cx="4292246" cy="1951631"/>
          </a:xfrm>
          <a:prstGeom prst="rect">
            <a:avLst/>
          </a:prstGeom>
        </p:spPr>
      </p:pic>
      <p:sp>
        <p:nvSpPr>
          <p:cNvPr id="3" name="TextBox 2">
            <a:extLst>
              <a:ext uri="{FF2B5EF4-FFF2-40B4-BE49-F238E27FC236}">
                <a16:creationId xmlns:a16="http://schemas.microsoft.com/office/drawing/2014/main" xmlns="" id="{A0C8EFDC-9F68-E142-3452-C4222B19AA14}"/>
              </a:ext>
            </a:extLst>
          </p:cNvPr>
          <p:cNvSpPr txBox="1"/>
          <p:nvPr/>
        </p:nvSpPr>
        <p:spPr>
          <a:xfrm>
            <a:off x="2047933" y="2257494"/>
            <a:ext cx="8041961" cy="2308324"/>
          </a:xfrm>
          <a:prstGeom prst="rect">
            <a:avLst/>
          </a:prstGeom>
          <a:noFill/>
        </p:spPr>
        <p:txBody>
          <a:bodyPr wrap="square">
            <a:spAutoFit/>
          </a:bodyPr>
          <a:lstStyle/>
          <a:p>
            <a:pPr algn="just" rtl="0"/>
            <a:r>
              <a:rPr lang="en-US" sz="4800" b="1" i="0" dirty="0" smtClean="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Chuẩn</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bị</a:t>
            </a:r>
            <a:r>
              <a:rPr lang="en-US" sz="4800" b="1" dirty="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bài</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tiếp</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theo.</a:t>
            </a:r>
            <a:endParaRPr lang="vi-VN" sz="4800" b="1" i="0" dirty="0">
              <a:solidFill>
                <a:srgbClr val="0070C0"/>
              </a:solidFill>
              <a:effectLst/>
              <a:latin typeface="Cambria" panose="02040503050406030204" pitchFamily="18" charset="0"/>
            </a:endParaRPr>
          </a:p>
        </p:txBody>
      </p:sp>
      <p:grpSp>
        <p:nvGrpSpPr>
          <p:cNvPr id="5"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xmlns=""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xmlns=""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xmlns=""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xmlns=""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xmlns=""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xmlns=""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xmlns=""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xmlns=""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xmlns=""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xmlns=""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xmlns="" id="{16A28798-C735-4597-B111-9EAB5AF04295}"/>
              </a:ext>
            </a:extLst>
          </p:cNvPr>
          <p:cNvPicPr>
            <a:picLocks noChangeAspect="1"/>
          </p:cNvPicPr>
          <p:nvPr/>
        </p:nvPicPr>
        <p:blipFill rotWithShape="1">
          <a:blip r:embed="rId9">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180603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1000"/>
                                        <p:tgtEl>
                                          <p:spTgt spid="4"/>
                                        </p:tgtEl>
                                      </p:cBhvr>
                                    </p:animEffect>
                                  </p:childTnLst>
                                </p:cTn>
                              </p:par>
                              <p:par>
                                <p:cTn id="14" presetID="1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par>
                                <p:cTn id="18" presetID="47"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0C8EFDC-9F68-E142-3452-C4222B19AA14}"/>
              </a:ext>
            </a:extLst>
          </p:cNvPr>
          <p:cNvSpPr txBox="1"/>
          <p:nvPr/>
        </p:nvSpPr>
        <p:spPr>
          <a:xfrm>
            <a:off x="696211" y="402190"/>
            <a:ext cx="8041961" cy="4524315"/>
          </a:xfrm>
          <a:prstGeom prst="rect">
            <a:avLst/>
          </a:prstGeom>
          <a:noFill/>
        </p:spPr>
        <p:txBody>
          <a:bodyPr wrap="square">
            <a:spAutoFit/>
          </a:bodyPr>
          <a:lstStyle/>
          <a:p>
            <a:pPr algn="just" rtl="0"/>
            <a:r>
              <a:rPr lang="en-US" sz="4800" b="1" i="0" dirty="0" smtClean="0">
                <a:solidFill>
                  <a:srgbClr val="0070C0"/>
                </a:solidFill>
                <a:effectLst/>
                <a:latin typeface="Cambria" panose="02040503050406030204" pitchFamily="18" charset="0"/>
              </a:rPr>
              <a:t>GHI VỞ</a:t>
            </a:r>
          </a:p>
          <a:p>
            <a:pPr algn="just" rtl="0"/>
            <a:r>
              <a:rPr lang="en-US" sz="4800" b="1" dirty="0" smtClean="0">
                <a:solidFill>
                  <a:srgbClr val="0070C0"/>
                </a:solidFill>
                <a:latin typeface="Cambria" panose="02040503050406030204" pitchFamily="18" charset="0"/>
              </a:rPr>
              <a:t>2.Vai </a:t>
            </a:r>
            <a:r>
              <a:rPr lang="en-US" sz="4800" b="1" dirty="0" err="1" smtClean="0">
                <a:solidFill>
                  <a:srgbClr val="0070C0"/>
                </a:solidFill>
                <a:latin typeface="Cambria" panose="02040503050406030204" pitchFamily="18" charset="0"/>
              </a:rPr>
              <a:t>trò</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của</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các</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nhóm</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chất</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dinh</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dưỡng</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đối</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với</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cơ</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thể</a:t>
            </a:r>
            <a:r>
              <a:rPr lang="en-US" sz="4800" b="1" dirty="0" smtClean="0">
                <a:solidFill>
                  <a:srgbClr val="0070C0"/>
                </a:solidFill>
                <a:latin typeface="Cambria" panose="02040503050406030204" pitchFamily="18" charset="0"/>
              </a:rPr>
              <a:t>:</a:t>
            </a:r>
          </a:p>
          <a:p>
            <a:pPr algn="just" rtl="0"/>
            <a:r>
              <a:rPr lang="en-US" sz="4800" b="1" dirty="0" err="1" smtClean="0">
                <a:solidFill>
                  <a:srgbClr val="0070C0"/>
                </a:solidFill>
                <a:latin typeface="Cambria" panose="02040503050406030204" pitchFamily="18" charset="0"/>
              </a:rPr>
              <a:t>Các</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chất</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dinh</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dưỡng</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có</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trong</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thức</a:t>
            </a:r>
            <a:r>
              <a:rPr lang="en-US" sz="4800" b="1" dirty="0" smtClean="0">
                <a:solidFill>
                  <a:srgbClr val="0070C0"/>
                </a:solidFill>
                <a:latin typeface="Cambria" panose="02040503050406030204" pitchFamily="18" charset="0"/>
              </a:rPr>
              <a:t> </a:t>
            </a:r>
            <a:r>
              <a:rPr lang="en-US" sz="4800" b="1" dirty="0" err="1" smtClean="0">
                <a:solidFill>
                  <a:srgbClr val="0070C0"/>
                </a:solidFill>
                <a:latin typeface="Cambria" panose="02040503050406030204" pitchFamily="18" charset="0"/>
              </a:rPr>
              <a:t>ăn</a:t>
            </a:r>
            <a:r>
              <a:rPr lang="en-US" sz="4800" b="1" dirty="0" smtClean="0">
                <a:solidFill>
                  <a:srgbClr val="0070C0"/>
                </a:solidFill>
                <a:latin typeface="Cambria" panose="02040503050406030204" pitchFamily="18" charset="0"/>
              </a:rPr>
              <a:t> </a:t>
            </a:r>
          </a:p>
          <a:p>
            <a:pPr algn="just" rtl="0"/>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6076948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8EFDC-9F68-E142-3452-C4222B19AA14}"/>
              </a:ext>
            </a:extLst>
          </p:cNvPr>
          <p:cNvSpPr txBox="1"/>
          <p:nvPr/>
        </p:nvSpPr>
        <p:spPr>
          <a:xfrm>
            <a:off x="576942" y="627477"/>
            <a:ext cx="11031963" cy="5204502"/>
          </a:xfrm>
          <a:prstGeom prst="rect">
            <a:avLst/>
          </a:prstGeom>
          <a:noFill/>
        </p:spPr>
        <p:txBody>
          <a:bodyPr wrap="square">
            <a:spAutoFit/>
          </a:bodyPr>
          <a:lstStyle/>
          <a:p>
            <a:pPr algn="ctr" rtl="0"/>
            <a:r>
              <a:rPr lang="en-US" sz="2800" b="1" i="0" dirty="0" smtClean="0">
                <a:solidFill>
                  <a:srgbClr val="0070C0"/>
                </a:solidFill>
                <a:effectLst/>
                <a:latin typeface="Cambria" panose="02040503050406030204" pitchFamily="18" charset="0"/>
              </a:rPr>
              <a:t>GHI VỞ</a:t>
            </a:r>
          </a:p>
          <a:p>
            <a:pPr algn="just" rtl="0">
              <a:lnSpc>
                <a:spcPct val="130000"/>
              </a:lnSpc>
            </a:pPr>
            <a:r>
              <a:rPr lang="en-US" sz="2600" b="1" dirty="0" smtClean="0">
                <a:solidFill>
                  <a:srgbClr val="FF0000"/>
                </a:solidFill>
                <a:latin typeface="Times New Roman" panose="02020603050405020304" pitchFamily="18" charset="0"/>
                <a:cs typeface="Times New Roman" panose="02020603050405020304" pitchFamily="18" charset="0"/>
              </a:rPr>
              <a:t>2.Vai </a:t>
            </a:r>
            <a:r>
              <a:rPr lang="en-US" sz="2600" b="1" dirty="0" err="1" smtClean="0">
                <a:solidFill>
                  <a:srgbClr val="FF0000"/>
                </a:solidFill>
                <a:latin typeface="Times New Roman" panose="02020603050405020304" pitchFamily="18" charset="0"/>
                <a:cs typeface="Times New Roman" panose="02020603050405020304" pitchFamily="18" charset="0"/>
              </a:rPr>
              <a:t>trò</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của</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các</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nhóm</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chất</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dinh</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dưỡng</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đối</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với</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cơ</a:t>
            </a: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smtClean="0">
                <a:solidFill>
                  <a:srgbClr val="FF0000"/>
                </a:solidFill>
                <a:latin typeface="Times New Roman" panose="02020603050405020304" pitchFamily="18" charset="0"/>
                <a:cs typeface="Times New Roman" panose="02020603050405020304" pitchFamily="18" charset="0"/>
              </a:rPr>
              <a:t>thể</a:t>
            </a:r>
            <a:r>
              <a:rPr lang="en-US" sz="2600" b="1" dirty="0" smtClean="0">
                <a:solidFill>
                  <a:srgbClr val="FF0000"/>
                </a:solidFill>
                <a:latin typeface="Times New Roman" panose="02020603050405020304" pitchFamily="18" charset="0"/>
                <a:cs typeface="Times New Roman" panose="02020603050405020304" pitchFamily="18" charset="0"/>
              </a:rPr>
              <a:t>:</a:t>
            </a:r>
          </a:p>
          <a:p>
            <a:pPr algn="just" rtl="0">
              <a:lnSpc>
                <a:spcPct val="130000"/>
              </a:lnSpc>
            </a:pP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Các</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chất</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dinh</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dưỡng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có</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trong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thức</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ăn</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giữ</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vai</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trò</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quan</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trọng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đối</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với</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mọi</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hoạt</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động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của</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cơ</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thể</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cung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cấp</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năng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lượng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cho</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hoạt</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động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sống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giúp</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cơ</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thể</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phát</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triển</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lớn</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lên</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khỏe</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mạnh</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chống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lại</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bệnh</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tật</a:t>
            </a:r>
            <a:r>
              <a:rPr lang="en-US" sz="2600" b="1" dirty="0" smtClean="0">
                <a:solidFill>
                  <a:srgbClr val="0070C0"/>
                </a:solidFill>
                <a:latin typeface="Times New Roman" panose="02020603050405020304" pitchFamily="18" charset="0"/>
                <a:cs typeface="Times New Roman" panose="02020603050405020304" pitchFamily="18" charset="0"/>
              </a:rPr>
              <a:t>.</a:t>
            </a:r>
          </a:p>
          <a:p>
            <a:pPr algn="just" rtl="0">
              <a:lnSpc>
                <a:spcPct val="130000"/>
              </a:lnSpc>
            </a:pPr>
            <a:r>
              <a:rPr lang="en-US" sz="2600" b="1" i="0" dirty="0" smtClean="0">
                <a:solidFill>
                  <a:srgbClr val="FF0000"/>
                </a:solidFill>
                <a:effectLst/>
                <a:latin typeface="Times New Roman" panose="02020603050405020304" pitchFamily="18" charset="0"/>
                <a:cs typeface="Times New Roman" panose="02020603050405020304" pitchFamily="18" charset="0"/>
              </a:rPr>
              <a:t>3.Năng </a:t>
            </a:r>
            <a:r>
              <a:rPr lang="en-US" sz="2600" b="1" i="0" dirty="0" err="1" smtClean="0">
                <a:solidFill>
                  <a:srgbClr val="FF0000"/>
                </a:solidFill>
                <a:effectLst/>
                <a:latin typeface="Times New Roman" panose="02020603050405020304" pitchFamily="18" charset="0"/>
                <a:cs typeface="Times New Roman" panose="02020603050405020304" pitchFamily="18" charset="0"/>
              </a:rPr>
              <a:t>lượng</a:t>
            </a:r>
            <a:r>
              <a:rPr lang="en-US" sz="2600" b="1" i="0" dirty="0" smtClean="0">
                <a:solidFill>
                  <a:srgbClr val="FF0000"/>
                </a:solidFill>
                <a:effectLst/>
                <a:latin typeface="Times New Roman" panose="02020603050405020304" pitchFamily="18" charset="0"/>
                <a:cs typeface="Times New Roman" panose="02020603050405020304" pitchFamily="18" charset="0"/>
              </a:rPr>
              <a:t> </a:t>
            </a:r>
            <a:r>
              <a:rPr lang="en-US" sz="2600" b="1" i="0" dirty="0" err="1" smtClean="0">
                <a:solidFill>
                  <a:srgbClr val="FF0000"/>
                </a:solidFill>
                <a:effectLst/>
                <a:latin typeface="Times New Roman" panose="02020603050405020304" pitchFamily="18" charset="0"/>
                <a:cs typeface="Times New Roman" panose="02020603050405020304" pitchFamily="18" charset="0"/>
              </a:rPr>
              <a:t>trong</a:t>
            </a:r>
            <a:r>
              <a:rPr lang="en-US" sz="2600" b="1" i="0" dirty="0" smtClean="0">
                <a:solidFill>
                  <a:srgbClr val="FF0000"/>
                </a:solidFill>
                <a:effectLst/>
                <a:latin typeface="Times New Roman" panose="02020603050405020304" pitchFamily="18" charset="0"/>
                <a:cs typeface="Times New Roman" panose="02020603050405020304" pitchFamily="18" charset="0"/>
              </a:rPr>
              <a:t> </a:t>
            </a:r>
            <a:r>
              <a:rPr lang="en-US" sz="2600" b="1" i="0" dirty="0" err="1" smtClean="0">
                <a:solidFill>
                  <a:srgbClr val="FF0000"/>
                </a:solidFill>
                <a:effectLst/>
                <a:latin typeface="Times New Roman" panose="02020603050405020304" pitchFamily="18" charset="0"/>
                <a:cs typeface="Times New Roman" panose="02020603050405020304" pitchFamily="18" charset="0"/>
              </a:rPr>
              <a:t>thức</a:t>
            </a:r>
            <a:r>
              <a:rPr lang="en-US" sz="2600" b="1" i="0" dirty="0" smtClean="0">
                <a:solidFill>
                  <a:srgbClr val="FF0000"/>
                </a:solidFill>
                <a:effectLst/>
                <a:latin typeface="Times New Roman" panose="02020603050405020304" pitchFamily="18" charset="0"/>
                <a:cs typeface="Times New Roman" panose="02020603050405020304" pitchFamily="18" charset="0"/>
              </a:rPr>
              <a:t> </a:t>
            </a:r>
            <a:r>
              <a:rPr lang="en-US" sz="2600" b="1" i="0" dirty="0" err="1" smtClean="0">
                <a:solidFill>
                  <a:srgbClr val="FF0000"/>
                </a:solidFill>
                <a:effectLst/>
                <a:latin typeface="Times New Roman" panose="02020603050405020304" pitchFamily="18" charset="0"/>
                <a:cs typeface="Times New Roman" panose="02020603050405020304" pitchFamily="18" charset="0"/>
              </a:rPr>
              <a:t>ăn</a:t>
            </a:r>
            <a:r>
              <a:rPr lang="en-US" sz="2600" b="1" i="0" dirty="0" smtClean="0">
                <a:solidFill>
                  <a:srgbClr val="FF0000"/>
                </a:solidFill>
                <a:effectLst/>
                <a:latin typeface="Times New Roman" panose="02020603050405020304" pitchFamily="18" charset="0"/>
                <a:cs typeface="Times New Roman" panose="02020603050405020304" pitchFamily="18" charset="0"/>
              </a:rPr>
              <a:t>:</a:t>
            </a:r>
          </a:p>
          <a:p>
            <a:pPr algn="just" rtl="0">
              <a:lnSpc>
                <a:spcPct val="130000"/>
              </a:lnSpc>
            </a:pP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Năng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lượng</a:t>
            </a:r>
            <a:r>
              <a:rPr lang="en-US" sz="2600" b="1" dirty="0" smtClean="0">
                <a:solidFill>
                  <a:srgbClr val="0070C0"/>
                </a:solidFill>
                <a:latin typeface="Times New Roman" panose="02020603050405020304" pitchFamily="18" charset="0"/>
                <a:cs typeface="Times New Roman" panose="02020603050405020304" pitchFamily="18" charset="0"/>
              </a:rPr>
              <a:t> do </a:t>
            </a:r>
            <a:r>
              <a:rPr lang="en-US" sz="2600" b="1" dirty="0" err="1" smtClean="0">
                <a:solidFill>
                  <a:srgbClr val="0070C0"/>
                </a:solidFill>
                <a:latin typeface="Times New Roman" panose="02020603050405020304" pitchFamily="18" charset="0"/>
                <a:cs typeface="Times New Roman" panose="02020603050405020304" pitchFamily="18" charset="0"/>
              </a:rPr>
              <a:t>thức</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ăn</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cung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cấp</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được</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tính</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bằng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đơn</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vị</a:t>
            </a:r>
            <a:r>
              <a:rPr lang="en-US" sz="2600" b="1" dirty="0" smtClean="0">
                <a:solidFill>
                  <a:srgbClr val="0070C0"/>
                </a:solidFill>
                <a:latin typeface="Times New Roman" panose="02020603050405020304" pitchFamily="18" charset="0"/>
                <a:cs typeface="Times New Roman" panose="02020603050405020304" pitchFamily="18" charset="0"/>
              </a:rPr>
              <a:t> ca-lo (</a:t>
            </a:r>
            <a:r>
              <a:rPr lang="en-US" sz="2600" b="1" dirty="0" err="1" smtClean="0">
                <a:solidFill>
                  <a:srgbClr val="0070C0"/>
                </a:solidFill>
                <a:latin typeface="Times New Roman" panose="02020603050405020304" pitchFamily="18" charset="0"/>
                <a:cs typeface="Times New Roman" panose="02020603050405020304" pitchFamily="18" charset="0"/>
              </a:rPr>
              <a:t>kí</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hiệu</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là</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cal</a:t>
            </a:r>
            <a:r>
              <a:rPr lang="en-US" sz="2600" b="1" dirty="0" smtClean="0">
                <a:solidFill>
                  <a:srgbClr val="0070C0"/>
                </a:solidFill>
                <a:latin typeface="Times New Roman" panose="02020603050405020304" pitchFamily="18" charset="0"/>
                <a:cs typeface="Times New Roman" panose="02020603050405020304" pitchFamily="18" charset="0"/>
              </a:rPr>
              <a:t>)</a:t>
            </a:r>
          </a:p>
          <a:p>
            <a:pPr algn="just" rtl="0">
              <a:lnSpc>
                <a:spcPct val="130000"/>
              </a:lnSpc>
            </a:pPr>
            <a:r>
              <a:rPr lang="en-US" sz="2600" b="1" i="0" dirty="0" err="1" smtClean="0">
                <a:solidFill>
                  <a:srgbClr val="0070C0"/>
                </a:solidFill>
                <a:effectLst/>
                <a:latin typeface="Times New Roman" panose="02020603050405020304" pitchFamily="18" charset="0"/>
                <a:cs typeface="Times New Roman" panose="02020603050405020304" pitchFamily="18" charset="0"/>
              </a:rPr>
              <a:t>và</a:t>
            </a:r>
            <a:r>
              <a:rPr lang="en-US" sz="2600" b="1" i="0" dirty="0" smtClean="0">
                <a:solidFill>
                  <a:srgbClr val="0070C0"/>
                </a:solidFill>
                <a:effectLst/>
                <a:latin typeface="Times New Roman" panose="02020603050405020304" pitchFamily="18" charset="0"/>
                <a:cs typeface="Times New Roman" panose="02020603050405020304" pitchFamily="18" charset="0"/>
              </a:rPr>
              <a:t> </a:t>
            </a:r>
            <a:r>
              <a:rPr lang="en-US" sz="2600" b="1" i="0" dirty="0" err="1" smtClean="0">
                <a:solidFill>
                  <a:srgbClr val="0070C0"/>
                </a:solidFill>
                <a:effectLst/>
                <a:latin typeface="Times New Roman" panose="02020603050405020304" pitchFamily="18" charset="0"/>
                <a:cs typeface="Times New Roman" panose="02020603050405020304" pitchFamily="18" charset="0"/>
              </a:rPr>
              <a:t>ki</a:t>
            </a:r>
            <a:r>
              <a:rPr lang="en-US" sz="2600" b="1" i="0" dirty="0" smtClean="0">
                <a:solidFill>
                  <a:srgbClr val="0070C0"/>
                </a:solidFill>
                <a:effectLst/>
                <a:latin typeface="Times New Roman" panose="02020603050405020304" pitchFamily="18" charset="0"/>
                <a:cs typeface="Times New Roman" panose="02020603050405020304" pitchFamily="18" charset="0"/>
              </a:rPr>
              <a:t> – </a:t>
            </a:r>
            <a:r>
              <a:rPr lang="en-US" sz="2600" b="1" i="0" dirty="0" err="1" smtClean="0">
                <a:solidFill>
                  <a:srgbClr val="0070C0"/>
                </a:solidFill>
                <a:effectLst/>
                <a:latin typeface="Times New Roman" panose="02020603050405020304" pitchFamily="18" charset="0"/>
                <a:cs typeface="Times New Roman" panose="02020603050405020304" pitchFamily="18" charset="0"/>
              </a:rPr>
              <a:t>lô</a:t>
            </a:r>
            <a:r>
              <a:rPr lang="en-US" sz="2600" b="1" i="0" dirty="0" smtClean="0">
                <a:solidFill>
                  <a:srgbClr val="0070C0"/>
                </a:solidFill>
                <a:effectLst/>
                <a:latin typeface="Times New Roman" panose="02020603050405020304" pitchFamily="18" charset="0"/>
                <a:cs typeface="Times New Roman" panose="02020603050405020304" pitchFamily="18" charset="0"/>
              </a:rPr>
              <a:t> – ca – lo ( </a:t>
            </a:r>
            <a:r>
              <a:rPr lang="en-US" sz="2600" b="1" i="0" dirty="0" err="1" smtClean="0">
                <a:solidFill>
                  <a:srgbClr val="0070C0"/>
                </a:solidFill>
                <a:effectLst/>
                <a:latin typeface="Times New Roman" panose="02020603050405020304" pitchFamily="18" charset="0"/>
                <a:cs typeface="Times New Roman" panose="02020603050405020304" pitchFamily="18" charset="0"/>
              </a:rPr>
              <a:t>kí</a:t>
            </a:r>
            <a:r>
              <a:rPr lang="en-US" sz="2600" b="1" i="0" dirty="0" smtClean="0">
                <a:solidFill>
                  <a:srgbClr val="0070C0"/>
                </a:solidFill>
                <a:effectLst/>
                <a:latin typeface="Times New Roman" panose="02020603050405020304" pitchFamily="18" charset="0"/>
                <a:cs typeface="Times New Roman" panose="02020603050405020304" pitchFamily="18" charset="0"/>
              </a:rPr>
              <a:t> </a:t>
            </a:r>
            <a:r>
              <a:rPr lang="en-US" sz="2600" b="1" i="0" dirty="0" err="1" smtClean="0">
                <a:solidFill>
                  <a:srgbClr val="0070C0"/>
                </a:solidFill>
                <a:effectLst/>
                <a:latin typeface="Times New Roman" panose="02020603050405020304" pitchFamily="18" charset="0"/>
                <a:cs typeface="Times New Roman" panose="02020603050405020304" pitchFamily="18" charset="0"/>
              </a:rPr>
              <a:t>hiệu</a:t>
            </a:r>
            <a:r>
              <a:rPr lang="en-US" sz="2600" b="1" i="0" dirty="0" smtClean="0">
                <a:solidFill>
                  <a:srgbClr val="0070C0"/>
                </a:solidFill>
                <a:effectLst/>
                <a:latin typeface="Times New Roman" panose="02020603050405020304" pitchFamily="18" charset="0"/>
                <a:cs typeface="Times New Roman" panose="02020603050405020304" pitchFamily="18" charset="0"/>
              </a:rPr>
              <a:t> </a:t>
            </a:r>
            <a:r>
              <a:rPr lang="en-US" sz="2600" b="1" i="0" dirty="0" err="1" smtClean="0">
                <a:solidFill>
                  <a:srgbClr val="0070C0"/>
                </a:solidFill>
                <a:effectLst/>
                <a:latin typeface="Times New Roman" panose="02020603050405020304" pitchFamily="18" charset="0"/>
                <a:cs typeface="Times New Roman" panose="02020603050405020304" pitchFamily="18" charset="0"/>
              </a:rPr>
              <a:t>là</a:t>
            </a:r>
            <a:r>
              <a:rPr lang="en-US" sz="2600" b="1" i="0" dirty="0" smtClean="0">
                <a:solidFill>
                  <a:srgbClr val="0070C0"/>
                </a:solidFill>
                <a:effectLst/>
                <a:latin typeface="Times New Roman" panose="02020603050405020304" pitchFamily="18" charset="0"/>
                <a:cs typeface="Times New Roman" panose="02020603050405020304" pitchFamily="18" charset="0"/>
              </a:rPr>
              <a:t> kcal).</a:t>
            </a:r>
          </a:p>
          <a:p>
            <a:pPr algn="just" rtl="0">
              <a:lnSpc>
                <a:spcPct val="130000"/>
              </a:lnSpc>
            </a:pP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Mỗi</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loại</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thức</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ăn</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khác</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nhau</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cung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cấp</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cho</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cơ</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thể</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các</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chất</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dinh</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dưỡng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và</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năng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lượng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khác</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nhau</a:t>
            </a:r>
            <a:r>
              <a:rPr lang="en-US" sz="2600" b="1" dirty="0" smtClean="0">
                <a:solidFill>
                  <a:srgbClr val="0070C0"/>
                </a:solidFill>
                <a:latin typeface="Times New Roman" panose="02020603050405020304" pitchFamily="18" charset="0"/>
                <a:cs typeface="Times New Roman" panose="02020603050405020304" pitchFamily="18" charset="0"/>
              </a:rPr>
              <a:t>.</a:t>
            </a:r>
            <a:endParaRPr lang="vi-VN" sz="2600" b="1" i="0" dirty="0">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545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xmlns=""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5"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xmlns=""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xmlns=""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xmlns=""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xmlns=""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xmlns=""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xmlns=""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xmlns=""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xmlns=""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xmlns="" id="{C48AA967-8248-4EB0-9D4B-78048599FD3A}"/>
                </a:ext>
              </a:extLst>
            </p:cNvPr>
            <p:cNvPicPr>
              <a:picLocks noChangeAspect="1"/>
            </p:cNvPicPr>
            <p:nvPr/>
          </p:nvPicPr>
          <p:blipFill>
            <a:blip r:embed="rId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xmlns="" id="{F0AF15D9-7E3B-4E05-9AD5-17A83D532DC0}"/>
                </a:ext>
              </a:extLst>
            </p:cNvPr>
            <p:cNvPicPr>
              <a:picLocks noChangeAspect="1"/>
            </p:cNvPicPr>
            <p:nvPr/>
          </p:nvPicPr>
          <p:blipFill>
            <a:blip r:embed="rId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xmlns="" id="{16A28798-C735-4597-B111-9EAB5AF04295}"/>
              </a:ext>
            </a:extLst>
          </p:cNvPr>
          <p:cNvPicPr>
            <a:picLocks noChangeAspect="1"/>
          </p:cNvPicPr>
          <p:nvPr/>
        </p:nvPicPr>
        <p:blipFill rotWithShape="1">
          <a:blip r:embed="rId8">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pic>
        <p:nvPicPr>
          <p:cNvPr id="17" name="Picture 16"/>
          <p:cNvPicPr>
            <a:picLocks noChangeAspect="1"/>
          </p:cNvPicPr>
          <p:nvPr/>
        </p:nvPicPr>
        <p:blipFill>
          <a:blip r:embed="rId9"/>
          <a:stretch>
            <a:fillRect/>
          </a:stretch>
        </p:blipFill>
        <p:spPr>
          <a:xfrm>
            <a:off x="4064787" y="52216"/>
            <a:ext cx="3392408" cy="1587473"/>
          </a:xfrm>
          <a:prstGeom prst="rect">
            <a:avLst/>
          </a:prstGeom>
        </p:spPr>
      </p:pic>
      <p:pic>
        <p:nvPicPr>
          <p:cNvPr id="18" name="Picture 17">
            <a:extLst>
              <a:ext uri="{FF2B5EF4-FFF2-40B4-BE49-F238E27FC236}">
                <a16:creationId xmlns:a16="http://schemas.microsoft.com/office/drawing/2014/main" xmlns="" id="{6299EE79-B207-B02A-683E-4F7A6969512A}"/>
              </a:ext>
            </a:extLst>
          </p:cNvPr>
          <p:cNvPicPr>
            <a:picLocks noChangeAspect="1"/>
          </p:cNvPicPr>
          <p:nvPr/>
        </p:nvPicPr>
        <p:blipFill>
          <a:blip r:embed="rId10"/>
          <a:stretch>
            <a:fillRect/>
          </a:stretch>
        </p:blipFill>
        <p:spPr>
          <a:xfrm>
            <a:off x="1017669" y="1103851"/>
            <a:ext cx="9587085" cy="4906392"/>
          </a:xfrm>
          <a:prstGeom prst="rect">
            <a:avLst/>
          </a:prstGeom>
        </p:spPr>
      </p:pic>
    </p:spTree>
    <p:extLst>
      <p:ext uri="{BB962C8B-B14F-4D97-AF65-F5344CB8AC3E}">
        <p14:creationId xmlns:p14="http://schemas.microsoft.com/office/powerpoint/2010/main" val="328095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par>
                                <p:cTn id="12" presetID="47"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4A1B0FDC-092C-EA16-0F63-9500F0D797AD}"/>
              </a:ext>
            </a:extLst>
          </p:cNvPr>
          <p:cNvSpPr txBox="1"/>
          <p:nvPr/>
        </p:nvSpPr>
        <p:spPr>
          <a:xfrm>
            <a:off x="1228125" y="443763"/>
            <a:ext cx="9914709" cy="1446550"/>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Câu 1. </a:t>
            </a:r>
            <a:r>
              <a:rPr lang="vi-VN" sz="4400" b="1">
                <a:latin typeface="Cambria" panose="02040503050406030204" pitchFamily="18" charset="0"/>
                <a:ea typeface="Cambria" panose="02040503050406030204" pitchFamily="18" charset="0"/>
              </a:rPr>
              <a:t>Các nhóm chất dinh dưỡng có trong thức ăn gồm?</a:t>
            </a:r>
            <a:endParaRPr lang="en-US" sz="4400" b="1">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grpSp>
        <p:nvGrpSpPr>
          <p:cNvPr id="25" name="Group 24">
            <a:extLst>
              <a:ext uri="{FF2B5EF4-FFF2-40B4-BE49-F238E27FC236}">
                <a16:creationId xmlns:a16="http://schemas.microsoft.com/office/drawing/2014/main" xmlns="" id="{64D42021-D925-7FEF-91CF-7CDDBE1FC743}"/>
              </a:ext>
            </a:extLst>
          </p:cNvPr>
          <p:cNvGrpSpPr/>
          <p:nvPr/>
        </p:nvGrpSpPr>
        <p:grpSpPr>
          <a:xfrm>
            <a:off x="7029327" y="4667040"/>
            <a:ext cx="4837983" cy="1609081"/>
            <a:chOff x="6830721" y="2864056"/>
            <a:chExt cx="4837983" cy="1609081"/>
          </a:xfrm>
        </p:grpSpPr>
        <p:sp>
          <p:nvSpPr>
            <p:cNvPr id="26" name="Rectangle: Rounded Corners 16">
              <a:extLst>
                <a:ext uri="{FF2B5EF4-FFF2-40B4-BE49-F238E27FC236}">
                  <a16:creationId xmlns:a16="http://schemas.microsoft.com/office/drawing/2014/main" xmlns="" id="{8A0B609F-7F6B-63C5-2928-24015C99CA63}"/>
                </a:ext>
              </a:extLst>
            </p:cNvPr>
            <p:cNvSpPr/>
            <p:nvPr/>
          </p:nvSpPr>
          <p:spPr>
            <a:xfrm>
              <a:off x="6830721" y="2864056"/>
              <a:ext cx="4779654" cy="1609081"/>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xmlns="" id="{FC9E1ECB-6F7A-7221-F6D1-15882BC04055}"/>
                </a:ext>
              </a:extLst>
            </p:cNvPr>
            <p:cNvSpPr txBox="1"/>
            <p:nvPr/>
          </p:nvSpPr>
          <p:spPr>
            <a:xfrm>
              <a:off x="7251123" y="3394401"/>
              <a:ext cx="4417581" cy="535531"/>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Cả A, B, C đều đúng</a:t>
              </a:r>
              <a:endParaRPr lang="en-US" sz="6000" b="1" dirty="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xmlns="" id="{3F79B80B-DD0B-9D9B-3F7F-07A944A5FDDD}"/>
              </a:ext>
            </a:extLst>
          </p:cNvPr>
          <p:cNvGrpSpPr/>
          <p:nvPr/>
        </p:nvGrpSpPr>
        <p:grpSpPr>
          <a:xfrm>
            <a:off x="981375" y="2864056"/>
            <a:ext cx="4900384" cy="1368309"/>
            <a:chOff x="981375" y="2864056"/>
            <a:chExt cx="4900384" cy="1368309"/>
          </a:xfrm>
        </p:grpSpPr>
        <p:sp>
          <p:nvSpPr>
            <p:cNvPr id="29" name="Rectangle: Rounded Corners 20">
              <a:extLst>
                <a:ext uri="{FF2B5EF4-FFF2-40B4-BE49-F238E27FC236}">
                  <a16:creationId xmlns:a16="http://schemas.microsoft.com/office/drawing/2014/main" xmlns="" id="{6B76F1E5-78CD-2B01-6A0E-379A409EDE10}"/>
                </a:ext>
              </a:extLst>
            </p:cNvPr>
            <p:cNvSpPr/>
            <p:nvPr/>
          </p:nvSpPr>
          <p:spPr>
            <a:xfrm>
              <a:off x="981375" y="2864056"/>
              <a:ext cx="4900384" cy="136830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xmlns="" id="{E6BB7C07-BFB4-3E24-3D59-7241503372C9}"/>
                </a:ext>
              </a:extLst>
            </p:cNvPr>
            <p:cNvSpPr txBox="1"/>
            <p:nvPr/>
          </p:nvSpPr>
          <p:spPr>
            <a:xfrm>
              <a:off x="1343575" y="3060824"/>
              <a:ext cx="4429772"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Chất bột đường, chất đạm</a:t>
              </a:r>
              <a:endParaRPr lang="en-US" sz="6000" b="1" dirty="0">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xmlns="" id="{DBFAE3F9-8161-E45C-D2D8-58DBCFE6904C}"/>
              </a:ext>
            </a:extLst>
          </p:cNvPr>
          <p:cNvGrpSpPr/>
          <p:nvPr/>
        </p:nvGrpSpPr>
        <p:grpSpPr>
          <a:xfrm>
            <a:off x="872690" y="4714800"/>
            <a:ext cx="4862557" cy="1561322"/>
            <a:chOff x="981375" y="4872764"/>
            <a:chExt cx="4537107" cy="1561322"/>
          </a:xfrm>
        </p:grpSpPr>
        <p:sp>
          <p:nvSpPr>
            <p:cNvPr id="32" name="Rectangle: Rounded Corners 25">
              <a:extLst>
                <a:ext uri="{FF2B5EF4-FFF2-40B4-BE49-F238E27FC236}">
                  <a16:creationId xmlns:a16="http://schemas.microsoft.com/office/drawing/2014/main" xmlns="" id="{DF2A091A-1A0C-2EF6-E004-7CFFDEF7B5F2}"/>
                </a:ext>
              </a:extLst>
            </p:cNvPr>
            <p:cNvSpPr/>
            <p:nvPr/>
          </p:nvSpPr>
          <p:spPr>
            <a:xfrm>
              <a:off x="981375" y="4872764"/>
              <a:ext cx="4537107" cy="1561322"/>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xmlns="" id="{AB7AE0EC-ABE5-B6D1-F04F-18AF539F360A}"/>
                </a:ext>
              </a:extLst>
            </p:cNvPr>
            <p:cNvSpPr txBox="1"/>
            <p:nvPr/>
          </p:nvSpPr>
          <p:spPr>
            <a:xfrm>
              <a:off x="1416400" y="5204674"/>
              <a:ext cx="3750829"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Vi-ta-min và chất khoáng</a:t>
              </a:r>
              <a:endParaRPr lang="en-US" sz="6000" b="1" dirty="0">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xmlns="" id="{68B6557A-200F-9875-84C7-171A3368F85A}"/>
              </a:ext>
            </a:extLst>
          </p:cNvPr>
          <p:cNvGrpSpPr/>
          <p:nvPr/>
        </p:nvGrpSpPr>
        <p:grpSpPr>
          <a:xfrm>
            <a:off x="6909508" y="2892855"/>
            <a:ext cx="4899473" cy="1339509"/>
            <a:chOff x="6830721" y="4714799"/>
            <a:chExt cx="4537107" cy="1339509"/>
          </a:xfrm>
        </p:grpSpPr>
        <p:sp>
          <p:nvSpPr>
            <p:cNvPr id="35" name="Rectangle: Rounded Corners 31">
              <a:extLst>
                <a:ext uri="{FF2B5EF4-FFF2-40B4-BE49-F238E27FC236}">
                  <a16:creationId xmlns:a16="http://schemas.microsoft.com/office/drawing/2014/main" xmlns="" id="{BC16345D-F261-9FBC-EF3A-F5E8F3D98560}"/>
                </a:ext>
              </a:extLst>
            </p:cNvPr>
            <p:cNvSpPr/>
            <p:nvPr/>
          </p:nvSpPr>
          <p:spPr>
            <a:xfrm>
              <a:off x="6830721" y="4714799"/>
              <a:ext cx="4537107" cy="1339509"/>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xmlns="" id="{D5DAB5B1-DF8E-DFD8-A924-61A521E06E64}"/>
                </a:ext>
              </a:extLst>
            </p:cNvPr>
            <p:cNvSpPr txBox="1"/>
            <p:nvPr/>
          </p:nvSpPr>
          <p:spPr>
            <a:xfrm>
              <a:off x="7160266" y="5142017"/>
              <a:ext cx="3750829" cy="535531"/>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Chất béo</a:t>
              </a:r>
              <a:endParaRPr lang="en-US" sz="6000" b="1" dirty="0">
                <a:latin typeface="Cambria" panose="02040503050406030204" pitchFamily="18" charset="0"/>
                <a:ea typeface="Cambria" panose="02040503050406030204" pitchFamily="18" charset="0"/>
              </a:endParaRPr>
            </a:p>
          </p:txBody>
        </p:sp>
      </p:grpSp>
      <p:pic>
        <p:nvPicPr>
          <p:cNvPr id="37" name="Picture 36">
            <a:extLst>
              <a:ext uri="{FF2B5EF4-FFF2-40B4-BE49-F238E27FC236}">
                <a16:creationId xmlns:a16="http://schemas.microsoft.com/office/drawing/2014/main" xmlns="" id="{91D85C25-2CF2-0D0A-9FF9-D5BC6AD3B0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38" name="Picture 37">
            <a:extLst>
              <a:ext uri="{FF2B5EF4-FFF2-40B4-BE49-F238E27FC236}">
                <a16:creationId xmlns:a16="http://schemas.microsoft.com/office/drawing/2014/main" xmlns="" id="{9FF74026-3A62-11AE-0F68-EACD6980CA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39" name="Picture 38">
            <a:extLst>
              <a:ext uri="{FF2B5EF4-FFF2-40B4-BE49-F238E27FC236}">
                <a16:creationId xmlns:a16="http://schemas.microsoft.com/office/drawing/2014/main" xmlns="" id="{2173A3B4-1B79-5283-C89C-644C9DF917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0" name="Picture 39">
            <a:extLst>
              <a:ext uri="{FF2B5EF4-FFF2-40B4-BE49-F238E27FC236}">
                <a16:creationId xmlns:a16="http://schemas.microsoft.com/office/drawing/2014/main" xmlns="" id="{24C76C2F-486C-1523-AFED-408E91507D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1" name="Picture 40">
            <a:extLst>
              <a:ext uri="{FF2B5EF4-FFF2-40B4-BE49-F238E27FC236}">
                <a16:creationId xmlns:a16="http://schemas.microsoft.com/office/drawing/2014/main" xmlns="" id="{ACCF5B55-24F1-2091-099F-EA1FC6D090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11313465" y="5046710"/>
            <a:ext cx="953350" cy="857536"/>
          </a:xfrm>
          <a:prstGeom prst="rect">
            <a:avLst/>
          </a:prstGeom>
        </p:spPr>
      </p:pic>
      <p:pic>
        <p:nvPicPr>
          <p:cNvPr id="42" name="Picture 41">
            <a:extLst>
              <a:ext uri="{FF2B5EF4-FFF2-40B4-BE49-F238E27FC236}">
                <a16:creationId xmlns:a16="http://schemas.microsoft.com/office/drawing/2014/main" xmlns="" id="{0B1391AF-0809-2BD9-E472-9852306E07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3" name="Picture 42">
            <a:extLst>
              <a:ext uri="{FF2B5EF4-FFF2-40B4-BE49-F238E27FC236}">
                <a16:creationId xmlns:a16="http://schemas.microsoft.com/office/drawing/2014/main" xmlns="" id="{82AFB42E-9994-7EA7-E30F-6AFE511733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44" name="Picture 43">
            <a:extLst>
              <a:ext uri="{FF2B5EF4-FFF2-40B4-BE49-F238E27FC236}">
                <a16:creationId xmlns:a16="http://schemas.microsoft.com/office/drawing/2014/main" xmlns="" id="{D1A9213C-1940-67BB-A0C8-6E5792DC55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spTree>
    <p:extLst>
      <p:ext uri="{BB962C8B-B14F-4D97-AF65-F5344CB8AC3E}">
        <p14:creationId xmlns:p14="http://schemas.microsoft.com/office/powerpoint/2010/main" val="386470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ppt_w"/>
                                          </p:val>
                                        </p:tav>
                                        <p:tav tm="100000">
                                          <p:val>
                                            <p:strVal val="#ppt_w"/>
                                          </p:val>
                                        </p:tav>
                                      </p:tavLst>
                                    </p:anim>
                                    <p:anim calcmode="lin" valueType="num">
                                      <p:cBhvr>
                                        <p:cTn id="8"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strVal val="4*#ppt_w"/>
                                          </p:val>
                                        </p:tav>
                                        <p:tav tm="100000">
                                          <p:val>
                                            <p:strVal val="#ppt_w"/>
                                          </p:val>
                                        </p:tav>
                                      </p:tavLst>
                                    </p:anim>
                                    <p:anim calcmode="lin" valueType="num">
                                      <p:cBhvr>
                                        <p:cTn id="15"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strVal val="4*#ppt_w"/>
                                          </p:val>
                                        </p:tav>
                                        <p:tav tm="100000">
                                          <p:val>
                                            <p:strVal val="#ppt_w"/>
                                          </p:val>
                                        </p:tav>
                                      </p:tavLst>
                                    </p:anim>
                                    <p:anim calcmode="lin" valueType="num">
                                      <p:cBhvr>
                                        <p:cTn id="22"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4*#ppt_w"/>
                                          </p:val>
                                        </p:tav>
                                        <p:tav tm="100000">
                                          <p:val>
                                            <p:strVal val="#ppt_w"/>
                                          </p:val>
                                        </p:tav>
                                      </p:tavLst>
                                    </p:anim>
                                    <p:anim calcmode="lin" valueType="num">
                                      <p:cBhvr>
                                        <p:cTn id="29"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4A1B0FDC-092C-EA16-0F63-9500F0D797AD}"/>
              </a:ext>
            </a:extLst>
          </p:cNvPr>
          <p:cNvSpPr txBox="1"/>
          <p:nvPr/>
        </p:nvSpPr>
        <p:spPr>
          <a:xfrm>
            <a:off x="1172849" y="401194"/>
            <a:ext cx="9914709" cy="1446550"/>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Câu 2. </a:t>
            </a:r>
            <a:r>
              <a:rPr lang="vi-VN" sz="4400" b="1">
                <a:latin typeface="Cambria" panose="02040503050406030204" pitchFamily="18" charset="0"/>
                <a:ea typeface="Cambria" panose="02040503050406030204" pitchFamily="18" charset="0"/>
              </a:rPr>
              <a:t>Trong các thức ăn dưới đây, nhóm chất nào chứa nhiều chất </a:t>
            </a:r>
            <a:r>
              <a:rPr lang="vi-VN" sz="4400" b="1" smtClean="0">
                <a:latin typeface="Cambria" panose="02040503050406030204" pitchFamily="18" charset="0"/>
                <a:ea typeface="Cambria" panose="02040503050406030204" pitchFamily="18" charset="0"/>
              </a:rPr>
              <a:t>béo?</a:t>
            </a:r>
            <a:endParaRPr lang="en-US" sz="4400" b="1">
              <a:solidFill>
                <a:srgbClr val="00206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xmlns="" id="{8F5F092C-8148-A68F-0E9F-2939CB256417}"/>
              </a:ext>
            </a:extLst>
          </p:cNvPr>
          <p:cNvGrpSpPr/>
          <p:nvPr/>
        </p:nvGrpSpPr>
        <p:grpSpPr>
          <a:xfrm>
            <a:off x="6830721" y="2864057"/>
            <a:ext cx="4537107" cy="1157314"/>
            <a:chOff x="6830721" y="2864057"/>
            <a:chExt cx="4537107" cy="1157314"/>
          </a:xfrm>
        </p:grpSpPr>
        <p:sp>
          <p:nvSpPr>
            <p:cNvPr id="5" name="Rectangle: Rounded Corners 24">
              <a:extLst>
                <a:ext uri="{FF2B5EF4-FFF2-40B4-BE49-F238E27FC236}">
                  <a16:creationId xmlns:a16="http://schemas.microsoft.com/office/drawing/2014/main" xmlns=""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DC27FD4D-74EC-22C5-C8C7-026E41DB7F45}"/>
                </a:ext>
              </a:extLst>
            </p:cNvPr>
            <p:cNvSpPr txBox="1"/>
            <p:nvPr/>
          </p:nvSpPr>
          <p:spPr>
            <a:xfrm>
              <a:off x="7223859" y="2944153"/>
              <a:ext cx="3750829"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Bơ, phô mai, dầu ôliu</a:t>
              </a:r>
              <a:endParaRPr lang="en-US" sz="4000" b="1" dirty="0">
                <a:latin typeface="Cambria" panose="02040503050406030204" pitchFamily="18" charset="0"/>
              </a:endParaRPr>
            </a:p>
          </p:txBody>
        </p:sp>
      </p:grpSp>
      <p:grpSp>
        <p:nvGrpSpPr>
          <p:cNvPr id="7" name="Group 6">
            <a:extLst>
              <a:ext uri="{FF2B5EF4-FFF2-40B4-BE49-F238E27FC236}">
                <a16:creationId xmlns:a16="http://schemas.microsoft.com/office/drawing/2014/main" xmlns="" id="{4998F50A-6F94-FE80-E068-C76608D55CD7}"/>
              </a:ext>
            </a:extLst>
          </p:cNvPr>
          <p:cNvGrpSpPr/>
          <p:nvPr/>
        </p:nvGrpSpPr>
        <p:grpSpPr>
          <a:xfrm>
            <a:off x="981375" y="2864057"/>
            <a:ext cx="4537107" cy="1129886"/>
            <a:chOff x="981375" y="2864057"/>
            <a:chExt cx="4537107" cy="1129886"/>
          </a:xfrm>
        </p:grpSpPr>
        <p:sp>
          <p:nvSpPr>
            <p:cNvPr id="8" name="Rectangle: Rounded Corners 21">
              <a:extLst>
                <a:ext uri="{FF2B5EF4-FFF2-40B4-BE49-F238E27FC236}">
                  <a16:creationId xmlns:a16="http://schemas.microsoft.com/office/drawing/2014/main" xmlns=""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7D635D41-A30F-4054-11B5-153EE02CF3CA}"/>
                </a:ext>
              </a:extLst>
            </p:cNvPr>
            <p:cNvSpPr txBox="1"/>
            <p:nvPr/>
          </p:nvSpPr>
          <p:spPr>
            <a:xfrm>
              <a:off x="1529451" y="3131624"/>
              <a:ext cx="3750829" cy="584775"/>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Cá, trứng, thịt</a:t>
              </a:r>
              <a:endParaRPr lang="en-US" sz="4000" b="1" dirty="0">
                <a:latin typeface="Cambria" panose="02040503050406030204" pitchFamily="18" charset="0"/>
              </a:endParaRPr>
            </a:p>
          </p:txBody>
        </p:sp>
      </p:grpSp>
      <p:grpSp>
        <p:nvGrpSpPr>
          <p:cNvPr id="10" name="Group 9">
            <a:extLst>
              <a:ext uri="{FF2B5EF4-FFF2-40B4-BE49-F238E27FC236}">
                <a16:creationId xmlns:a16="http://schemas.microsoft.com/office/drawing/2014/main" xmlns="" id="{84477869-13A9-6519-4355-8710D3D30DA1}"/>
              </a:ext>
            </a:extLst>
          </p:cNvPr>
          <p:cNvGrpSpPr/>
          <p:nvPr/>
        </p:nvGrpSpPr>
        <p:grpSpPr>
          <a:xfrm>
            <a:off x="956935" y="4745740"/>
            <a:ext cx="4537107" cy="1162989"/>
            <a:chOff x="981375" y="4872764"/>
            <a:chExt cx="4537107" cy="1162989"/>
          </a:xfrm>
        </p:grpSpPr>
        <p:sp>
          <p:nvSpPr>
            <p:cNvPr id="11" name="Rectangle: Rounded Corners 26">
              <a:extLst>
                <a:ext uri="{FF2B5EF4-FFF2-40B4-BE49-F238E27FC236}">
                  <a16:creationId xmlns:a16="http://schemas.microsoft.com/office/drawing/2014/main" xmlns=""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xmlns="" id="{BF5252F5-F542-1C42-1C01-0876DA718AD9}"/>
                </a:ext>
              </a:extLst>
            </p:cNvPr>
            <p:cNvSpPr txBox="1"/>
            <p:nvPr/>
          </p:nvSpPr>
          <p:spPr>
            <a:xfrm>
              <a:off x="1447605" y="4958535"/>
              <a:ext cx="3750829"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Cơm, bánh mì, bún, phở</a:t>
              </a:r>
              <a:endParaRPr lang="en-US" sz="4000" b="1" dirty="0">
                <a:latin typeface="Cambria" panose="02040503050406030204" pitchFamily="18" charset="0"/>
              </a:endParaRPr>
            </a:p>
          </p:txBody>
        </p:sp>
      </p:grpSp>
      <p:grpSp>
        <p:nvGrpSpPr>
          <p:cNvPr id="13" name="Group 12">
            <a:extLst>
              <a:ext uri="{FF2B5EF4-FFF2-40B4-BE49-F238E27FC236}">
                <a16:creationId xmlns:a16="http://schemas.microsoft.com/office/drawing/2014/main" xmlns="" id="{220E9211-3C12-45E2-3A96-E20F54E84B00}"/>
              </a:ext>
            </a:extLst>
          </p:cNvPr>
          <p:cNvGrpSpPr/>
          <p:nvPr/>
        </p:nvGrpSpPr>
        <p:grpSpPr>
          <a:xfrm>
            <a:off x="6830721" y="4714800"/>
            <a:ext cx="4591382" cy="1161951"/>
            <a:chOff x="6830721" y="4714800"/>
            <a:chExt cx="4591382" cy="1161951"/>
          </a:xfrm>
        </p:grpSpPr>
        <p:sp>
          <p:nvSpPr>
            <p:cNvPr id="14" name="Rectangle: Rounded Corners 28">
              <a:extLst>
                <a:ext uri="{FF2B5EF4-FFF2-40B4-BE49-F238E27FC236}">
                  <a16:creationId xmlns:a16="http://schemas.microsoft.com/office/drawing/2014/main" xmlns=""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7B13FCE4-291E-4D2D-E8D5-2F1CD55EF9EA}"/>
                </a:ext>
              </a:extLst>
            </p:cNvPr>
            <p:cNvSpPr txBox="1"/>
            <p:nvPr/>
          </p:nvSpPr>
          <p:spPr>
            <a:xfrm>
              <a:off x="7227383" y="4799533"/>
              <a:ext cx="4194720"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Trái cây, rau xanh</a:t>
              </a:r>
              <a:endParaRPr lang="en-US" sz="4000" b="1" dirty="0">
                <a:latin typeface="Cambria" panose="02040503050406030204" pitchFamily="18" charset="0"/>
              </a:endParaRPr>
            </a:p>
          </p:txBody>
        </p:sp>
      </p:grpSp>
      <p:pic>
        <p:nvPicPr>
          <p:cNvPr id="16" name="Picture 15">
            <a:extLst>
              <a:ext uri="{FF2B5EF4-FFF2-40B4-BE49-F238E27FC236}">
                <a16:creationId xmlns:a16="http://schemas.microsoft.com/office/drawing/2014/main" xmlns="" id="{D1888303-18A8-A54E-5DB5-9D399A20A9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17" name="Picture 16">
            <a:extLst>
              <a:ext uri="{FF2B5EF4-FFF2-40B4-BE49-F238E27FC236}">
                <a16:creationId xmlns:a16="http://schemas.microsoft.com/office/drawing/2014/main" xmlns="" id="{B1E649AE-92BD-FC24-5287-4A138A0102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466054" y="4602507"/>
            <a:ext cx="957111" cy="1365353"/>
          </a:xfrm>
          <a:prstGeom prst="rect">
            <a:avLst/>
          </a:prstGeom>
        </p:spPr>
      </p:pic>
      <p:pic>
        <p:nvPicPr>
          <p:cNvPr id="18" name="Picture 17">
            <a:extLst>
              <a:ext uri="{FF2B5EF4-FFF2-40B4-BE49-F238E27FC236}">
                <a16:creationId xmlns:a16="http://schemas.microsoft.com/office/drawing/2014/main" xmlns="" id="{01A623C1-62B8-F274-3793-A0373774D1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19" name="Picture 18">
            <a:extLst>
              <a:ext uri="{FF2B5EF4-FFF2-40B4-BE49-F238E27FC236}">
                <a16:creationId xmlns:a16="http://schemas.microsoft.com/office/drawing/2014/main" xmlns="" id="{F6AF1EB8-DCBE-6FEC-59DD-C89B2F9D72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0" name="Picture 19">
            <a:extLst>
              <a:ext uri="{FF2B5EF4-FFF2-40B4-BE49-F238E27FC236}">
                <a16:creationId xmlns:a16="http://schemas.microsoft.com/office/drawing/2014/main" xmlns="" id="{11C6CA03-ABE9-0706-2ECC-F854473231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927407" y="3068068"/>
            <a:ext cx="953350" cy="857536"/>
          </a:xfrm>
          <a:prstGeom prst="rect">
            <a:avLst/>
          </a:prstGeom>
        </p:spPr>
      </p:pic>
      <p:pic>
        <p:nvPicPr>
          <p:cNvPr id="21" name="Picture 20">
            <a:extLst>
              <a:ext uri="{FF2B5EF4-FFF2-40B4-BE49-F238E27FC236}">
                <a16:creationId xmlns:a16="http://schemas.microsoft.com/office/drawing/2014/main" xmlns="" id="{04C3AD3E-A09A-B951-3514-DB139D5B5F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2" name="Picture 21">
            <a:extLst>
              <a:ext uri="{FF2B5EF4-FFF2-40B4-BE49-F238E27FC236}">
                <a16:creationId xmlns:a16="http://schemas.microsoft.com/office/drawing/2014/main" xmlns="" id="{A4B64A01-D5C0-6AD1-AEDA-A0245E7154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pic>
        <p:nvPicPr>
          <p:cNvPr id="23" name="Picture 22">
            <a:extLst>
              <a:ext uri="{FF2B5EF4-FFF2-40B4-BE49-F238E27FC236}">
                <a16:creationId xmlns:a16="http://schemas.microsoft.com/office/drawing/2014/main" xmlns="" id="{9AF012C2-493A-04BC-ADD8-C716DF9B79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spTree>
    <p:extLst>
      <p:ext uri="{BB962C8B-B14F-4D97-AF65-F5344CB8AC3E}">
        <p14:creationId xmlns:p14="http://schemas.microsoft.com/office/powerpoint/2010/main" val="315572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416" y="419211"/>
            <a:ext cx="10337507" cy="1778866"/>
            <a:chOff x="2541494" y="325887"/>
            <a:chExt cx="8862587" cy="904737"/>
          </a:xfrm>
        </p:grpSpPr>
        <p:sp>
          <p:nvSpPr>
            <p:cNvPr id="3" name="Rectangle: Rounded Corners 9">
              <a:extLst>
                <a:ext uri="{FF2B5EF4-FFF2-40B4-BE49-F238E27FC236}">
                  <a16:creationId xmlns:a16="http://schemas.microsoft.com/office/drawing/2014/main" xmlns="" id="{B0BED9AB-0B49-36B2-82A6-8B12CF08A8DD}"/>
                </a:ext>
              </a:extLst>
            </p:cNvPr>
            <p:cNvSpPr/>
            <p:nvPr/>
          </p:nvSpPr>
          <p:spPr>
            <a:xfrm>
              <a:off x="2541494" y="325887"/>
              <a:ext cx="8862587" cy="904737"/>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4A1B0FDC-092C-EA16-0F63-9500F0D797AD}"/>
                </a:ext>
              </a:extLst>
            </p:cNvPr>
            <p:cNvSpPr txBox="1"/>
            <p:nvPr/>
          </p:nvSpPr>
          <p:spPr>
            <a:xfrm>
              <a:off x="2541494" y="447122"/>
              <a:ext cx="8862587" cy="673105"/>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Câu 3. </a:t>
              </a:r>
              <a:r>
                <a:rPr lang="vi-VN" sz="4000" b="1">
                  <a:latin typeface="Cambria" panose="02040503050406030204" pitchFamily="18" charset="0"/>
                  <a:ea typeface="Cambria" panose="02040503050406030204" pitchFamily="18" charset="0"/>
                </a:rPr>
                <a:t>Trong các thức ăn dưới đây, </a:t>
              </a:r>
              <a:r>
                <a:rPr lang="vi-VN" sz="4000" b="1" smtClean="0">
                  <a:latin typeface="Cambria" panose="02040503050406030204" pitchFamily="18" charset="0"/>
                  <a:ea typeface="Cambria" panose="02040503050406030204" pitchFamily="18" charset="0"/>
                </a:rPr>
                <a:t>nhóm </a:t>
              </a:r>
              <a:r>
                <a:rPr lang="vi-VN" sz="4000" b="1">
                  <a:latin typeface="Cambria" panose="02040503050406030204" pitchFamily="18" charset="0"/>
                  <a:ea typeface="Cambria" panose="02040503050406030204" pitchFamily="18" charset="0"/>
                </a:rPr>
                <a:t>chất nào chứa nhiều chất </a:t>
              </a:r>
              <a:r>
                <a:rPr lang="en-US" sz="4000" b="1" smtClean="0">
                  <a:latin typeface="Cambria" panose="02040503050406030204" pitchFamily="18" charset="0"/>
                  <a:ea typeface="Cambria" panose="02040503050406030204" pitchFamily="18" charset="0"/>
                </a:rPr>
                <a:t>bột đường</a:t>
              </a:r>
              <a:r>
                <a:rPr lang="vi-VN" sz="4000" b="1" smtClean="0">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208735" y="190802"/>
            <a:ext cx="1372570" cy="1565031"/>
          </a:xfrm>
          <a:prstGeom prst="rect">
            <a:avLst/>
          </a:prstGeom>
        </p:spPr>
      </p:pic>
      <p:grpSp>
        <p:nvGrpSpPr>
          <p:cNvPr id="6" name="Group 5">
            <a:extLst>
              <a:ext uri="{FF2B5EF4-FFF2-40B4-BE49-F238E27FC236}">
                <a16:creationId xmlns:a16="http://schemas.microsoft.com/office/drawing/2014/main" xmlns="" id="{69A9B34F-BB9F-2AAA-B780-46EFE55D5A4A}"/>
              </a:ext>
            </a:extLst>
          </p:cNvPr>
          <p:cNvGrpSpPr/>
          <p:nvPr/>
        </p:nvGrpSpPr>
        <p:grpSpPr>
          <a:xfrm>
            <a:off x="715146" y="4885158"/>
            <a:ext cx="4537107" cy="1151930"/>
            <a:chOff x="6830721" y="2864057"/>
            <a:chExt cx="4537107" cy="1151930"/>
          </a:xfrm>
        </p:grpSpPr>
        <p:sp>
          <p:nvSpPr>
            <p:cNvPr id="7" name="Rectangle: Rounded Corners 16">
              <a:extLst>
                <a:ext uri="{FF2B5EF4-FFF2-40B4-BE49-F238E27FC236}">
                  <a16:creationId xmlns:a16="http://schemas.microsoft.com/office/drawing/2014/main" xmlns="" id="{F515E6D1-0BA1-9D99-9F48-79063FCD2645}"/>
                </a:ext>
              </a:extLst>
            </p:cNvPr>
            <p:cNvSpPr/>
            <p:nvPr/>
          </p:nvSpPr>
          <p:spPr>
            <a:xfrm>
              <a:off x="6830721" y="2864057"/>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8" name="TextBox 7">
              <a:extLst>
                <a:ext uri="{FF2B5EF4-FFF2-40B4-BE49-F238E27FC236}">
                  <a16:creationId xmlns:a16="http://schemas.microsoft.com/office/drawing/2014/main" xmlns="" id="{375B809B-E308-92A6-56C8-C5702881D670}"/>
                </a:ext>
              </a:extLst>
            </p:cNvPr>
            <p:cNvSpPr txBox="1"/>
            <p:nvPr/>
          </p:nvSpPr>
          <p:spPr>
            <a:xfrm>
              <a:off x="7328024" y="2938769"/>
              <a:ext cx="3750829" cy="1077218"/>
            </a:xfrm>
            <a:prstGeom prst="rect">
              <a:avLst/>
            </a:prstGeom>
            <a:noFill/>
            <a:ln>
              <a:noFill/>
            </a:ln>
          </p:spPr>
          <p:txBody>
            <a:bodyPr wrap="square" rtlCol="0">
              <a:spAutoFit/>
            </a:bodyPr>
            <a:lstStyle/>
            <a:p>
              <a:pPr algn="ctr">
                <a:lnSpc>
                  <a:spcPct val="80000"/>
                </a:lnSpc>
              </a:pPr>
              <a:r>
                <a:rPr lang="en-US" sz="4000" b="1">
                  <a:latin typeface="Cambria" panose="02040503050406030204" pitchFamily="18" charset="0"/>
                </a:rPr>
                <a:t>Cơm, bánh mì, bún, phở</a:t>
              </a:r>
              <a:endParaRPr lang="en-US" sz="4000" b="1" dirty="0">
                <a:latin typeface="Cambria" panose="02040503050406030204" pitchFamily="18" charset="0"/>
              </a:endParaRPr>
            </a:p>
          </p:txBody>
        </p:sp>
      </p:grpSp>
      <p:grpSp>
        <p:nvGrpSpPr>
          <p:cNvPr id="9" name="Group 8">
            <a:extLst>
              <a:ext uri="{FF2B5EF4-FFF2-40B4-BE49-F238E27FC236}">
                <a16:creationId xmlns:a16="http://schemas.microsoft.com/office/drawing/2014/main" xmlns="" id="{F19528F8-C83B-20E7-2C42-5639B92EA9CE}"/>
              </a:ext>
            </a:extLst>
          </p:cNvPr>
          <p:cNvGrpSpPr/>
          <p:nvPr/>
        </p:nvGrpSpPr>
        <p:grpSpPr>
          <a:xfrm>
            <a:off x="769104" y="3095679"/>
            <a:ext cx="4537107" cy="1129886"/>
            <a:chOff x="981375" y="2864057"/>
            <a:chExt cx="4537107" cy="1129886"/>
          </a:xfrm>
        </p:grpSpPr>
        <p:sp>
          <p:nvSpPr>
            <p:cNvPr id="10" name="Rectangle: Rounded Corners 20">
              <a:extLst>
                <a:ext uri="{FF2B5EF4-FFF2-40B4-BE49-F238E27FC236}">
                  <a16:creationId xmlns:a16="http://schemas.microsoft.com/office/drawing/2014/main" xmlns="" id="{402427EF-C8BA-756B-9021-6694BBA5E377}"/>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1" name="TextBox 10">
              <a:extLst>
                <a:ext uri="{FF2B5EF4-FFF2-40B4-BE49-F238E27FC236}">
                  <a16:creationId xmlns:a16="http://schemas.microsoft.com/office/drawing/2014/main" xmlns="" id="{CE507DE5-6187-AA47-C2A9-B9D9665FF452}"/>
                </a:ext>
              </a:extLst>
            </p:cNvPr>
            <p:cNvSpPr txBox="1"/>
            <p:nvPr/>
          </p:nvSpPr>
          <p:spPr>
            <a:xfrm>
              <a:off x="1392687" y="3111453"/>
              <a:ext cx="3750829" cy="584775"/>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Cá, trứng, thịt</a:t>
              </a:r>
              <a:endParaRPr lang="en-US" sz="4000" b="1" dirty="0">
                <a:latin typeface="Cambria" panose="02040503050406030204" pitchFamily="18" charset="0"/>
              </a:endParaRPr>
            </a:p>
          </p:txBody>
        </p:sp>
      </p:grpSp>
      <p:grpSp>
        <p:nvGrpSpPr>
          <p:cNvPr id="12" name="Group 11">
            <a:extLst>
              <a:ext uri="{FF2B5EF4-FFF2-40B4-BE49-F238E27FC236}">
                <a16:creationId xmlns:a16="http://schemas.microsoft.com/office/drawing/2014/main" xmlns="" id="{3FC459A0-DE21-D281-358B-D1A0A1977867}"/>
              </a:ext>
            </a:extLst>
          </p:cNvPr>
          <p:cNvGrpSpPr/>
          <p:nvPr/>
        </p:nvGrpSpPr>
        <p:grpSpPr>
          <a:xfrm>
            <a:off x="6618450" y="3057343"/>
            <a:ext cx="4537107" cy="1232263"/>
            <a:chOff x="981375" y="4872764"/>
            <a:chExt cx="4537107" cy="1232263"/>
          </a:xfrm>
        </p:grpSpPr>
        <p:sp>
          <p:nvSpPr>
            <p:cNvPr id="13" name="Rectangle: Rounded Corners 25">
              <a:extLst>
                <a:ext uri="{FF2B5EF4-FFF2-40B4-BE49-F238E27FC236}">
                  <a16:creationId xmlns:a16="http://schemas.microsoft.com/office/drawing/2014/main" xmlns="" id="{B0B98890-06D0-6D25-B71E-3AFE8CB6C7C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4" name="TextBox 13">
              <a:extLst>
                <a:ext uri="{FF2B5EF4-FFF2-40B4-BE49-F238E27FC236}">
                  <a16:creationId xmlns:a16="http://schemas.microsoft.com/office/drawing/2014/main" xmlns="" id="{79A74728-41C7-309F-0FC5-76249A150B84}"/>
                </a:ext>
              </a:extLst>
            </p:cNvPr>
            <p:cNvSpPr txBox="1"/>
            <p:nvPr/>
          </p:nvSpPr>
          <p:spPr>
            <a:xfrm>
              <a:off x="1202027" y="5027809"/>
              <a:ext cx="4156558"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Bơ, phô mai, dầu ôliu</a:t>
              </a:r>
              <a:endParaRPr lang="en-US" sz="4000" b="1" dirty="0">
                <a:latin typeface="Cambria" panose="02040503050406030204" pitchFamily="18" charset="0"/>
              </a:endParaRPr>
            </a:p>
          </p:txBody>
        </p:sp>
      </p:grpSp>
      <p:grpSp>
        <p:nvGrpSpPr>
          <p:cNvPr id="15" name="Group 14">
            <a:extLst>
              <a:ext uri="{FF2B5EF4-FFF2-40B4-BE49-F238E27FC236}">
                <a16:creationId xmlns:a16="http://schemas.microsoft.com/office/drawing/2014/main" xmlns="" id="{21FCD99E-212C-9471-AFBE-1D3A94D42579}"/>
              </a:ext>
            </a:extLst>
          </p:cNvPr>
          <p:cNvGrpSpPr/>
          <p:nvPr/>
        </p:nvGrpSpPr>
        <p:grpSpPr>
          <a:xfrm>
            <a:off x="6618450" y="4914270"/>
            <a:ext cx="4550170" cy="1144355"/>
            <a:chOff x="6830721" y="4714800"/>
            <a:chExt cx="4550170" cy="1144355"/>
          </a:xfrm>
        </p:grpSpPr>
        <p:sp>
          <p:nvSpPr>
            <p:cNvPr id="16" name="Rectangle: Rounded Corners 31">
              <a:extLst>
                <a:ext uri="{FF2B5EF4-FFF2-40B4-BE49-F238E27FC236}">
                  <a16:creationId xmlns:a16="http://schemas.microsoft.com/office/drawing/2014/main" xmlns="" id="{0D3D2E4D-F0F7-F795-21D5-36A853C40B73}"/>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7" name="TextBox 16">
              <a:extLst>
                <a:ext uri="{FF2B5EF4-FFF2-40B4-BE49-F238E27FC236}">
                  <a16:creationId xmlns:a16="http://schemas.microsoft.com/office/drawing/2014/main" xmlns="" id="{E31DB269-E4CA-073E-1775-79108803AB9B}"/>
                </a:ext>
              </a:extLst>
            </p:cNvPr>
            <p:cNvSpPr txBox="1"/>
            <p:nvPr/>
          </p:nvSpPr>
          <p:spPr>
            <a:xfrm>
              <a:off x="7201555" y="4781937"/>
              <a:ext cx="4179336"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Trái cây, rau xanh</a:t>
              </a:r>
              <a:endParaRPr lang="en-US" sz="4000" b="1" dirty="0">
                <a:latin typeface="Cambria" panose="02040503050406030204" pitchFamily="18" charset="0"/>
              </a:endParaRPr>
            </a:p>
          </p:txBody>
        </p:sp>
      </p:grpSp>
      <p:pic>
        <p:nvPicPr>
          <p:cNvPr id="18" name="Picture 17">
            <a:extLst>
              <a:ext uri="{FF2B5EF4-FFF2-40B4-BE49-F238E27FC236}">
                <a16:creationId xmlns:a16="http://schemas.microsoft.com/office/drawing/2014/main" xmlns="" id="{EF016824-A5CD-0E82-D166-A977E8903E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53881" y="3105156"/>
            <a:ext cx="1518921" cy="1129884"/>
          </a:xfrm>
          <a:prstGeom prst="rect">
            <a:avLst/>
          </a:prstGeom>
        </p:spPr>
      </p:pic>
      <p:pic>
        <p:nvPicPr>
          <p:cNvPr id="19" name="Picture 18">
            <a:extLst>
              <a:ext uri="{FF2B5EF4-FFF2-40B4-BE49-F238E27FC236}">
                <a16:creationId xmlns:a16="http://schemas.microsoft.com/office/drawing/2014/main" xmlns="" id="{CCD77150-5504-985F-0F21-69A4A83449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208735" y="4703627"/>
            <a:ext cx="957111" cy="1365353"/>
          </a:xfrm>
          <a:prstGeom prst="rect">
            <a:avLst/>
          </a:prstGeom>
        </p:spPr>
      </p:pic>
      <p:pic>
        <p:nvPicPr>
          <p:cNvPr id="20" name="Picture 19">
            <a:extLst>
              <a:ext uri="{FF2B5EF4-FFF2-40B4-BE49-F238E27FC236}">
                <a16:creationId xmlns:a16="http://schemas.microsoft.com/office/drawing/2014/main" xmlns="" id="{E6D1C2C6-A727-BEF5-84B5-43A44A51E1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5999441" y="4798444"/>
            <a:ext cx="1238017" cy="1245712"/>
          </a:xfrm>
          <a:prstGeom prst="rect">
            <a:avLst/>
          </a:prstGeom>
        </p:spPr>
      </p:pic>
      <p:pic>
        <p:nvPicPr>
          <p:cNvPr id="21" name="Picture 20">
            <a:extLst>
              <a:ext uri="{FF2B5EF4-FFF2-40B4-BE49-F238E27FC236}">
                <a16:creationId xmlns:a16="http://schemas.microsoft.com/office/drawing/2014/main" xmlns="" id="{8894567D-B88E-8BEE-D955-E814F9ACEA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669488" y="3148877"/>
            <a:ext cx="1518921" cy="1129884"/>
          </a:xfrm>
          <a:prstGeom prst="rect">
            <a:avLst/>
          </a:prstGeom>
        </p:spPr>
      </p:pic>
      <p:pic>
        <p:nvPicPr>
          <p:cNvPr id="22" name="Picture 21">
            <a:extLst>
              <a:ext uri="{FF2B5EF4-FFF2-40B4-BE49-F238E27FC236}">
                <a16:creationId xmlns:a16="http://schemas.microsoft.com/office/drawing/2014/main" xmlns="" id="{D917E6BF-4ADA-C40C-8CEF-467C7AECC3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4811832" y="5089169"/>
            <a:ext cx="953350" cy="857536"/>
          </a:xfrm>
          <a:prstGeom prst="rect">
            <a:avLst/>
          </a:prstGeom>
        </p:spPr>
      </p:pic>
      <p:pic>
        <p:nvPicPr>
          <p:cNvPr id="23" name="Picture 22">
            <a:extLst>
              <a:ext uri="{FF2B5EF4-FFF2-40B4-BE49-F238E27FC236}">
                <a16:creationId xmlns:a16="http://schemas.microsoft.com/office/drawing/2014/main" xmlns="" id="{83BC37AE-8FC9-DF5D-CE75-0302633011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745999" y="3148877"/>
            <a:ext cx="891076" cy="896464"/>
          </a:xfrm>
          <a:prstGeom prst="rect">
            <a:avLst/>
          </a:prstGeom>
        </p:spPr>
      </p:pic>
      <p:pic>
        <p:nvPicPr>
          <p:cNvPr id="24" name="Picture 23">
            <a:extLst>
              <a:ext uri="{FF2B5EF4-FFF2-40B4-BE49-F238E27FC236}">
                <a16:creationId xmlns:a16="http://schemas.microsoft.com/office/drawing/2014/main" xmlns="" id="{0C8B9D82-629C-6E22-C6C1-906D36944B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589931" y="3187904"/>
            <a:ext cx="891076" cy="896464"/>
          </a:xfrm>
          <a:prstGeom prst="rect">
            <a:avLst/>
          </a:prstGeom>
        </p:spPr>
      </p:pic>
      <p:pic>
        <p:nvPicPr>
          <p:cNvPr id="25" name="Picture 24">
            <a:extLst>
              <a:ext uri="{FF2B5EF4-FFF2-40B4-BE49-F238E27FC236}">
                <a16:creationId xmlns:a16="http://schemas.microsoft.com/office/drawing/2014/main" xmlns="" id="{57EEEABC-42E1-9E4E-6694-1844CDB3F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626847" y="5030981"/>
            <a:ext cx="891076" cy="896464"/>
          </a:xfrm>
          <a:prstGeom prst="rect">
            <a:avLst/>
          </a:prstGeom>
        </p:spPr>
      </p:pic>
    </p:spTree>
    <p:extLst>
      <p:ext uri="{BB962C8B-B14F-4D97-AF65-F5344CB8AC3E}">
        <p14:creationId xmlns:p14="http://schemas.microsoft.com/office/powerpoint/2010/main" val="2931284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4*#ppt_w"/>
                                          </p:val>
                                        </p:tav>
                                        <p:tav tm="100000">
                                          <p:val>
                                            <p:strVal val="#ppt_w"/>
                                          </p:val>
                                        </p:tav>
                                      </p:tavLst>
                                    </p:anim>
                                    <p:anim calcmode="lin" valueType="num">
                                      <p:cBhvr>
                                        <p:cTn id="8"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strVal val="4*#ppt_w"/>
                                          </p:val>
                                        </p:tav>
                                        <p:tav tm="100000">
                                          <p:val>
                                            <p:strVal val="#ppt_w"/>
                                          </p:val>
                                        </p:tav>
                                      </p:tavLst>
                                    </p:anim>
                                    <p:anim calcmode="lin" valueType="num">
                                      <p:cBhvr>
                                        <p:cTn id="15"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strVal val="4*#ppt_w"/>
                                          </p:val>
                                        </p:tav>
                                        <p:tav tm="100000">
                                          <p:val>
                                            <p:strVal val="#ppt_w"/>
                                          </p:val>
                                        </p:tav>
                                      </p:tavLst>
                                    </p:anim>
                                    <p:anim calcmode="lin" valueType="num">
                                      <p:cBhvr>
                                        <p:cTn id="22"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strVal val="4*#ppt_w"/>
                                          </p:val>
                                        </p:tav>
                                        <p:tav tm="100000">
                                          <p:val>
                                            <p:strVal val="#ppt_w"/>
                                          </p:val>
                                        </p:tav>
                                      </p:tavLst>
                                    </p:anim>
                                    <p:anim calcmode="lin" valueType="num">
                                      <p:cBhvr>
                                        <p:cTn id="29"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4A1B0FDC-092C-EA16-0F63-9500F0D797AD}"/>
              </a:ext>
            </a:extLst>
          </p:cNvPr>
          <p:cNvSpPr txBox="1"/>
          <p:nvPr/>
        </p:nvSpPr>
        <p:spPr>
          <a:xfrm>
            <a:off x="1228125" y="443763"/>
            <a:ext cx="9914709" cy="1323439"/>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Câu 4. </a:t>
            </a:r>
            <a:r>
              <a:rPr lang="vi-VN" sz="4000" b="1">
                <a:latin typeface="Cambria" panose="02040503050406030204" pitchFamily="18" charset="0"/>
                <a:ea typeface="Cambria" panose="02040503050406030204" pitchFamily="18" charset="0"/>
              </a:rPr>
              <a:t>Trong các thức ăn dưới đây, nhóm chất nào chứa nhiều chất </a:t>
            </a:r>
            <a:r>
              <a:rPr lang="en-US" sz="4000" b="1" smtClean="0">
                <a:latin typeface="Cambria" panose="02040503050406030204" pitchFamily="18" charset="0"/>
                <a:ea typeface="Cambria" panose="02040503050406030204" pitchFamily="18" charset="0"/>
              </a:rPr>
              <a:t>đạm</a:t>
            </a:r>
            <a:r>
              <a:rPr lang="vi-VN" sz="4000" b="1" smtClean="0">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grpSp>
        <p:nvGrpSpPr>
          <p:cNvPr id="25" name="Group 24">
            <a:extLst>
              <a:ext uri="{FF2B5EF4-FFF2-40B4-BE49-F238E27FC236}">
                <a16:creationId xmlns:a16="http://schemas.microsoft.com/office/drawing/2014/main" xmlns="" id="{64D42021-D925-7FEF-91CF-7CDDBE1FC743}"/>
              </a:ext>
            </a:extLst>
          </p:cNvPr>
          <p:cNvGrpSpPr/>
          <p:nvPr/>
        </p:nvGrpSpPr>
        <p:grpSpPr>
          <a:xfrm>
            <a:off x="7029327" y="4667041"/>
            <a:ext cx="4779654" cy="1269880"/>
            <a:chOff x="6830721" y="2864057"/>
            <a:chExt cx="4779654" cy="1269880"/>
          </a:xfrm>
        </p:grpSpPr>
        <p:sp>
          <p:nvSpPr>
            <p:cNvPr id="26" name="Rectangle: Rounded Corners 16">
              <a:extLst>
                <a:ext uri="{FF2B5EF4-FFF2-40B4-BE49-F238E27FC236}">
                  <a16:creationId xmlns:a16="http://schemas.microsoft.com/office/drawing/2014/main" xmlns="" id="{8A0B609F-7F6B-63C5-2928-24015C99CA63}"/>
                </a:ext>
              </a:extLst>
            </p:cNvPr>
            <p:cNvSpPr/>
            <p:nvPr/>
          </p:nvSpPr>
          <p:spPr>
            <a:xfrm>
              <a:off x="6830721" y="2864057"/>
              <a:ext cx="4779654" cy="1269880"/>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xmlns="" id="{FC9E1ECB-6F7A-7221-F6D1-15882BC04055}"/>
                </a:ext>
              </a:extLst>
            </p:cNvPr>
            <p:cNvSpPr txBox="1"/>
            <p:nvPr/>
          </p:nvSpPr>
          <p:spPr>
            <a:xfrm>
              <a:off x="7131740" y="3254743"/>
              <a:ext cx="4417581"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Cá, trứng, </a:t>
              </a:r>
              <a:r>
                <a:rPr lang="en-US" sz="3600" b="1" smtClean="0">
                  <a:latin typeface="Cambria" panose="02040503050406030204" pitchFamily="18" charset="0"/>
                </a:rPr>
                <a:t>thịt nạc</a:t>
              </a:r>
              <a:endParaRPr lang="en-US" sz="3600" b="1" dirty="0">
                <a:latin typeface="Cambria" panose="02040503050406030204" pitchFamily="18" charset="0"/>
              </a:endParaRPr>
            </a:p>
          </p:txBody>
        </p:sp>
      </p:grpSp>
      <p:grpSp>
        <p:nvGrpSpPr>
          <p:cNvPr id="28" name="Group 27">
            <a:extLst>
              <a:ext uri="{FF2B5EF4-FFF2-40B4-BE49-F238E27FC236}">
                <a16:creationId xmlns:a16="http://schemas.microsoft.com/office/drawing/2014/main" xmlns="" id="{3F79B80B-DD0B-9D9B-3F7F-07A944A5FDDD}"/>
              </a:ext>
            </a:extLst>
          </p:cNvPr>
          <p:cNvGrpSpPr/>
          <p:nvPr/>
        </p:nvGrpSpPr>
        <p:grpSpPr>
          <a:xfrm>
            <a:off x="981375" y="2864056"/>
            <a:ext cx="4900384" cy="1368309"/>
            <a:chOff x="981375" y="2864056"/>
            <a:chExt cx="4900384" cy="1368309"/>
          </a:xfrm>
        </p:grpSpPr>
        <p:sp>
          <p:nvSpPr>
            <p:cNvPr id="29" name="Rectangle: Rounded Corners 20">
              <a:extLst>
                <a:ext uri="{FF2B5EF4-FFF2-40B4-BE49-F238E27FC236}">
                  <a16:creationId xmlns:a16="http://schemas.microsoft.com/office/drawing/2014/main" xmlns="" id="{6B76F1E5-78CD-2B01-6A0E-379A409EDE10}"/>
                </a:ext>
              </a:extLst>
            </p:cNvPr>
            <p:cNvSpPr/>
            <p:nvPr/>
          </p:nvSpPr>
          <p:spPr>
            <a:xfrm>
              <a:off x="981375" y="2864056"/>
              <a:ext cx="4900384" cy="136830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xmlns="" id="{E6BB7C07-BFB4-3E24-3D59-7241503372C9}"/>
                </a:ext>
              </a:extLst>
            </p:cNvPr>
            <p:cNvSpPr txBox="1"/>
            <p:nvPr/>
          </p:nvSpPr>
          <p:spPr>
            <a:xfrm>
              <a:off x="1343575" y="3060824"/>
              <a:ext cx="4429772"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Cơm, bánh mì, bún, phở</a:t>
              </a:r>
              <a:endParaRPr lang="en-US" sz="3600" b="1" dirty="0">
                <a:latin typeface="Cambria" panose="02040503050406030204" pitchFamily="18" charset="0"/>
              </a:endParaRPr>
            </a:p>
          </p:txBody>
        </p:sp>
      </p:grpSp>
      <p:grpSp>
        <p:nvGrpSpPr>
          <p:cNvPr id="31" name="Group 30">
            <a:extLst>
              <a:ext uri="{FF2B5EF4-FFF2-40B4-BE49-F238E27FC236}">
                <a16:creationId xmlns:a16="http://schemas.microsoft.com/office/drawing/2014/main" xmlns="" id="{DBFAE3F9-8161-E45C-D2D8-58DBCFE6904C}"/>
              </a:ext>
            </a:extLst>
          </p:cNvPr>
          <p:cNvGrpSpPr/>
          <p:nvPr/>
        </p:nvGrpSpPr>
        <p:grpSpPr>
          <a:xfrm>
            <a:off x="872690" y="4714800"/>
            <a:ext cx="4862557" cy="1222120"/>
            <a:chOff x="981375" y="4872764"/>
            <a:chExt cx="4537107" cy="1222120"/>
          </a:xfrm>
        </p:grpSpPr>
        <p:sp>
          <p:nvSpPr>
            <p:cNvPr id="32" name="Rectangle: Rounded Corners 25">
              <a:extLst>
                <a:ext uri="{FF2B5EF4-FFF2-40B4-BE49-F238E27FC236}">
                  <a16:creationId xmlns:a16="http://schemas.microsoft.com/office/drawing/2014/main" xmlns="" id="{DF2A091A-1A0C-2EF6-E004-7CFFDEF7B5F2}"/>
                </a:ext>
              </a:extLst>
            </p:cNvPr>
            <p:cNvSpPr/>
            <p:nvPr/>
          </p:nvSpPr>
          <p:spPr>
            <a:xfrm>
              <a:off x="981375" y="4872764"/>
              <a:ext cx="4537107" cy="1222120"/>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xmlns="" id="{AB7AE0EC-ABE5-B6D1-F04F-18AF539F360A}"/>
                </a:ext>
              </a:extLst>
            </p:cNvPr>
            <p:cNvSpPr txBox="1"/>
            <p:nvPr/>
          </p:nvSpPr>
          <p:spPr>
            <a:xfrm>
              <a:off x="1319548" y="5183791"/>
              <a:ext cx="3750829"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Trái cây, rau xanh</a:t>
              </a:r>
              <a:endParaRPr lang="en-US" sz="3600" b="1" dirty="0">
                <a:latin typeface="Cambria" panose="02040503050406030204" pitchFamily="18" charset="0"/>
              </a:endParaRPr>
            </a:p>
          </p:txBody>
        </p:sp>
      </p:grpSp>
      <p:grpSp>
        <p:nvGrpSpPr>
          <p:cNvPr id="34" name="Group 33">
            <a:extLst>
              <a:ext uri="{FF2B5EF4-FFF2-40B4-BE49-F238E27FC236}">
                <a16:creationId xmlns:a16="http://schemas.microsoft.com/office/drawing/2014/main" xmlns="" id="{68B6557A-200F-9875-84C7-171A3368F85A}"/>
              </a:ext>
            </a:extLst>
          </p:cNvPr>
          <p:cNvGrpSpPr/>
          <p:nvPr/>
        </p:nvGrpSpPr>
        <p:grpSpPr>
          <a:xfrm>
            <a:off x="6909508" y="2892855"/>
            <a:ext cx="4899473" cy="1339509"/>
            <a:chOff x="6830721" y="4714799"/>
            <a:chExt cx="4537107" cy="1339509"/>
          </a:xfrm>
        </p:grpSpPr>
        <p:sp>
          <p:nvSpPr>
            <p:cNvPr id="35" name="Rectangle: Rounded Corners 31">
              <a:extLst>
                <a:ext uri="{FF2B5EF4-FFF2-40B4-BE49-F238E27FC236}">
                  <a16:creationId xmlns:a16="http://schemas.microsoft.com/office/drawing/2014/main" xmlns="" id="{BC16345D-F261-9FBC-EF3A-F5E8F3D98560}"/>
                </a:ext>
              </a:extLst>
            </p:cNvPr>
            <p:cNvSpPr/>
            <p:nvPr/>
          </p:nvSpPr>
          <p:spPr>
            <a:xfrm>
              <a:off x="6830721" y="4714799"/>
              <a:ext cx="4537107" cy="1339509"/>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xmlns="" id="{D5DAB5B1-DF8E-DFD8-A924-61A521E06E64}"/>
                </a:ext>
              </a:extLst>
            </p:cNvPr>
            <p:cNvSpPr txBox="1"/>
            <p:nvPr/>
          </p:nvSpPr>
          <p:spPr>
            <a:xfrm>
              <a:off x="7160266" y="4983752"/>
              <a:ext cx="3750829"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Bơ, phô mai, dầu ôliu</a:t>
              </a:r>
              <a:endParaRPr lang="en-US" sz="3600" b="1" dirty="0">
                <a:latin typeface="Cambria" panose="02040503050406030204" pitchFamily="18" charset="0"/>
              </a:endParaRPr>
            </a:p>
          </p:txBody>
        </p:sp>
      </p:grpSp>
      <p:pic>
        <p:nvPicPr>
          <p:cNvPr id="37" name="Picture 36">
            <a:extLst>
              <a:ext uri="{FF2B5EF4-FFF2-40B4-BE49-F238E27FC236}">
                <a16:creationId xmlns:a16="http://schemas.microsoft.com/office/drawing/2014/main" xmlns="" id="{91D85C25-2CF2-0D0A-9FF9-D5BC6AD3B0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38" name="Picture 37">
            <a:extLst>
              <a:ext uri="{FF2B5EF4-FFF2-40B4-BE49-F238E27FC236}">
                <a16:creationId xmlns:a16="http://schemas.microsoft.com/office/drawing/2014/main" xmlns="" id="{9FF74026-3A62-11AE-0F68-EACD6980CA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39" name="Picture 38">
            <a:extLst>
              <a:ext uri="{FF2B5EF4-FFF2-40B4-BE49-F238E27FC236}">
                <a16:creationId xmlns:a16="http://schemas.microsoft.com/office/drawing/2014/main" xmlns="" id="{2173A3B4-1B79-5283-C89C-644C9DF917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0" name="Picture 39">
            <a:extLst>
              <a:ext uri="{FF2B5EF4-FFF2-40B4-BE49-F238E27FC236}">
                <a16:creationId xmlns:a16="http://schemas.microsoft.com/office/drawing/2014/main" xmlns="" id="{24C76C2F-486C-1523-AFED-408E91507D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1" name="Picture 40">
            <a:extLst>
              <a:ext uri="{FF2B5EF4-FFF2-40B4-BE49-F238E27FC236}">
                <a16:creationId xmlns:a16="http://schemas.microsoft.com/office/drawing/2014/main" xmlns="" id="{ACCF5B55-24F1-2091-099F-EA1FC6D090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11313465" y="5046710"/>
            <a:ext cx="953350" cy="857536"/>
          </a:xfrm>
          <a:prstGeom prst="rect">
            <a:avLst/>
          </a:prstGeom>
        </p:spPr>
      </p:pic>
      <p:pic>
        <p:nvPicPr>
          <p:cNvPr id="42" name="Picture 41">
            <a:extLst>
              <a:ext uri="{FF2B5EF4-FFF2-40B4-BE49-F238E27FC236}">
                <a16:creationId xmlns:a16="http://schemas.microsoft.com/office/drawing/2014/main" xmlns="" id="{0B1391AF-0809-2BD9-E472-9852306E07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3" name="Picture 42">
            <a:extLst>
              <a:ext uri="{FF2B5EF4-FFF2-40B4-BE49-F238E27FC236}">
                <a16:creationId xmlns:a16="http://schemas.microsoft.com/office/drawing/2014/main" xmlns="" id="{82AFB42E-9994-7EA7-E30F-6AFE511733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44" name="Picture 43">
            <a:extLst>
              <a:ext uri="{FF2B5EF4-FFF2-40B4-BE49-F238E27FC236}">
                <a16:creationId xmlns:a16="http://schemas.microsoft.com/office/drawing/2014/main" xmlns="" id="{D1A9213C-1940-67BB-A0C8-6E5792DC55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spTree>
    <p:extLst>
      <p:ext uri="{BB962C8B-B14F-4D97-AF65-F5344CB8AC3E}">
        <p14:creationId xmlns:p14="http://schemas.microsoft.com/office/powerpoint/2010/main" val="145512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ppt_w"/>
                                          </p:val>
                                        </p:tav>
                                        <p:tav tm="100000">
                                          <p:val>
                                            <p:strVal val="#ppt_w"/>
                                          </p:val>
                                        </p:tav>
                                      </p:tavLst>
                                    </p:anim>
                                    <p:anim calcmode="lin" valueType="num">
                                      <p:cBhvr>
                                        <p:cTn id="8"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strVal val="4*#ppt_w"/>
                                          </p:val>
                                        </p:tav>
                                        <p:tav tm="100000">
                                          <p:val>
                                            <p:strVal val="#ppt_w"/>
                                          </p:val>
                                        </p:tav>
                                      </p:tavLst>
                                    </p:anim>
                                    <p:anim calcmode="lin" valueType="num">
                                      <p:cBhvr>
                                        <p:cTn id="15"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strVal val="4*#ppt_w"/>
                                          </p:val>
                                        </p:tav>
                                        <p:tav tm="100000">
                                          <p:val>
                                            <p:strVal val="#ppt_w"/>
                                          </p:val>
                                        </p:tav>
                                      </p:tavLst>
                                    </p:anim>
                                    <p:anim calcmode="lin" valueType="num">
                                      <p:cBhvr>
                                        <p:cTn id="22"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4*#ppt_w"/>
                                          </p:val>
                                        </p:tav>
                                        <p:tav tm="100000">
                                          <p:val>
                                            <p:strVal val="#ppt_w"/>
                                          </p:val>
                                        </p:tav>
                                      </p:tavLst>
                                    </p:anim>
                                    <p:anim calcmode="lin" valueType="num">
                                      <p:cBhvr>
                                        <p:cTn id="29"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xmlns=""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7" name="Picture 6"/>
          <p:cNvPicPr>
            <a:picLocks noChangeAspect="1"/>
          </p:cNvPicPr>
          <p:nvPr/>
        </p:nvPicPr>
        <p:blipFill>
          <a:blip r:embed="rId5"/>
          <a:stretch>
            <a:fillRect/>
          </a:stretch>
        </p:blipFill>
        <p:spPr>
          <a:xfrm>
            <a:off x="439115" y="1362910"/>
            <a:ext cx="7626603" cy="1796886"/>
          </a:xfrm>
          <a:prstGeom prst="rect">
            <a:avLst/>
          </a:prstGeom>
        </p:spPr>
      </p:pic>
    </p:spTree>
    <p:extLst>
      <p:ext uri="{BB962C8B-B14F-4D97-AF65-F5344CB8AC3E}">
        <p14:creationId xmlns:p14="http://schemas.microsoft.com/office/powerpoint/2010/main" val="268560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xmlns=""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54" y="1242811"/>
            <a:ext cx="2209829" cy="4753553"/>
          </a:xfrm>
          <a:prstGeom prst="rect">
            <a:avLst/>
          </a:prstGeom>
        </p:spPr>
      </p:pic>
      <p:pic>
        <p:nvPicPr>
          <p:cNvPr id="3" name="图片 19">
            <a:extLst>
              <a:ext uri="{FF2B5EF4-FFF2-40B4-BE49-F238E27FC236}">
                <a16:creationId xmlns:a16="http://schemas.microsoft.com/office/drawing/2014/main" xmlns="" id="{472B2413-4197-4136-8330-7493B166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63" y="2475052"/>
            <a:ext cx="1593856" cy="3873440"/>
          </a:xfrm>
          <a:prstGeom prst="rect">
            <a:avLst/>
          </a:prstGeom>
        </p:spPr>
      </p:pic>
      <p:sp>
        <p:nvSpPr>
          <p:cNvPr id="5" name="任意多边形: 形状 70">
            <a:extLst>
              <a:ext uri="{FF2B5EF4-FFF2-40B4-BE49-F238E27FC236}">
                <a16:creationId xmlns:a16="http://schemas.microsoft.com/office/drawing/2014/main" xmlns=""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xmlns="" id="{C5CBD313-1FB2-4512-9BED-9B5B31612495}"/>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8" name="组合 69">
            <a:extLst>
              <a:ext uri="{FF2B5EF4-FFF2-40B4-BE49-F238E27FC236}">
                <a16:creationId xmlns:a16="http://schemas.microsoft.com/office/drawing/2014/main" xmlns="" id="{9EFEE9FE-4927-4B8D-BBC4-150D878E7E6C}"/>
              </a:ext>
            </a:extLst>
          </p:cNvPr>
          <p:cNvGrpSpPr/>
          <p:nvPr/>
        </p:nvGrpSpPr>
        <p:grpSpPr>
          <a:xfrm>
            <a:off x="5990458" y="3131832"/>
            <a:ext cx="5516445" cy="3428646"/>
            <a:chOff x="5736735" y="2728183"/>
            <a:chExt cx="5516445" cy="3428646"/>
          </a:xfrm>
        </p:grpSpPr>
        <p:pic>
          <p:nvPicPr>
            <p:cNvPr id="9" name="图片 68">
              <a:extLst>
                <a:ext uri="{FF2B5EF4-FFF2-40B4-BE49-F238E27FC236}">
                  <a16:creationId xmlns:a16="http://schemas.microsoft.com/office/drawing/2014/main" xmlns="" id="{C48AA967-8248-4EB0-9D4B-78048599FD3A}"/>
                </a:ext>
              </a:extLst>
            </p:cNvPr>
            <p:cNvPicPr>
              <a:picLocks noChangeAspect="1"/>
            </p:cNvPicPr>
            <p:nvPr/>
          </p:nvPicPr>
          <p:blipFill>
            <a:blip r:embed="rId5"/>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0" name="图片 67">
              <a:extLst>
                <a:ext uri="{FF2B5EF4-FFF2-40B4-BE49-F238E27FC236}">
                  <a16:creationId xmlns:a16="http://schemas.microsoft.com/office/drawing/2014/main" xmlns="" id="{F0AF15D9-7E3B-4E05-9AD5-17A83D532DC0}"/>
                </a:ext>
              </a:extLst>
            </p:cNvPr>
            <p:cNvPicPr>
              <a:picLocks noChangeAspect="1"/>
            </p:cNvPicPr>
            <p:nvPr/>
          </p:nvPicPr>
          <p:blipFill>
            <a:blip r:embed="rId5"/>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1"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xmlns="" id="{49CD258A-AD72-42B2-ACCF-A5966C93E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xmlns="" id="{FCC04B38-87A0-4292-84B8-0EE3BAC31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xmlns="" id="{6760FB0B-1ABC-4A59-A737-277D091FD5A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xmlns="" id="{CA6693FD-857D-4189-BA78-21BFBE636C2C}"/>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xmlns="" id="{7ACB3BA8-ACD1-4DBF-8113-171993D78EE1}"/>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xmlns="" id="{ABCAA27F-064C-4803-B10A-7CC063775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xmlns="" id="{09C9CDD6-0BAF-415B-A1AA-F363B4B7B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2" name="Picture 21"/>
          <p:cNvPicPr>
            <a:picLocks noChangeAspect="1"/>
          </p:cNvPicPr>
          <p:nvPr/>
        </p:nvPicPr>
        <p:blipFill>
          <a:blip r:embed="rId11"/>
          <a:stretch>
            <a:fillRect/>
          </a:stretch>
        </p:blipFill>
        <p:spPr>
          <a:xfrm>
            <a:off x="3622283" y="742959"/>
            <a:ext cx="8224217" cy="3682303"/>
          </a:xfrm>
          <a:prstGeom prst="rect">
            <a:avLst/>
          </a:prstGeom>
        </p:spPr>
      </p:pic>
    </p:spTree>
    <p:extLst>
      <p:ext uri="{BB962C8B-B14F-4D97-AF65-F5344CB8AC3E}">
        <p14:creationId xmlns:p14="http://schemas.microsoft.com/office/powerpoint/2010/main" val="387238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childTnLst>
                          </p:cTn>
                        </p:par>
                        <p:par>
                          <p:cTn id="20" fill="hold">
                            <p:stCondLst>
                              <p:cond delay="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1000"/>
                                        <p:tgtEl>
                                          <p:spTgt spid="5"/>
                                        </p:tgtEl>
                                      </p:cBhvr>
                                    </p:animEffect>
                                  </p:childTnLst>
                                </p:cTn>
                              </p:par>
                            </p:childTnLst>
                          </p:cTn>
                        </p:par>
                        <p:par>
                          <p:cTn id="24" fill="hold">
                            <p:stCondLst>
                              <p:cond delay="1500"/>
                            </p:stCondLst>
                            <p:childTnLst>
                              <p:par>
                                <p:cTn id="25" presetID="16" presetClass="entr" presetSubtype="2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1474</Words>
  <Application>Microsoft Office PowerPoint</Application>
  <PresentationFormat>Widescreen</PresentationFormat>
  <Paragraphs>89</Paragraphs>
  <Slides>39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#9Slide07 HoneyCream</vt:lpstr>
      <vt:lpstr>Arial</vt:lpstr>
      <vt:lpstr>Calibri</vt:lpstr>
      <vt:lpstr>Calibri Light</vt:lpstr>
      <vt:lpstr>Cambria</vt:lpstr>
      <vt:lpstr>Times New Roman</vt:lpstr>
      <vt:lpstr>思源黑体 CN Bold</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AutoBVT</cp:lastModifiedBy>
  <cp:revision>47</cp:revision>
  <dcterms:created xsi:type="dcterms:W3CDTF">2023-12-30T16:08:02Z</dcterms:created>
  <dcterms:modified xsi:type="dcterms:W3CDTF">2024-02-21T05:29:34Z</dcterms:modified>
</cp:coreProperties>
</file>