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82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485" y="-61176"/>
            <a:ext cx="12192004" cy="6858000"/>
            <a:chOff x="0" y="0"/>
            <a:chExt cx="12192004" cy="6858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 rot="5400000">
              <a:off x="2861984" y="-2662520"/>
              <a:ext cx="6468035" cy="12192004"/>
              <a:chOff x="6512859" y="152399"/>
              <a:chExt cx="6468035" cy="6858001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857565" y="152399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9170455B-6B09-1E3A-5C26-2028160F5F0F}"/>
              </a:ext>
            </a:extLst>
          </p:cNvPr>
          <p:cNvSpPr/>
          <p:nvPr userDrawn="1"/>
        </p:nvSpPr>
        <p:spPr>
          <a:xfrm>
            <a:off x="157212" y="500514"/>
            <a:ext cx="11877575" cy="5900286"/>
          </a:xfrm>
          <a:prstGeom prst="roundRect">
            <a:avLst/>
          </a:prstGeom>
          <a:solidFill>
            <a:schemeClr val="bg1">
              <a:alpha val="9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 userDrawn="1"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 userDrawn="1"/>
        </p:nvGrpSpPr>
        <p:grpSpPr>
          <a:xfrm rot="6623823" flipV="1">
            <a:off x="9663853" y="-1538827"/>
            <a:ext cx="4123961" cy="4071268"/>
            <a:chOff x="-1575619" y="4152315"/>
            <a:chExt cx="4123961" cy="4071268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13" y="5917276"/>
            <a:ext cx="1161217" cy="108864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27" y="5752603"/>
            <a:ext cx="4572000" cy="96202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59" y="-58322"/>
            <a:ext cx="1161217" cy="10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2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8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4.gi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415783" y="1484421"/>
            <a:ext cx="9038815" cy="3459326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486" y="5064089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07" y="1484333"/>
            <a:ext cx="1064255" cy="106425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68" y="178734"/>
            <a:ext cx="4572000" cy="96202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904" y="220197"/>
            <a:ext cx="9321592" cy="6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2627749" y="545290"/>
            <a:ext cx="801251" cy="809279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3511112" y="585128"/>
            <a:ext cx="227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grpSp>
        <p:nvGrpSpPr>
          <p:cNvPr id="55" name="Group 54"/>
          <p:cNvGrpSpPr/>
          <p:nvPr/>
        </p:nvGrpSpPr>
        <p:grpSpPr>
          <a:xfrm>
            <a:off x="544277" y="1699855"/>
            <a:ext cx="5513623" cy="707886"/>
            <a:chOff x="1035095" y="2380860"/>
            <a:chExt cx="5513623" cy="70788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719FA063-1A1A-42C6-A2B8-0905FE36AA04}"/>
                </a:ext>
              </a:extLst>
            </p:cNvPr>
            <p:cNvSpPr txBox="1"/>
            <p:nvPr/>
          </p:nvSpPr>
          <p:spPr>
            <a:xfrm>
              <a:off x="1035095" y="2380860"/>
              <a:ext cx="55136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a)        X  7 = 14 742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: Rounded Corners 10">
              <a:extLst>
                <a:ext uri="{FF2B5EF4-FFF2-40B4-BE49-F238E27FC236}">
                  <a16:creationId xmlns:a16="http://schemas.microsoft.com/office/drawing/2014/main" xmlns="" id="{41D39CE6-9F5D-4C24-B8BB-16E2E8773A71}"/>
                </a:ext>
              </a:extLst>
            </p:cNvPr>
            <p:cNvSpPr/>
            <p:nvPr/>
          </p:nvSpPr>
          <p:spPr>
            <a:xfrm>
              <a:off x="1828564" y="2409305"/>
              <a:ext cx="835198" cy="66559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129126" y="3975648"/>
            <a:ext cx="5513623" cy="707886"/>
            <a:chOff x="1035095" y="2380860"/>
            <a:chExt cx="5513623" cy="70788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719FA063-1A1A-42C6-A2B8-0905FE36AA04}"/>
                </a:ext>
              </a:extLst>
            </p:cNvPr>
            <p:cNvSpPr txBox="1"/>
            <p:nvPr/>
          </p:nvSpPr>
          <p:spPr>
            <a:xfrm>
              <a:off x="1035095" y="2380860"/>
              <a:ext cx="55136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>
                  <a:solidFill>
                    <a:prstClr val="black"/>
                  </a:solidFill>
                  <a:latin typeface="UTM Avo" panose="02040603050506020204" pitchFamily="18" charset="0"/>
                </a:rPr>
                <a:t>b</a:t>
              </a: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)       : </a:t>
              </a: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  : 24 </a:t>
              </a: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= 815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: Rounded Corners 10">
              <a:extLst>
                <a:ext uri="{FF2B5EF4-FFF2-40B4-BE49-F238E27FC236}">
                  <a16:creationId xmlns:a16="http://schemas.microsoft.com/office/drawing/2014/main" xmlns="" id="{41D39CE6-9F5D-4C24-B8BB-16E2E8773A71}"/>
                </a:ext>
              </a:extLst>
            </p:cNvPr>
            <p:cNvSpPr/>
            <p:nvPr/>
          </p:nvSpPr>
          <p:spPr>
            <a:xfrm>
              <a:off x="1828564" y="2409305"/>
              <a:ext cx="835198" cy="66559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19FA063-1A1A-42C6-A2B8-0905FE36AA04}"/>
              </a:ext>
            </a:extLst>
          </p:cNvPr>
          <p:cNvSpPr txBox="1"/>
          <p:nvPr/>
        </p:nvSpPr>
        <p:spPr>
          <a:xfrm>
            <a:off x="3563307" y="2424636"/>
            <a:ext cx="3872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= 14 742 : 7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19FA063-1A1A-42C6-A2B8-0905FE36AA04}"/>
              </a:ext>
            </a:extLst>
          </p:cNvPr>
          <p:cNvSpPr txBox="1"/>
          <p:nvPr/>
        </p:nvSpPr>
        <p:spPr>
          <a:xfrm>
            <a:off x="3572058" y="3119223"/>
            <a:ext cx="3872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= 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2 106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19FA063-1A1A-42C6-A2B8-0905FE36AA04}"/>
              </a:ext>
            </a:extLst>
          </p:cNvPr>
          <p:cNvSpPr txBox="1"/>
          <p:nvPr/>
        </p:nvSpPr>
        <p:spPr>
          <a:xfrm>
            <a:off x="7926279" y="4657239"/>
            <a:ext cx="3872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= 815 x 24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19FA063-1A1A-42C6-A2B8-0905FE36AA04}"/>
              </a:ext>
            </a:extLst>
          </p:cNvPr>
          <p:cNvSpPr txBox="1"/>
          <p:nvPr/>
        </p:nvSpPr>
        <p:spPr>
          <a:xfrm>
            <a:off x="7935030" y="5365273"/>
            <a:ext cx="3872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= 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19 560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453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1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2627749" y="690795"/>
            <a:ext cx="8950169" cy="1864147"/>
            <a:chOff x="821358" y="588908"/>
            <a:chExt cx="10535805" cy="1340810"/>
          </a:xfrm>
        </p:grpSpPr>
        <p:sp>
          <p:nvSpPr>
            <p:cNvPr id="17" name="Rounded Rectangle 16"/>
            <p:cNvSpPr/>
            <p:nvPr/>
          </p:nvSpPr>
          <p:spPr>
            <a:xfrm>
              <a:off x="821358" y="588908"/>
              <a:ext cx="10535805" cy="1340810"/>
            </a:xfrm>
            <a:prstGeom prst="roundRect">
              <a:avLst/>
            </a:prstGeom>
            <a:solidFill>
              <a:schemeClr val="bg1">
                <a:alpha val="44000"/>
              </a:schemeClr>
            </a:solidFill>
            <a:ln w="31750">
              <a:solidFill>
                <a:schemeClr val="accent2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07008" y="657738"/>
              <a:ext cx="10368726" cy="112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72 cái bút chì xếp đều vào 6 hộp. Hỏi có 760 cái bút chì cùng loại đó thì xếp được bao nhiêu hộp như thế và còn thừa mấy cái bút chì?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1962562" y="1229456"/>
            <a:ext cx="722730" cy="706925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Speech Bubble: Oval 34">
            <a:extLst>
              <a:ext uri="{FF2B5EF4-FFF2-40B4-BE49-F238E27FC236}">
                <a16:creationId xmlns:a16="http://schemas.microsoft.com/office/drawing/2014/main" xmlns="" id="{69723E99-F487-2E67-D478-372B9D739B15}"/>
              </a:ext>
            </a:extLst>
          </p:cNvPr>
          <p:cNvSpPr/>
          <p:nvPr/>
        </p:nvSpPr>
        <p:spPr>
          <a:xfrm>
            <a:off x="7800701" y="2956582"/>
            <a:ext cx="4073671" cy="3049359"/>
          </a:xfrm>
          <a:custGeom>
            <a:avLst/>
            <a:gdLst>
              <a:gd name="connsiteX0" fmla="*/ 4374145 w 4073671"/>
              <a:gd name="connsiteY0" fmla="*/ 2283848 h 3049359"/>
              <a:gd name="connsiteX1" fmla="*/ 3716321 w 4073671"/>
              <a:gd name="connsiteY1" fmla="*/ 2387313 h 3049359"/>
              <a:gd name="connsiteX2" fmla="*/ 1427182 w 4073671"/>
              <a:gd name="connsiteY2" fmla="*/ 2979460 h 3049359"/>
              <a:gd name="connsiteX3" fmla="*/ 173517 w 4073671"/>
              <a:gd name="connsiteY3" fmla="*/ 908888 h 3049359"/>
              <a:gd name="connsiteX4" fmla="*/ 2406192 w 4073671"/>
              <a:gd name="connsiteY4" fmla="*/ 25278 h 3049359"/>
              <a:gd name="connsiteX5" fmla="*/ 4025725 w 4073671"/>
              <a:gd name="connsiteY5" fmla="*/ 1853551 h 3049359"/>
              <a:gd name="connsiteX6" fmla="*/ 4374145 w 4073671"/>
              <a:gd name="connsiteY6" fmla="*/ 2283848 h 304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3671" h="3049359" fill="none" extrusionOk="0">
                <a:moveTo>
                  <a:pt x="4374145" y="2283848"/>
                </a:moveTo>
                <a:cubicBezTo>
                  <a:pt x="4188569" y="2296902"/>
                  <a:pt x="3907796" y="2363376"/>
                  <a:pt x="3716321" y="2387313"/>
                </a:cubicBezTo>
                <a:cubicBezTo>
                  <a:pt x="3161343" y="2891972"/>
                  <a:pt x="2337974" y="3245624"/>
                  <a:pt x="1427182" y="2979460"/>
                </a:cubicBezTo>
                <a:cubicBezTo>
                  <a:pt x="375222" y="2573848"/>
                  <a:pt x="-387051" y="1735588"/>
                  <a:pt x="173517" y="908888"/>
                </a:cubicBezTo>
                <a:cubicBezTo>
                  <a:pt x="552647" y="153159"/>
                  <a:pt x="1456492" y="-109656"/>
                  <a:pt x="2406192" y="25278"/>
                </a:cubicBezTo>
                <a:cubicBezTo>
                  <a:pt x="3454236" y="135923"/>
                  <a:pt x="4421047" y="928317"/>
                  <a:pt x="4025725" y="1853551"/>
                </a:cubicBezTo>
                <a:cubicBezTo>
                  <a:pt x="4123281" y="1910522"/>
                  <a:pt x="4257592" y="2136189"/>
                  <a:pt x="4374145" y="2283848"/>
                </a:cubicBezTo>
                <a:close/>
              </a:path>
              <a:path w="4073671" h="3049359" stroke="0" extrusionOk="0">
                <a:moveTo>
                  <a:pt x="4374145" y="2283848"/>
                </a:moveTo>
                <a:cubicBezTo>
                  <a:pt x="4125330" y="2310243"/>
                  <a:pt x="3872800" y="2354973"/>
                  <a:pt x="3716321" y="2387313"/>
                </a:cubicBezTo>
                <a:cubicBezTo>
                  <a:pt x="3156306" y="2945373"/>
                  <a:pt x="2241614" y="3328004"/>
                  <a:pt x="1427182" y="2979460"/>
                </a:cubicBezTo>
                <a:cubicBezTo>
                  <a:pt x="240248" y="2787655"/>
                  <a:pt x="-163638" y="1845108"/>
                  <a:pt x="173517" y="908888"/>
                </a:cubicBezTo>
                <a:cubicBezTo>
                  <a:pt x="528479" y="379492"/>
                  <a:pt x="1410692" y="-91496"/>
                  <a:pt x="2406192" y="25278"/>
                </a:cubicBezTo>
                <a:cubicBezTo>
                  <a:pt x="3397736" y="124519"/>
                  <a:pt x="4327703" y="1023033"/>
                  <a:pt x="4025725" y="1853551"/>
                </a:cubicBezTo>
                <a:cubicBezTo>
                  <a:pt x="4177027" y="2003671"/>
                  <a:pt x="4244375" y="2102157"/>
                  <a:pt x="4374145" y="2283848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A3659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cho biết gì?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794918" y="1258283"/>
            <a:ext cx="6492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peech Bubble: Oval 38">
            <a:extLst>
              <a:ext uri="{FF2B5EF4-FFF2-40B4-BE49-F238E27FC236}">
                <a16:creationId xmlns:a16="http://schemas.microsoft.com/office/drawing/2014/main" xmlns="" id="{512DEC50-8341-9C22-EF7E-8EC75E2E2CF2}"/>
              </a:ext>
            </a:extLst>
          </p:cNvPr>
          <p:cNvSpPr/>
          <p:nvPr/>
        </p:nvSpPr>
        <p:spPr>
          <a:xfrm>
            <a:off x="7786523" y="2956582"/>
            <a:ext cx="4102025" cy="3024060"/>
          </a:xfrm>
          <a:custGeom>
            <a:avLst/>
            <a:gdLst>
              <a:gd name="connsiteX0" fmla="*/ 4404590 w 4102025"/>
              <a:gd name="connsiteY0" fmla="*/ 2264900 h 3024060"/>
              <a:gd name="connsiteX1" fmla="*/ 3742187 w 4102025"/>
              <a:gd name="connsiteY1" fmla="*/ 2367507 h 3024060"/>
              <a:gd name="connsiteX2" fmla="*/ 1453726 w 4102025"/>
              <a:gd name="connsiteY2" fmla="*/ 2958525 h 3024060"/>
              <a:gd name="connsiteX3" fmla="*/ 174944 w 4102025"/>
              <a:gd name="connsiteY3" fmla="*/ 900978 h 3024060"/>
              <a:gd name="connsiteX4" fmla="*/ 2412330 w 4102025"/>
              <a:gd name="connsiteY4" fmla="*/ 23648 h 3024060"/>
              <a:gd name="connsiteX5" fmla="*/ 4053744 w 4102025"/>
              <a:gd name="connsiteY5" fmla="*/ 1838172 h 3024060"/>
              <a:gd name="connsiteX6" fmla="*/ 4404590 w 4102025"/>
              <a:gd name="connsiteY6" fmla="*/ 2264900 h 302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025" h="3024060" fill="none" extrusionOk="0">
                <a:moveTo>
                  <a:pt x="4404590" y="2264900"/>
                </a:moveTo>
                <a:cubicBezTo>
                  <a:pt x="4315276" y="2261708"/>
                  <a:pt x="3934458" y="2342006"/>
                  <a:pt x="3742187" y="2367507"/>
                </a:cubicBezTo>
                <a:cubicBezTo>
                  <a:pt x="3114713" y="2792335"/>
                  <a:pt x="2318806" y="3161085"/>
                  <a:pt x="1453726" y="2958525"/>
                </a:cubicBezTo>
                <a:cubicBezTo>
                  <a:pt x="323914" y="2635393"/>
                  <a:pt x="-396866" y="1725174"/>
                  <a:pt x="174944" y="900978"/>
                </a:cubicBezTo>
                <a:cubicBezTo>
                  <a:pt x="555064" y="142951"/>
                  <a:pt x="1467660" y="-103476"/>
                  <a:pt x="2412330" y="23648"/>
                </a:cubicBezTo>
                <a:cubicBezTo>
                  <a:pt x="3409182" y="94710"/>
                  <a:pt x="4330702" y="984987"/>
                  <a:pt x="4053744" y="1838172"/>
                </a:cubicBezTo>
                <a:cubicBezTo>
                  <a:pt x="4126425" y="1895567"/>
                  <a:pt x="4359934" y="2134672"/>
                  <a:pt x="4404590" y="2264900"/>
                </a:cubicBezTo>
                <a:close/>
              </a:path>
              <a:path w="4102025" h="3024060" stroke="0" extrusionOk="0">
                <a:moveTo>
                  <a:pt x="4404590" y="2264900"/>
                </a:moveTo>
                <a:cubicBezTo>
                  <a:pt x="4284171" y="2334226"/>
                  <a:pt x="3883328" y="2395011"/>
                  <a:pt x="3742187" y="2367507"/>
                </a:cubicBezTo>
                <a:cubicBezTo>
                  <a:pt x="3068319" y="2929069"/>
                  <a:pt x="2270250" y="3298517"/>
                  <a:pt x="1453726" y="2958525"/>
                </a:cubicBezTo>
                <a:cubicBezTo>
                  <a:pt x="225726" y="2841594"/>
                  <a:pt x="-217300" y="1802115"/>
                  <a:pt x="174944" y="900978"/>
                </a:cubicBezTo>
                <a:cubicBezTo>
                  <a:pt x="533480" y="369135"/>
                  <a:pt x="1424894" y="-89769"/>
                  <a:pt x="2412330" y="23648"/>
                </a:cubicBezTo>
                <a:cubicBezTo>
                  <a:pt x="3453615" y="132440"/>
                  <a:pt x="4472855" y="1037751"/>
                  <a:pt x="4053744" y="1838172"/>
                </a:cubicBezTo>
                <a:cubicBezTo>
                  <a:pt x="4187535" y="2046957"/>
                  <a:pt x="4355084" y="2203128"/>
                  <a:pt x="4404590" y="2264900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hỏi gì?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9448654" y="1274482"/>
            <a:ext cx="201168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94918" y="1791211"/>
            <a:ext cx="86868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11497" y="2288915"/>
            <a:ext cx="749808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55774" y="3052645"/>
            <a:ext cx="506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 tắt: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9300" y="3779735"/>
            <a:ext cx="7271401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 bút chì </a:t>
            </a: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hộp</a:t>
            </a:r>
            <a:endParaRPr lang="vi-VN" sz="32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760 bút chì: …..hộp, thừa …… bút chì?</a:t>
            </a:r>
            <a:endParaRPr lang="vi-VN" sz="32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3" grpId="0" animBg="1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2627749" y="690795"/>
            <a:ext cx="8950169" cy="1674161"/>
            <a:chOff x="821358" y="588908"/>
            <a:chExt cx="10535805" cy="1204160"/>
          </a:xfrm>
        </p:grpSpPr>
        <p:sp>
          <p:nvSpPr>
            <p:cNvPr id="17" name="Rounded Rectangle 16"/>
            <p:cNvSpPr/>
            <p:nvPr/>
          </p:nvSpPr>
          <p:spPr>
            <a:xfrm>
              <a:off x="821358" y="588908"/>
              <a:ext cx="10535805" cy="1204160"/>
            </a:xfrm>
            <a:prstGeom prst="roundRect">
              <a:avLst/>
            </a:prstGeom>
            <a:solidFill>
              <a:schemeClr val="bg1">
                <a:alpha val="44000"/>
              </a:schemeClr>
            </a:solidFill>
            <a:ln w="31750">
              <a:solidFill>
                <a:schemeClr val="accent2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07008" y="657738"/>
              <a:ext cx="10368726" cy="112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72 cái bút chì xếp đều vào 6 hộp. Hỏi có 760 cái bút chì cùng loại đó thì xếp được bao nhiêu hộp như thế và còn thừa mấy cái bút chì?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1962562" y="1229456"/>
            <a:ext cx="722730" cy="706925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83195" y="2657342"/>
            <a:ext cx="239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80841" y="3304616"/>
            <a:ext cx="97541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Mỗi hộp xếp số bút chì là: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72 : 6 = 12 (bút)</a:t>
            </a:r>
          </a:p>
          <a:p>
            <a:pPr algn="ctr"/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760 bút chì xếp được số hộp và dư số bút chì là: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760 : 12 =  63 (dư 4)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                     Đáp số: 63 hộp, thừa 4 bút chì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4385" y="2098730"/>
            <a:ext cx="7885413" cy="443480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04998" y="647644"/>
            <a:ext cx="8946026" cy="1569660"/>
            <a:chOff x="2604998" y="647644"/>
            <a:chExt cx="8946026" cy="156966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2604998" y="647644"/>
              <a:ext cx="722730" cy="706925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09840" y="647644"/>
              <a:ext cx="81411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>
                  <a:latin typeface="Cambria" panose="02040503050406030204" pitchFamily="18" charset="0"/>
                  <a:ea typeface="Cambria" panose="02040503050406030204" pitchFamily="18" charset="0"/>
                </a:rPr>
                <a:t>Rô-bốt đến kho báu theo các đoạn đường ghi phép tính có kết quả là số lẻ. Hỏi kho báu ở trong toà nhà nào?</a:t>
              </a:r>
              <a:endParaRPr lang="en-US" sz="3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1944386" y="2876555"/>
            <a:ext cx="1516024" cy="541748"/>
          </a:xfrm>
          <a:prstGeom prst="wedgeRoundRectCallout">
            <a:avLst>
              <a:gd name="adj1" fmla="val 52871"/>
              <a:gd name="adj2" fmla="val 9322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25 000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590365" y="5754888"/>
            <a:ext cx="1317651" cy="460357"/>
          </a:xfrm>
          <a:prstGeom prst="wedgeRoundRectCallout">
            <a:avLst>
              <a:gd name="adj1" fmla="val 11924"/>
              <a:gd name="adj2" fmla="val -8894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3 003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09840" y="4633965"/>
            <a:ext cx="1942089" cy="12561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6247523" y="5539736"/>
            <a:ext cx="1317651" cy="439120"/>
          </a:xfrm>
          <a:prstGeom prst="wedgeRoundRectCallout">
            <a:avLst>
              <a:gd name="adj1" fmla="val -38082"/>
              <a:gd name="adj2" fmla="val -11089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4 002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3409840" y="4156502"/>
            <a:ext cx="1317651" cy="462799"/>
          </a:xfrm>
          <a:prstGeom prst="wedgeRoundRectCallout">
            <a:avLst>
              <a:gd name="adj1" fmla="val 81320"/>
              <a:gd name="adj2" fmla="val 5152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7 865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181635" y="3111979"/>
            <a:ext cx="277231" cy="27340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5887091" y="2321821"/>
            <a:ext cx="1317651" cy="433830"/>
          </a:xfrm>
          <a:prstGeom prst="wedgeRoundRectCallout">
            <a:avLst>
              <a:gd name="adj1" fmla="val 25191"/>
              <a:gd name="adj2" fmla="val 7967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1 141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6247522" y="3295390"/>
            <a:ext cx="983139" cy="433830"/>
          </a:xfrm>
          <a:prstGeom prst="wedgeRoundRectCallout">
            <a:avLst>
              <a:gd name="adj1" fmla="val -31959"/>
              <a:gd name="adj2" fmla="val 7657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840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181635" y="3052685"/>
            <a:ext cx="3236224" cy="868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478741" y="1788459"/>
            <a:ext cx="1577980" cy="21275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5" grpId="0" animBg="1"/>
      <p:bldP spid="20" grpId="0" animBg="1"/>
      <p:bldP spid="21" grpId="0" animBg="1"/>
      <p:bldP spid="23" grpId="0" animBg="1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2627749" y="772256"/>
            <a:ext cx="722730" cy="706925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3419260" y="705021"/>
            <a:ext cx="772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96988" y="1990165"/>
            <a:ext cx="6279776" cy="8740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930 x 65 + 65 x 70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19FA063-1A1A-42C6-A2B8-0905FE36AA04}"/>
              </a:ext>
            </a:extLst>
          </p:cNvPr>
          <p:cNvSpPr txBox="1"/>
          <p:nvPr/>
        </p:nvSpPr>
        <p:spPr>
          <a:xfrm>
            <a:off x="2796988" y="2902872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65 x (930</a:t>
            </a:r>
            <a:r>
              <a:rPr kumimoji="0" lang="en-US" sz="4800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+ 70)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19FA063-1A1A-42C6-A2B8-0905FE36AA04}"/>
              </a:ext>
            </a:extLst>
          </p:cNvPr>
          <p:cNvSpPr txBox="1"/>
          <p:nvPr/>
        </p:nvSpPr>
        <p:spPr>
          <a:xfrm>
            <a:off x="2770094" y="3641841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65 x 1 000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19FA063-1A1A-42C6-A2B8-0905FE36AA04}"/>
              </a:ext>
            </a:extLst>
          </p:cNvPr>
          <p:cNvSpPr txBox="1"/>
          <p:nvPr/>
        </p:nvSpPr>
        <p:spPr>
          <a:xfrm>
            <a:off x="2756647" y="438081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65</a:t>
            </a:r>
            <a:r>
              <a:rPr kumimoji="0" lang="en-US" sz="4800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3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/>
      <p:bldP spid="8" grpId="0" animBg="1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7">
            <a:extLst>
              <a:ext uri="{FF2B5EF4-FFF2-40B4-BE49-F238E27FC236}">
                <a16:creationId xmlns:a16="http://schemas.microsoft.com/office/drawing/2014/main" xmlns="" id="{62DD7099-B389-F2DB-A95D-ADD83D77A7A0}"/>
              </a:ext>
            </a:extLst>
          </p:cNvPr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0" name="Picture 84">
            <a:extLst>
              <a:ext uri="{FF2B5EF4-FFF2-40B4-BE49-F238E27FC236}">
                <a16:creationId xmlns:a16="http://schemas.microsoft.com/office/drawing/2014/main" xmlns="" id="{9011761B-8E17-680B-056A-30C720DF7C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83" name="Picture 91">
            <a:extLst>
              <a:ext uri="{FF2B5EF4-FFF2-40B4-BE49-F238E27FC236}">
                <a16:creationId xmlns:a16="http://schemas.microsoft.com/office/drawing/2014/main" xmlns="" id="{13A12631-DAB7-95D9-D397-810CC8EED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84" name="Picture 92">
            <a:extLst>
              <a:ext uri="{FF2B5EF4-FFF2-40B4-BE49-F238E27FC236}">
                <a16:creationId xmlns:a16="http://schemas.microsoft.com/office/drawing/2014/main" xmlns="" id="{9AF2485B-506C-4785-3C8A-0D355340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17" y="693841"/>
            <a:ext cx="1468971" cy="1468971"/>
          </a:xfrm>
          <a:prstGeom prst="rect">
            <a:avLst/>
          </a:prstGeom>
        </p:spPr>
      </p:pic>
      <p:pic>
        <p:nvPicPr>
          <p:cNvPr id="85" name="Picture 93">
            <a:extLst>
              <a:ext uri="{FF2B5EF4-FFF2-40B4-BE49-F238E27FC236}">
                <a16:creationId xmlns:a16="http://schemas.microsoft.com/office/drawing/2014/main" xmlns="" id="{7FC15322-5A0C-8D0A-6B60-4B6CAC8DE6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997" y="4602291"/>
            <a:ext cx="1856262" cy="1856262"/>
          </a:xfrm>
          <a:prstGeom prst="rect">
            <a:avLst/>
          </a:prstGeom>
        </p:spPr>
      </p:pic>
      <p:pic>
        <p:nvPicPr>
          <p:cNvPr id="86" name="Picture 94">
            <a:extLst>
              <a:ext uri="{FF2B5EF4-FFF2-40B4-BE49-F238E27FC236}">
                <a16:creationId xmlns:a16="http://schemas.microsoft.com/office/drawing/2014/main" xmlns="" id="{8B4BC96F-0CA3-D66D-F4E4-094F99354B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14" y="146902"/>
            <a:ext cx="1371296" cy="1371296"/>
          </a:xfrm>
          <a:prstGeom prst="rect">
            <a:avLst/>
          </a:prstGeom>
        </p:spPr>
      </p:pic>
      <p:pic>
        <p:nvPicPr>
          <p:cNvPr id="87" name="Picture 95">
            <a:extLst>
              <a:ext uri="{FF2B5EF4-FFF2-40B4-BE49-F238E27FC236}">
                <a16:creationId xmlns:a16="http://schemas.microsoft.com/office/drawing/2014/main" xmlns="" id="{6379C624-741E-AC77-5E59-3B81D5B78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5281" y="2047658"/>
            <a:ext cx="8461981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3" dur="1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9361" y="1514906"/>
            <a:ext cx="100195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1 000.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chia.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138" y="0"/>
            <a:ext cx="7157324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16238" y="2144751"/>
            <a:ext cx="8559526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117" y="231859"/>
            <a:ext cx="10502801" cy="1404961"/>
            <a:chOff x="671024" y="889012"/>
            <a:chExt cx="10502801" cy="1404961"/>
          </a:xfrm>
        </p:grpSpPr>
        <p:sp>
          <p:nvSpPr>
            <p:cNvPr id="3" name="Rounded Rectangle 2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67128" y="1175776"/>
              <a:ext cx="99468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6000" b="1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nhẩm: </a:t>
              </a:r>
              <a:r>
                <a:rPr kumimoji="0" lang="en-US" altLang="en-US" sz="6000" b="1" i="0" u="none" strike="noStrike" kern="1200" cap="none" spc="0" normalizeH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20 x 30 = ?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07268" y="4257534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068343" y="2414728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7156772" y="4275358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07268" y="2406077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70" y="2552317"/>
            <a:ext cx="1192818" cy="11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1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117" y="231859"/>
            <a:ext cx="10502801" cy="1404961"/>
            <a:chOff x="671024" y="889012"/>
            <a:chExt cx="10502801" cy="1404961"/>
          </a:xfrm>
        </p:grpSpPr>
        <p:sp>
          <p:nvSpPr>
            <p:cNvPr id="3" name="Rounded Rectangle 2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67128" y="1175776"/>
              <a:ext cx="99468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6000" b="1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nhẩm: </a:t>
              </a:r>
              <a:r>
                <a:rPr kumimoji="0" lang="en-US" altLang="en-US" sz="6000" b="1" i="0" u="none" strike="noStrike" kern="1200" cap="none" spc="0" normalizeH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200 x 50 = ?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07268" y="4257534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10 000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068343" y="2414728"/>
            <a:ext cx="4428892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1 000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7156772" y="4275358"/>
            <a:ext cx="4488381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100 000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07268" y="2406077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71" y="4330654"/>
            <a:ext cx="1192818" cy="11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117" y="231859"/>
            <a:ext cx="10502801" cy="1404961"/>
            <a:chOff x="671024" y="889012"/>
            <a:chExt cx="10502801" cy="1404961"/>
          </a:xfrm>
        </p:grpSpPr>
        <p:sp>
          <p:nvSpPr>
            <p:cNvPr id="3" name="Rounded Rectangle 2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67128" y="1175776"/>
              <a:ext cx="99468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6000" b="1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nhẩm: </a:t>
              </a:r>
              <a:r>
                <a:rPr kumimoji="0" lang="en-US" altLang="en-US" sz="6000" b="1" i="0" u="none" strike="noStrike" kern="1200" cap="none" spc="0" normalizeH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600 : 30 = ?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07268" y="4257534"/>
            <a:ext cx="3575721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068343" y="2414728"/>
            <a:ext cx="3689304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7156772" y="4275358"/>
            <a:ext cx="3600875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2 000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07269" y="2406077"/>
            <a:ext cx="3575720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48" y="4248967"/>
            <a:ext cx="1192818" cy="11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117" y="231859"/>
            <a:ext cx="10502801" cy="1404961"/>
            <a:chOff x="671024" y="889012"/>
            <a:chExt cx="10502801" cy="1404961"/>
          </a:xfrm>
        </p:grpSpPr>
        <p:sp>
          <p:nvSpPr>
            <p:cNvPr id="3" name="Rounded Rectangle 2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67128" y="1175776"/>
              <a:ext cx="994689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Tính</a:t>
              </a:r>
              <a:r>
                <a:rPr kumimoji="0" lang="en-US" altLang="en-US" sz="5400" b="1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 nhẩm: </a:t>
              </a:r>
              <a:r>
                <a:rPr lang="en-US" altLang="en-US" sz="5400" b="1">
                  <a:solidFill>
                    <a:srgbClr val="00B050"/>
                  </a:solidFill>
                  <a:latin typeface="UTM Avo" panose="02040603050506020204" pitchFamily="18" charset="0"/>
                </a:rPr>
                <a:t>18 </a:t>
              </a:r>
              <a:r>
                <a:rPr kumimoji="0" lang="en-US" altLang="en-US" sz="5400" b="1" i="0" u="none" strike="noStrike" kern="1200" cap="none" spc="0" normalizeH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000 : 60 = ?</a:t>
              </a:r>
              <a:endPara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07268" y="4257534"/>
            <a:ext cx="3575721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068343" y="2414728"/>
            <a:ext cx="3689304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lang="en-US" sz="6000" b="1">
                <a:solidFill>
                  <a:srgbClr val="0070C0"/>
                </a:solidFill>
                <a:latin typeface="UTM Avo" panose="02040603050506020204" pitchFamily="18" charset="0"/>
              </a:rPr>
              <a:t>6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7156772" y="4275358"/>
            <a:ext cx="3600875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07269" y="2406077"/>
            <a:ext cx="3575720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03" y="4421598"/>
            <a:ext cx="1192818" cy="11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5827" y="2155112"/>
            <a:ext cx="8492464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2627749" y="545290"/>
            <a:ext cx="801251" cy="809279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3511112" y="585128"/>
            <a:ext cx="227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 ?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786216" y="1614754"/>
            <a:ext cx="3315137" cy="2707891"/>
            <a:chOff x="880345" y="1614754"/>
            <a:chExt cx="3315137" cy="27078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0B88E43-8086-79FC-06BE-694583B7CF4B}"/>
                </a:ext>
              </a:extLst>
            </p:cNvPr>
            <p:cNvSpPr txBox="1"/>
            <p:nvPr/>
          </p:nvSpPr>
          <p:spPr>
            <a:xfrm>
              <a:off x="1238834" y="1614754"/>
              <a:ext cx="29566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241 906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0531515-5347-BEDB-69E2-EA5F318F005A}"/>
                </a:ext>
              </a:extLst>
            </p:cNvPr>
            <p:cNvSpPr txBox="1"/>
            <p:nvPr/>
          </p:nvSpPr>
          <p:spPr>
            <a:xfrm>
              <a:off x="1197626" y="3491648"/>
              <a:ext cx="2890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967 624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5E4AF99-8DC2-4A7F-1110-AFF16E65B51E}"/>
                </a:ext>
              </a:extLst>
            </p:cNvPr>
            <p:cNvSpPr txBox="1"/>
            <p:nvPr/>
          </p:nvSpPr>
          <p:spPr>
            <a:xfrm>
              <a:off x="1787787" y="2576659"/>
              <a:ext cx="18885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306D004-4438-A719-44F7-9BBF8D3F9301}"/>
                </a:ext>
              </a:extLst>
            </p:cNvPr>
            <p:cNvSpPr txBox="1"/>
            <p:nvPr/>
          </p:nvSpPr>
          <p:spPr>
            <a:xfrm>
              <a:off x="880345" y="2143570"/>
              <a:ext cx="665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</a:t>
              </a:r>
              <a:endPara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A4EBAE8-DED4-11E1-FD51-69F195FDCC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1528" y="3496566"/>
              <a:ext cx="25603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364234" y="1593807"/>
            <a:ext cx="2313684" cy="4332818"/>
            <a:chOff x="4362351" y="1565449"/>
            <a:chExt cx="2313684" cy="433281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0B88E43-8086-79FC-06BE-694583B7CF4B}"/>
                </a:ext>
              </a:extLst>
            </p:cNvPr>
            <p:cNvSpPr txBox="1"/>
            <p:nvPr/>
          </p:nvSpPr>
          <p:spPr>
            <a:xfrm>
              <a:off x="4766438" y="1565449"/>
              <a:ext cx="18318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3 614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0531515-5347-BEDB-69E2-EA5F318F005A}"/>
                </a:ext>
              </a:extLst>
            </p:cNvPr>
            <p:cNvSpPr txBox="1"/>
            <p:nvPr/>
          </p:nvSpPr>
          <p:spPr>
            <a:xfrm>
              <a:off x="4362351" y="3406920"/>
              <a:ext cx="23136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25 298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5E4AF99-8DC2-4A7F-1110-AFF16E65B51E}"/>
                </a:ext>
              </a:extLst>
            </p:cNvPr>
            <p:cNvSpPr txBox="1"/>
            <p:nvPr/>
          </p:nvSpPr>
          <p:spPr>
            <a:xfrm>
              <a:off x="4871640" y="2540801"/>
              <a:ext cx="1625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5</a:t>
              </a: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7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306D004-4438-A719-44F7-9BBF8D3F9301}"/>
                </a:ext>
              </a:extLst>
            </p:cNvPr>
            <p:cNvSpPr txBox="1"/>
            <p:nvPr/>
          </p:nvSpPr>
          <p:spPr>
            <a:xfrm>
              <a:off x="4461737" y="2134606"/>
              <a:ext cx="665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</a:t>
              </a:r>
              <a:endPara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EA4EBAE8-DED4-11E1-FD51-69F195FDCC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3298" y="3420367"/>
              <a:ext cx="21031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0531515-5347-BEDB-69E2-EA5F318F005A}"/>
                </a:ext>
              </a:extLst>
            </p:cNvPr>
            <p:cNvSpPr txBox="1"/>
            <p:nvPr/>
          </p:nvSpPr>
          <p:spPr>
            <a:xfrm>
              <a:off x="4370791" y="4148353"/>
              <a:ext cx="2305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18 070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EA4EBAE8-DED4-11E1-FD51-69F195FDCC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7346" y="5000297"/>
              <a:ext cx="21945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0531515-5347-BEDB-69E2-EA5F318F005A}"/>
                </a:ext>
              </a:extLst>
            </p:cNvPr>
            <p:cNvSpPr txBox="1"/>
            <p:nvPr/>
          </p:nvSpPr>
          <p:spPr>
            <a:xfrm>
              <a:off x="4370791" y="5067270"/>
              <a:ext cx="2305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43 368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24994" y="1584484"/>
            <a:ext cx="4721863" cy="3484909"/>
            <a:chOff x="7003971" y="1705507"/>
            <a:chExt cx="4721863" cy="3484909"/>
          </a:xfrm>
        </p:grpSpPr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7003971" y="1705507"/>
              <a:ext cx="290325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851 496</a:t>
              </a: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9649414" y="1716666"/>
              <a:ext cx="129195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42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9549427" y="2409637"/>
              <a:ext cx="2176407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20 273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500907" y="1765639"/>
              <a:ext cx="1554480" cy="1317826"/>
              <a:chOff x="2448136" y="1914019"/>
              <a:chExt cx="1554480" cy="1317826"/>
            </a:xfrm>
          </p:grpSpPr>
          <p:sp>
            <p:nvSpPr>
              <p:cNvPr id="33" name="Line 11"/>
              <p:cNvSpPr>
                <a:spLocks noChangeShapeType="1"/>
              </p:cNvSpPr>
              <p:nvPr/>
            </p:nvSpPr>
            <p:spPr bwMode="auto">
              <a:xfrm>
                <a:off x="2448136" y="2613133"/>
                <a:ext cx="15544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Line 10"/>
              <p:cNvSpPr>
                <a:spLocks noChangeShapeType="1"/>
              </p:cNvSpPr>
              <p:nvPr/>
            </p:nvSpPr>
            <p:spPr bwMode="auto">
              <a:xfrm>
                <a:off x="2448136" y="1914019"/>
                <a:ext cx="0" cy="131782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7022209" y="2397305"/>
              <a:ext cx="147700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011 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7743065" y="3059305"/>
              <a:ext cx="540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8235633" y="3070398"/>
              <a:ext cx="102152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09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8243386" y="3691871"/>
              <a:ext cx="540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Text Box 33"/>
            <p:cNvSpPr txBox="1">
              <a:spLocks noChangeArrowheads="1"/>
            </p:cNvSpPr>
            <p:nvPr/>
          </p:nvSpPr>
          <p:spPr bwMode="auto">
            <a:xfrm>
              <a:off x="8574628" y="3704934"/>
              <a:ext cx="926279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56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8485361" y="4359419"/>
              <a:ext cx="130710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30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Text Box 33"/>
            <p:cNvSpPr txBox="1">
              <a:spLocks noChangeArrowheads="1"/>
            </p:cNvSpPr>
            <p:nvPr/>
          </p:nvSpPr>
          <p:spPr bwMode="auto">
            <a:xfrm>
              <a:off x="8210142" y="2402851"/>
              <a:ext cx="540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377130" y="1633410"/>
            <a:ext cx="7675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US" alt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3876989" y="1593807"/>
            <a:ext cx="7675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US" alt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6591767" y="1600670"/>
            <a:ext cx="7675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  <a:endParaRPr lang="en-US" alt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ectangle: Rounded Corners 10">
            <a:extLst>
              <a:ext uri="{FF2B5EF4-FFF2-40B4-BE49-F238E27FC236}">
                <a16:creationId xmlns:a16="http://schemas.microsoft.com/office/drawing/2014/main" xmlns="" id="{41D39CE6-9F5D-4C24-B8BB-16E2E8773A71}"/>
              </a:ext>
            </a:extLst>
          </p:cNvPr>
          <p:cNvSpPr/>
          <p:nvPr/>
        </p:nvSpPr>
        <p:spPr>
          <a:xfrm>
            <a:off x="3662807" y="3597764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0" name="Rectangle: Rounded Corners 10">
            <a:extLst>
              <a:ext uri="{FF2B5EF4-FFF2-40B4-BE49-F238E27FC236}">
                <a16:creationId xmlns:a16="http://schemas.microsoft.com/office/drawing/2014/main" xmlns="" id="{41D39CE6-9F5D-4C24-B8BB-16E2E8773A71}"/>
              </a:ext>
            </a:extLst>
          </p:cNvPr>
          <p:cNvSpPr/>
          <p:nvPr/>
        </p:nvSpPr>
        <p:spPr>
          <a:xfrm>
            <a:off x="6738596" y="5136628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1" name="Rectangle: Rounded Corners 10">
            <a:extLst>
              <a:ext uri="{FF2B5EF4-FFF2-40B4-BE49-F238E27FC236}">
                <a16:creationId xmlns:a16="http://schemas.microsoft.com/office/drawing/2014/main" xmlns="" id="{41D39CE6-9F5D-4C24-B8BB-16E2E8773A71}"/>
              </a:ext>
            </a:extLst>
          </p:cNvPr>
          <p:cNvSpPr/>
          <p:nvPr/>
        </p:nvSpPr>
        <p:spPr>
          <a:xfrm>
            <a:off x="9703379" y="4378486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2" name="Rectangle: Rounded Corners 10">
            <a:extLst>
              <a:ext uri="{FF2B5EF4-FFF2-40B4-BE49-F238E27FC236}">
                <a16:creationId xmlns:a16="http://schemas.microsoft.com/office/drawing/2014/main" xmlns="" id="{41D39CE6-9F5D-4C24-B8BB-16E2E8773A71}"/>
              </a:ext>
            </a:extLst>
          </p:cNvPr>
          <p:cNvSpPr/>
          <p:nvPr/>
        </p:nvSpPr>
        <p:spPr>
          <a:xfrm>
            <a:off x="3659269" y="3597763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Rectangle: Rounded Corners 10">
            <a:extLst>
              <a:ext uri="{FF2B5EF4-FFF2-40B4-BE49-F238E27FC236}">
                <a16:creationId xmlns:a16="http://schemas.microsoft.com/office/drawing/2014/main" xmlns="" id="{41D39CE6-9F5D-4C24-B8BB-16E2E8773A71}"/>
              </a:ext>
            </a:extLst>
          </p:cNvPr>
          <p:cNvSpPr/>
          <p:nvPr/>
        </p:nvSpPr>
        <p:spPr>
          <a:xfrm>
            <a:off x="6736654" y="5122517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Rectangle: Rounded Corners 10">
            <a:extLst>
              <a:ext uri="{FF2B5EF4-FFF2-40B4-BE49-F238E27FC236}">
                <a16:creationId xmlns:a16="http://schemas.microsoft.com/office/drawing/2014/main" xmlns="" id="{41D39CE6-9F5D-4C24-B8BB-16E2E8773A71}"/>
              </a:ext>
            </a:extLst>
          </p:cNvPr>
          <p:cNvSpPr/>
          <p:nvPr/>
        </p:nvSpPr>
        <p:spPr>
          <a:xfrm>
            <a:off x="9719271" y="4378485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483</Words>
  <Application>Microsoft Office PowerPoint</Application>
  <PresentationFormat>Custom</PresentationFormat>
  <Paragraphs>96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</cp:lastModifiedBy>
  <cp:revision>30</cp:revision>
  <dcterms:created xsi:type="dcterms:W3CDTF">2024-01-11T14:15:40Z</dcterms:created>
  <dcterms:modified xsi:type="dcterms:W3CDTF">2024-02-23T08:05:30Z</dcterms:modified>
</cp:coreProperties>
</file>