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15"/>
  </p:notesMasterIdLst>
  <p:sldIdLst>
    <p:sldId id="4282" r:id="rId3"/>
    <p:sldId id="4380" r:id="rId4"/>
    <p:sldId id="4332" r:id="rId5"/>
    <p:sldId id="4432" r:id="rId6"/>
    <p:sldId id="4302" r:id="rId7"/>
    <p:sldId id="4427" r:id="rId8"/>
    <p:sldId id="4429" r:id="rId9"/>
    <p:sldId id="4428" r:id="rId10"/>
    <p:sldId id="4431" r:id="rId11"/>
    <p:sldId id="4290" r:id="rId12"/>
    <p:sldId id="4297" r:id="rId13"/>
    <p:sldId id="4298" r:id="rId14"/>
  </p:sldIdLst>
  <p:sldSz cx="12192000" cy="6858000"/>
  <p:notesSz cx="6858000" cy="9144000"/>
  <p:embeddedFontLst>
    <p:embeddedFont>
      <p:font typeface="Roboto Black" panose="020B0604020202020204" charset="0"/>
      <p:regular r:id="rId16"/>
      <p:bold r:id="rId17"/>
      <p:boldItalic r:id="rId18"/>
    </p:embeddedFont>
    <p:embeddedFont>
      <p:font typeface="Roboto" panose="020B0604020202020204" charset="0"/>
      <p:regular r:id="rId19"/>
      <p:bold r:id="rId20"/>
      <p:italic r:id="rId21"/>
      <p:boldItalic r:id="rId22"/>
    </p:embeddedFont>
    <p:embeddedFont>
      <p:font typeface="Pangolin" panose="020B0604020202020204" charset="0"/>
      <p:regular r:id="rId23"/>
    </p:embeddedFont>
    <p:embeddedFont>
      <p:font typeface="Calibri Light" panose="020F0302020204030204" pitchFamily="34" charset="0"/>
      <p:regular r:id="rId24"/>
      <p:italic r:id="rId25"/>
    </p:embeddedFont>
    <p:embeddedFont>
      <p:font typeface="Open Sans"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DD"/>
    <a:srgbClr val="F7F7F7"/>
    <a:srgbClr val="C8E9EC"/>
    <a:srgbClr val="5B9BD5"/>
    <a:srgbClr val="FFF9F3"/>
    <a:srgbClr val="BDD7EE"/>
    <a:srgbClr val="B326DA"/>
    <a:srgbClr val="FFFF00"/>
    <a:srgbClr val="CAE9E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1137" autoAdjust="0"/>
  </p:normalViewPr>
  <p:slideViewPr>
    <p:cSldViewPr snapToGrid="0">
      <p:cViewPr varScale="1">
        <p:scale>
          <a:sx n="60" d="100"/>
          <a:sy n="60"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20/03/2024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phổ</a:t>
            </a:r>
            <a:r>
              <a:rPr lang="en-US" baseline="0"/>
              <a:t> biến luật chơi và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2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30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đọc</a:t>
            </a:r>
            <a:r>
              <a:rPr lang="en-US" baseline="0"/>
              <a:t> câu đó, gợi ý cho HS trả lời. Bạn khác nhận xét câu trả lời của bạn, điều chỉnh, bổ sung thêm thông tin về đáp án. Giáo viên dẫn dắt học sinh tìm hiểu về chong chóng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830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hình chong chóng và mô tả về nó, chỉ ra tên của từng bộ phận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dẫn</a:t>
            </a:r>
            <a:r>
              <a:rPr lang="en-US" baseline="0"/>
              <a:t> dắt HS trả lời từng bộ phận của chong chóng có tác dụng gì? Nếu không có bộ phận đo thì chong chóng sẽ như thế nào?</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047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đặt</a:t>
            </a:r>
            <a:r>
              <a:rPr lang="en-US" baseline="0"/>
              <a:t> vấn đề: nếu gió mạnh, gió nhẹ, gió lặng thì chong chóng sẽ quay như thế nào (quay nhanh, quay chậm, không quay). Nếu không có gió mà muốn chong chóng quay thì em nên làm gì? (dùng quạt hoặc cầm chong chóng chạy)</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204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tả về bức tranh và cho biết cánh chong chóng như thế nào và dự đoán chong chóng nào quay nhanh hơn. Em có thể thử nghiệm nội dung này ở tiết thực hành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03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tả về bức tranh và cho biết cánh chong chóng như thế nào và dự đoán chong chóng nào quay nhanh hơn. Em có thể thử nghiệm nội dung này ở tiết thực hành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27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878" r="16878"/>
          <a:stretch/>
        </p:blipFill>
        <p:spPr>
          <a:xfrm>
            <a:off x="1062990" y="2050250"/>
            <a:ext cx="4862234" cy="4862234"/>
          </a:xfrm>
          <a:prstGeom prst="ellipse">
            <a:avLst/>
          </a:prstGeom>
          <a:effectLst>
            <a:softEdge rad="127000"/>
          </a:effectLst>
        </p:spPr>
      </p:pic>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56" y="138608"/>
            <a:ext cx="2246550" cy="1550366"/>
          </a:xfrm>
          <a:prstGeom prst="rect">
            <a:avLst/>
          </a:prstGeom>
        </p:spPr>
      </p:pic>
      <p:sp>
        <p:nvSpPr>
          <p:cNvPr id="10" name="TextBox 9"/>
          <p:cNvSpPr txBox="1"/>
          <p:nvPr/>
        </p:nvSpPr>
        <p:spPr>
          <a:xfrm>
            <a:off x="1385901" y="1258379"/>
            <a:ext cx="8858249" cy="1015663"/>
          </a:xfrm>
          <a:prstGeom prst="rect">
            <a:avLst/>
          </a:prstGeom>
          <a:noFill/>
        </p:spPr>
        <p:txBody>
          <a:bodyPr wrap="square" rtlCol="0">
            <a:spAutoFit/>
          </a:bodyPr>
          <a:lstStyle/>
          <a:p>
            <a:pPr lvl="0" algn="ctr">
              <a:defRPr/>
            </a:pPr>
            <a:r>
              <a:rPr lang="en-US" altLang="zh-CN" sz="6000" b="1">
                <a:solidFill>
                  <a:schemeClr val="bg1"/>
                </a:solidFill>
                <a:latin typeface="Roboto Black" panose="02000000000000000000" pitchFamily="2" charset="0"/>
                <a:ea typeface="Roboto Black" panose="02000000000000000000" pitchFamily="2" charset="0"/>
              </a:rPr>
              <a:t>LÀM CHONG CHÓNG</a:t>
            </a:r>
            <a:endParaRPr kumimoji="0" lang="en-US" altLang="zh-CN" sz="60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9" name="TextBox 8">
            <a:extLst>
              <a:ext uri="{FF2B5EF4-FFF2-40B4-BE49-F238E27FC236}">
                <a16:creationId xmlns:a16="http://schemas.microsoft.com/office/drawing/2014/main" xmlns="" id="{DA14CBFD-2C6F-E4A0-F468-3C5C731B2275}"/>
              </a:ext>
            </a:extLst>
          </p:cNvPr>
          <p:cNvSpPr txBox="1"/>
          <p:nvPr/>
        </p:nvSpPr>
        <p:spPr>
          <a:xfrm>
            <a:off x="8515517" y="3392044"/>
            <a:ext cx="172863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BÀI 1</a:t>
            </a:r>
            <a:r>
              <a:rPr kumimoji="0" lang="vi-VN" sz="40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endParaRPr kumimoji="0" lang="en-US" sz="40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6497552" y="6187202"/>
            <a:ext cx="1058090" cy="510778"/>
          </a:xfrm>
          <a:prstGeom prst="roundRect">
            <a:avLst/>
          </a:prstGeom>
          <a:solidFill>
            <a:srgbClr val="FFF9F3"/>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222744"/>
            <a:ext cx="9973340" cy="492287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4" name="TextBox 13"/>
          <p:cNvSpPr txBox="1"/>
          <p:nvPr/>
        </p:nvSpPr>
        <p:spPr>
          <a:xfrm>
            <a:off x="1386849" y="1402414"/>
            <a:ext cx="9359905" cy="4524315"/>
          </a:xfrm>
          <a:prstGeom prst="rect">
            <a:avLst/>
          </a:prstGeom>
          <a:noFill/>
        </p:spPr>
        <p:txBody>
          <a:bodyPr wrap="square" rtlCol="0">
            <a:spAutoFit/>
          </a:bodyPr>
          <a:lstStyle/>
          <a:p>
            <a:r>
              <a:rPr lang="vi-VN" sz="2400">
                <a:latin typeface="Roboto" panose="02000000000000000000" pitchFamily="2" charset="0"/>
                <a:ea typeface="Roboto" panose="02000000000000000000" pitchFamily="2" charset="0"/>
              </a:rPr>
              <a:t>1. Tên các bộ phận chính của chong chóng.</a:t>
            </a:r>
          </a:p>
          <a:p>
            <a:r>
              <a:rPr lang="en-US"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2. Mối liên hệ giữa các bộ phận của chong chóng.</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3. Tại sao chong chóng quay </a:t>
            </a:r>
          </a:p>
          <a:p>
            <a:r>
              <a:rPr lang="en-US"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4. Quan sát hình trang 64 sách bài học STEM và cho biết: Trường hợp nào chong chóng quay nhanh hơn? Giải thích.</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8" name="TextBox 7"/>
          <p:cNvSpPr txBox="1"/>
          <p:nvPr/>
        </p:nvSpPr>
        <p:spPr>
          <a:xfrm>
            <a:off x="1512101" y="1725579"/>
            <a:ext cx="8756672"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Các bộ phận chính của chong chóng là cánh, trục và thân</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477026" y="3895404"/>
            <a:ext cx="5870071"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Gió làm cho chong chóng quay</a:t>
            </a:r>
          </a:p>
        </p:txBody>
      </p:sp>
      <p:sp>
        <p:nvSpPr>
          <p:cNvPr id="18" name="TextBox 17"/>
          <p:cNvSpPr txBox="1"/>
          <p:nvPr/>
        </p:nvSpPr>
        <p:spPr>
          <a:xfrm>
            <a:off x="1512101" y="5005709"/>
            <a:ext cx="8756672"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Chong chóng số 2 và 4 quay nhanh hơn do cánh chong chóng cứng và cong</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1065109" y="2431138"/>
            <a:ext cx="10003383" cy="461665"/>
          </a:xfrm>
          <a:prstGeom prst="rect">
            <a:avLst/>
          </a:prstGeom>
          <a:noFill/>
        </p:spPr>
        <p:txBody>
          <a:bodyPr wrap="square" rtlCol="0">
            <a:spAutoFit/>
          </a:bodyPr>
          <a:lstStyle/>
          <a:p>
            <a:pPr lvl="0" algn="just">
              <a:defRPr/>
            </a:pPr>
            <a:r>
              <a:rPr lang="vi-VN" altLang="zh-CN" sz="2400" noProof="0">
                <a:solidFill>
                  <a:srgbClr val="FF0000"/>
                </a:solidFill>
                <a:latin typeface="Roboto" panose="02000000000000000000" pitchFamily="2" charset="0"/>
                <a:ea typeface="Roboto" panose="02000000000000000000" pitchFamily="2" charset="0"/>
              </a:rPr>
              <a:t>Thân để cầm hoặc cắm vào </a:t>
            </a:r>
            <a:r>
              <a:rPr lang="en-US" altLang="zh-CN" sz="2400" noProof="0">
                <a:solidFill>
                  <a:srgbClr val="FF0000"/>
                </a:solidFill>
                <a:latin typeface="Roboto" panose="02000000000000000000" pitchFamily="2" charset="0"/>
                <a:ea typeface="Roboto" panose="02000000000000000000" pitchFamily="2" charset="0"/>
              </a:rPr>
              <a:t>vị trí</a:t>
            </a:r>
            <a:r>
              <a:rPr lang="vi-VN" altLang="zh-CN" sz="2400" noProof="0">
                <a:solidFill>
                  <a:srgbClr val="FF0000"/>
                </a:solidFill>
                <a:latin typeface="Roboto" panose="02000000000000000000" pitchFamily="2" charset="0"/>
                <a:ea typeface="Roboto" panose="02000000000000000000" pitchFamily="2" charset="0"/>
              </a:rPr>
              <a:t> cố định </a:t>
            </a:r>
            <a:r>
              <a:rPr lang="en-US" altLang="zh-CN" sz="2400" noProof="0">
                <a:solidFill>
                  <a:srgbClr val="FF0000"/>
                </a:solidFill>
                <a:latin typeface="Roboto" panose="02000000000000000000" pitchFamily="2" charset="0"/>
                <a:ea typeface="Roboto" panose="02000000000000000000" pitchFamily="2" charset="0"/>
              </a:rPr>
              <a:t>giúp</a:t>
            </a:r>
            <a:r>
              <a:rPr lang="vi-VN" altLang="zh-CN" sz="2400" noProof="0">
                <a:solidFill>
                  <a:srgbClr val="FF0000"/>
                </a:solidFill>
                <a:latin typeface="Roboto" panose="02000000000000000000" pitchFamily="2" charset="0"/>
                <a:ea typeface="Roboto" panose="02000000000000000000" pitchFamily="2" charset="0"/>
              </a:rPr>
              <a:t> chong chóng đứng được </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1356804" y="2831980"/>
            <a:ext cx="9681645" cy="461665"/>
          </a:xfrm>
          <a:prstGeom prst="rect">
            <a:avLst/>
          </a:prstGeom>
          <a:noFill/>
        </p:spPr>
        <p:txBody>
          <a:bodyPr wrap="square" rtlCol="0">
            <a:spAutoFit/>
          </a:bodyPr>
          <a:lstStyle/>
          <a:p>
            <a:pPr lvl="0" algn="just">
              <a:defRPr/>
            </a:pPr>
            <a:r>
              <a:rPr lang="vi-VN" altLang="zh-CN" sz="2400" noProof="0">
                <a:solidFill>
                  <a:srgbClr val="FF0000"/>
                </a:solidFill>
                <a:latin typeface="Roboto" panose="02000000000000000000" pitchFamily="2" charset="0"/>
                <a:ea typeface="Roboto" panose="02000000000000000000" pitchFamily="2" charset="0"/>
              </a:rPr>
              <a:t>Trục giúp cố định cánh chong chóng vào thân chóng chóng</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1386849" y="3216062"/>
            <a:ext cx="8078466" cy="461665"/>
          </a:xfrm>
          <a:prstGeom prst="rect">
            <a:avLst/>
          </a:prstGeom>
          <a:noFill/>
        </p:spPr>
        <p:txBody>
          <a:bodyPr wrap="square" rtlCol="0">
            <a:spAutoFit/>
          </a:bodyPr>
          <a:lstStyle/>
          <a:p>
            <a:pPr lvl="0" algn="just">
              <a:defRPr/>
            </a:pPr>
            <a:r>
              <a:rPr lang="vi-VN" altLang="zh-CN" sz="2400">
                <a:solidFill>
                  <a:srgbClr val="FF0000"/>
                </a:solidFill>
                <a:latin typeface="Roboto" panose="02000000000000000000" pitchFamily="2" charset="0"/>
                <a:ea typeface="Roboto" panose="02000000000000000000" pitchFamily="2" charset="0"/>
              </a:rPr>
              <a:t>Cánh chong chóng gồm có 4 cánh đối xứng nhau</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7" grpId="0"/>
      <p:bldP spid="18" grpId="0"/>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3066044" y="647214"/>
            <a:ext cx="604910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en-US" sz="3200" dirty="0">
                <a:solidFill>
                  <a:schemeClr val="bg1"/>
                </a:solidFill>
                <a:latin typeface="Roboto Black" panose="02000000000000000000" pitchFamily="2" charset="0"/>
                <a:ea typeface="Roboto Black" panose="02000000000000000000" pitchFamily="2" charset="0"/>
              </a:rPr>
              <a:t>CHUẨN BỊ CHO GIỜ HỌC SAU</a:t>
            </a:r>
          </a:p>
        </p:txBody>
      </p:sp>
      <p:sp>
        <p:nvSpPr>
          <p:cNvPr id="14" name="Rectangle: Rounded Corners 2">
            <a:extLst>
              <a:ext uri="{FF2B5EF4-FFF2-40B4-BE49-F238E27FC236}">
                <a16:creationId xmlns:a16="http://schemas.microsoft.com/office/drawing/2014/main" xmlns=""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1854238" y="1688887"/>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các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nguyên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25" name="Picture 24">
            <a:extLst>
              <a:ext uri="{FF2B5EF4-FFF2-40B4-BE49-F238E27FC236}">
                <a16:creationId xmlns:a16="http://schemas.microsoft.com/office/drawing/2014/main" xmlns="" id="{901E8F2F-82B1-8289-A128-7A4A6AA36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570" y="2328605"/>
            <a:ext cx="2092174" cy="2092174"/>
          </a:xfrm>
          <a:prstGeom prst="rect">
            <a:avLst/>
          </a:prstGeom>
        </p:spPr>
      </p:pic>
      <p:pic>
        <p:nvPicPr>
          <p:cNvPr id="26" name="Picture 25"/>
          <p:cNvPicPr>
            <a:picLocks noChangeAspect="1"/>
          </p:cNvPicPr>
          <p:nvPr/>
        </p:nvPicPr>
        <p:blipFill>
          <a:blip r:embed="rId5"/>
          <a:stretch>
            <a:fillRect/>
          </a:stretch>
        </p:blipFill>
        <p:spPr>
          <a:xfrm>
            <a:off x="5572587" y="2465103"/>
            <a:ext cx="1895547" cy="1608458"/>
          </a:xfrm>
          <a:prstGeom prst="rect">
            <a:avLst/>
          </a:prstGeom>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xmlns="" id="{2F0B38A0-9C2A-CC9E-621D-1963F69D09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170" l="0" r="100000">
                        <a14:foregroundMark x1="32948" y1="37736" x2="18497" y2="30189"/>
                        <a14:foregroundMark x1="43931" y1="59434" x2="32948" y2="71698"/>
                        <a14:foregroundMark x1="45087" y1="46226" x2="34104" y2="37736"/>
                      </a14:backgroundRemoval>
                    </a14:imgEffect>
                  </a14:imgLayer>
                </a14:imgProps>
              </a:ext>
            </a:extLst>
          </a:blip>
          <a:stretch>
            <a:fillRect/>
          </a:stretch>
        </p:blipFill>
        <p:spPr>
          <a:xfrm rot="15758025">
            <a:off x="8975865" y="4314869"/>
            <a:ext cx="1054699" cy="646232"/>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xmlns="" id="{4A2210E2-AFE1-878C-C378-54692377689D}"/>
              </a:ext>
            </a:extLst>
          </p:cNvPr>
          <p:cNvPicPr>
            <a:picLocks noChangeAspect="1"/>
          </p:cNvPicPr>
          <p:nvPr/>
        </p:nvPicPr>
        <p:blipFill rotWithShape="1">
          <a:blip r:embed="rId8">
            <a:extLst>
              <a:ext uri="{28A0092B-C50C-407E-A947-70E740481C1C}">
                <a14:useLocalDpi xmlns:a14="http://schemas.microsoft.com/office/drawing/2010/main" val="0"/>
              </a:ext>
            </a:extLst>
          </a:blip>
          <a:srcRect l="16228" r="13090"/>
          <a:stretch/>
        </p:blipFill>
        <p:spPr>
          <a:xfrm>
            <a:off x="7677869" y="3720702"/>
            <a:ext cx="1091108" cy="1412294"/>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a:stretch>
            <a:fillRect/>
          </a:stretch>
        </p:blipFill>
        <p:spPr>
          <a:xfrm>
            <a:off x="3799590" y="4210059"/>
            <a:ext cx="1843768" cy="1156175"/>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xmlns=""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06587" y="733175"/>
            <a:ext cx="4693120"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chemeClr val="bg1"/>
                </a:solidFill>
                <a:effectLst/>
                <a:uLnTx/>
                <a:uFillTx/>
                <a:latin typeface="Roboto Black" panose="02000000000000000000" pitchFamily="2" charset="0"/>
                <a:ea typeface="Roboto Black" panose="02000000000000000000" pitchFamily="2" charset="0"/>
              </a:rPr>
              <a:t> CHƠI </a:t>
            </a:r>
            <a:r>
              <a:rPr lang="en-US" altLang="zh-CN" sz="3200" b="1">
                <a:solidFill>
                  <a:schemeClr val="bg1"/>
                </a:solidFill>
                <a:latin typeface="Roboto Black" panose="02000000000000000000" pitchFamily="2" charset="0"/>
                <a:ea typeface="Roboto Black" panose="02000000000000000000" pitchFamily="2" charset="0"/>
              </a:rPr>
              <a:t>NẾU THÌ</a:t>
            </a: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3646966" y="1447376"/>
            <a:ext cx="2006181" cy="461665"/>
          </a:xfrm>
          <a:prstGeom prst="rect">
            <a:avLst/>
          </a:prstGeom>
          <a:noFill/>
        </p:spPr>
        <p:txBody>
          <a:bodyPr wrap="square" rtlCol="0">
            <a:spAutoFit/>
          </a:bodyPr>
          <a:lstStyle/>
          <a:p>
            <a:pPr lvl="0" algn="just">
              <a:defRPr/>
            </a:pPr>
            <a:r>
              <a:rPr lang="vi-VN" sz="2400" b="1">
                <a:solidFill>
                  <a:schemeClr val="bg1"/>
                </a:solidFill>
                <a:latin typeface="Roboto" panose="02000000000000000000" pitchFamily="2" charset="0"/>
                <a:ea typeface="Roboto" panose="02000000000000000000" pitchFamily="2" charset="0"/>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450299" y="2213257"/>
            <a:ext cx="4908398" cy="830997"/>
          </a:xfrm>
          <a:prstGeom prst="rect">
            <a:avLst/>
          </a:prstGeom>
          <a:noFill/>
        </p:spPr>
        <p:txBody>
          <a:bodyPr wrap="square" rtlCol="0">
            <a:spAutoFit/>
          </a:bodyPr>
          <a:lstStyle/>
          <a:p>
            <a:pPr lvl="0" algn="just">
              <a:defRPr/>
            </a:pPr>
            <a:r>
              <a:rPr lang="vi-VN" sz="2400">
                <a:solidFill>
                  <a:schemeClr val="bg1"/>
                </a:solidFill>
                <a:latin typeface="Roboto" panose="02000000000000000000" pitchFamily="2" charset="0"/>
                <a:ea typeface="Roboto" panose="02000000000000000000" pitchFamily="2" charset="0"/>
              </a:rPr>
              <a:t>Chia hai đội nam, nữ. Mỗi bạn có một mảnh giấy nhỏ và bút </a:t>
            </a:r>
          </a:p>
        </p:txBody>
      </p:sp>
      <p:sp>
        <p:nvSpPr>
          <p:cNvPr id="10" name="TextBox 9"/>
          <p:cNvSpPr txBox="1"/>
          <p:nvPr/>
        </p:nvSpPr>
        <p:spPr>
          <a:xfrm>
            <a:off x="450299" y="3303105"/>
            <a:ext cx="4908398" cy="1200329"/>
          </a:xfrm>
          <a:prstGeom prst="rect">
            <a:avLst/>
          </a:prstGeom>
          <a:noFill/>
        </p:spPr>
        <p:txBody>
          <a:bodyPr wrap="square" rtlCol="0">
            <a:spAutoFit/>
          </a:bodyPr>
          <a:lstStyle/>
          <a:p>
            <a:pPr lvl="0" algn="just">
              <a:defRPr/>
            </a:pPr>
            <a:r>
              <a:rPr lang="vi-VN" sz="2400">
                <a:solidFill>
                  <a:schemeClr val="bg1"/>
                </a:solidFill>
                <a:latin typeface="Roboto" panose="02000000000000000000" pitchFamily="2" charset="0"/>
                <a:ea typeface="Roboto" panose="02000000000000000000" pitchFamily="2" charset="0"/>
              </a:rPr>
              <a:t>Quy định cho bên Nam ghi vào giấy bắt đầu bằng chữ “Nếu” , còn bên nữ bằt đầu bằng chữ “Thì”. </a:t>
            </a:r>
          </a:p>
        </p:txBody>
      </p:sp>
      <p:sp>
        <p:nvSpPr>
          <p:cNvPr id="11" name="TextBox 10"/>
          <p:cNvSpPr txBox="1"/>
          <p:nvPr/>
        </p:nvSpPr>
        <p:spPr>
          <a:xfrm>
            <a:off x="450299" y="4840327"/>
            <a:ext cx="4908398" cy="1569660"/>
          </a:xfrm>
          <a:prstGeom prst="rect">
            <a:avLst/>
          </a:prstGeom>
          <a:noFill/>
        </p:spPr>
        <p:txBody>
          <a:bodyPr wrap="square" rtlCol="0">
            <a:spAutoFit/>
          </a:bodyPr>
          <a:lstStyle/>
          <a:p>
            <a:pPr lvl="0" algn="just">
              <a:defRPr/>
            </a:pPr>
            <a:r>
              <a:rPr lang="vi-VN" sz="2400">
                <a:solidFill>
                  <a:schemeClr val="bg1"/>
                </a:solidFill>
                <a:latin typeface="Roboto" panose="02000000000000000000" pitchFamily="2" charset="0"/>
                <a:ea typeface="Roboto" panose="02000000000000000000" pitchFamily="2" charset="0"/>
              </a:rPr>
              <a:t>Sau 3 phút lần lượt mời 1 bạn Nam lên đọc câu của mình sau đó mời bạn Nữ tiếp tục đọc câu của mình…</a:t>
            </a:r>
          </a:p>
        </p:txBody>
      </p:sp>
      <p:sp>
        <p:nvSpPr>
          <p:cNvPr id="2" name="Rectangle 1"/>
          <p:cNvSpPr/>
          <p:nvPr/>
        </p:nvSpPr>
        <p:spPr>
          <a:xfrm>
            <a:off x="6370852" y="1502069"/>
            <a:ext cx="5491539" cy="5233206"/>
          </a:xfrm>
          <a:prstGeom prst="rect">
            <a:avLst/>
          </a:prstGeom>
          <a:solidFill>
            <a:srgbClr val="FF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55126" y="2672474"/>
            <a:ext cx="3591855" cy="461665"/>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Nếu tôi có cánh...</a:t>
            </a:r>
          </a:p>
        </p:txBody>
      </p:sp>
      <p:sp>
        <p:nvSpPr>
          <p:cNvPr id="13" name="TextBox 12"/>
          <p:cNvSpPr txBox="1"/>
          <p:nvPr/>
        </p:nvSpPr>
        <p:spPr>
          <a:xfrm>
            <a:off x="7262989" y="5351864"/>
            <a:ext cx="3357995" cy="461665"/>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 Thì tôi sẽ bay lượn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3906" y="4181459"/>
            <a:ext cx="1905000" cy="195262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789" y="1638630"/>
            <a:ext cx="1676400" cy="2095500"/>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3169637" y="120232"/>
            <a:ext cx="4931552" cy="584775"/>
          </a:xfrm>
          <a:prstGeom prst="rect">
            <a:avLst/>
          </a:prstGeom>
          <a:noFill/>
        </p:spPr>
        <p:txBody>
          <a:bodyPr wrap="square" rtlCol="0">
            <a:spAutoFit/>
          </a:bodyPr>
          <a:lstStyle/>
          <a:p>
            <a:pPr lvl="0" algn="ctr">
              <a:defRPr/>
            </a:pPr>
            <a:r>
              <a:rPr lang="en-US" altLang="zh-CN" sz="3200" b="1">
                <a:solidFill>
                  <a:schemeClr val="bg1"/>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3415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par>
                                <p:cTn id="53" presetID="22" presetClass="entr" presetSubtype="2"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right)">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8" grpId="0"/>
      <p:bldP spid="10" grpId="0"/>
      <p:bldP spid="11" grpId="0"/>
      <p:bldP spid="2"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12" name="TextBox 11">
            <a:extLst>
              <a:ext uri="{FF2B5EF4-FFF2-40B4-BE49-F238E27FC236}">
                <a16:creationId xmlns:a16="http://schemas.microsoft.com/office/drawing/2014/main" xmlns="" id="{37A1DD84-D651-C9D7-1D3D-549FE6D4D8FF}"/>
              </a:ext>
            </a:extLst>
          </p:cNvPr>
          <p:cNvSpPr txBox="1"/>
          <p:nvPr/>
        </p:nvSpPr>
        <p:spPr>
          <a:xfrm>
            <a:off x="258328" y="2731612"/>
            <a:ext cx="8740758" cy="1323439"/>
          </a:xfrm>
          <a:prstGeom prst="rect">
            <a:avLst/>
          </a:prstGeom>
          <a:noFill/>
        </p:spPr>
        <p:txBody>
          <a:bodyPr wrap="square" rtlCol="0">
            <a:spAutoFit/>
          </a:bodyPr>
          <a:lstStyle/>
          <a:p>
            <a:pPr lvl="0" algn="ctr">
              <a:defRPr/>
            </a:pPr>
            <a:r>
              <a:rPr lang="en-US" altLang="zh-CN" sz="4000" b="1" noProof="0">
                <a:solidFill>
                  <a:schemeClr val="bg1"/>
                </a:solidFill>
                <a:latin typeface="Roboto" panose="02000000000000000000" pitchFamily="2" charset="0"/>
                <a:ea typeface="Roboto" panose="02000000000000000000" pitchFamily="2" charset="0"/>
              </a:rPr>
              <a:t>CHÚNG TA BẮT ĐẦU </a:t>
            </a:r>
          </a:p>
          <a:p>
            <a:pPr lvl="0" algn="ctr">
              <a:defRPr/>
            </a:pPr>
            <a:r>
              <a:rPr lang="en-US" altLang="zh-CN" sz="4000" b="1" noProof="0">
                <a:solidFill>
                  <a:schemeClr val="bg1"/>
                </a:solidFill>
                <a:latin typeface="Roboto" panose="02000000000000000000" pitchFamily="2" charset="0"/>
                <a:ea typeface="Roboto" panose="02000000000000000000" pitchFamily="2" charset="0"/>
              </a:rPr>
              <a:t>VÀO BÀI HỌC</a:t>
            </a:r>
            <a:endParaRPr kumimoji="0" lang="en-US" altLang="zh-CN" sz="4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18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4224788" y="445501"/>
            <a:ext cx="2566608"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ĐỐ BẠN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grpSp>
        <p:nvGrpSpPr>
          <p:cNvPr id="5" name="Group 4"/>
          <p:cNvGrpSpPr/>
          <p:nvPr/>
        </p:nvGrpSpPr>
        <p:grpSpPr>
          <a:xfrm>
            <a:off x="767188" y="1607630"/>
            <a:ext cx="4889332" cy="3965530"/>
            <a:chOff x="3276472" y="1138097"/>
            <a:chExt cx="3651434" cy="2593927"/>
          </a:xfrm>
        </p:grpSpPr>
        <p:sp>
          <p:nvSpPr>
            <p:cNvPr id="28" name="Freeform 27"/>
            <p:cNvSpPr/>
            <p:nvPr/>
          </p:nvSpPr>
          <p:spPr>
            <a:xfrm>
              <a:off x="3387320" y="1244427"/>
              <a:ext cx="3429738" cy="2366695"/>
            </a:xfrm>
            <a:custGeom>
              <a:avLst/>
              <a:gdLst>
                <a:gd name="connsiteX0" fmla="*/ 1929839 w 3429738"/>
                <a:gd name="connsiteY0" fmla="*/ 0 h 2366695"/>
                <a:gd name="connsiteX1" fmla="*/ 2439576 w 3429738"/>
                <a:gd name="connsiteY1" fmla="*/ 227287 h 2366695"/>
                <a:gd name="connsiteX2" fmla="*/ 2453155 w 3429738"/>
                <a:gd name="connsiteY2" fmla="*/ 256713 h 2366695"/>
                <a:gd name="connsiteX3" fmla="*/ 2482527 w 3429738"/>
                <a:gd name="connsiteY3" fmla="*/ 245356 h 2366695"/>
                <a:gd name="connsiteX4" fmla="*/ 3121238 w 3429738"/>
                <a:gd name="connsiteY4" fmla="*/ 436612 h 2366695"/>
                <a:gd name="connsiteX5" fmla="*/ 3092743 w 3429738"/>
                <a:gd name="connsiteY5" fmla="*/ 663341 h 2366695"/>
                <a:gd name="connsiteX6" fmla="*/ 3047809 w 3429738"/>
                <a:gd name="connsiteY6" fmla="*/ 731098 h 2366695"/>
                <a:gd name="connsiteX7" fmla="*/ 3082301 w 3429738"/>
                <a:gd name="connsiteY7" fmla="*/ 733879 h 2366695"/>
                <a:gd name="connsiteX8" fmla="*/ 3415859 w 3429738"/>
                <a:gd name="connsiteY8" fmla="*/ 985440 h 2366695"/>
                <a:gd name="connsiteX9" fmla="*/ 3205019 w 3429738"/>
                <a:gd name="connsiteY9" fmla="*/ 1445623 h 2366695"/>
                <a:gd name="connsiteX10" fmla="*/ 3148270 w 3429738"/>
                <a:gd name="connsiteY10" fmla="*/ 1478633 h 2366695"/>
                <a:gd name="connsiteX11" fmla="*/ 3184434 w 3429738"/>
                <a:gd name="connsiteY11" fmla="*/ 1569279 h 2366695"/>
                <a:gd name="connsiteX12" fmla="*/ 3137893 w 3429738"/>
                <a:gd name="connsiteY12" fmla="*/ 1936561 h 2366695"/>
                <a:gd name="connsiteX13" fmla="*/ 2617728 w 3429738"/>
                <a:gd name="connsiteY13" fmla="*/ 2114721 h 2366695"/>
                <a:gd name="connsiteX14" fmla="*/ 2579453 w 3429738"/>
                <a:gd name="connsiteY14" fmla="*/ 2102004 h 2366695"/>
                <a:gd name="connsiteX15" fmla="*/ 2544419 w 3429738"/>
                <a:gd name="connsiteY15" fmla="*/ 2172514 h 2366695"/>
                <a:gd name="connsiteX16" fmla="*/ 1823778 w 3429738"/>
                <a:gd name="connsiteY16" fmla="*/ 2263802 h 2366695"/>
                <a:gd name="connsiteX17" fmla="*/ 1782988 w 3429738"/>
                <a:gd name="connsiteY17" fmla="*/ 2231842 h 2366695"/>
                <a:gd name="connsiteX18" fmla="*/ 1716103 w 3429738"/>
                <a:gd name="connsiteY18" fmla="*/ 2283017 h 2366695"/>
                <a:gd name="connsiteX19" fmla="*/ 1126506 w 3429738"/>
                <a:gd name="connsiteY19" fmla="*/ 2253315 h 2366695"/>
                <a:gd name="connsiteX20" fmla="*/ 1038610 w 3429738"/>
                <a:gd name="connsiteY20" fmla="*/ 2184013 h 2366695"/>
                <a:gd name="connsiteX21" fmla="*/ 987710 w 3429738"/>
                <a:gd name="connsiteY21" fmla="*/ 2126526 h 2366695"/>
                <a:gd name="connsiteX22" fmla="*/ 925417 w 3429738"/>
                <a:gd name="connsiteY22" fmla="*/ 2173500 h 2366695"/>
                <a:gd name="connsiteX23" fmla="*/ 292356 w 3429738"/>
                <a:gd name="connsiteY23" fmla="*/ 2135517 h 2366695"/>
                <a:gd name="connsiteX24" fmla="*/ 74072 w 3429738"/>
                <a:gd name="connsiteY24" fmla="*/ 1377309 h 2366695"/>
                <a:gd name="connsiteX25" fmla="*/ 268817 w 3429738"/>
                <a:gd name="connsiteY25" fmla="*/ 1211254 h 2366695"/>
                <a:gd name="connsiteX26" fmla="*/ 293361 w 3429738"/>
                <a:gd name="connsiteY26" fmla="*/ 1201872 h 2366695"/>
                <a:gd name="connsiteX27" fmla="*/ 265456 w 3429738"/>
                <a:gd name="connsiteY27" fmla="*/ 1171881 h 2366695"/>
                <a:gd name="connsiteX28" fmla="*/ 200951 w 3429738"/>
                <a:gd name="connsiteY28" fmla="*/ 984620 h 2366695"/>
                <a:gd name="connsiteX29" fmla="*/ 265456 w 3429738"/>
                <a:gd name="connsiteY29" fmla="*/ 797360 h 2366695"/>
                <a:gd name="connsiteX30" fmla="*/ 292350 w 3429738"/>
                <a:gd name="connsiteY30" fmla="*/ 768455 h 2366695"/>
                <a:gd name="connsiteX31" fmla="*/ 261071 w 3429738"/>
                <a:gd name="connsiteY31" fmla="*/ 734838 h 2366695"/>
                <a:gd name="connsiteX32" fmla="*/ 196566 w 3429738"/>
                <a:gd name="connsiteY32" fmla="*/ 547577 h 2366695"/>
                <a:gd name="connsiteX33" fmla="*/ 574264 w 3429738"/>
                <a:gd name="connsiteY33" fmla="*/ 212651 h 2366695"/>
                <a:gd name="connsiteX34" fmla="*/ 721281 w 3429738"/>
                <a:gd name="connsiteY34" fmla="*/ 238971 h 2366695"/>
                <a:gd name="connsiteX35" fmla="*/ 777931 w 3429738"/>
                <a:gd name="connsiteY35" fmla="*/ 266238 h 2366695"/>
                <a:gd name="connsiteX36" fmla="*/ 804952 w 3429738"/>
                <a:gd name="connsiteY36" fmla="*/ 222094 h 2366695"/>
                <a:gd name="connsiteX37" fmla="*/ 1118145 w 3429738"/>
                <a:gd name="connsiteY37" fmla="*/ 74428 h 2366695"/>
                <a:gd name="connsiteX38" fmla="*/ 1385218 w 3429738"/>
                <a:gd name="connsiteY38" fmla="*/ 172525 h 2366695"/>
                <a:gd name="connsiteX39" fmla="*/ 1427565 w 3429738"/>
                <a:gd name="connsiteY39" fmla="*/ 218038 h 2366695"/>
                <a:gd name="connsiteX40" fmla="*/ 1471108 w 3429738"/>
                <a:gd name="connsiteY40" fmla="*/ 164073 h 2366695"/>
                <a:gd name="connsiteX41" fmla="*/ 1929839 w 3429738"/>
                <a:gd name="connsiteY41" fmla="*/ 0 h 23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29738" h="2366695">
                  <a:moveTo>
                    <a:pt x="1929839" y="0"/>
                  </a:moveTo>
                  <a:cubicBezTo>
                    <a:pt x="2158987" y="0"/>
                    <a:pt x="2355594" y="93720"/>
                    <a:pt x="2439576" y="227287"/>
                  </a:cubicBezTo>
                  <a:lnTo>
                    <a:pt x="2453155" y="256713"/>
                  </a:lnTo>
                  <a:lnTo>
                    <a:pt x="2482527" y="245356"/>
                  </a:lnTo>
                  <a:cubicBezTo>
                    <a:pt x="2774301" y="154710"/>
                    <a:pt x="3060261" y="240339"/>
                    <a:pt x="3121238" y="436612"/>
                  </a:cubicBezTo>
                  <a:cubicBezTo>
                    <a:pt x="3144104" y="510214"/>
                    <a:pt x="3132085" y="588925"/>
                    <a:pt x="3092743" y="663341"/>
                  </a:cubicBezTo>
                  <a:lnTo>
                    <a:pt x="3047809" y="731098"/>
                  </a:lnTo>
                  <a:lnTo>
                    <a:pt x="3082301" y="733879"/>
                  </a:lnTo>
                  <a:cubicBezTo>
                    <a:pt x="3244640" y="760421"/>
                    <a:pt x="3373968" y="850600"/>
                    <a:pt x="3415859" y="985440"/>
                  </a:cubicBezTo>
                  <a:cubicBezTo>
                    <a:pt x="3466128" y="1147247"/>
                    <a:pt x="3376212" y="1327412"/>
                    <a:pt x="3205019" y="1445623"/>
                  </a:cubicBezTo>
                  <a:lnTo>
                    <a:pt x="3148270" y="1478633"/>
                  </a:lnTo>
                  <a:lnTo>
                    <a:pt x="3184434" y="1569279"/>
                  </a:lnTo>
                  <a:cubicBezTo>
                    <a:pt x="3221608" y="1695366"/>
                    <a:pt x="3209031" y="1827755"/>
                    <a:pt x="3137893" y="1936561"/>
                  </a:cubicBezTo>
                  <a:cubicBezTo>
                    <a:pt x="3031187" y="2099769"/>
                    <a:pt x="2823024" y="2163561"/>
                    <a:pt x="2617728" y="2114721"/>
                  </a:cubicBezTo>
                  <a:lnTo>
                    <a:pt x="2579453" y="2102004"/>
                  </a:lnTo>
                  <a:lnTo>
                    <a:pt x="2544419" y="2172514"/>
                  </a:lnTo>
                  <a:cubicBezTo>
                    <a:pt x="2402144" y="2390125"/>
                    <a:pt x="2079502" y="2430995"/>
                    <a:pt x="1823778" y="2263802"/>
                  </a:cubicBezTo>
                  <a:lnTo>
                    <a:pt x="1782988" y="2231842"/>
                  </a:lnTo>
                  <a:lnTo>
                    <a:pt x="1716103" y="2283017"/>
                  </a:lnTo>
                  <a:cubicBezTo>
                    <a:pt x="1550050" y="2383528"/>
                    <a:pt x="1318299" y="2378711"/>
                    <a:pt x="1126506" y="2253315"/>
                  </a:cubicBezTo>
                  <a:cubicBezTo>
                    <a:pt x="1094541" y="2232416"/>
                    <a:pt x="1065198" y="2209157"/>
                    <a:pt x="1038610" y="2184013"/>
                  </a:cubicBezTo>
                  <a:lnTo>
                    <a:pt x="987710" y="2126526"/>
                  </a:lnTo>
                  <a:lnTo>
                    <a:pt x="925417" y="2173500"/>
                  </a:lnTo>
                  <a:cubicBezTo>
                    <a:pt x="748302" y="2278612"/>
                    <a:pt x="499542" y="2270976"/>
                    <a:pt x="292356" y="2135517"/>
                  </a:cubicBezTo>
                  <a:cubicBezTo>
                    <a:pt x="16108" y="1954904"/>
                    <a:pt x="-81621" y="1615443"/>
                    <a:pt x="74072" y="1377309"/>
                  </a:cubicBezTo>
                  <a:cubicBezTo>
                    <a:pt x="122726" y="1302892"/>
                    <a:pt x="190371" y="1247177"/>
                    <a:pt x="268817" y="1211254"/>
                  </a:cubicBezTo>
                  <a:lnTo>
                    <a:pt x="293361" y="1201872"/>
                  </a:lnTo>
                  <a:lnTo>
                    <a:pt x="265456" y="1171881"/>
                  </a:lnTo>
                  <a:cubicBezTo>
                    <a:pt x="224731" y="1118426"/>
                    <a:pt x="200951" y="1053986"/>
                    <a:pt x="200951" y="984620"/>
                  </a:cubicBezTo>
                  <a:cubicBezTo>
                    <a:pt x="200951" y="915255"/>
                    <a:pt x="224731" y="850814"/>
                    <a:pt x="265456" y="797360"/>
                  </a:cubicBezTo>
                  <a:lnTo>
                    <a:pt x="292350" y="768455"/>
                  </a:lnTo>
                  <a:lnTo>
                    <a:pt x="261071" y="734838"/>
                  </a:lnTo>
                  <a:cubicBezTo>
                    <a:pt x="220346" y="681383"/>
                    <a:pt x="196566" y="616943"/>
                    <a:pt x="196566" y="547577"/>
                  </a:cubicBezTo>
                  <a:cubicBezTo>
                    <a:pt x="196566" y="362602"/>
                    <a:pt x="365667" y="212651"/>
                    <a:pt x="574264" y="212651"/>
                  </a:cubicBezTo>
                  <a:cubicBezTo>
                    <a:pt x="626413" y="212651"/>
                    <a:pt x="676094" y="222023"/>
                    <a:pt x="721281" y="238971"/>
                  </a:cubicBezTo>
                  <a:lnTo>
                    <a:pt x="777931" y="266238"/>
                  </a:lnTo>
                  <a:lnTo>
                    <a:pt x="804952" y="222094"/>
                  </a:lnTo>
                  <a:cubicBezTo>
                    <a:pt x="872827" y="133002"/>
                    <a:pt x="987772" y="74428"/>
                    <a:pt x="1118145" y="74428"/>
                  </a:cubicBezTo>
                  <a:cubicBezTo>
                    <a:pt x="1222444" y="74428"/>
                    <a:pt x="1316868" y="111916"/>
                    <a:pt x="1385218" y="172525"/>
                  </a:cubicBezTo>
                  <a:lnTo>
                    <a:pt x="1427565" y="218038"/>
                  </a:lnTo>
                  <a:lnTo>
                    <a:pt x="1471108" y="164073"/>
                  </a:lnTo>
                  <a:cubicBezTo>
                    <a:pt x="1570524" y="65083"/>
                    <a:pt x="1738883" y="0"/>
                    <a:pt x="1929839" y="0"/>
                  </a:cubicBezTo>
                  <a:close/>
                </a:path>
              </a:pathLst>
            </a:custGeom>
            <a:solidFill>
              <a:srgbClr val="C8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276472" y="1138097"/>
              <a:ext cx="3651434" cy="2593927"/>
            </a:xfrm>
            <a:custGeom>
              <a:avLst/>
              <a:gdLst>
                <a:gd name="connsiteX0" fmla="*/ 1929839 w 3429738"/>
                <a:gd name="connsiteY0" fmla="*/ 0 h 2366695"/>
                <a:gd name="connsiteX1" fmla="*/ 2439576 w 3429738"/>
                <a:gd name="connsiteY1" fmla="*/ 227287 h 2366695"/>
                <a:gd name="connsiteX2" fmla="*/ 2453155 w 3429738"/>
                <a:gd name="connsiteY2" fmla="*/ 256713 h 2366695"/>
                <a:gd name="connsiteX3" fmla="*/ 2482527 w 3429738"/>
                <a:gd name="connsiteY3" fmla="*/ 245356 h 2366695"/>
                <a:gd name="connsiteX4" fmla="*/ 3121238 w 3429738"/>
                <a:gd name="connsiteY4" fmla="*/ 436612 h 2366695"/>
                <a:gd name="connsiteX5" fmla="*/ 3092743 w 3429738"/>
                <a:gd name="connsiteY5" fmla="*/ 663341 h 2366695"/>
                <a:gd name="connsiteX6" fmla="*/ 3047809 w 3429738"/>
                <a:gd name="connsiteY6" fmla="*/ 731098 h 2366695"/>
                <a:gd name="connsiteX7" fmla="*/ 3082301 w 3429738"/>
                <a:gd name="connsiteY7" fmla="*/ 733879 h 2366695"/>
                <a:gd name="connsiteX8" fmla="*/ 3415859 w 3429738"/>
                <a:gd name="connsiteY8" fmla="*/ 985440 h 2366695"/>
                <a:gd name="connsiteX9" fmla="*/ 3205019 w 3429738"/>
                <a:gd name="connsiteY9" fmla="*/ 1445623 h 2366695"/>
                <a:gd name="connsiteX10" fmla="*/ 3148270 w 3429738"/>
                <a:gd name="connsiteY10" fmla="*/ 1478633 h 2366695"/>
                <a:gd name="connsiteX11" fmla="*/ 3184434 w 3429738"/>
                <a:gd name="connsiteY11" fmla="*/ 1569279 h 2366695"/>
                <a:gd name="connsiteX12" fmla="*/ 3137893 w 3429738"/>
                <a:gd name="connsiteY12" fmla="*/ 1936561 h 2366695"/>
                <a:gd name="connsiteX13" fmla="*/ 2617728 w 3429738"/>
                <a:gd name="connsiteY13" fmla="*/ 2114721 h 2366695"/>
                <a:gd name="connsiteX14" fmla="*/ 2579453 w 3429738"/>
                <a:gd name="connsiteY14" fmla="*/ 2102004 h 2366695"/>
                <a:gd name="connsiteX15" fmla="*/ 2544419 w 3429738"/>
                <a:gd name="connsiteY15" fmla="*/ 2172514 h 2366695"/>
                <a:gd name="connsiteX16" fmla="*/ 1823778 w 3429738"/>
                <a:gd name="connsiteY16" fmla="*/ 2263802 h 2366695"/>
                <a:gd name="connsiteX17" fmla="*/ 1782988 w 3429738"/>
                <a:gd name="connsiteY17" fmla="*/ 2231842 h 2366695"/>
                <a:gd name="connsiteX18" fmla="*/ 1716103 w 3429738"/>
                <a:gd name="connsiteY18" fmla="*/ 2283017 h 2366695"/>
                <a:gd name="connsiteX19" fmla="*/ 1126506 w 3429738"/>
                <a:gd name="connsiteY19" fmla="*/ 2253315 h 2366695"/>
                <a:gd name="connsiteX20" fmla="*/ 1038610 w 3429738"/>
                <a:gd name="connsiteY20" fmla="*/ 2184013 h 2366695"/>
                <a:gd name="connsiteX21" fmla="*/ 987710 w 3429738"/>
                <a:gd name="connsiteY21" fmla="*/ 2126526 h 2366695"/>
                <a:gd name="connsiteX22" fmla="*/ 925417 w 3429738"/>
                <a:gd name="connsiteY22" fmla="*/ 2173500 h 2366695"/>
                <a:gd name="connsiteX23" fmla="*/ 292356 w 3429738"/>
                <a:gd name="connsiteY23" fmla="*/ 2135517 h 2366695"/>
                <a:gd name="connsiteX24" fmla="*/ 74072 w 3429738"/>
                <a:gd name="connsiteY24" fmla="*/ 1377309 h 2366695"/>
                <a:gd name="connsiteX25" fmla="*/ 268817 w 3429738"/>
                <a:gd name="connsiteY25" fmla="*/ 1211254 h 2366695"/>
                <a:gd name="connsiteX26" fmla="*/ 293361 w 3429738"/>
                <a:gd name="connsiteY26" fmla="*/ 1201872 h 2366695"/>
                <a:gd name="connsiteX27" fmla="*/ 265456 w 3429738"/>
                <a:gd name="connsiteY27" fmla="*/ 1171881 h 2366695"/>
                <a:gd name="connsiteX28" fmla="*/ 200951 w 3429738"/>
                <a:gd name="connsiteY28" fmla="*/ 984620 h 2366695"/>
                <a:gd name="connsiteX29" fmla="*/ 265456 w 3429738"/>
                <a:gd name="connsiteY29" fmla="*/ 797360 h 2366695"/>
                <a:gd name="connsiteX30" fmla="*/ 292350 w 3429738"/>
                <a:gd name="connsiteY30" fmla="*/ 768455 h 2366695"/>
                <a:gd name="connsiteX31" fmla="*/ 261071 w 3429738"/>
                <a:gd name="connsiteY31" fmla="*/ 734838 h 2366695"/>
                <a:gd name="connsiteX32" fmla="*/ 196566 w 3429738"/>
                <a:gd name="connsiteY32" fmla="*/ 547577 h 2366695"/>
                <a:gd name="connsiteX33" fmla="*/ 574264 w 3429738"/>
                <a:gd name="connsiteY33" fmla="*/ 212651 h 2366695"/>
                <a:gd name="connsiteX34" fmla="*/ 721281 w 3429738"/>
                <a:gd name="connsiteY34" fmla="*/ 238971 h 2366695"/>
                <a:gd name="connsiteX35" fmla="*/ 777931 w 3429738"/>
                <a:gd name="connsiteY35" fmla="*/ 266238 h 2366695"/>
                <a:gd name="connsiteX36" fmla="*/ 804952 w 3429738"/>
                <a:gd name="connsiteY36" fmla="*/ 222094 h 2366695"/>
                <a:gd name="connsiteX37" fmla="*/ 1118145 w 3429738"/>
                <a:gd name="connsiteY37" fmla="*/ 74428 h 2366695"/>
                <a:gd name="connsiteX38" fmla="*/ 1385218 w 3429738"/>
                <a:gd name="connsiteY38" fmla="*/ 172525 h 2366695"/>
                <a:gd name="connsiteX39" fmla="*/ 1427565 w 3429738"/>
                <a:gd name="connsiteY39" fmla="*/ 218038 h 2366695"/>
                <a:gd name="connsiteX40" fmla="*/ 1471108 w 3429738"/>
                <a:gd name="connsiteY40" fmla="*/ 164073 h 2366695"/>
                <a:gd name="connsiteX41" fmla="*/ 1929839 w 3429738"/>
                <a:gd name="connsiteY41" fmla="*/ 0 h 23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29738" h="2366695">
                  <a:moveTo>
                    <a:pt x="1929839" y="0"/>
                  </a:moveTo>
                  <a:cubicBezTo>
                    <a:pt x="2158987" y="0"/>
                    <a:pt x="2355594" y="93720"/>
                    <a:pt x="2439576" y="227287"/>
                  </a:cubicBezTo>
                  <a:lnTo>
                    <a:pt x="2453155" y="256713"/>
                  </a:lnTo>
                  <a:lnTo>
                    <a:pt x="2482527" y="245356"/>
                  </a:lnTo>
                  <a:cubicBezTo>
                    <a:pt x="2774301" y="154710"/>
                    <a:pt x="3060261" y="240339"/>
                    <a:pt x="3121238" y="436612"/>
                  </a:cubicBezTo>
                  <a:cubicBezTo>
                    <a:pt x="3144104" y="510214"/>
                    <a:pt x="3132085" y="588925"/>
                    <a:pt x="3092743" y="663341"/>
                  </a:cubicBezTo>
                  <a:lnTo>
                    <a:pt x="3047809" y="731098"/>
                  </a:lnTo>
                  <a:lnTo>
                    <a:pt x="3082301" y="733879"/>
                  </a:lnTo>
                  <a:cubicBezTo>
                    <a:pt x="3244640" y="760421"/>
                    <a:pt x="3373968" y="850600"/>
                    <a:pt x="3415859" y="985440"/>
                  </a:cubicBezTo>
                  <a:cubicBezTo>
                    <a:pt x="3466128" y="1147247"/>
                    <a:pt x="3376212" y="1327412"/>
                    <a:pt x="3205019" y="1445623"/>
                  </a:cubicBezTo>
                  <a:lnTo>
                    <a:pt x="3148270" y="1478633"/>
                  </a:lnTo>
                  <a:lnTo>
                    <a:pt x="3184434" y="1569279"/>
                  </a:lnTo>
                  <a:cubicBezTo>
                    <a:pt x="3221608" y="1695366"/>
                    <a:pt x="3209031" y="1827755"/>
                    <a:pt x="3137893" y="1936561"/>
                  </a:cubicBezTo>
                  <a:cubicBezTo>
                    <a:pt x="3031187" y="2099769"/>
                    <a:pt x="2823024" y="2163561"/>
                    <a:pt x="2617728" y="2114721"/>
                  </a:cubicBezTo>
                  <a:lnTo>
                    <a:pt x="2579453" y="2102004"/>
                  </a:lnTo>
                  <a:lnTo>
                    <a:pt x="2544419" y="2172514"/>
                  </a:lnTo>
                  <a:cubicBezTo>
                    <a:pt x="2402144" y="2390125"/>
                    <a:pt x="2079502" y="2430995"/>
                    <a:pt x="1823778" y="2263802"/>
                  </a:cubicBezTo>
                  <a:lnTo>
                    <a:pt x="1782988" y="2231842"/>
                  </a:lnTo>
                  <a:lnTo>
                    <a:pt x="1716103" y="2283017"/>
                  </a:lnTo>
                  <a:cubicBezTo>
                    <a:pt x="1550050" y="2383528"/>
                    <a:pt x="1318299" y="2378711"/>
                    <a:pt x="1126506" y="2253315"/>
                  </a:cubicBezTo>
                  <a:cubicBezTo>
                    <a:pt x="1094541" y="2232416"/>
                    <a:pt x="1065198" y="2209157"/>
                    <a:pt x="1038610" y="2184013"/>
                  </a:cubicBezTo>
                  <a:lnTo>
                    <a:pt x="987710" y="2126526"/>
                  </a:lnTo>
                  <a:lnTo>
                    <a:pt x="925417" y="2173500"/>
                  </a:lnTo>
                  <a:cubicBezTo>
                    <a:pt x="748302" y="2278612"/>
                    <a:pt x="499542" y="2270976"/>
                    <a:pt x="292356" y="2135517"/>
                  </a:cubicBezTo>
                  <a:cubicBezTo>
                    <a:pt x="16108" y="1954904"/>
                    <a:pt x="-81621" y="1615443"/>
                    <a:pt x="74072" y="1377309"/>
                  </a:cubicBezTo>
                  <a:cubicBezTo>
                    <a:pt x="122726" y="1302892"/>
                    <a:pt x="190371" y="1247177"/>
                    <a:pt x="268817" y="1211254"/>
                  </a:cubicBezTo>
                  <a:lnTo>
                    <a:pt x="293361" y="1201872"/>
                  </a:lnTo>
                  <a:lnTo>
                    <a:pt x="265456" y="1171881"/>
                  </a:lnTo>
                  <a:cubicBezTo>
                    <a:pt x="224731" y="1118426"/>
                    <a:pt x="200951" y="1053986"/>
                    <a:pt x="200951" y="984620"/>
                  </a:cubicBezTo>
                  <a:cubicBezTo>
                    <a:pt x="200951" y="915255"/>
                    <a:pt x="224731" y="850814"/>
                    <a:pt x="265456" y="797360"/>
                  </a:cubicBezTo>
                  <a:lnTo>
                    <a:pt x="292350" y="768455"/>
                  </a:lnTo>
                  <a:lnTo>
                    <a:pt x="261071" y="734838"/>
                  </a:lnTo>
                  <a:cubicBezTo>
                    <a:pt x="220346" y="681383"/>
                    <a:pt x="196566" y="616943"/>
                    <a:pt x="196566" y="547577"/>
                  </a:cubicBezTo>
                  <a:cubicBezTo>
                    <a:pt x="196566" y="362602"/>
                    <a:pt x="365667" y="212651"/>
                    <a:pt x="574264" y="212651"/>
                  </a:cubicBezTo>
                  <a:cubicBezTo>
                    <a:pt x="626413" y="212651"/>
                    <a:pt x="676094" y="222023"/>
                    <a:pt x="721281" y="238971"/>
                  </a:cubicBezTo>
                  <a:lnTo>
                    <a:pt x="777931" y="266238"/>
                  </a:lnTo>
                  <a:lnTo>
                    <a:pt x="804952" y="222094"/>
                  </a:lnTo>
                  <a:cubicBezTo>
                    <a:pt x="872827" y="133002"/>
                    <a:pt x="987772" y="74428"/>
                    <a:pt x="1118145" y="74428"/>
                  </a:cubicBezTo>
                  <a:cubicBezTo>
                    <a:pt x="1222444" y="74428"/>
                    <a:pt x="1316868" y="111916"/>
                    <a:pt x="1385218" y="172525"/>
                  </a:cubicBezTo>
                  <a:lnTo>
                    <a:pt x="1427565" y="218038"/>
                  </a:lnTo>
                  <a:lnTo>
                    <a:pt x="1471108" y="164073"/>
                  </a:lnTo>
                  <a:cubicBezTo>
                    <a:pt x="1570524" y="65083"/>
                    <a:pt x="1738883" y="0"/>
                    <a:pt x="1929839" y="0"/>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548465" y="2555539"/>
            <a:ext cx="3688283" cy="1800493"/>
          </a:xfrm>
          <a:prstGeom prst="rect">
            <a:avLst/>
          </a:prstGeom>
          <a:noFill/>
        </p:spPr>
        <p:txBody>
          <a:bodyPr wrap="square" rtlCol="0">
            <a:spAutoFit/>
          </a:bodyPr>
          <a:lstStyle/>
          <a:p>
            <a:pPr lvl="0" algn="just">
              <a:spcBef>
                <a:spcPts val="600"/>
              </a:spcBef>
              <a:defRPr/>
            </a:pPr>
            <a:r>
              <a:rPr lang="vi-VN" sz="2400">
                <a:solidFill>
                  <a:srgbClr val="002060"/>
                </a:solidFill>
                <a:latin typeface="Roboto" panose="02000000000000000000" pitchFamily="2" charset="0"/>
                <a:ea typeface="Roboto" panose="02000000000000000000" pitchFamily="2" charset="0"/>
              </a:rPr>
              <a:t>Bốn cánh nở đẹp</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Chẳng khác đoá hoa</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Gió mát thổi qua</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Xoay tròn hết cánh</a:t>
            </a:r>
          </a:p>
        </p:txBody>
      </p:sp>
      <p:sp>
        <p:nvSpPr>
          <p:cNvPr id="31" name="TextBox 30"/>
          <p:cNvSpPr txBox="1"/>
          <p:nvPr/>
        </p:nvSpPr>
        <p:spPr>
          <a:xfrm>
            <a:off x="3211853" y="4478378"/>
            <a:ext cx="1822056" cy="461665"/>
          </a:xfrm>
          <a:prstGeom prst="rect">
            <a:avLst/>
          </a:prstGeom>
          <a:noFill/>
        </p:spPr>
        <p:txBody>
          <a:bodyPr wrap="square" rtlCol="0">
            <a:spAutoFit/>
          </a:bodyPr>
          <a:lstStyle/>
          <a:p>
            <a:pPr lvl="0" algn="just">
              <a:defRPr/>
            </a:pPr>
            <a:r>
              <a:rPr lang="vi-VN" sz="2400" b="1" i="1">
                <a:solidFill>
                  <a:srgbClr val="7030A0"/>
                </a:solidFill>
                <a:latin typeface="Roboto" panose="02000000000000000000" pitchFamily="2" charset="0"/>
                <a:ea typeface="Roboto" panose="02000000000000000000" pitchFamily="2" charset="0"/>
              </a:rPr>
              <a:t>Là cái gì?</a:t>
            </a:r>
          </a:p>
        </p:txBody>
      </p:sp>
      <p:sp>
        <p:nvSpPr>
          <p:cNvPr id="32" name="TextBox 31">
            <a:extLst>
              <a:ext uri="{FF2B5EF4-FFF2-40B4-BE49-F238E27FC236}">
                <a16:creationId xmlns:a16="http://schemas.microsoft.com/office/drawing/2014/main" xmlns="" id="{5B1500B4-2A13-B105-884B-9C3A22343CC6}"/>
              </a:ext>
            </a:extLst>
          </p:cNvPr>
          <p:cNvSpPr txBox="1"/>
          <p:nvPr/>
        </p:nvSpPr>
        <p:spPr>
          <a:xfrm>
            <a:off x="6071617" y="5605745"/>
            <a:ext cx="1509396" cy="510778"/>
          </a:xfrm>
          <a:prstGeom prst="roundRect">
            <a:avLst/>
          </a:prstGeom>
          <a:solidFill>
            <a:srgbClr val="FFF9F3"/>
          </a:solid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a:solidFill>
                  <a:srgbClr val="7030A0"/>
                </a:solidFill>
                <a:latin typeface="Roboto Black" panose="02000000000000000000" pitchFamily="2" charset="0"/>
                <a:ea typeface="Roboto Black" panose="02000000000000000000" pitchFamily="2" charset="0"/>
              </a:rPr>
              <a:t>ĐÁP ÁN</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6" name="Picture 5"/>
          <p:cNvPicPr>
            <a:picLocks noChangeAspect="1"/>
          </p:cNvPicPr>
          <p:nvPr/>
        </p:nvPicPr>
        <p:blipFill>
          <a:blip r:embed="rId4"/>
          <a:stretch>
            <a:fillRect/>
          </a:stretch>
        </p:blipFill>
        <p:spPr>
          <a:xfrm>
            <a:off x="8143563" y="2523640"/>
            <a:ext cx="2344084" cy="2354643"/>
          </a:xfrm>
          <a:prstGeom prst="ellipse">
            <a:avLst/>
          </a:prstGeom>
          <a:ln w="19050">
            <a:solidFill>
              <a:schemeClr val="bg1"/>
            </a:solidFill>
          </a:ln>
        </p:spPr>
      </p:pic>
    </p:spTree>
    <p:extLst>
      <p:ext uri="{BB962C8B-B14F-4D97-AF65-F5344CB8AC3E}">
        <p14:creationId xmlns:p14="http://schemas.microsoft.com/office/powerpoint/2010/main" val="12995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50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nextCondLst>
                <p:cond evt="onClick" delay="0">
                  <p:tgtEl>
                    <p:spTgt spid="32"/>
                  </p:tgtEl>
                </p:cond>
              </p:nextCondLst>
            </p:seq>
          </p:childTnLst>
        </p:cTn>
      </p:par>
    </p:tnLst>
    <p:bldLst>
      <p:bldP spid="117" grpId="0"/>
      <p:bldP spid="30" grpId="0"/>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8301765" y="3272603"/>
            <a:ext cx="2115878"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nvGrpSpPr>
          <p:cNvPr id="5" name="Group 4"/>
          <p:cNvGrpSpPr/>
          <p:nvPr/>
        </p:nvGrpSpPr>
        <p:grpSpPr>
          <a:xfrm>
            <a:off x="634178" y="1638442"/>
            <a:ext cx="4607674" cy="4639251"/>
            <a:chOff x="1173009" y="1638443"/>
            <a:chExt cx="4607674" cy="4639251"/>
          </a:xfrm>
        </p:grpSpPr>
        <p:sp>
          <p:nvSpPr>
            <p:cNvPr id="3" name="Oval 2"/>
            <p:cNvSpPr/>
            <p:nvPr/>
          </p:nvSpPr>
          <p:spPr>
            <a:xfrm>
              <a:off x="1173009" y="1638443"/>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0656" b="97746" l="7196" r="94045"/>
                      </a14:imgEffect>
                    </a14:imgLayer>
                  </a14:imgProps>
                </a:ext>
                <a:ext uri="{28A0092B-C50C-407E-A947-70E740481C1C}">
                  <a14:useLocalDpi xmlns:a14="http://schemas.microsoft.com/office/drawing/2010/main" val="0"/>
                </a:ext>
              </a:extLst>
            </a:blip>
            <a:srcRect l="7502" t="8375" r="6060" b="2991"/>
            <a:stretch/>
          </p:blipFill>
          <p:spPr>
            <a:xfrm>
              <a:off x="1920282" y="2170868"/>
              <a:ext cx="3113128" cy="3865466"/>
            </a:xfrm>
            <a:prstGeom prst="rect">
              <a:avLst/>
            </a:prstGeom>
          </p:spPr>
        </p:pic>
      </p:grpSp>
      <p:sp>
        <p:nvSpPr>
          <p:cNvPr id="10" name="TextBox 9"/>
          <p:cNvSpPr txBox="1"/>
          <p:nvPr/>
        </p:nvSpPr>
        <p:spPr>
          <a:xfrm>
            <a:off x="5282558" y="2072274"/>
            <a:ext cx="3040911"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Tên các bộ phận chính của đồ chơi chong chóng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5009768" y="4608495"/>
            <a:ext cx="3609083" cy="1569660"/>
          </a:xfrm>
          <a:prstGeom prst="rect">
            <a:avLst/>
          </a:prstGeom>
          <a:noFill/>
        </p:spPr>
        <p:txBody>
          <a:bodyPr wrap="square" rtlCol="0">
            <a:spAutoFit/>
          </a:bodyPr>
          <a:lstStyle/>
          <a:p>
            <a:pPr lvl="0" algn="ctr">
              <a:defRPr/>
            </a:pPr>
            <a:r>
              <a:rPr lang="vi-VN" sz="2400">
                <a:solidFill>
                  <a:srgbClr val="FFFF00"/>
                </a:solidFill>
                <a:latin typeface="Open Sans" panose="020B0606030504020204" pitchFamily="34" charset="0"/>
              </a:rPr>
              <a:t>Bộ phận chính của đồ chơi chong chóng là: cánh chong chóng, thân và trục chong chóng</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2822975" y="1716856"/>
            <a:ext cx="1341967" cy="1200329"/>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Cánh</a:t>
            </a:r>
          </a:p>
          <a:p>
            <a:pPr lvl="0" algn="ctr">
              <a:defRPr/>
            </a:pPr>
            <a:r>
              <a:rPr kumimoji="0" lang="vi-VN" altLang="zh-CN" sz="2400" b="0" i="0" u="none" strike="noStrike" kern="1200" cap="none" spc="0" normalizeH="0" baseline="0">
                <a:ln>
                  <a:noFill/>
                </a:ln>
                <a:solidFill>
                  <a:srgbClr val="002060"/>
                </a:solidFill>
                <a:effectLst/>
                <a:uLnTx/>
                <a:uFillTx/>
                <a:latin typeface="Roboto" panose="02000000000000000000" pitchFamily="2" charset="0"/>
                <a:ea typeface="Roboto" panose="02000000000000000000" pitchFamily="2" charset="0"/>
              </a:rPr>
              <a:t>Chong chóng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3384932" y="5162493"/>
            <a:ext cx="1341967" cy="461665"/>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Thân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1013581" y="2677142"/>
            <a:ext cx="994870" cy="461665"/>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Trục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Down Arrow 3"/>
          <p:cNvSpPr/>
          <p:nvPr/>
        </p:nvSpPr>
        <p:spPr>
          <a:xfrm rot="3003917">
            <a:off x="4135558" y="2658377"/>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806657">
            <a:off x="2856481" y="5239549"/>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7576543">
            <a:off x="2023427" y="2925706"/>
            <a:ext cx="536276" cy="11769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10" grpId="0"/>
      <p:bldP spid="12" grpId="0"/>
      <p:bldP spid="13" grpId="0"/>
      <p:bldP spid="14" grpId="0"/>
      <p:bldP spid="15" grpId="0"/>
      <p:bldP spid="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2512" y="2360699"/>
            <a:ext cx="7779488" cy="380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18305" y="1899445"/>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2" y="2561568"/>
            <a:ext cx="3471442" cy="3603762"/>
          </a:xfrm>
          <a:prstGeom prst="rect">
            <a:avLst/>
          </a:prstGeom>
        </p:spPr>
      </p:pic>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4679556" y="1182667"/>
            <a:ext cx="3852441"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Mô tả mối liên hệ giữa các bộ phận của chong chóng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5883527" y="2844661"/>
            <a:ext cx="5368972" cy="1200329"/>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Thân ch</a:t>
            </a:r>
            <a:r>
              <a:rPr lang="en-US" altLang="zh-CN" sz="2400">
                <a:solidFill>
                  <a:srgbClr val="002060"/>
                </a:solidFill>
                <a:latin typeface="Roboto" panose="02000000000000000000" pitchFamily="2" charset="0"/>
                <a:ea typeface="Roboto" panose="02000000000000000000" pitchFamily="2" charset="0"/>
              </a:rPr>
              <a:t>o</a:t>
            </a:r>
            <a:r>
              <a:rPr lang="vi-VN" altLang="zh-CN" sz="2400" noProof="0">
                <a:solidFill>
                  <a:srgbClr val="002060"/>
                </a:solidFill>
                <a:latin typeface="Roboto" panose="02000000000000000000" pitchFamily="2" charset="0"/>
                <a:ea typeface="Roboto" panose="02000000000000000000" pitchFamily="2" charset="0"/>
              </a:rPr>
              <a:t>ng chóng </a:t>
            </a:r>
            <a:r>
              <a:rPr lang="en-US" altLang="zh-CN" sz="2400" noProof="0">
                <a:solidFill>
                  <a:srgbClr val="002060"/>
                </a:solidFill>
                <a:latin typeface="Roboto" panose="02000000000000000000" pitchFamily="2" charset="0"/>
                <a:ea typeface="Roboto" panose="02000000000000000000" pitchFamily="2" charset="0"/>
              </a:rPr>
              <a:t>dùng </a:t>
            </a:r>
            <a:r>
              <a:rPr lang="vi-VN" altLang="zh-CN" sz="2400" noProof="0">
                <a:solidFill>
                  <a:srgbClr val="002060"/>
                </a:solidFill>
                <a:latin typeface="Roboto" panose="02000000000000000000" pitchFamily="2" charset="0"/>
                <a:ea typeface="Roboto" panose="02000000000000000000" pitchFamily="2" charset="0"/>
              </a:rPr>
              <a:t>để cầm hoặc cắm chong chóng vào </a:t>
            </a:r>
            <a:r>
              <a:rPr lang="en-US" altLang="zh-CN" sz="2400" noProof="0">
                <a:solidFill>
                  <a:srgbClr val="002060"/>
                </a:solidFill>
                <a:latin typeface="Roboto" panose="02000000000000000000" pitchFamily="2" charset="0"/>
                <a:ea typeface="Roboto" panose="02000000000000000000" pitchFamily="2" charset="0"/>
              </a:rPr>
              <a:t>vị trí</a:t>
            </a:r>
            <a:r>
              <a:rPr lang="vi-VN" altLang="zh-CN" sz="2400" noProof="0">
                <a:solidFill>
                  <a:srgbClr val="002060"/>
                </a:solidFill>
                <a:latin typeface="Roboto" panose="02000000000000000000" pitchFamily="2" charset="0"/>
                <a:ea typeface="Roboto" panose="02000000000000000000" pitchFamily="2" charset="0"/>
              </a:rPr>
              <a:t> cố định </a:t>
            </a:r>
            <a:r>
              <a:rPr lang="en-US" altLang="zh-CN" sz="2400" noProof="0">
                <a:solidFill>
                  <a:srgbClr val="002060"/>
                </a:solidFill>
                <a:latin typeface="Roboto" panose="02000000000000000000" pitchFamily="2" charset="0"/>
                <a:ea typeface="Roboto" panose="02000000000000000000" pitchFamily="2" charset="0"/>
              </a:rPr>
              <a:t>giúp</a:t>
            </a:r>
            <a:r>
              <a:rPr lang="vi-VN" altLang="zh-CN" sz="2400" noProof="0">
                <a:solidFill>
                  <a:srgbClr val="002060"/>
                </a:solidFill>
                <a:latin typeface="Roboto" panose="02000000000000000000" pitchFamily="2" charset="0"/>
                <a:ea typeface="Roboto" panose="02000000000000000000" pitchFamily="2" charset="0"/>
              </a:rPr>
              <a:t> chong chóng đứng được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Down Arrow 3"/>
          <p:cNvSpPr/>
          <p:nvPr/>
        </p:nvSpPr>
        <p:spPr>
          <a:xfrm rot="16200000">
            <a:off x="5083187" y="4727330"/>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Down Arrow 15"/>
          <p:cNvSpPr/>
          <p:nvPr/>
        </p:nvSpPr>
        <p:spPr>
          <a:xfrm rot="16200000">
            <a:off x="5083187" y="2691903"/>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Down Arrow 16"/>
          <p:cNvSpPr/>
          <p:nvPr/>
        </p:nvSpPr>
        <p:spPr>
          <a:xfrm rot="16200000">
            <a:off x="5055845" y="3793540"/>
            <a:ext cx="536276" cy="8136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8" name="TextBox 17"/>
          <p:cNvSpPr txBox="1"/>
          <p:nvPr/>
        </p:nvSpPr>
        <p:spPr>
          <a:xfrm>
            <a:off x="5913160" y="4044990"/>
            <a:ext cx="5208497" cy="830997"/>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Trục giúp cố định cánh chong chóng vào thân chóng chóng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5942338" y="4875987"/>
            <a:ext cx="5179319" cy="830997"/>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Cánh chong chóng </a:t>
            </a:r>
            <a:r>
              <a:rPr lang="en-US" altLang="zh-CN" sz="2400">
                <a:solidFill>
                  <a:srgbClr val="002060"/>
                </a:solidFill>
                <a:latin typeface="Roboto" panose="02000000000000000000" pitchFamily="2" charset="0"/>
                <a:ea typeface="Roboto" panose="02000000000000000000" pitchFamily="2" charset="0"/>
              </a:rPr>
              <a:t>gồm có 4 cánh đối xứng nhau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095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4" grpId="0" animBg="1"/>
      <p:bldP spid="16" grpId="0" animBg="1"/>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780899" y="1961350"/>
            <a:ext cx="4560125"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Quan sát hình bên và giải thích tại sao chong chóng quay?</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1042700" y="3353551"/>
            <a:ext cx="4036521" cy="830997"/>
          </a:xfrm>
          <a:prstGeom prst="rect">
            <a:avLst/>
          </a:prstGeom>
          <a:noFill/>
        </p:spPr>
        <p:txBody>
          <a:bodyPr wrap="square" rtlCol="0">
            <a:spAutoFit/>
          </a:bodyPr>
          <a:lstStyle/>
          <a:p>
            <a:pPr lvl="0">
              <a:defRPr/>
            </a:pPr>
            <a:r>
              <a:rPr lang="en-US" altLang="zh-CN" sz="2400">
                <a:solidFill>
                  <a:srgbClr val="FFFF00"/>
                </a:solidFill>
                <a:latin typeface="Roboto" panose="02000000000000000000" pitchFamily="2" charset="0"/>
                <a:ea typeface="Roboto" panose="02000000000000000000" pitchFamily="2" charset="0"/>
              </a:rPr>
              <a:t>Bạn chạy tạo ra gió làm cho chong chóng quay</a:t>
            </a:r>
            <a:endParaRPr lang="vi-VN" altLang="zh-CN" sz="2400">
              <a:solidFill>
                <a:srgbClr val="FFFF00"/>
              </a:solidFill>
              <a:latin typeface="Roboto" panose="02000000000000000000" pitchFamily="2" charset="0"/>
              <a:ea typeface="Roboto" panose="02000000000000000000" pitchFamily="2" charset="0"/>
            </a:endParaRPr>
          </a:p>
        </p:txBody>
      </p:sp>
      <p:sp>
        <p:nvSpPr>
          <p:cNvPr id="16" name="Down Arrow 15"/>
          <p:cNvSpPr/>
          <p:nvPr/>
        </p:nvSpPr>
        <p:spPr>
          <a:xfrm rot="16200000">
            <a:off x="5654394" y="3536921"/>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291" y="1957481"/>
            <a:ext cx="4863376" cy="4602480"/>
          </a:xfrm>
          <a:prstGeom prst="rect">
            <a:avLst/>
          </a:prstGeom>
          <a:effectLst>
            <a:softEdge rad="63500"/>
          </a:effectLst>
        </p:spPr>
      </p:pic>
    </p:spTree>
    <p:extLst>
      <p:ext uri="{BB962C8B-B14F-4D97-AF65-F5344CB8AC3E}">
        <p14:creationId xmlns:p14="http://schemas.microsoft.com/office/powerpoint/2010/main" val="27703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6"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92585" y="227522"/>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1136373" y="2039400"/>
            <a:ext cx="5426463"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C</a:t>
            </a:r>
            <a:r>
              <a:rPr lang="vi-VN" sz="2400">
                <a:solidFill>
                  <a:schemeClr val="bg1"/>
                </a:solidFill>
                <a:latin typeface="Roboto" panose="02000000000000000000" pitchFamily="2" charset="0"/>
                <a:ea typeface="Roboto" panose="02000000000000000000" pitchFamily="2" charset="0"/>
              </a:rPr>
              <a:t>hong chóng nào sẽ quay nhanh hơn</a:t>
            </a:r>
            <a:r>
              <a:rPr lang="en-US" sz="240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1392264" y="4743077"/>
            <a:ext cx="4593265" cy="461665"/>
          </a:xfrm>
          <a:prstGeom prst="rect">
            <a:avLst/>
          </a:prstGeom>
          <a:noFill/>
        </p:spPr>
        <p:txBody>
          <a:bodyPr wrap="square" rtlCol="0">
            <a:spAutoFit/>
          </a:bodyPr>
          <a:lstStyle/>
          <a:p>
            <a:pPr lvl="0">
              <a:defRPr/>
            </a:pPr>
            <a:r>
              <a:rPr lang="en-US" altLang="zh-CN" sz="2400" noProof="0">
                <a:solidFill>
                  <a:srgbClr val="FFFF00"/>
                </a:solidFill>
                <a:latin typeface="Roboto" panose="02000000000000000000" pitchFamily="2" charset="0"/>
                <a:ea typeface="Roboto" panose="02000000000000000000" pitchFamily="2" charset="0"/>
              </a:rPr>
              <a:t>Vì cánh chong chóng số 2 cứng</a:t>
            </a:r>
          </a:p>
        </p:txBody>
      </p:sp>
      <p:sp>
        <p:nvSpPr>
          <p:cNvPr id="16" name="Down Arrow 15"/>
          <p:cNvSpPr/>
          <p:nvPr/>
        </p:nvSpPr>
        <p:spPr>
          <a:xfrm rot="16200000">
            <a:off x="6850761" y="5093392"/>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42808" y="2964400"/>
            <a:ext cx="4892178" cy="461665"/>
          </a:xfrm>
          <a:prstGeom prst="rect">
            <a:avLst/>
          </a:prstGeom>
          <a:noFill/>
        </p:spPr>
        <p:txBody>
          <a:bodyPr wrap="square" rtlCol="0">
            <a:spAutoFit/>
          </a:bodyPr>
          <a:lstStyle/>
          <a:p>
            <a:pPr lvl="0" algn="ctr">
              <a:defRPr/>
            </a:pPr>
            <a:r>
              <a:rPr lang="en-US" altLang="zh-CN" sz="2400" noProof="0">
                <a:solidFill>
                  <a:srgbClr val="FFFF00"/>
                </a:solidFill>
                <a:latin typeface="Roboto" panose="02000000000000000000" pitchFamily="2" charset="0"/>
                <a:ea typeface="Roboto" panose="02000000000000000000" pitchFamily="2" charset="0"/>
              </a:rPr>
              <a:t>C</a:t>
            </a:r>
            <a:r>
              <a:rPr lang="vi-VN" altLang="zh-CN" sz="2400" noProof="0">
                <a:solidFill>
                  <a:srgbClr val="FFFF00"/>
                </a:solidFill>
                <a:latin typeface="Roboto" panose="02000000000000000000" pitchFamily="2" charset="0"/>
                <a:ea typeface="Roboto" panose="02000000000000000000" pitchFamily="2" charset="0"/>
              </a:rPr>
              <a:t>hong chóng </a:t>
            </a:r>
            <a:r>
              <a:rPr lang="en-US" altLang="zh-CN" sz="2400" noProof="0">
                <a:solidFill>
                  <a:srgbClr val="FFFF00"/>
                </a:solidFill>
                <a:latin typeface="Roboto" panose="02000000000000000000" pitchFamily="2" charset="0"/>
                <a:ea typeface="Roboto" panose="02000000000000000000" pitchFamily="2" charset="0"/>
              </a:rPr>
              <a:t>số 2 quay nhanh 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51" y="3801097"/>
            <a:ext cx="3323955" cy="3059527"/>
          </a:xfrm>
          <a:prstGeom prst="roundRect">
            <a:avLst>
              <a:gd name="adj" fmla="val 22021"/>
            </a:avLst>
          </a:prstGeom>
        </p:spPr>
      </p:pic>
      <p:pic>
        <p:nvPicPr>
          <p:cNvPr id="2" name="Picture 1"/>
          <p:cNvPicPr>
            <a:picLocks noChangeAspect="1"/>
          </p:cNvPicPr>
          <p:nvPr/>
        </p:nvPicPr>
        <p:blipFill>
          <a:blip r:embed="rId5"/>
          <a:stretch>
            <a:fillRect/>
          </a:stretch>
        </p:blipFill>
        <p:spPr>
          <a:xfrm>
            <a:off x="8046456" y="728964"/>
            <a:ext cx="3272205" cy="2986203"/>
          </a:xfrm>
          <a:prstGeom prst="roundRect">
            <a:avLst/>
          </a:prstGeom>
        </p:spPr>
      </p:pic>
      <p:sp>
        <p:nvSpPr>
          <p:cNvPr id="20" name="TextBox 19"/>
          <p:cNvSpPr txBox="1"/>
          <p:nvPr/>
        </p:nvSpPr>
        <p:spPr>
          <a:xfrm>
            <a:off x="2596661" y="3758225"/>
            <a:ext cx="1893058"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a:t>
            </a:r>
            <a:r>
              <a:rPr lang="vi-VN" sz="2400">
                <a:solidFill>
                  <a:schemeClr val="bg1"/>
                </a:solidFill>
                <a:latin typeface="Roboto" panose="02000000000000000000" pitchFamily="2" charset="0"/>
                <a:ea typeface="Roboto" panose="02000000000000000000" pitchFamily="2" charset="0"/>
              </a:rPr>
              <a:t>ại sao</a:t>
            </a:r>
            <a:r>
              <a:rPr lang="en-US" sz="240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8065453" y="863260"/>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22" name="TextBox 21"/>
          <p:cNvSpPr txBox="1"/>
          <p:nvPr/>
        </p:nvSpPr>
        <p:spPr>
          <a:xfrm>
            <a:off x="8245145" y="4027899"/>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378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26" presetClass="emph" presetSubtype="0" repeatCount="3000" fill="hold" grpId="1" nodeType="withEffect">
                                  <p:stCondLst>
                                    <p:cond delay="0"/>
                                  </p:stCondLst>
                                  <p:childTnLst>
                                    <p:animEffect transition="out" filter="fade">
                                      <p:cBhvr>
                                        <p:cTn id="32" dur="1000" tmFilter="0, 0; .2, .5; .8, .5; 1, 0"/>
                                        <p:tgtEl>
                                          <p:spTgt spid="16"/>
                                        </p:tgtEl>
                                      </p:cBhvr>
                                    </p:animEffect>
                                    <p:animScale>
                                      <p:cBhvr>
                                        <p:cTn id="33" dur="500" autoRev="1" fill="hold"/>
                                        <p:tgtEl>
                                          <p:spTgt spid="16"/>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P spid="16" grpId="1" animBg="1"/>
      <p:bldP spid="18"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0897"/>
          <a:stretch/>
        </p:blipFill>
        <p:spPr>
          <a:xfrm>
            <a:off x="4380613" y="1895815"/>
            <a:ext cx="3536392" cy="3480343"/>
          </a:xfrm>
          <a:prstGeom prst="round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1" y="1895815"/>
            <a:ext cx="3554098" cy="3480343"/>
          </a:xfrm>
          <a:prstGeom prst="roundRect">
            <a:avLst/>
          </a:prstGeom>
        </p:spPr>
      </p:pic>
      <p:sp>
        <p:nvSpPr>
          <p:cNvPr id="117" name="TextBox 116"/>
          <p:cNvSpPr txBox="1"/>
          <p:nvPr/>
        </p:nvSpPr>
        <p:spPr>
          <a:xfrm>
            <a:off x="2692585" y="227522"/>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884164" y="2009834"/>
            <a:ext cx="2999692"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C</a:t>
            </a:r>
            <a:r>
              <a:rPr lang="vi-VN" sz="2400">
                <a:solidFill>
                  <a:schemeClr val="bg1"/>
                </a:solidFill>
                <a:latin typeface="Roboto" panose="02000000000000000000" pitchFamily="2" charset="0"/>
                <a:ea typeface="Roboto" panose="02000000000000000000" pitchFamily="2" charset="0"/>
              </a:rPr>
              <a:t>hong chóng nào sẽ quay nhanh hơn</a:t>
            </a:r>
            <a:r>
              <a:rPr lang="en-US" sz="240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93596" y="4910096"/>
            <a:ext cx="3105908" cy="1200329"/>
          </a:xfrm>
          <a:prstGeom prst="rect">
            <a:avLst/>
          </a:prstGeom>
          <a:noFill/>
        </p:spPr>
        <p:txBody>
          <a:bodyPr wrap="square" rtlCol="0">
            <a:spAutoFit/>
          </a:bodyPr>
          <a:lstStyle/>
          <a:p>
            <a:pPr lvl="0" algn="ctr">
              <a:defRPr/>
            </a:pPr>
            <a:r>
              <a:rPr lang="en-US" altLang="zh-CN" sz="2400" noProof="0">
                <a:solidFill>
                  <a:srgbClr val="FFFF00"/>
                </a:solidFill>
                <a:latin typeface="Roboto" panose="02000000000000000000" pitchFamily="2" charset="0"/>
                <a:ea typeface="Roboto" panose="02000000000000000000" pitchFamily="2" charset="0"/>
              </a:rPr>
              <a:t>Vì cánh chong chóng số 4 cong, hứng được nhiều gió</a:t>
            </a:r>
          </a:p>
        </p:txBody>
      </p:sp>
      <p:sp>
        <p:nvSpPr>
          <p:cNvPr id="16" name="Down Arrow 15"/>
          <p:cNvSpPr/>
          <p:nvPr/>
        </p:nvSpPr>
        <p:spPr>
          <a:xfrm rot="10800000">
            <a:off x="9753903" y="5840142"/>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8074" y="3027569"/>
            <a:ext cx="3105908" cy="830997"/>
          </a:xfrm>
          <a:prstGeom prst="rect">
            <a:avLst/>
          </a:prstGeom>
          <a:noFill/>
        </p:spPr>
        <p:txBody>
          <a:bodyPr wrap="square" rtlCol="0">
            <a:spAutoFit/>
          </a:bodyPr>
          <a:lstStyle/>
          <a:p>
            <a:pPr lvl="0" algn="ctr">
              <a:defRPr/>
            </a:pPr>
            <a:r>
              <a:rPr lang="en-US" altLang="zh-CN" sz="2400" noProof="0">
                <a:solidFill>
                  <a:srgbClr val="FFFF00"/>
                </a:solidFill>
                <a:latin typeface="Roboto" panose="02000000000000000000" pitchFamily="2" charset="0"/>
                <a:ea typeface="Roboto" panose="02000000000000000000" pitchFamily="2" charset="0"/>
              </a:rPr>
              <a:t>C</a:t>
            </a:r>
            <a:r>
              <a:rPr lang="vi-VN" altLang="zh-CN" sz="2400" noProof="0">
                <a:solidFill>
                  <a:srgbClr val="FFFF00"/>
                </a:solidFill>
                <a:latin typeface="Roboto" panose="02000000000000000000" pitchFamily="2" charset="0"/>
                <a:ea typeface="Roboto" panose="02000000000000000000" pitchFamily="2" charset="0"/>
              </a:rPr>
              <a:t>hong chóng </a:t>
            </a:r>
            <a:r>
              <a:rPr lang="en-US" altLang="zh-CN" sz="2400" noProof="0">
                <a:solidFill>
                  <a:srgbClr val="FFFF00"/>
                </a:solidFill>
                <a:latin typeface="Roboto" panose="02000000000000000000" pitchFamily="2" charset="0"/>
                <a:ea typeface="Roboto" panose="02000000000000000000" pitchFamily="2" charset="0"/>
              </a:rPr>
              <a:t>số 4 quay nhanh 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1414499" y="4124098"/>
            <a:ext cx="1893058"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a:t>
            </a:r>
            <a:r>
              <a:rPr lang="vi-VN" sz="2400">
                <a:solidFill>
                  <a:schemeClr val="bg1"/>
                </a:solidFill>
                <a:latin typeface="Roboto" panose="02000000000000000000" pitchFamily="2" charset="0"/>
                <a:ea typeface="Roboto" panose="02000000000000000000" pitchFamily="2" charset="0"/>
              </a:rPr>
              <a:t>ại sao</a:t>
            </a:r>
            <a:r>
              <a:rPr lang="en-US" sz="240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503545" y="2085107"/>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22" name="TextBox 21"/>
          <p:cNvSpPr txBox="1"/>
          <p:nvPr/>
        </p:nvSpPr>
        <p:spPr>
          <a:xfrm>
            <a:off x="8467118" y="2044861"/>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453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16"/>
                                        </p:tgtEl>
                                      </p:cBhvr>
                                    </p:animEffect>
                                    <p:animScale>
                                      <p:cBhvr>
                                        <p:cTn id="27" dur="500" autoRev="1" fill="hold"/>
                                        <p:tgtEl>
                                          <p:spTgt spid="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P spid="16" grpId="1" animBg="1"/>
      <p:bldP spid="18" grpId="0"/>
      <p:bldP spid="20" grpId="0"/>
      <p:bldP spid="21" grpId="0"/>
      <p:bldP spid="2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7131</TotalTime>
  <Words>838</Words>
  <Application>Microsoft Office PowerPoint</Application>
  <PresentationFormat>Widescreen</PresentationFormat>
  <Paragraphs>93</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Roboto Black</vt:lpstr>
      <vt:lpstr>Times New Roman</vt:lpstr>
      <vt:lpstr>Roboto</vt:lpstr>
      <vt:lpstr>Pangolin</vt:lpstr>
      <vt:lpstr>Calibri Light</vt:lpstr>
      <vt:lpstr>Open Sans</vt:lpstr>
      <vt:lpstr>Calibri</vt:lpstr>
      <vt:lpstr>Arial</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391</cp:revision>
  <dcterms:created xsi:type="dcterms:W3CDTF">2023-04-01T23:44:56Z</dcterms:created>
  <dcterms:modified xsi:type="dcterms:W3CDTF">2024-03-20T06:52:34Z</dcterms:modified>
</cp:coreProperties>
</file>