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7" r:id="rId3"/>
    <p:sldId id="259" r:id="rId4"/>
    <p:sldId id="289" r:id="rId5"/>
    <p:sldId id="290" r:id="rId6"/>
    <p:sldId id="291" r:id="rId7"/>
    <p:sldId id="261" r:id="rId8"/>
    <p:sldId id="278" r:id="rId9"/>
    <p:sldId id="292" r:id="rId10"/>
    <p:sldId id="293" r:id="rId11"/>
    <p:sldId id="294" r:id="rId12"/>
    <p:sldId id="295" r:id="rId13"/>
    <p:sldId id="296" r:id="rId14"/>
    <p:sldId id="284" r:id="rId15"/>
    <p:sldId id="28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0E947-7262-4E48-8D5B-7AC3A72ACF86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D9D8-F329-46A5-84C1-72B2A675C0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24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122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70E69-0D04-4615-8C68-DFE5277347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340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8673F6-E60E-218E-FBA9-6A0CE9BF3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AF8E290-27A6-2A7D-E10D-B4A49A199F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7AD05D9-4851-99BC-14D0-96D2434253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6B3177-5736-C6CF-566B-24D7C2B3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4699A7-2BBB-21DC-6A23-27BC935AE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821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E35328-29F7-2C9F-A460-0ABDE855E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CB9E251-CF22-2BC9-6C52-DB1C6E62E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2FB681-C35D-FAD4-4D41-6F762B4D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493CBF7-9E19-6E85-A331-8676FBE0F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01A9EF4-9BC2-A52F-5E82-3EC54A4FE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703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BA11A25-5342-7229-0C4C-A677B1335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531DBF7-6E61-492B-07A5-34757B2A6A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53865A-A9CB-22BF-46C6-944B827C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B136C5-B79D-6B62-A0BE-BD2FC7CC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4AED0C-E250-F6A6-9AC4-8BDC8801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4244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772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67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453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17504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939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903245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07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49442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214AAF-4024-A432-BA45-B3528DC2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BFCA537-19AD-58E8-3BA8-00FC0EF0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ADA75E-CEB5-523B-A2C7-1B2AD09AB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DC2BD5-165B-6F01-4D67-3CC1E63E1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6D80DB-293B-EA00-3926-54F83A295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6183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82016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8285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F0E73-49F7-4C33-85FF-A916E821AE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4540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E56E6B-46DB-9460-B49F-A5B2DE8E9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38751D5-F733-8CAA-022D-AE225FB15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9D0357-1C48-1CEF-70FF-D84358DC3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388B68-3B39-BA4A-E9C8-F095E7D86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FDFEDA-0131-E099-70FE-AA0C35AA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03184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B4B0EA0-1008-B33F-8DBE-DCEF61F3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ED0ACC-14E3-800E-E0CD-8489668B3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625EC72-C81E-A604-C8D4-9CFF356A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E6E4CC-B4A0-A0DE-4746-6710692060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D09AAAB-EEA9-C79E-372E-C4F71C82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80FD076-613B-6921-9785-10D2B0E0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9329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C02F17-C56D-6F00-9C3E-E831869C0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F6124B9-D3B3-B68E-B720-DF9374F9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A0A4878-92D1-6A27-A4AB-BF584BCC1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BBDF5FD-CBF4-464E-B300-898B27B07B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09E1074-30C8-AB0D-3099-389A42170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7073F3-B6A6-B33C-286D-D30B9A7642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FB8EA90-6AE6-E90D-41FC-55000227E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E4AF75A-8EF4-7B9D-3FFF-5A65A202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8140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AF796D-DEA8-53EC-843F-0F3FFAC3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6DC7BC8-23FB-4190-AFD0-7353FF252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8AA3D48-D33B-967D-2CEF-9499B101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9E739F0-7ACF-B2E3-CB44-ADB8A6872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960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7A5EE2F-59E5-2218-8C15-C6A532EA85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C5F35AF-706A-8DC5-7451-D23DFE050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0B8849B-F98D-3B84-3603-4A20ED43C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7137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C8B52F-74C8-7E08-5318-4A1E82BE5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F18B90-98B5-3F1C-B540-DD6AFA0E3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DFDCF55-90B5-C6B3-7EA9-5EF91AEE4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AE5733D-6C52-9AAE-AEB3-FF93463179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B428C63-83FA-B980-BAF9-485EB49A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5D3E6B3-5229-6E1E-3CF6-99FA7EC3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810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B22A15-745F-82B5-9022-55DA97175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018B6161-F393-8EA5-F6A1-1542B82D1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2B48409-185F-E31F-005B-57C03310A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8643A7C-31E8-C515-0850-34C5A1C95A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61DCDC4-B1CA-4797-B3CC-9A2AEB36F4F8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6F78D6A-12D9-9930-1530-FF07FF63F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A056A58-27DE-8F16-EDE5-6BED1BE8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3C156B-05C7-4655-9F61-25D4BFCA00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392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05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F0E73-49F7-4C33-85FF-A916E821AEA3}" type="datetimeFigureOut">
              <a:rPr lang="en-US" smtClean="0"/>
              <a:t>3/6/2024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4CA75-9705-4369-9168-53C4B2B8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867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9.sv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=""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517573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40DE168-0C05-C190-4918-9884B1351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704" y="1129580"/>
            <a:ext cx="4230991" cy="19508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103ED87-5174-1FC9-C6CF-5417AFCF5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024" y="2458065"/>
            <a:ext cx="7045395" cy="31925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682C3FA-957B-A960-C3A9-E8B4ACA5E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6820" y="4938486"/>
            <a:ext cx="2267909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=""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219451" y="152400"/>
            <a:ext cx="5610224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4: Hoàn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thiện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04875" y="914400"/>
            <a:ext cx="10582275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bốn bộ vít ngắn và đai ốc lắp ghép các bộ phận để hoàn thiện mô hình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 như Hình 5.</a:t>
            </a:r>
          </a:p>
          <a:p>
            <a:pPr marL="457200" lvl="0" indent="-4572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Kiểm tra và điều chỉnh lại sản phẩm (nếu cần).</a:t>
            </a:r>
          </a:p>
          <a:p>
            <a:pPr lvl="0" algn="just">
              <a:spcAft>
                <a:spcPts val="500"/>
              </a:spcAft>
            </a:pPr>
            <a:r>
              <a:rPr lang="vi-VN" sz="2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Lưu ý: Sử dụng dụng cụ lắp ghép đúng cách và an toàn.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B0B4571-E695-3986-E981-20BEAB7504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0475" y="2890020"/>
            <a:ext cx="4986337" cy="364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36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B97BF8-D44A-AD63-87BE-76CFAF7C61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4" y="637215"/>
            <a:ext cx="6410325" cy="568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22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838443F-E866-C687-773F-FED9D43CA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9255" y="1500589"/>
            <a:ext cx="7797460" cy="391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60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" t="5015" r="4519" b="4636"/>
          <a:stretch/>
        </p:blipFill>
        <p:spPr>
          <a:xfrm>
            <a:off x="1" y="-26126"/>
            <a:ext cx="12226834" cy="6894452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=""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52821" y="890941"/>
            <a:ext cx="11366956" cy="5096285"/>
            <a:chOff x="-214721" y="1633891"/>
            <a:chExt cx="11366956" cy="5096285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6DA287F-80C3-BFDD-2792-4403BD97486B}"/>
                </a:ext>
              </a:extLst>
            </p:cNvPr>
            <p:cNvSpPr txBox="1"/>
            <p:nvPr/>
          </p:nvSpPr>
          <p:spPr>
            <a:xfrm>
              <a:off x="3163825" y="1633891"/>
              <a:ext cx="7988410" cy="2349579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66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Em hãy nhắc lại các bước lắp rô – bốt</a:t>
              </a:r>
              <a:endParaRPr kumimoji="0" lang="en-US" sz="3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56" t="5079" r="28961" b="40202"/>
            <a:stretch/>
          </p:blipFill>
          <p:spPr>
            <a:xfrm flipH="1">
              <a:off x="-214721" y="2510873"/>
              <a:ext cx="5056042" cy="4219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508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=""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="" xmlns:a16="http://schemas.microsoft.com/office/drawing/2014/main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258EA1C-86C6-9736-BC28-D271B138D4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496" y="543940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2B36FAA-A1A5-4045-4B5A-8C5D8972D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61" y="63833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96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1778409" cy="2508084"/>
            <a:chOff x="135684" y="294969"/>
            <a:chExt cx="11778409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=""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=""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=""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21580"/>
                <a:ext cx="4280542" cy="1381473"/>
                <a:chOff x="2137149" y="4364989"/>
                <a:chExt cx="4280542" cy="1381473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=""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=""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1: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881300" y="742659"/>
              <a:ext cx="7922075" cy="941180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Rô- bốt gồm mấy bộ phận chính?</a:t>
              </a:r>
              <a:endParaRPr lang="en-US" sz="44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5" name="a">
              <a:extLst>
                <a:ext uri="{FF2B5EF4-FFF2-40B4-BE49-F238E27FC236}">
                  <a16:creationId xmlns=""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=""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19" name="b">
              <a:extLst>
                <a:ext uri="{FF2B5EF4-FFF2-40B4-BE49-F238E27FC236}">
                  <a16:creationId xmlns=""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0" name="Picture 11">
              <a:extLst>
                <a:ext uri="{FF2B5EF4-FFF2-40B4-BE49-F238E27FC236}">
                  <a16:creationId xmlns=""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2" name="c">
              <a:extLst>
                <a:ext uri="{FF2B5EF4-FFF2-40B4-BE49-F238E27FC236}">
                  <a16:creationId xmlns=""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3" name="Picture 12">
              <a:extLst>
                <a:ext uri="{FF2B5EF4-FFF2-40B4-BE49-F238E27FC236}">
                  <a16:creationId xmlns=""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=""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15130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1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99834" y="343701"/>
            <a:ext cx="13153910" cy="2539697"/>
            <a:chOff x="-99833" y="294969"/>
            <a:chExt cx="13153910" cy="2539697"/>
          </a:xfrm>
        </p:grpSpPr>
        <p:grpSp>
          <p:nvGrpSpPr>
            <p:cNvPr id="2" name="Group 1"/>
            <p:cNvGrpSpPr/>
            <p:nvPr/>
          </p:nvGrpSpPr>
          <p:grpSpPr>
            <a:xfrm>
              <a:off x="-99833" y="294969"/>
              <a:ext cx="12013926" cy="2539697"/>
              <a:chOff x="-99833" y="294969"/>
              <a:chExt cx="12013926" cy="2539697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=""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=""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=""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-99833" y="1452428"/>
                <a:ext cx="4280542" cy="1382238"/>
                <a:chOff x="1901632" y="4395837"/>
                <a:chExt cx="4280542" cy="1382238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=""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1901632" y="4395837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=""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1901632" y="4396602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2: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943351" y="867004"/>
              <a:ext cx="9110726" cy="864918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Đầu rô- bốt cần mấy thanh thẳng 5 lỗ?</a:t>
              </a:r>
              <a:endParaRPr lang="en-US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=""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000" b="1" dirty="0">
                  <a:solidFill>
                    <a:srgbClr val="009999"/>
                  </a:solidFill>
                </a:rPr>
                <a:t>2</a:t>
              </a:r>
              <a:endPara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9" name="Picture 4">
              <a:extLst>
                <a:ext uri="{FF2B5EF4-FFF2-40B4-BE49-F238E27FC236}">
                  <a16:creationId xmlns=""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5" y="4118917"/>
            <a:ext cx="3929858" cy="1550710"/>
            <a:chOff x="9105900" y="4622054"/>
            <a:chExt cx="5174280" cy="2009843"/>
          </a:xfrm>
        </p:grpSpPr>
        <p:sp>
          <p:nvSpPr>
            <p:cNvPr id="21" name="b">
              <a:extLst>
                <a:ext uri="{FF2B5EF4-FFF2-40B4-BE49-F238E27FC236}">
                  <a16:creationId xmlns=""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1" y="4622054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=""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=""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=""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=""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30" y="4310511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8965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50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1" fill="hold">
                          <p:stCondLst>
                            <p:cond delay="0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4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5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2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" t="4105" r="4171" b="5693"/>
          <a:stretch/>
        </p:blipFill>
        <p:spPr>
          <a:xfrm>
            <a:off x="0" y="-13063"/>
            <a:ext cx="12239897" cy="687377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683" y="343701"/>
            <a:ext cx="12351666" cy="2508084"/>
            <a:chOff x="135684" y="294969"/>
            <a:chExt cx="12351666" cy="2508084"/>
          </a:xfrm>
        </p:grpSpPr>
        <p:grpSp>
          <p:nvGrpSpPr>
            <p:cNvPr id="2" name="Group 1"/>
            <p:cNvGrpSpPr/>
            <p:nvPr/>
          </p:nvGrpSpPr>
          <p:grpSpPr>
            <a:xfrm>
              <a:off x="135684" y="294969"/>
              <a:ext cx="11778409" cy="2508084"/>
              <a:chOff x="135684" y="294969"/>
              <a:chExt cx="11778409" cy="2508084"/>
            </a:xfrm>
          </p:grpSpPr>
          <p:sp>
            <p:nvSpPr>
              <p:cNvPr id="9" name="Hình chữ nhật: Góc Tròn 13">
                <a:extLst>
                  <a:ext uri="{FF2B5EF4-FFF2-40B4-BE49-F238E27FC236}">
                    <a16:creationId xmlns="" xmlns:a16="http://schemas.microsoft.com/office/drawing/2014/main" id="{B3661555-36CB-FCE4-454A-B9815472727D}"/>
                  </a:ext>
                </a:extLst>
              </p:cNvPr>
              <p:cNvSpPr/>
              <p:nvPr/>
            </p:nvSpPr>
            <p:spPr>
              <a:xfrm>
                <a:off x="383136" y="294969"/>
                <a:ext cx="11530957" cy="2173912"/>
              </a:xfrm>
              <a:custGeom>
                <a:avLst/>
                <a:gdLst>
                  <a:gd name="connsiteX0" fmla="*/ 0 w 11530957"/>
                  <a:gd name="connsiteY0" fmla="*/ 362326 h 2173912"/>
                  <a:gd name="connsiteX1" fmla="*/ 362326 w 11530957"/>
                  <a:gd name="connsiteY1" fmla="*/ 0 h 2173912"/>
                  <a:gd name="connsiteX2" fmla="*/ 11168631 w 11530957"/>
                  <a:gd name="connsiteY2" fmla="*/ 0 h 2173912"/>
                  <a:gd name="connsiteX3" fmla="*/ 11530957 w 11530957"/>
                  <a:gd name="connsiteY3" fmla="*/ 362326 h 2173912"/>
                  <a:gd name="connsiteX4" fmla="*/ 11530957 w 11530957"/>
                  <a:gd name="connsiteY4" fmla="*/ 1811586 h 2173912"/>
                  <a:gd name="connsiteX5" fmla="*/ 11168631 w 11530957"/>
                  <a:gd name="connsiteY5" fmla="*/ 2173912 h 2173912"/>
                  <a:gd name="connsiteX6" fmla="*/ 362326 w 11530957"/>
                  <a:gd name="connsiteY6" fmla="*/ 2173912 h 2173912"/>
                  <a:gd name="connsiteX7" fmla="*/ 0 w 11530957"/>
                  <a:gd name="connsiteY7" fmla="*/ 1811586 h 2173912"/>
                  <a:gd name="connsiteX8" fmla="*/ 0 w 11530957"/>
                  <a:gd name="connsiteY8" fmla="*/ 362326 h 2173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530957" h="2173912" fill="none" extrusionOk="0">
                    <a:moveTo>
                      <a:pt x="0" y="362326"/>
                    </a:moveTo>
                    <a:cubicBezTo>
                      <a:pt x="-13895" y="163083"/>
                      <a:pt x="161346" y="4960"/>
                      <a:pt x="362326" y="0"/>
                    </a:cubicBezTo>
                    <a:cubicBezTo>
                      <a:pt x="4594817" y="77600"/>
                      <a:pt x="9911360" y="-27269"/>
                      <a:pt x="11168631" y="0"/>
                    </a:cubicBezTo>
                    <a:cubicBezTo>
                      <a:pt x="11379880" y="-14698"/>
                      <a:pt x="11548733" y="167452"/>
                      <a:pt x="11530957" y="362326"/>
                    </a:cubicBezTo>
                    <a:cubicBezTo>
                      <a:pt x="11650298" y="734533"/>
                      <a:pt x="11461025" y="1581505"/>
                      <a:pt x="11530957" y="1811586"/>
                    </a:cubicBezTo>
                    <a:cubicBezTo>
                      <a:pt x="11514320" y="2005185"/>
                      <a:pt x="11338908" y="2187068"/>
                      <a:pt x="11168631" y="2173912"/>
                    </a:cubicBezTo>
                    <a:cubicBezTo>
                      <a:pt x="8916905" y="2223089"/>
                      <a:pt x="3453281" y="2051210"/>
                      <a:pt x="362326" y="2173912"/>
                    </a:cubicBezTo>
                    <a:cubicBezTo>
                      <a:pt x="157406" y="2210876"/>
                      <a:pt x="-15980" y="2025452"/>
                      <a:pt x="0" y="1811586"/>
                    </a:cubicBezTo>
                    <a:cubicBezTo>
                      <a:pt x="11780" y="1092457"/>
                      <a:pt x="-78357" y="1026037"/>
                      <a:pt x="0" y="362326"/>
                    </a:cubicBezTo>
                    <a:close/>
                  </a:path>
                  <a:path w="11530957" h="2173912" stroke="0" extrusionOk="0">
                    <a:moveTo>
                      <a:pt x="0" y="362326"/>
                    </a:moveTo>
                    <a:cubicBezTo>
                      <a:pt x="12417" y="160800"/>
                      <a:pt x="167098" y="-326"/>
                      <a:pt x="362326" y="0"/>
                    </a:cubicBezTo>
                    <a:cubicBezTo>
                      <a:pt x="2766759" y="-129276"/>
                      <a:pt x="6400469" y="-77778"/>
                      <a:pt x="11168631" y="0"/>
                    </a:cubicBezTo>
                    <a:cubicBezTo>
                      <a:pt x="11363877" y="-15498"/>
                      <a:pt x="11527433" y="182538"/>
                      <a:pt x="11530957" y="362326"/>
                    </a:cubicBezTo>
                    <a:cubicBezTo>
                      <a:pt x="11462788" y="649621"/>
                      <a:pt x="11566852" y="1264960"/>
                      <a:pt x="11530957" y="1811586"/>
                    </a:cubicBezTo>
                    <a:cubicBezTo>
                      <a:pt x="11531995" y="2013883"/>
                      <a:pt x="11358891" y="2177258"/>
                      <a:pt x="11168631" y="2173912"/>
                    </a:cubicBezTo>
                    <a:cubicBezTo>
                      <a:pt x="9850207" y="2218132"/>
                      <a:pt x="1969469" y="2144530"/>
                      <a:pt x="362326" y="2173912"/>
                    </a:cubicBezTo>
                    <a:cubicBezTo>
                      <a:pt x="160960" y="2169074"/>
                      <a:pt x="-36377" y="2003286"/>
                      <a:pt x="0" y="1811586"/>
                    </a:cubicBezTo>
                    <a:cubicBezTo>
                      <a:pt x="35307" y="1251542"/>
                      <a:pt x="-43835" y="902575"/>
                      <a:pt x="0" y="362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76200">
                <a:solidFill>
                  <a:srgbClr val="C9DB64"/>
                </a:solidFill>
                <a:prstDash val="dash"/>
                <a:extLst>
                  <a:ext uri="{C807C97D-BFC1-408E-A445-0C87EB9F89A2}">
                    <ask:lineSketchStyleProps xmlns="" xmlns:ask="http://schemas.microsoft.com/office/drawing/2018/sketchyshapes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grpSp>
            <p:nvGrpSpPr>
              <p:cNvPr id="10" name="Nhóm 23">
                <a:extLst>
                  <a:ext uri="{FF2B5EF4-FFF2-40B4-BE49-F238E27FC236}">
                    <a16:creationId xmlns="" xmlns:a16="http://schemas.microsoft.com/office/drawing/2014/main" id="{21689025-61A3-14EC-24BE-F79F7A0EA702}"/>
                  </a:ext>
                </a:extLst>
              </p:cNvPr>
              <p:cNvGrpSpPr/>
              <p:nvPr/>
            </p:nvGrpSpPr>
            <p:grpSpPr>
              <a:xfrm>
                <a:off x="135684" y="1418479"/>
                <a:ext cx="4280542" cy="1384574"/>
                <a:chOff x="2137149" y="4361888"/>
                <a:chExt cx="4280542" cy="1384574"/>
              </a:xfrm>
            </p:grpSpPr>
            <p:sp>
              <p:nvSpPr>
                <p:cNvPr id="11" name="TextBox 67">
                  <a:extLst>
                    <a:ext uri="{FF2B5EF4-FFF2-40B4-BE49-F238E27FC236}">
                      <a16:creationId xmlns="" xmlns:a16="http://schemas.microsoft.com/office/drawing/2014/main" id="{A2CE281D-9856-7095-3FAE-4107D2F58A47}"/>
                    </a:ext>
                  </a:extLst>
                </p:cNvPr>
                <p:cNvSpPr txBox="1"/>
                <p:nvPr/>
              </p:nvSpPr>
              <p:spPr>
                <a:xfrm>
                  <a:off x="2137149" y="4364989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190500">
                        <a:solidFill>
                          <a:prstClr val="white"/>
                        </a:solidFill>
                        <a:prstDash val="solid"/>
                      </a:ln>
                      <a:solidFill>
                        <a:prstClr val="black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  <p:sp>
              <p:nvSpPr>
                <p:cNvPr id="12" name="TextBox 67">
                  <a:extLst>
                    <a:ext uri="{FF2B5EF4-FFF2-40B4-BE49-F238E27FC236}">
                      <a16:creationId xmlns="" xmlns:a16="http://schemas.microsoft.com/office/drawing/2014/main" id="{4E2FC697-2A7E-59D7-7BC8-610634E33B6B}"/>
                    </a:ext>
                  </a:extLst>
                </p:cNvPr>
                <p:cNvSpPr txBox="1"/>
                <p:nvPr/>
              </p:nvSpPr>
              <p:spPr>
                <a:xfrm>
                  <a:off x="2137149" y="4361888"/>
                  <a:ext cx="4280542" cy="13814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prstTxWarp prst="textArchUp">
                    <a:avLst/>
                  </a:prstTxWarp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0" b="1" i="0" u="none" strike="noStrike" kern="1200" cap="none" spc="0" normalizeH="0" baseline="0" noProof="0" dirty="0" err="1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Câu</a:t>
                  </a:r>
                  <a:r>
                    <a:rPr kumimoji="0" lang="en-US" sz="9000" b="1" i="0" u="none" strike="noStrike" kern="1200" cap="none" spc="0" normalizeH="0" baseline="0" noProof="0" dirty="0">
                      <a:ln w="9525">
                        <a:noFill/>
                        <a:prstDash val="solid"/>
                      </a:ln>
                      <a:solidFill>
                        <a:srgbClr val="FF5D5D"/>
                      </a:solidFill>
                      <a:effectLst>
                        <a:outerShdw blurRad="12700" dist="38100" dir="2700000" algn="tl" rotWithShape="0">
                          <a:srgbClr val="4472C4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ea typeface="LNTH-LuoLuoNotangYuanTi 1" pitchFamily="2" charset="-128"/>
                      <a:cs typeface="LNTH-LuoLuoNotangYuanTi 1" pitchFamily="2" charset="-128"/>
                    </a:rPr>
                    <a:t> 3:</a:t>
                  </a:r>
                </a:p>
              </p:txBody>
            </p:sp>
          </p:grpSp>
        </p:grp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34B22C0-B9C3-AB33-E036-F58F1DD43359}"/>
                </a:ext>
              </a:extLst>
            </p:cNvPr>
            <p:cNvSpPr txBox="1"/>
            <p:nvPr/>
          </p:nvSpPr>
          <p:spPr>
            <a:xfrm>
              <a:off x="3306186" y="303038"/>
              <a:ext cx="9181164" cy="1975009"/>
            </a:xfrm>
            <a:prstGeom prst="round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Thân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robot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gồm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mấy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thanh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chữ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 U </a:t>
              </a:r>
              <a:r>
                <a:rPr kumimoji="0" lang="en-US" sz="5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dài</a:t>
              </a:r>
              <a:r>
                <a:rPr kumimoji="0" lang="en-US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227123" y="2738437"/>
            <a:ext cx="3769008" cy="1418557"/>
            <a:chOff x="5463" y="4539610"/>
            <a:chExt cx="4962495" cy="1838562"/>
          </a:xfrm>
        </p:grpSpPr>
        <p:sp>
          <p:nvSpPr>
            <p:cNvPr id="16" name="a">
              <a:extLst>
                <a:ext uri="{FF2B5EF4-FFF2-40B4-BE49-F238E27FC236}">
                  <a16:creationId xmlns=""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260957" y="4539610"/>
              <a:ext cx="3707001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pic>
          <p:nvPicPr>
            <p:cNvPr id="19" name="Picture 4">
              <a:extLst>
                <a:ext uri="{FF2B5EF4-FFF2-40B4-BE49-F238E27FC236}">
                  <a16:creationId xmlns=""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63" y="4690537"/>
              <a:ext cx="1478551" cy="163828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3549464" y="4118917"/>
            <a:ext cx="3929859" cy="1550711"/>
            <a:chOff x="9105900" y="4622053"/>
            <a:chExt cx="5174282" cy="2009844"/>
          </a:xfrm>
        </p:grpSpPr>
        <p:sp>
          <p:nvSpPr>
            <p:cNvPr id="21" name="b">
              <a:extLst>
                <a:ext uri="{FF2B5EF4-FFF2-40B4-BE49-F238E27FC236}">
                  <a16:creationId xmlns=""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10332303" y="4622053"/>
              <a:ext cx="3947879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pic>
          <p:nvPicPr>
            <p:cNvPr id="22" name="Picture 11">
              <a:extLst>
                <a:ext uri="{FF2B5EF4-FFF2-40B4-BE49-F238E27FC236}">
                  <a16:creationId xmlns=""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782368"/>
              <a:ext cx="1662264" cy="184952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7775823" y="4956118"/>
            <a:ext cx="4058630" cy="1536004"/>
            <a:chOff x="2416028" y="4709163"/>
            <a:chExt cx="5343829" cy="1990782"/>
          </a:xfrm>
        </p:grpSpPr>
        <p:sp>
          <p:nvSpPr>
            <p:cNvPr id="24" name="c">
              <a:extLst>
                <a:ext uri="{FF2B5EF4-FFF2-40B4-BE49-F238E27FC236}">
                  <a16:creationId xmlns=""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pic>
          <p:nvPicPr>
            <p:cNvPr id="25" name="Picture 12">
              <a:extLst>
                <a:ext uri="{FF2B5EF4-FFF2-40B4-BE49-F238E27FC236}">
                  <a16:creationId xmlns=""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416028" y="4888539"/>
              <a:ext cx="1659701" cy="1811406"/>
            </a:xfrm>
            <a:prstGeom prst="rect">
              <a:avLst/>
            </a:prstGeom>
          </p:spPr>
        </p:pic>
      </p:grpSp>
      <p:pic>
        <p:nvPicPr>
          <p:cNvPr id="26" name="Đúng">
            <a:extLst>
              <a:ext uri="{FF2B5EF4-FFF2-40B4-BE49-F238E27FC236}">
                <a16:creationId xmlns=""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23" y="5013165"/>
            <a:ext cx="1641159" cy="131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65335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0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8" dur="500" tmFilter="0, 0; .2, .5; .8, .5; 1, 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9" dur="250" autoRev="1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2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5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7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8" fill="hold">
                          <p:stCondLst>
                            <p:cond delay="0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1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2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3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9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67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8" fill="hold">
                          <p:stCondLst>
                            <p:cond delay="0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1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2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DC17813-EAA6-E9C5-49A9-95F817DAED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26" r="11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6D25E530-8A21-2B26-FE60-966E912F40E8}"/>
              </a:ext>
            </a:extLst>
          </p:cNvPr>
          <p:cNvSpPr/>
          <p:nvPr/>
        </p:nvSpPr>
        <p:spPr>
          <a:xfrm>
            <a:off x="188771" y="597477"/>
            <a:ext cx="6430238" cy="54552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1ECAE8C-CFA3-530F-BD82-B2D32FC99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36" y="733580"/>
            <a:ext cx="6096528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029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EB145998-21EA-AAAD-6AFC-8A73659C0527}"/>
              </a:ext>
            </a:extLst>
          </p:cNvPr>
          <p:cNvSpPr/>
          <p:nvPr/>
        </p:nvSpPr>
        <p:spPr>
          <a:xfrm>
            <a:off x="1027617" y="441621"/>
            <a:ext cx="10098666" cy="777579"/>
          </a:xfrm>
          <a:custGeom>
            <a:avLst/>
            <a:gdLst>
              <a:gd name="connsiteX0" fmla="*/ 0 w 10098666"/>
              <a:gd name="connsiteY0" fmla="*/ 129599 h 777579"/>
              <a:gd name="connsiteX1" fmla="*/ 129599 w 10098666"/>
              <a:gd name="connsiteY1" fmla="*/ 0 h 777579"/>
              <a:gd name="connsiteX2" fmla="*/ 9969067 w 10098666"/>
              <a:gd name="connsiteY2" fmla="*/ 0 h 777579"/>
              <a:gd name="connsiteX3" fmla="*/ 10098666 w 10098666"/>
              <a:gd name="connsiteY3" fmla="*/ 129599 h 777579"/>
              <a:gd name="connsiteX4" fmla="*/ 10098666 w 10098666"/>
              <a:gd name="connsiteY4" fmla="*/ 647980 h 777579"/>
              <a:gd name="connsiteX5" fmla="*/ 9969067 w 10098666"/>
              <a:gd name="connsiteY5" fmla="*/ 777579 h 777579"/>
              <a:gd name="connsiteX6" fmla="*/ 129599 w 10098666"/>
              <a:gd name="connsiteY6" fmla="*/ 777579 h 777579"/>
              <a:gd name="connsiteX7" fmla="*/ 0 w 10098666"/>
              <a:gd name="connsiteY7" fmla="*/ 647980 h 777579"/>
              <a:gd name="connsiteX8" fmla="*/ 0 w 10098666"/>
              <a:gd name="connsiteY8" fmla="*/ 129599 h 777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8666" h="777579" fill="none" extrusionOk="0">
                <a:moveTo>
                  <a:pt x="0" y="129599"/>
                </a:moveTo>
                <a:cubicBezTo>
                  <a:pt x="320" y="66693"/>
                  <a:pt x="65055" y="11801"/>
                  <a:pt x="129599" y="0"/>
                </a:cubicBezTo>
                <a:cubicBezTo>
                  <a:pt x="2956754" y="72427"/>
                  <a:pt x="8733851" y="61419"/>
                  <a:pt x="9969067" y="0"/>
                </a:cubicBezTo>
                <a:cubicBezTo>
                  <a:pt x="10040373" y="-1856"/>
                  <a:pt x="10092788" y="56245"/>
                  <a:pt x="10098666" y="129599"/>
                </a:cubicBezTo>
                <a:cubicBezTo>
                  <a:pt x="10066370" y="315091"/>
                  <a:pt x="10073476" y="444274"/>
                  <a:pt x="10098666" y="647980"/>
                </a:cubicBezTo>
                <a:cubicBezTo>
                  <a:pt x="10099711" y="714254"/>
                  <a:pt x="10036816" y="773289"/>
                  <a:pt x="9969067" y="777579"/>
                </a:cubicBezTo>
                <a:cubicBezTo>
                  <a:pt x="6026189" y="807406"/>
                  <a:pt x="3854118" y="698273"/>
                  <a:pt x="129599" y="777579"/>
                </a:cubicBezTo>
                <a:cubicBezTo>
                  <a:pt x="62303" y="777095"/>
                  <a:pt x="-12802" y="722088"/>
                  <a:pt x="0" y="647980"/>
                </a:cubicBezTo>
                <a:cubicBezTo>
                  <a:pt x="37180" y="591997"/>
                  <a:pt x="-149" y="250867"/>
                  <a:pt x="0" y="129599"/>
                </a:cubicBezTo>
                <a:close/>
              </a:path>
              <a:path w="10098666" h="777579" stroke="0" extrusionOk="0">
                <a:moveTo>
                  <a:pt x="0" y="129599"/>
                </a:moveTo>
                <a:cubicBezTo>
                  <a:pt x="2426" y="58684"/>
                  <a:pt x="59453" y="2980"/>
                  <a:pt x="129599" y="0"/>
                </a:cubicBezTo>
                <a:cubicBezTo>
                  <a:pt x="1423167" y="123000"/>
                  <a:pt x="6370304" y="-96860"/>
                  <a:pt x="9969067" y="0"/>
                </a:cubicBezTo>
                <a:cubicBezTo>
                  <a:pt x="10034348" y="-4798"/>
                  <a:pt x="10103298" y="48685"/>
                  <a:pt x="10098666" y="129599"/>
                </a:cubicBezTo>
                <a:cubicBezTo>
                  <a:pt x="10104126" y="373515"/>
                  <a:pt x="10105208" y="466831"/>
                  <a:pt x="10098666" y="647980"/>
                </a:cubicBezTo>
                <a:cubicBezTo>
                  <a:pt x="10089549" y="722859"/>
                  <a:pt x="10031101" y="776017"/>
                  <a:pt x="9969067" y="777579"/>
                </a:cubicBezTo>
                <a:cubicBezTo>
                  <a:pt x="6010422" y="616872"/>
                  <a:pt x="2641213" y="817246"/>
                  <a:pt x="129599" y="777579"/>
                </a:cubicBezTo>
                <a:cubicBezTo>
                  <a:pt x="54354" y="776838"/>
                  <a:pt x="-4083" y="717706"/>
                  <a:pt x="0" y="647980"/>
                </a:cubicBezTo>
                <a:cubicBezTo>
                  <a:pt x="-15735" y="439004"/>
                  <a:pt x="33843" y="267352"/>
                  <a:pt x="0" y="129599"/>
                </a:cubicBezTo>
                <a:close/>
              </a:path>
            </a:pathLst>
          </a:custGeom>
          <a:solidFill>
            <a:srgbClr val="CCFFCC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ghép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dưới</a:t>
            </a:r>
            <a:r>
              <a:rPr kumimoji="0" lang="en-US" sz="3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đây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=""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952875" y="1457325"/>
            <a:ext cx="4933950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</a:rPr>
              <a:t>Bước</a:t>
            </a:r>
            <a:r>
              <a:rPr lang="en-US" sz="4000" dirty="0">
                <a:solidFill>
                  <a:srgbClr val="002060"/>
                </a:solidFill>
              </a:rPr>
              <a:t> 1: </a:t>
            </a:r>
            <a:r>
              <a:rPr lang="en-US" sz="4000" dirty="0" err="1">
                <a:solidFill>
                  <a:srgbClr val="002060"/>
                </a:solidFill>
              </a:rPr>
              <a:t>Lắp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đầu</a:t>
            </a:r>
            <a:r>
              <a:rPr lang="en-US" sz="4000" dirty="0">
                <a:solidFill>
                  <a:srgbClr val="002060"/>
                </a:solidFill>
              </a:rPr>
              <a:t> robot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AB387B3-1F3B-A12B-B457-DB77F7964888}"/>
              </a:ext>
            </a:extLst>
          </p:cNvPr>
          <p:cNvSpPr txBox="1"/>
          <p:nvPr/>
        </p:nvSpPr>
        <p:spPr>
          <a:xfrm>
            <a:off x="914400" y="222885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>
              <a:spcBef>
                <a:spcPts val="0"/>
              </a:spcBef>
              <a:spcAft>
                <a:spcPts val="500"/>
              </a:spcAft>
            </a:pPr>
            <a:r>
              <a:rPr lang="vi-VN" sz="2800" b="0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Dùng một thanh chữ U dài, một tấm 3 lỗ, hai bánh đai, ba thanh thẳng 5 lỗ, ba bộ vít ngắn, hai bộ vít dài và đai ốc để lắp đầu robot như Hình 2.</a:t>
            </a:r>
            <a:endParaRPr lang="vi-VN" sz="2800" b="0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D4C101D-14C6-C7BC-8326-6553C4642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725" y="3254827"/>
            <a:ext cx="6310312" cy="28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058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=""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500"/>
              </a:spcAft>
            </a:pP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Dùng tấm lớn, bốn thanh chữ U dài, hai thanh chữ L dài, một tấm 2 lỗ, mười bộ vít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ngắn và đai ốc để lắp thân robot như Hình 3.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FB3AE22-6D4B-F7DB-A084-3381E7588B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812" y="2419350"/>
            <a:ext cx="6677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917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3E98D9-FF72-FE07-5FCF-9335AD6C72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"/>
                    </a14:imgEffect>
                    <a14:imgEffect>
                      <a14:colorTemperature colorTemp="6778"/>
                    </a14:imgEffect>
                    <a14:imgEffect>
                      <a14:saturation sat="141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 b="622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022D896E-D26A-1E66-3915-CA2F7C8E4142}"/>
              </a:ext>
            </a:extLst>
          </p:cNvPr>
          <p:cNvSpPr/>
          <p:nvPr/>
        </p:nvSpPr>
        <p:spPr>
          <a:xfrm>
            <a:off x="438150" y="228600"/>
            <a:ext cx="11315700" cy="6400800"/>
          </a:xfrm>
          <a:custGeom>
            <a:avLst/>
            <a:gdLst>
              <a:gd name="connsiteX0" fmla="*/ 0 w 11315700"/>
              <a:gd name="connsiteY0" fmla="*/ 847210 h 6400800"/>
              <a:gd name="connsiteX1" fmla="*/ 847210 w 11315700"/>
              <a:gd name="connsiteY1" fmla="*/ 0 h 6400800"/>
              <a:gd name="connsiteX2" fmla="*/ 10468490 w 11315700"/>
              <a:gd name="connsiteY2" fmla="*/ 0 h 6400800"/>
              <a:gd name="connsiteX3" fmla="*/ 11315700 w 11315700"/>
              <a:gd name="connsiteY3" fmla="*/ 847210 h 6400800"/>
              <a:gd name="connsiteX4" fmla="*/ 11315700 w 11315700"/>
              <a:gd name="connsiteY4" fmla="*/ 5553590 h 6400800"/>
              <a:gd name="connsiteX5" fmla="*/ 10468490 w 11315700"/>
              <a:gd name="connsiteY5" fmla="*/ 6400800 h 6400800"/>
              <a:gd name="connsiteX6" fmla="*/ 847210 w 11315700"/>
              <a:gd name="connsiteY6" fmla="*/ 6400800 h 6400800"/>
              <a:gd name="connsiteX7" fmla="*/ 0 w 11315700"/>
              <a:gd name="connsiteY7" fmla="*/ 5553590 h 6400800"/>
              <a:gd name="connsiteX8" fmla="*/ 0 w 11315700"/>
              <a:gd name="connsiteY8" fmla="*/ 84721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15700" h="6400800" fill="none" extrusionOk="0">
                <a:moveTo>
                  <a:pt x="0" y="847210"/>
                </a:moveTo>
                <a:cubicBezTo>
                  <a:pt x="222" y="385330"/>
                  <a:pt x="386217" y="11594"/>
                  <a:pt x="847210" y="0"/>
                </a:cubicBezTo>
                <a:cubicBezTo>
                  <a:pt x="5293967" y="72427"/>
                  <a:pt x="5767318" y="61419"/>
                  <a:pt x="10468490" y="0"/>
                </a:cubicBezTo>
                <a:cubicBezTo>
                  <a:pt x="10927610" y="-60448"/>
                  <a:pt x="11290736" y="371758"/>
                  <a:pt x="11315700" y="847210"/>
                </a:cubicBezTo>
                <a:cubicBezTo>
                  <a:pt x="11416576" y="2844549"/>
                  <a:pt x="11208387" y="3336563"/>
                  <a:pt x="11315700" y="5553590"/>
                </a:cubicBezTo>
                <a:cubicBezTo>
                  <a:pt x="11330045" y="5948684"/>
                  <a:pt x="10880283" y="6337902"/>
                  <a:pt x="10468490" y="6400800"/>
                </a:cubicBezTo>
                <a:cubicBezTo>
                  <a:pt x="9446259" y="6430627"/>
                  <a:pt x="5115582" y="6321494"/>
                  <a:pt x="847210" y="6400800"/>
                </a:cubicBezTo>
                <a:cubicBezTo>
                  <a:pt x="432796" y="6394754"/>
                  <a:pt x="-49497" y="6031279"/>
                  <a:pt x="0" y="5553590"/>
                </a:cubicBezTo>
                <a:cubicBezTo>
                  <a:pt x="50037" y="3527979"/>
                  <a:pt x="770" y="1466837"/>
                  <a:pt x="0" y="847210"/>
                </a:cubicBezTo>
                <a:close/>
              </a:path>
              <a:path w="11315700" h="6400800" stroke="0" extrusionOk="0">
                <a:moveTo>
                  <a:pt x="0" y="847210"/>
                </a:moveTo>
                <a:cubicBezTo>
                  <a:pt x="69527" y="398261"/>
                  <a:pt x="393143" y="28823"/>
                  <a:pt x="847210" y="0"/>
                </a:cubicBezTo>
                <a:cubicBezTo>
                  <a:pt x="2904436" y="123000"/>
                  <a:pt x="9350122" y="-96860"/>
                  <a:pt x="10468490" y="0"/>
                </a:cubicBezTo>
                <a:cubicBezTo>
                  <a:pt x="10895752" y="-30973"/>
                  <a:pt x="11325471" y="359611"/>
                  <a:pt x="11315700" y="847210"/>
                </a:cubicBezTo>
                <a:cubicBezTo>
                  <a:pt x="11318873" y="2400552"/>
                  <a:pt x="11409967" y="3790109"/>
                  <a:pt x="11315700" y="5553590"/>
                </a:cubicBezTo>
                <a:cubicBezTo>
                  <a:pt x="11228027" y="6053253"/>
                  <a:pt x="10883762" y="6392187"/>
                  <a:pt x="10468490" y="6400800"/>
                </a:cubicBezTo>
                <a:cubicBezTo>
                  <a:pt x="9059411" y="6240093"/>
                  <a:pt x="5614565" y="6440467"/>
                  <a:pt x="847210" y="6400800"/>
                </a:cubicBezTo>
                <a:cubicBezTo>
                  <a:pt x="329826" y="6390806"/>
                  <a:pt x="-85239" y="5982875"/>
                  <a:pt x="0" y="5553590"/>
                </a:cubicBezTo>
                <a:cubicBezTo>
                  <a:pt x="32216" y="3867278"/>
                  <a:pt x="57206" y="2186789"/>
                  <a:pt x="0" y="84721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="" xmlns:ask="http://schemas.microsoft.com/office/drawing/2018/sketchyshapes" sd="852854689">
                  <a:prstGeom prst="roundRect">
                    <a:avLst>
                      <a:gd name="adj" fmla="val 13236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="" xmlns:a16="http://schemas.microsoft.com/office/drawing/2014/main" id="{731BC1AF-46A0-B21D-EB67-4DEBF285AB9F}"/>
              </a:ext>
            </a:extLst>
          </p:cNvPr>
          <p:cNvSpPr/>
          <p:nvPr/>
        </p:nvSpPr>
        <p:spPr>
          <a:xfrm>
            <a:off x="3381374" y="552450"/>
            <a:ext cx="5172075" cy="619125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3: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38B9A95-4E49-03EC-FA10-8C85CC60231A}"/>
              </a:ext>
            </a:extLst>
          </p:cNvPr>
          <p:cNvSpPr txBox="1"/>
          <p:nvPr/>
        </p:nvSpPr>
        <p:spPr>
          <a:xfrm>
            <a:off x="923925" y="1447800"/>
            <a:ext cx="10582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Dùng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bốn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bánh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xe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trục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thẳng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dài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tấm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nhỏ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tám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vòng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để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lắp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robot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4.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4771413-6E42-545C-B07B-B31620EAE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62" y="2524125"/>
            <a:ext cx="79533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042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296</Words>
  <Application>Microsoft Office PowerPoint</Application>
  <PresentationFormat>Widescreen</PresentationFormat>
  <Paragraphs>36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LNTH-LuoLuoNotangYuanTi 1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AutoBVT</cp:lastModifiedBy>
  <cp:revision>17</cp:revision>
  <dcterms:created xsi:type="dcterms:W3CDTF">2023-11-07T12:36:51Z</dcterms:created>
  <dcterms:modified xsi:type="dcterms:W3CDTF">2024-03-06T05:01:32Z</dcterms:modified>
</cp:coreProperties>
</file>