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24"/>
  </p:handoutMasterIdLst>
  <p:sldIdLst>
    <p:sldId id="256" r:id="rId2"/>
    <p:sldId id="280" r:id="rId3"/>
    <p:sldId id="257" r:id="rId4"/>
    <p:sldId id="258" r:id="rId5"/>
    <p:sldId id="266" r:id="rId6"/>
    <p:sldId id="269" r:id="rId7"/>
    <p:sldId id="259" r:id="rId8"/>
    <p:sldId id="262" r:id="rId9"/>
    <p:sldId id="264" r:id="rId10"/>
    <p:sldId id="270" r:id="rId11"/>
    <p:sldId id="271" r:id="rId12"/>
    <p:sldId id="272" r:id="rId13"/>
    <p:sldId id="273" r:id="rId14"/>
    <p:sldId id="275" r:id="rId15"/>
    <p:sldId id="268" r:id="rId16"/>
    <p:sldId id="276" r:id="rId17"/>
    <p:sldId id="267" r:id="rId18"/>
    <p:sldId id="260" r:id="rId19"/>
    <p:sldId id="261" r:id="rId20"/>
    <p:sldId id="277" r:id="rId21"/>
    <p:sldId id="278" r:id="rId22"/>
    <p:sldId id="265" r:id="rId23"/>
  </p:sldIdLst>
  <p:sldSz cx="18288000" cy="10287000"/>
  <p:notesSz cx="6858000" cy="9144000"/>
  <p:embeddedFontLst>
    <p:embeddedFont>
      <p:font typeface="Cambria" panose="020405030504060302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8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F71A-646D-B000-0562-8D0FFC7F5D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92C84A-C59A-622D-8933-3778FB4CAE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0AA2B-0A61-43BF-A7A4-E3A42DD2C88B}" type="datetimeFigureOut">
              <a:rPr lang="en-US" smtClean="0"/>
              <a:t>4/19/2024</a:t>
            </a:fld>
            <a:endParaRPr lang="en-US"/>
          </a:p>
        </p:txBody>
      </p:sp>
      <p:sp>
        <p:nvSpPr>
          <p:cNvPr id="4" name="Footer Placeholder 3">
            <a:extLst>
              <a:ext uri="{FF2B5EF4-FFF2-40B4-BE49-F238E27FC236}">
                <a16:creationId xmlns:a16="http://schemas.microsoft.com/office/drawing/2014/main" id="{5CA15030-3968-5DC8-91FA-6469D9DA2B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1CD852-1E6F-4F73-91B1-41E649FF42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F5FF26-642C-4EB9-B9B5-817432502E75}" type="slidenum">
              <a:rPr lang="en-US" smtClean="0"/>
              <a:t>‹#›</a:t>
            </a:fld>
            <a:endParaRPr lang="en-US"/>
          </a:p>
        </p:txBody>
      </p:sp>
    </p:spTree>
    <p:extLst>
      <p:ext uri="{BB962C8B-B14F-4D97-AF65-F5344CB8AC3E}">
        <p14:creationId xmlns:p14="http://schemas.microsoft.com/office/powerpoint/2010/main" val="4080287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4E5E-8E43-964D-1A0F-6B7BD5CC664C}"/>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30CE268-7042-9A95-82B1-2501DD16CBCE}"/>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F40AFEA-0453-004D-8801-71203A70F0C7}"/>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5" name="Footer Placeholder 4">
            <a:extLst>
              <a:ext uri="{FF2B5EF4-FFF2-40B4-BE49-F238E27FC236}">
                <a16:creationId xmlns:a16="http://schemas.microsoft.com/office/drawing/2014/main" id="{6E46E33A-91C0-EE19-7204-70D29DE8032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2E522A-C6AC-B243-96C3-8D3218908248}"/>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78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CC11-3DA6-1502-7325-58D82FCEAFA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53F921-EE0F-64D2-AA7C-F1A81D3EAEF8}"/>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5CF0-448C-A44B-793D-D31E2E3F9B59}"/>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5" name="Footer Placeholder 4">
            <a:extLst>
              <a:ext uri="{FF2B5EF4-FFF2-40B4-BE49-F238E27FC236}">
                <a16:creationId xmlns:a16="http://schemas.microsoft.com/office/drawing/2014/main" id="{CD9DC42F-FE85-4DBE-2500-725138CD165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70FACE-E511-1E34-7E1A-DA61D18785AF}"/>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57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D18301-8144-6F7F-A91C-C9A009956DBD}"/>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AA154-D367-2600-E2CB-7522565B872C}"/>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8250D-9609-F315-D292-0A7A67DC2691}"/>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5" name="Footer Placeholder 4">
            <a:extLst>
              <a:ext uri="{FF2B5EF4-FFF2-40B4-BE49-F238E27FC236}">
                <a16:creationId xmlns:a16="http://schemas.microsoft.com/office/drawing/2014/main" id="{450CF164-2FD8-3A10-F521-72E4F321244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E4BFA0-0C48-BD6A-9109-39C73E660D3B}"/>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374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1748-B5E8-1293-1155-246B6E5BAE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E2DDCA-C33B-FA16-2786-6E57D58C4108}"/>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9847A-D74B-4C38-7229-AF8E3CF48471}"/>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5" name="Footer Placeholder 4">
            <a:extLst>
              <a:ext uri="{FF2B5EF4-FFF2-40B4-BE49-F238E27FC236}">
                <a16:creationId xmlns:a16="http://schemas.microsoft.com/office/drawing/2014/main" id="{C8882558-6D43-972C-6B90-73240541049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9AC09C-C2B5-5E8A-9433-04B51BACC561}"/>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37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B803-DF73-7C90-40E3-419577AE64F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509A007-E991-B6A2-ECBA-6F151F59AC56}"/>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6AA993-6A8D-9D6F-1235-3C61846E1A49}"/>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5" name="Footer Placeholder 4">
            <a:extLst>
              <a:ext uri="{FF2B5EF4-FFF2-40B4-BE49-F238E27FC236}">
                <a16:creationId xmlns:a16="http://schemas.microsoft.com/office/drawing/2014/main" id="{1C34F969-4CCD-0A3B-6128-FA9BFB0E89A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F1B5-86CF-1D74-E61D-E542872DEC3B}"/>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1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58D6-398E-48BB-28E5-722EE921082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0709D4-0CF3-29A5-2EB2-824A393E1A54}"/>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461AF-00E7-1EB4-48A3-B8DA9A8557E4}"/>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BD0D1-C468-36F1-312A-CCBB7B413102}"/>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6" name="Footer Placeholder 5">
            <a:extLst>
              <a:ext uri="{FF2B5EF4-FFF2-40B4-BE49-F238E27FC236}">
                <a16:creationId xmlns:a16="http://schemas.microsoft.com/office/drawing/2014/main" id="{7BD1074F-49DF-9E53-DFE5-DCB6D601D7F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FCE351-F492-847B-9861-A43D1117933D}"/>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2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F082-A084-1FDB-607D-A112D141E9E3}"/>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770AC9-8974-9482-184D-5F9038A6342D}"/>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B31DB-85CB-D4EB-F536-DA27088E30C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F6481-601D-D58A-868B-2DB062AC71D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D4FEB-84D6-7BF2-231E-620A983FE962}"/>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113D2-A129-9705-F8A7-FA26A73607B5}"/>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8" name="Footer Placeholder 7">
            <a:extLst>
              <a:ext uri="{FF2B5EF4-FFF2-40B4-BE49-F238E27FC236}">
                <a16:creationId xmlns:a16="http://schemas.microsoft.com/office/drawing/2014/main" id="{78A7B7FD-8558-2925-65D0-968ABD45939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C350796-1640-D819-B475-CA4726D659C7}"/>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541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C2B8-2CD6-B2DE-77B5-24DAFAD3573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CF24ED1-2111-DDDF-CA4B-B7422F7E0795}"/>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4" name="Footer Placeholder 3">
            <a:extLst>
              <a:ext uri="{FF2B5EF4-FFF2-40B4-BE49-F238E27FC236}">
                <a16:creationId xmlns:a16="http://schemas.microsoft.com/office/drawing/2014/main" id="{574B7077-9C85-37FC-D2D1-9BB1BE69D33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36A4C9-B15B-4BF9-C0A5-12DBA2203287}"/>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34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E5733-E77B-4E5E-56E5-E6C5E04140EF}"/>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3" name="Footer Placeholder 2">
            <a:extLst>
              <a:ext uri="{FF2B5EF4-FFF2-40B4-BE49-F238E27FC236}">
                <a16:creationId xmlns:a16="http://schemas.microsoft.com/office/drawing/2014/main" id="{4D191253-287A-AEFE-B039-7FFF53E2C95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7AC59BF-855D-D874-02A9-4058DC729007}"/>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019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FA2-65C5-1F97-9A5C-33B56AD6E59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ADBC7AF-BFDA-BD62-F213-1A8B796F0F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A7984-19C4-1B24-26E6-D4914D39AC86}"/>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FF0C341-3FA6-20F4-8CF9-F017B8D6FDC4}"/>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6" name="Footer Placeholder 5">
            <a:extLst>
              <a:ext uri="{FF2B5EF4-FFF2-40B4-BE49-F238E27FC236}">
                <a16:creationId xmlns:a16="http://schemas.microsoft.com/office/drawing/2014/main" id="{695FF98E-45F5-A51B-3D7A-CCAF47171E0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A01BA7-37A2-52EC-02E9-A4C08350CF4A}"/>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67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188E-C3FD-114B-4A5F-0D2A8E591BB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32CCF4D-329E-AA80-6769-8FD0BA21B2CF}"/>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0CD9862-A645-9036-2A81-A957A5DAF2EA}"/>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2F7486E-C7AB-C159-A117-5C3DCC70B06E}"/>
              </a:ext>
            </a:extLst>
          </p:cNvPr>
          <p:cNvSpPr>
            <a:spLocks noGrp="1"/>
          </p:cNvSpPr>
          <p:nvPr>
            <p:ph type="dt" sz="half" idx="10"/>
          </p:nvPr>
        </p:nvSpPr>
        <p:spPr>
          <a:xfrm>
            <a:off x="1257300" y="9534526"/>
            <a:ext cx="4114800" cy="547688"/>
          </a:xfrm>
          <a:prstGeom prst="rect">
            <a:avLst/>
          </a:prstGeom>
        </p:spPr>
        <p:txBody>
          <a:bodyPr/>
          <a:lstStyle/>
          <a:p>
            <a:fld id="{1D8BD707-D9CF-40AE-B4C6-C98DA3205C09}" type="datetimeFigureOut">
              <a:rPr lang="en-US" smtClean="0"/>
              <a:pPr/>
              <a:t>4/19/2024</a:t>
            </a:fld>
            <a:endParaRPr lang="en-US"/>
          </a:p>
        </p:txBody>
      </p:sp>
      <p:sp>
        <p:nvSpPr>
          <p:cNvPr id="6" name="Footer Placeholder 5">
            <a:extLst>
              <a:ext uri="{FF2B5EF4-FFF2-40B4-BE49-F238E27FC236}">
                <a16:creationId xmlns:a16="http://schemas.microsoft.com/office/drawing/2014/main" id="{6762B649-07EA-B824-02B3-20AAA222755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C6F0AB-045D-3A80-9800-B10A3E5A7211}"/>
              </a:ext>
            </a:extLst>
          </p:cNvPr>
          <p:cNvSpPr>
            <a:spLocks noGrp="1"/>
          </p:cNvSpPr>
          <p:nvPr>
            <p:ph type="sldNum" sz="quarter" idx="12"/>
          </p:nvPr>
        </p:nvSpPr>
        <p:spPr>
          <a:xfrm>
            <a:off x="12915900" y="9534526"/>
            <a:ext cx="4114800" cy="54768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051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502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audio" Target="../media/audio1.wav"/><Relationship Id="rId20"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https://www.facebook.com/teamKTUTS" TargetMode="External"/><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639" y="44806"/>
            <a:ext cx="4514573" cy="214563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42" y="1787994"/>
            <a:ext cx="16158830" cy="4871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p:cNvPicPr>
            <a:picLocks noChangeAspect="1"/>
          </p:cNvPicPr>
          <p:nvPr/>
        </p:nvPicPr>
        <p:blipFill>
          <a:blip r:embed="rId2"/>
          <a:stretch>
            <a:fillRect/>
          </a:stretch>
        </p:blipFill>
        <p:spPr>
          <a:xfrm>
            <a:off x="8610600" y="3951070"/>
            <a:ext cx="12436900" cy="2883416"/>
          </a:xfrm>
          <a:prstGeom prst="rect">
            <a:avLst/>
          </a:prstGeom>
        </p:spPr>
      </p:pic>
      <p:sp>
        <p:nvSpPr>
          <p:cNvPr id="15" name="Rectangle 14"/>
          <p:cNvSpPr/>
          <p:nvPr/>
        </p:nvSpPr>
        <p:spPr>
          <a:xfrm>
            <a:off x="9329455" y="1028700"/>
            <a:ext cx="7929846" cy="3802259"/>
          </a:xfrm>
          <a:prstGeom prst="rect">
            <a:avLst/>
          </a:prstGeom>
        </p:spPr>
        <p:txBody>
          <a:bodyPr wrap="square">
            <a:spAutoFit/>
          </a:bodyPr>
          <a:lstStyle/>
          <a:p>
            <a:pPr marL="457200" indent="-457200" algn="just">
              <a:lnSpc>
                <a:spcPct val="114000"/>
              </a:lnSpc>
              <a:buFontTx/>
              <a:buChar char="-"/>
            </a:pPr>
            <a:r>
              <a:rPr lang="vi-VN" sz="5400" dirty="0">
                <a:solidFill>
                  <a:srgbClr val="820624"/>
                </a:solidFill>
                <a:latin typeface="Cambria" panose="02040503050406030204" pitchFamily="18" charset="0"/>
                <a:ea typeface="Cambria" panose="02040503050406030204" pitchFamily="18" charset="0"/>
              </a:rPr>
              <a:t>Các bộ phận nào của cây ngô có thể được dùng làm thức ăn cho con người và động vật?</a:t>
            </a:r>
            <a:endParaRPr lang="en-US" sz="5400" dirty="0">
              <a:solidFill>
                <a:srgbClr val="820624"/>
              </a:solidFill>
              <a:latin typeface="Cambria" panose="02040503050406030204" pitchFamily="18" charset="0"/>
              <a:ea typeface="Cambria" panose="02040503050406030204" pitchFamily="18" charset="0"/>
            </a:endParaRPr>
          </a:p>
        </p:txBody>
      </p:sp>
      <p:sp>
        <p:nvSpPr>
          <p:cNvPr id="17" name="Rounded Rectangle 18"/>
          <p:cNvSpPr/>
          <p:nvPr/>
        </p:nvSpPr>
        <p:spPr>
          <a:xfrm>
            <a:off x="9644798" y="6057900"/>
            <a:ext cx="7361580" cy="2594971"/>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vi-VN" sz="8800" b="1" dirty="0">
                <a:solidFill>
                  <a:srgbClr val="C00000"/>
                </a:solidFill>
                <a:latin typeface="Cambria" panose="02040503050406030204" pitchFamily="18" charset="0"/>
                <a:ea typeface="Cambria" panose="02040503050406030204" pitchFamily="18" charset="0"/>
              </a:rPr>
              <a:t>Lá, bắp(quả), thân</a:t>
            </a:r>
            <a:endParaRPr lang="en-US" sz="8800" b="1" dirty="0">
              <a:solidFill>
                <a:srgbClr val="C00000"/>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3"/>
          <a:stretch>
            <a:fillRect/>
          </a:stretch>
        </p:blipFill>
        <p:spPr>
          <a:xfrm>
            <a:off x="1291967" y="2043404"/>
            <a:ext cx="7908746" cy="5621547"/>
          </a:xfrm>
          <a:prstGeom prst="rect">
            <a:avLst/>
          </a:prstGeom>
        </p:spPr>
      </p:pic>
    </p:spTree>
    <p:extLst>
      <p:ext uri="{BB962C8B-B14F-4D97-AF65-F5344CB8AC3E}">
        <p14:creationId xmlns:p14="http://schemas.microsoft.com/office/powerpoint/2010/main" val="39538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p:nvPr/>
        </p:nvSpPr>
        <p:spPr>
          <a:xfrm>
            <a:off x="3791806" y="1116782"/>
            <a:ext cx="10801744" cy="5496313"/>
          </a:xfrm>
          <a:prstGeom prst="rect">
            <a:avLst/>
          </a:prstGeom>
        </p:spPr>
        <p:txBody>
          <a:bodyPr lIns="0" tIns="0" rIns="0" bIns="0" rtlCol="0" anchor="t">
            <a:spAutoFit/>
          </a:bodyPr>
          <a:lstStyle/>
          <a:p>
            <a:pPr algn="just">
              <a:lnSpc>
                <a:spcPct val="114000"/>
              </a:lnSpc>
            </a:pPr>
            <a:r>
              <a:rPr lang="nl-NL" sz="8000" i="1" dirty="0">
                <a:latin typeface="Cambria" panose="02040503050406030204" pitchFamily="18" charset="0"/>
                <a:ea typeface="Cambria" panose="02040503050406030204" pitchFamily="18" charset="0"/>
              </a:rPr>
              <a:t>Gần như tất cả các bộ phận của thực vật đều có thể dùng làm thức ăn cho người và động vật</a:t>
            </a:r>
            <a:r>
              <a:rPr lang="vi-VN" sz="8000" i="1" dirty="0">
                <a:latin typeface="Cambria" panose="02040503050406030204" pitchFamily="18" charset="0"/>
                <a:ea typeface="Cambria" panose="02040503050406030204" pitchFamily="18" charset="0"/>
              </a:rPr>
              <a:t>.</a:t>
            </a:r>
            <a:r>
              <a:rPr lang="nl-NL" sz="8000" i="1" dirty="0">
                <a:latin typeface="Cambria" panose="02040503050406030204" pitchFamily="18" charset="0"/>
                <a:ea typeface="Cambria" panose="02040503050406030204" pitchFamily="18" charset="0"/>
              </a:rPr>
              <a:t> </a:t>
            </a:r>
            <a:endParaRPr lang="en-US" sz="3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19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2"/>
          <p:cNvSpPr txBox="1"/>
          <p:nvPr/>
        </p:nvSpPr>
        <p:spPr>
          <a:xfrm>
            <a:off x="1042987" y="1669182"/>
            <a:ext cx="6951752" cy="2231380"/>
          </a:xfrm>
          <a:prstGeom prst="rect">
            <a:avLst/>
          </a:prstGeom>
        </p:spPr>
        <p:txBody>
          <a:bodyPr lIns="0" tIns="0" rIns="0" bIns="0" rtlCol="0" anchor="t">
            <a:spAutoFit/>
          </a:bodyPr>
          <a:lstStyle/>
          <a:p>
            <a:pPr marL="0" lvl="0" indent="0" algn="ctr">
              <a:lnSpc>
                <a:spcPts val="8720"/>
              </a:lnSpc>
              <a:spcBef>
                <a:spcPct val="0"/>
              </a:spcBef>
            </a:pPr>
            <a:r>
              <a:rPr lang="vi-VN" sz="6600" b="1" dirty="0">
                <a:solidFill>
                  <a:srgbClr val="D17188"/>
                </a:solidFill>
                <a:latin typeface="Cambria" panose="02040503050406030204" pitchFamily="18" charset="0"/>
                <a:ea typeface="Cambria" panose="02040503050406030204" pitchFamily="18" charset="0"/>
              </a:rPr>
              <a:t>Quan sát hình 3 và trả lời câu hỏi:</a:t>
            </a:r>
            <a:endParaRPr lang="en-US" sz="6600" b="1" dirty="0">
              <a:solidFill>
                <a:srgbClr val="D17188"/>
              </a:solidFill>
              <a:latin typeface="Cambria" panose="02040503050406030204" pitchFamily="18" charset="0"/>
              <a:ea typeface="Cambria" panose="02040503050406030204" pitchFamily="18" charset="0"/>
            </a:endParaRPr>
          </a:p>
        </p:txBody>
      </p:sp>
      <p:sp>
        <p:nvSpPr>
          <p:cNvPr id="17" name="TextBox 13"/>
          <p:cNvSpPr txBox="1"/>
          <p:nvPr/>
        </p:nvSpPr>
        <p:spPr>
          <a:xfrm>
            <a:off x="1298449" y="4304183"/>
            <a:ext cx="6388226" cy="3789242"/>
          </a:xfrm>
          <a:prstGeom prst="rect">
            <a:avLst/>
          </a:prstGeom>
        </p:spPr>
        <p:txBody>
          <a:bodyPr wrap="square" lIns="0" tIns="0" rIns="0" bIns="0" rtlCol="0" anchor="t">
            <a:spAutoFit/>
          </a:bodyPr>
          <a:lstStyle/>
          <a:p>
            <a:pPr marL="457200" indent="-457200" algn="just">
              <a:lnSpc>
                <a:spcPct val="114000"/>
              </a:lnSpc>
              <a:buFontTx/>
              <a:buChar char="-"/>
            </a:pPr>
            <a:r>
              <a:rPr lang="vi-VN" sz="5400" dirty="0">
                <a:solidFill>
                  <a:srgbClr val="820624"/>
                </a:solidFill>
                <a:latin typeface="Cambria" panose="02040503050406030204" pitchFamily="18" charset="0"/>
                <a:ea typeface="Cambria" panose="02040503050406030204" pitchFamily="18" charset="0"/>
              </a:rPr>
              <a:t>Thức ăn của cây lúa trong hình là gì?</a:t>
            </a:r>
          </a:p>
          <a:p>
            <a:pPr marL="457200" indent="-457200" algn="just">
              <a:lnSpc>
                <a:spcPct val="114000"/>
              </a:lnSpc>
              <a:buFontTx/>
              <a:buChar char="-"/>
            </a:pPr>
            <a:r>
              <a:rPr lang="vi-VN" sz="5400" dirty="0">
                <a:solidFill>
                  <a:srgbClr val="820624"/>
                </a:solidFill>
                <a:latin typeface="Cambria" panose="02040503050406030204" pitchFamily="18" charset="0"/>
                <a:ea typeface="Cambria" panose="02040503050406030204" pitchFamily="18" charset="0"/>
              </a:rPr>
              <a:t>Thức ăn của gà và cáo là gì?</a:t>
            </a:r>
            <a:endParaRPr lang="en-US" sz="5400" dirty="0">
              <a:solidFill>
                <a:srgbClr val="820624"/>
              </a:solidFill>
              <a:latin typeface="Cambria" panose="02040503050406030204" pitchFamily="18" charset="0"/>
              <a:ea typeface="Cambria" panose="02040503050406030204" pitchFamily="18" charset="0"/>
            </a:endParaRPr>
          </a:p>
        </p:txBody>
      </p:sp>
      <p:pic>
        <p:nvPicPr>
          <p:cNvPr id="18" name="Picture 17"/>
          <p:cNvPicPr>
            <a:picLocks noChangeAspect="1"/>
          </p:cNvPicPr>
          <p:nvPr/>
        </p:nvPicPr>
        <p:blipFill>
          <a:blip r:embed="rId2"/>
          <a:stretch>
            <a:fillRect/>
          </a:stretch>
        </p:blipFill>
        <p:spPr>
          <a:xfrm>
            <a:off x="7956424" y="2491389"/>
            <a:ext cx="9156010" cy="5365350"/>
          </a:xfrm>
          <a:prstGeom prst="rect">
            <a:avLst/>
          </a:prstGeom>
        </p:spPr>
      </p:pic>
    </p:spTree>
    <p:extLst>
      <p:ext uri="{BB962C8B-B14F-4D97-AF65-F5344CB8AC3E}">
        <p14:creationId xmlns:p14="http://schemas.microsoft.com/office/powerpoint/2010/main" val="36201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p:cNvPicPr>
            <a:picLocks noChangeAspect="1"/>
          </p:cNvPicPr>
          <p:nvPr/>
        </p:nvPicPr>
        <p:blipFill>
          <a:blip r:embed="rId2"/>
          <a:stretch>
            <a:fillRect/>
          </a:stretch>
        </p:blipFill>
        <p:spPr>
          <a:xfrm>
            <a:off x="8534400" y="2508639"/>
            <a:ext cx="12436900" cy="2883416"/>
          </a:xfrm>
          <a:prstGeom prst="rect">
            <a:avLst/>
          </a:prstGeom>
        </p:spPr>
      </p:pic>
      <p:sp>
        <p:nvSpPr>
          <p:cNvPr id="15" name="Rectangle 14"/>
          <p:cNvSpPr/>
          <p:nvPr/>
        </p:nvSpPr>
        <p:spPr>
          <a:xfrm>
            <a:off x="9329455" y="1028700"/>
            <a:ext cx="7929846" cy="2311146"/>
          </a:xfrm>
          <a:prstGeom prst="rect">
            <a:avLst/>
          </a:prstGeom>
        </p:spPr>
        <p:txBody>
          <a:bodyPr wrap="square">
            <a:spAutoFit/>
          </a:bodyPr>
          <a:lstStyle/>
          <a:p>
            <a:pPr algn="just">
              <a:lnSpc>
                <a:spcPct val="114000"/>
              </a:lnSpc>
            </a:pPr>
            <a:r>
              <a:rPr lang="vi-VN" sz="6600" dirty="0">
                <a:solidFill>
                  <a:srgbClr val="820624"/>
                </a:solidFill>
                <a:latin typeface="Cambria" panose="02040503050406030204" pitchFamily="18" charset="0"/>
                <a:ea typeface="Cambria" panose="02040503050406030204" pitchFamily="18" charset="0"/>
              </a:rPr>
              <a:t>Thức ăn của cây lúa trong hình là gì?</a:t>
            </a:r>
          </a:p>
        </p:txBody>
      </p:sp>
      <p:pic>
        <p:nvPicPr>
          <p:cNvPr id="17" name="Picture 16"/>
          <p:cNvPicPr>
            <a:picLocks noChangeAspect="1"/>
          </p:cNvPicPr>
          <p:nvPr/>
        </p:nvPicPr>
        <p:blipFill>
          <a:blip r:embed="rId3"/>
          <a:stretch>
            <a:fillRect/>
          </a:stretch>
        </p:blipFill>
        <p:spPr>
          <a:xfrm>
            <a:off x="1433192" y="1307466"/>
            <a:ext cx="6586857" cy="3859846"/>
          </a:xfrm>
          <a:prstGeom prst="rect">
            <a:avLst/>
          </a:prstGeom>
        </p:spPr>
      </p:pic>
      <p:sp>
        <p:nvSpPr>
          <p:cNvPr id="20" name="Rounded Rectangle 18"/>
          <p:cNvSpPr/>
          <p:nvPr/>
        </p:nvSpPr>
        <p:spPr>
          <a:xfrm>
            <a:off x="5827471" y="4686300"/>
            <a:ext cx="10678108" cy="4432636"/>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5400" b="1" dirty="0">
                <a:solidFill>
                  <a:srgbClr val="C00000"/>
                </a:solidFill>
                <a:latin typeface="Cambria" panose="02040503050406030204" pitchFamily="18" charset="0"/>
                <a:ea typeface="Cambria" panose="02040503050406030204" pitchFamily="18" charset="0"/>
              </a:rPr>
              <a:t>Cây lúa sử dụng năng lượng ánh sáng mặt trời, nước, chất khoáng và khí các – bô – níc để làm thức ăn.</a:t>
            </a:r>
            <a:endParaRPr lang="en-US" sz="54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71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329455" y="1028700"/>
            <a:ext cx="7929846" cy="2311146"/>
          </a:xfrm>
          <a:prstGeom prst="rect">
            <a:avLst/>
          </a:prstGeom>
        </p:spPr>
        <p:txBody>
          <a:bodyPr wrap="square">
            <a:spAutoFit/>
          </a:bodyPr>
          <a:lstStyle/>
          <a:p>
            <a:pPr marL="457200" indent="-457200" algn="just">
              <a:lnSpc>
                <a:spcPct val="114000"/>
              </a:lnSpc>
              <a:buFontTx/>
              <a:buChar char="-"/>
            </a:pPr>
            <a:r>
              <a:rPr lang="vi-VN" sz="6600" dirty="0">
                <a:solidFill>
                  <a:srgbClr val="820624"/>
                </a:solidFill>
                <a:latin typeface="Cambria" panose="02040503050406030204" pitchFamily="18" charset="0"/>
                <a:ea typeface="Cambria" panose="02040503050406030204" pitchFamily="18" charset="0"/>
              </a:rPr>
              <a:t>Thức ăn của gà và cáo là gì?</a:t>
            </a:r>
            <a:endParaRPr lang="en-US" sz="6600" dirty="0">
              <a:solidFill>
                <a:srgbClr val="820624"/>
              </a:solidFill>
              <a:latin typeface="Cambria" panose="02040503050406030204" pitchFamily="18" charset="0"/>
              <a:ea typeface="Cambria" panose="02040503050406030204" pitchFamily="18" charset="0"/>
            </a:endParaRPr>
          </a:p>
        </p:txBody>
      </p:sp>
      <p:sp>
        <p:nvSpPr>
          <p:cNvPr id="15" name="Rounded Rectangle 18"/>
          <p:cNvSpPr/>
          <p:nvPr/>
        </p:nvSpPr>
        <p:spPr>
          <a:xfrm>
            <a:off x="6437724" y="5651431"/>
            <a:ext cx="10678108" cy="3376434"/>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just"/>
            <a:r>
              <a:rPr lang="vi-VN" sz="6600" b="1" dirty="0">
                <a:solidFill>
                  <a:srgbClr val="C00000"/>
                </a:solidFill>
                <a:latin typeface="Cambria" panose="02040503050406030204" pitchFamily="18" charset="0"/>
                <a:ea typeface="Cambria" panose="02040503050406030204" pitchFamily="18" charset="0"/>
              </a:rPr>
              <a:t>- Con gà ăn hạt lúa.</a:t>
            </a:r>
          </a:p>
          <a:p>
            <a:pPr algn="just"/>
            <a:r>
              <a:rPr lang="vi-VN" sz="6600" b="1" dirty="0">
                <a:solidFill>
                  <a:srgbClr val="C00000"/>
                </a:solidFill>
                <a:latin typeface="Cambria" panose="02040503050406030204" pitchFamily="18" charset="0"/>
                <a:ea typeface="Cambria" panose="02040503050406030204" pitchFamily="18" charset="0"/>
              </a:rPr>
              <a:t>- Con cáo ăn con gà, không ăn hạt lúa.</a:t>
            </a:r>
            <a:endParaRPr lang="en-US" sz="6600" b="1" dirty="0">
              <a:solidFill>
                <a:srgbClr val="C00000"/>
              </a:solidFill>
              <a:latin typeface="Cambria" panose="02040503050406030204" pitchFamily="18" charset="0"/>
              <a:ea typeface="Cambria" panose="02040503050406030204" pitchFamily="18" charset="0"/>
            </a:endParaRPr>
          </a:p>
        </p:txBody>
      </p:sp>
      <p:pic>
        <p:nvPicPr>
          <p:cNvPr id="17" name="Picture 16"/>
          <p:cNvPicPr>
            <a:picLocks noChangeAspect="1"/>
          </p:cNvPicPr>
          <p:nvPr/>
        </p:nvPicPr>
        <p:blipFill>
          <a:blip r:embed="rId2"/>
          <a:stretch>
            <a:fillRect/>
          </a:stretch>
        </p:blipFill>
        <p:spPr>
          <a:xfrm>
            <a:off x="1404556" y="1365042"/>
            <a:ext cx="6896199" cy="4041118"/>
          </a:xfrm>
          <a:prstGeom prst="rect">
            <a:avLst/>
          </a:prstGeom>
        </p:spPr>
      </p:pic>
    </p:spTree>
    <p:extLst>
      <p:ext uri="{BB962C8B-B14F-4D97-AF65-F5344CB8AC3E}">
        <p14:creationId xmlns:p14="http://schemas.microsoft.com/office/powerpoint/2010/main" val="432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205" y="1382504"/>
            <a:ext cx="9122926" cy="7478970"/>
          </a:xfrm>
          <a:prstGeom prst="rect">
            <a:avLst/>
          </a:prstGeom>
        </p:spPr>
        <p:txBody>
          <a:bodyPr wrap="square">
            <a:spAutoFit/>
          </a:bodyPr>
          <a:lstStyle/>
          <a:p>
            <a:pPr algn="just"/>
            <a:r>
              <a:rPr lang="nl-NL" sz="8000" b="1" dirty="0">
                <a:latin typeface="Cambria" panose="02040503050406030204" pitchFamily="18" charset="0"/>
                <a:ea typeface="Cambria" panose="02040503050406030204" pitchFamily="18" charset="0"/>
              </a:rPr>
              <a:t>Em có nhận xét gì về vai trò của thực vật trong việc cung cấp thức ăn cho con người và động vật?</a:t>
            </a:r>
            <a:endParaRPr lang="en-US" sz="8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6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37748" y="1577209"/>
            <a:ext cx="9122926" cy="6740307"/>
          </a:xfrm>
          <a:prstGeom prst="rect">
            <a:avLst/>
          </a:prstGeom>
        </p:spPr>
        <p:txBody>
          <a:bodyPr wrap="square">
            <a:spAutoFit/>
          </a:bodyPr>
          <a:lstStyle/>
          <a:p>
            <a:pPr algn="just"/>
            <a:r>
              <a:rPr lang="nl-NL" sz="7200" b="1" dirty="0">
                <a:latin typeface="Cambria" panose="02040503050406030204" pitchFamily="18" charset="0"/>
                <a:ea typeface="Cambria" panose="02040503050406030204" pitchFamily="18" charset="0"/>
              </a:rPr>
              <a:t>Thực vật tạo ra và cung cấp nguồn thức ăn nuôi sống chính thực vật và các sinh vật khác như con người và động vật.</a:t>
            </a:r>
            <a:endParaRPr lang="en-US" sz="59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68307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101" y="2806230"/>
            <a:ext cx="15151485" cy="5312596"/>
          </a:xfrm>
          <a:prstGeom prst="rect">
            <a:avLst/>
          </a:prstGeom>
        </p:spPr>
      </p:pic>
    </p:spTree>
    <p:extLst>
      <p:ext uri="{BB962C8B-B14F-4D97-AF65-F5344CB8AC3E}">
        <p14:creationId xmlns:p14="http://schemas.microsoft.com/office/powerpoint/2010/main" val="4050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061" y="2441532"/>
            <a:ext cx="24750975" cy="5850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3">
            <a:extLst>
              <a:ext uri="{FF2B5EF4-FFF2-40B4-BE49-F238E27FC236}">
                <a16:creationId xmlns:a16="http://schemas.microsoft.com/office/drawing/2014/main" id="{696D389C-1AD9-4B34-B86F-71DD2151EB5B}"/>
              </a:ext>
            </a:extLst>
          </p:cNvPr>
          <p:cNvPicPr>
            <a:picLocks noChangeAspect="1"/>
          </p:cNvPicPr>
          <p:nvPr/>
        </p:nvPicPr>
        <p:blipFill>
          <a:blip r:embed="rId3"/>
          <a:stretch>
            <a:fillRect/>
          </a:stretch>
        </p:blipFill>
        <p:spPr>
          <a:xfrm>
            <a:off x="5492861" y="419100"/>
            <a:ext cx="9335877" cy="2293711"/>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8044D04C-8885-45F7-B9B9-25E731689F94}"/>
              </a:ext>
            </a:extLst>
          </p:cNvPr>
          <p:cNvGrpSpPr/>
          <p:nvPr/>
        </p:nvGrpSpPr>
        <p:grpSpPr>
          <a:xfrm>
            <a:off x="3001136" y="722041"/>
            <a:ext cx="2362200" cy="1743808"/>
            <a:chOff x="381000" y="449490"/>
            <a:chExt cx="2133600" cy="1743808"/>
          </a:xfrm>
          <a:effectLst>
            <a:outerShdw blurRad="50800" dist="38100" dir="2700000" algn="tl" rotWithShape="0">
              <a:prstClr val="black">
                <a:alpha val="40000"/>
              </a:prstClr>
            </a:outerShdw>
          </a:effectLst>
        </p:grpSpPr>
        <p:pic>
          <p:nvPicPr>
            <p:cNvPr id="11" name="Picture 10">
              <a:extLst>
                <a:ext uri="{FF2B5EF4-FFF2-40B4-BE49-F238E27FC236}">
                  <a16:creationId xmlns:a16="http://schemas.microsoft.com/office/drawing/2014/main" id="{E6BDF323-1074-4CE3-9DCD-1333265984A1}"/>
                </a:ext>
              </a:extLst>
            </p:cNvPr>
            <p:cNvPicPr>
              <a:picLocks noChangeAspect="1"/>
            </p:cNvPicPr>
            <p:nvPr/>
          </p:nvPicPr>
          <p:blipFill>
            <a:blip r:embed="rId4"/>
            <a:stretch>
              <a:fillRect/>
            </a:stretch>
          </p:blipFill>
          <p:spPr>
            <a:xfrm>
              <a:off x="381000" y="449490"/>
              <a:ext cx="2133600" cy="1743808"/>
            </a:xfrm>
            <a:prstGeom prst="rect">
              <a:avLst/>
            </a:prstGeom>
          </p:spPr>
        </p:pic>
        <p:sp>
          <p:nvSpPr>
            <p:cNvPr id="12" name="TextBox 11">
              <a:extLst>
                <a:ext uri="{FF2B5EF4-FFF2-40B4-BE49-F238E27FC236}">
                  <a16:creationId xmlns:a16="http://schemas.microsoft.com/office/drawing/2014/main" id="{8551F268-9200-4776-B661-1501568788E8}"/>
                </a:ext>
              </a:extLst>
            </p:cNvPr>
            <p:cNvSpPr txBox="1"/>
            <p:nvPr/>
          </p:nvSpPr>
          <p:spPr>
            <a:xfrm>
              <a:off x="689747" y="990601"/>
              <a:ext cx="1520268" cy="692497"/>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CÂU</a:t>
              </a:r>
              <a:r>
                <a:rPr kumimoji="0" lang="en-US" sz="45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5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1</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5705163" y="586616"/>
            <a:ext cx="9074382" cy="2031325"/>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600" b="1" kern="0" dirty="0">
                <a:solidFill>
                  <a:srgbClr val="002060"/>
                </a:solidFill>
                <a:latin typeface="Times New Roman" panose="02020603050405020304" pitchFamily="18" charset="0"/>
                <a:cs typeface="Arial"/>
                <a:sym typeface="Arial"/>
              </a:rPr>
              <a:t>Thức ăn của động vật và con người lấy từ đâu?</a:t>
            </a:r>
            <a:endParaRPr kumimoji="0" lang="vi-VN" sz="6600" b="1" i="0" u="none" strike="noStrike" kern="0" cap="none" spc="0" normalizeH="0" baseline="0" noProof="0" dirty="0">
              <a:ln>
                <a:noFill/>
              </a:ln>
              <a:solidFill>
                <a:srgbClr val="002060"/>
              </a:solidFill>
              <a:effectLst/>
              <a:uLnTx/>
              <a:uFillTx/>
              <a:latin typeface="Times New Roman" panose="02020603050405020304" pitchFamily="18" charset="0"/>
              <a:cs typeface="Arial"/>
              <a:sym typeface="Arial"/>
            </a:endParaRPr>
          </a:p>
        </p:txBody>
      </p:sp>
      <p:grpSp>
        <p:nvGrpSpPr>
          <p:cNvPr id="14" name="Keo - 9Slide.vn">
            <a:extLst>
              <a:ext uri="{FF2B5EF4-FFF2-40B4-BE49-F238E27FC236}">
                <a16:creationId xmlns:a16="http://schemas.microsoft.com/office/drawing/2014/main" id="{3F9BD939-5013-4C52-BD34-1D9001C920CE}"/>
              </a:ext>
            </a:extLst>
          </p:cNvPr>
          <p:cNvGrpSpPr/>
          <p:nvPr/>
        </p:nvGrpSpPr>
        <p:grpSpPr>
          <a:xfrm>
            <a:off x="3957741" y="3007948"/>
            <a:ext cx="10367859" cy="2166891"/>
            <a:chOff x="877121" y="2081481"/>
            <a:chExt cx="10857679" cy="2166890"/>
          </a:xfrm>
        </p:grpSpPr>
        <p:sp>
          <p:nvSpPr>
            <p:cNvPr id="15" name="Rectangle: Rounded Corners 15">
              <a:extLst>
                <a:ext uri="{FF2B5EF4-FFF2-40B4-BE49-F238E27FC236}">
                  <a16:creationId xmlns:a16="http://schemas.microsoft.com/office/drawing/2014/main" id="{6F7BD1A3-87C6-4150-B039-4C13E8C2DBDB}"/>
                </a:ext>
              </a:extLst>
            </p:cNvPr>
            <p:cNvSpPr/>
            <p:nvPr/>
          </p:nvSpPr>
          <p:spPr>
            <a:xfrm>
              <a:off x="1295400" y="2743199"/>
              <a:ext cx="10439400" cy="941046"/>
            </a:xfrm>
            <a:prstGeom prst="roundRect">
              <a:avLst/>
            </a:prstGeom>
            <a:solidFill>
              <a:srgbClr val="DCFCEC"/>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NƯỚC</a:t>
              </a:r>
              <a:endParaRPr kumimoji="0" lang="vi-VN" sz="6000" b="1" i="0" u="none" strike="noStrike" kern="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6" name="Graphic 14">
              <a:extLst>
                <a:ext uri="{FF2B5EF4-FFF2-40B4-BE49-F238E27FC236}">
                  <a16:creationId xmlns:a16="http://schemas.microsoft.com/office/drawing/2014/main" id="{05EF34E3-FADD-4808-A6CE-FCD329437C7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950" b="21650" l="11100" r="23550">
                          <a14:foregroundMark x1="11600" y1="15300" x2="11600" y2="15300"/>
                          <a14:foregroundMark x1="12050" y1="15200" x2="12050" y2="15200"/>
                          <a14:foregroundMark x1="12050" y1="15200" x2="11600" y2="15500"/>
                          <a14:foregroundMark x1="12150" y1="13800" x2="12800" y2="14550"/>
                          <a14:foregroundMark x1="14000" y1="14950" x2="13750" y2="15950"/>
                          <a14:foregroundMark x1="13450" y1="14650" x2="13650" y2="17750"/>
                          <a14:foregroundMark x1="11500" y1="17000" x2="11500" y2="17000"/>
                          <a14:foregroundMark x1="11750" y1="17450" x2="11750" y2="17450"/>
                          <a14:foregroundMark x1="11100" y1="17450" x2="11100" y2="17450"/>
                          <a14:foregroundMark x1="11600" y1="17450" x2="11600" y2="17450"/>
                        </a14:backgroundRemoval>
                      </a14:imgEffect>
                    </a14:imgLayer>
                  </a14:imgProps>
                </a:ext>
              </a:extLst>
            </a:blip>
            <a:srcRect l="10107" t="612" r="74936" b="75976"/>
            <a:stretch/>
          </p:blipFill>
          <p:spPr>
            <a:xfrm>
              <a:off x="877121" y="2081481"/>
              <a:ext cx="1384391" cy="2166890"/>
            </a:xfrm>
            <a:prstGeom prst="rect">
              <a:avLst/>
            </a:prstGeom>
          </p:spPr>
        </p:pic>
      </p:grpSp>
      <p:grpSp>
        <p:nvGrpSpPr>
          <p:cNvPr id="17" name="Bua - 9Slide.vn">
            <a:extLst>
              <a:ext uri="{FF2B5EF4-FFF2-40B4-BE49-F238E27FC236}">
                <a16:creationId xmlns:a16="http://schemas.microsoft.com/office/drawing/2014/main" id="{5E9C7BEF-19CD-4FDF-B098-00E605D1DAAE}"/>
              </a:ext>
            </a:extLst>
          </p:cNvPr>
          <p:cNvGrpSpPr/>
          <p:nvPr/>
        </p:nvGrpSpPr>
        <p:grpSpPr>
          <a:xfrm>
            <a:off x="3919566" y="4565959"/>
            <a:ext cx="10159314" cy="1743809"/>
            <a:chOff x="838948" y="3639490"/>
            <a:chExt cx="10849975" cy="1743808"/>
          </a:xfrm>
        </p:grpSpPr>
        <p:sp>
          <p:nvSpPr>
            <p:cNvPr id="18" name="Rectangle: Rounded Corners 16">
              <a:extLst>
                <a:ext uri="{FF2B5EF4-FFF2-40B4-BE49-F238E27FC236}">
                  <a16:creationId xmlns:a16="http://schemas.microsoft.com/office/drawing/2014/main" id="{C3F609AC-00FD-4AA8-8859-DFC33DD6D4AE}"/>
                </a:ext>
              </a:extLst>
            </p:cNvPr>
            <p:cNvSpPr/>
            <p:nvPr/>
          </p:nvSpPr>
          <p:spPr>
            <a:xfrm>
              <a:off x="1249523" y="4229018"/>
              <a:ext cx="10439400" cy="941047"/>
            </a:xfrm>
            <a:prstGeom prst="roundRect">
              <a:avLst/>
            </a:prstGeom>
            <a:solidFill>
              <a:schemeClr val="accent3">
                <a:lumMod val="20000"/>
                <a:lumOff val="80000"/>
              </a:schemeClr>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363636"/>
                  </a:solidFill>
                  <a:latin typeface="Times New Roman" panose="02020603050405020304" pitchFamily="18" charset="0"/>
                  <a:cs typeface="Times New Roman" panose="02020603050405020304" pitchFamily="18" charset="0"/>
                  <a:sym typeface="Arial"/>
                </a:rPr>
                <a:t>CHẤT KHOÁNG</a:t>
              </a:r>
              <a:endParaRPr kumimoji="0" lang="vi-VN" sz="6000" b="1" i="0" u="none" strike="noStrike" kern="0" cap="none" spc="0" normalizeH="0" baseline="0" noProof="0" dirty="0">
                <a:ln>
                  <a:noFill/>
                </a:ln>
                <a:solidFill>
                  <a:srgbClr val="363636"/>
                </a:solidFill>
                <a:effectLst/>
                <a:uLnTx/>
                <a:uFillTx/>
                <a:latin typeface="Times New Roman" panose="02020603050405020304" pitchFamily="18" charset="0"/>
                <a:cs typeface="Times New Roman" panose="02020603050405020304" pitchFamily="18" charset="0"/>
                <a:sym typeface="Arial"/>
              </a:endParaRPr>
            </a:p>
          </p:txBody>
        </p:sp>
        <p:pic>
          <p:nvPicPr>
            <p:cNvPr id="19" name="Graphic 22">
              <a:extLst>
                <a:ext uri="{FF2B5EF4-FFF2-40B4-BE49-F238E27FC236}">
                  <a16:creationId xmlns:a16="http://schemas.microsoft.com/office/drawing/2014/main" id="{B700D617-8037-41CA-863C-39850408BA7D}"/>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5750" b="18550" l="27550" r="38100">
                          <a14:foregroundMark x1="38100" y1="7500" x2="38100" y2="7500"/>
                          <a14:foregroundMark x1="28850" y1="7750" x2="28850" y2="7750"/>
                          <a14:foregroundMark x1="36800" y1="7950" x2="36800" y2="7950"/>
                          <a14:foregroundMark x1="32500" y1="18450" x2="32500" y2="18450"/>
                          <a14:foregroundMark x1="28800" y1="17350" x2="28800" y2="17350"/>
                          <a14:foregroundMark x1="28850" y1="16500" x2="28600" y2="17450"/>
                          <a14:foregroundMark x1="32500" y1="18550" x2="32500" y2="18550"/>
                          <a14:foregroundMark x1="38100" y1="15450" x2="38100" y2="15450"/>
                          <a14:foregroundMark x1="38100" y1="15800" x2="38100" y2="15800"/>
                          <a14:backgroundMark x1="32800" y1="10700" x2="33000" y2="10950"/>
                          <a14:backgroundMark x1="33900" y1="15600" x2="34050" y2="16000"/>
                        </a14:backgroundRemoval>
                      </a14:imgEffect>
                    </a14:imgLayer>
                  </a14:imgProps>
                </a:ext>
              </a:extLst>
            </a:blip>
            <a:srcRect l="26239" t="4266" r="60641" b="80072"/>
            <a:stretch/>
          </p:blipFill>
          <p:spPr>
            <a:xfrm>
              <a:off x="838948" y="3639490"/>
              <a:ext cx="1460739" cy="1743808"/>
            </a:xfrm>
            <a:prstGeom prst="rect">
              <a:avLst/>
            </a:prstGeom>
          </p:spPr>
        </p:pic>
      </p:grpSp>
      <p:grpSp>
        <p:nvGrpSpPr>
          <p:cNvPr id="20" name="Bao - 9Slide.vn">
            <a:extLst>
              <a:ext uri="{FF2B5EF4-FFF2-40B4-BE49-F238E27FC236}">
                <a16:creationId xmlns:a16="http://schemas.microsoft.com/office/drawing/2014/main" id="{F9D7D70F-A2AC-44CB-925C-FB528ECBD59F}"/>
              </a:ext>
            </a:extLst>
          </p:cNvPr>
          <p:cNvGrpSpPr/>
          <p:nvPr/>
        </p:nvGrpSpPr>
        <p:grpSpPr>
          <a:xfrm>
            <a:off x="3795803" y="6142891"/>
            <a:ext cx="10452454" cy="1743809"/>
            <a:chOff x="715184" y="5216427"/>
            <a:chExt cx="11019616" cy="1743811"/>
          </a:xfrm>
        </p:grpSpPr>
        <p:sp>
          <p:nvSpPr>
            <p:cNvPr id="21"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tx1">
                <a:lumMod val="20000"/>
                <a:lumOff val="80000"/>
              </a:schemeClr>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363636"/>
                  </a:solidFill>
                  <a:latin typeface="Times New Roman" panose="02020603050405020304" pitchFamily="18" charset="0"/>
                  <a:sym typeface="Arial"/>
                </a:rPr>
                <a:t>THỰC VẬT</a:t>
              </a:r>
              <a:endParaRPr kumimoji="0" lang="en-US" sz="6000" b="1" i="0" u="none" strike="noStrike" kern="0" cap="none" spc="0" normalizeH="0" baseline="0" noProof="0" dirty="0">
                <a:ln>
                  <a:noFill/>
                </a:ln>
                <a:solidFill>
                  <a:srgbClr val="EE789F">
                    <a:lumMod val="75000"/>
                    <a:lumOff val="25000"/>
                  </a:srgbClr>
                </a:solidFill>
                <a:effectLst/>
                <a:uLnTx/>
                <a:uFillTx/>
                <a:latin typeface="Arial"/>
                <a:sym typeface="Arial"/>
              </a:endParaRPr>
            </a:p>
          </p:txBody>
        </p:sp>
        <p:pic>
          <p:nvPicPr>
            <p:cNvPr id="22" name="Graphic 23">
              <a:extLst>
                <a:ext uri="{FF2B5EF4-FFF2-40B4-BE49-F238E27FC236}">
                  <a16:creationId xmlns:a16="http://schemas.microsoft.com/office/drawing/2014/main" id="{9C7AB39B-B35D-47D3-8676-D7C1F203E516}"/>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5701" b="18793" l="40898" r="56306"/>
                      </a14:imgEffect>
                    </a14:imgLayer>
                  </a14:imgProps>
                </a:ext>
              </a:extLst>
            </a:blip>
            <a:srcRect l="38972" t="4065" r="41768" b="79570"/>
            <a:stretch/>
          </p:blipFill>
          <p:spPr>
            <a:xfrm>
              <a:off x="715184" y="5216427"/>
              <a:ext cx="2052347" cy="1743811"/>
            </a:xfrm>
            <a:prstGeom prst="rect">
              <a:avLst/>
            </a:prstGeom>
          </p:spPr>
        </p:pic>
      </p:grpSp>
      <p:pic>
        <p:nvPicPr>
          <p:cNvPr id="24" name="Picture 23">
            <a:extLst>
              <a:ext uri="{FF2B5EF4-FFF2-40B4-BE49-F238E27FC236}">
                <a16:creationId xmlns:a16="http://schemas.microsoft.com/office/drawing/2014/main" id="{92804378-07B2-4FF3-9FB1-3DE20DFBDF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88406" y="3420769"/>
            <a:ext cx="1462919" cy="1422283"/>
          </a:xfrm>
          <a:prstGeom prst="rect">
            <a:avLst/>
          </a:prstGeom>
        </p:spPr>
      </p:pic>
      <p:pic>
        <p:nvPicPr>
          <p:cNvPr id="25" name="Picture 24">
            <a:extLst>
              <a:ext uri="{FF2B5EF4-FFF2-40B4-BE49-F238E27FC236}">
                <a16:creationId xmlns:a16="http://schemas.microsoft.com/office/drawing/2014/main" id="{A3C97762-4B77-449B-8D84-A4C2E2C175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85338" y="4947197"/>
            <a:ext cx="1462919" cy="1422283"/>
          </a:xfrm>
          <a:prstGeom prst="rect">
            <a:avLst/>
          </a:prstGeom>
        </p:spPr>
      </p:pic>
      <p:pic>
        <p:nvPicPr>
          <p:cNvPr id="26" name="Picture 25" descr="Icon&#10;&#10;Description automatically generated with low confidence">
            <a:extLst>
              <a:ext uri="{FF2B5EF4-FFF2-40B4-BE49-F238E27FC236}">
                <a16:creationId xmlns:a16="http://schemas.microsoft.com/office/drawing/2014/main" id="{4939E1B2-1162-4534-942D-D1B889061BD9}"/>
              </a:ext>
            </a:extLst>
          </p:cNvPr>
          <p:cNvPicPr>
            <a:picLocks noChangeAspect="1"/>
          </p:cNvPicPr>
          <p:nvPr/>
        </p:nvPicPr>
        <p:blipFill>
          <a:blip r:embed="rId10"/>
          <a:stretch>
            <a:fillRect/>
          </a:stretch>
        </p:blipFill>
        <p:spPr>
          <a:xfrm>
            <a:off x="12588406" y="6226849"/>
            <a:ext cx="1659851" cy="1659851"/>
          </a:xfrm>
          <a:prstGeom prst="rect">
            <a:avLst/>
          </a:prstGeom>
        </p:spPr>
      </p:pic>
      <p:sp>
        <p:nvSpPr>
          <p:cNvPr id="27" name="TextBox 26">
            <a:extLst>
              <a:ext uri="{FF2B5EF4-FFF2-40B4-BE49-F238E27FC236}">
                <a16:creationId xmlns:a16="http://schemas.microsoft.com/office/drawing/2014/main" id="{7D90BDF6-B1BE-4B35-AF9C-30C5A1B02336}"/>
              </a:ext>
            </a:extLst>
          </p:cNvPr>
          <p:cNvSpPr txBox="1"/>
          <p:nvPr/>
        </p:nvSpPr>
        <p:spPr>
          <a:xfrm>
            <a:off x="5648001" y="13760574"/>
            <a:ext cx="5598583" cy="37965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hlinkClick r:id="rId11">
                  <a:extLst>
                    <a:ext uri="{A12FA001-AC4F-418D-AE19-62706E023703}">
                      <ahyp:hlinkClr xmlns:ahyp="http://schemas.microsoft.com/office/drawing/2018/hyperlinkcolor" val="tx"/>
                    </a:ext>
                  </a:extLst>
                </a:hlinkClick>
              </a:rPr>
              <a:t>https://www.facebook.com/teamKTUTS</a:t>
            </a:r>
            <a:endParaRPr kumimoji="0" lang="en-US" sz="18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78000">
                                          <p:cBhvr additive="base">
                                            <p:cTn id="7" dur="1500" fill="hold"/>
                                            <p:tgtEl>
                                              <p:spTgt spid="1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78000">
                                          <p:cBhvr additive="base">
                                            <p:cTn id="11" dur="1500" fill="hold"/>
                                            <p:tgtEl>
                                              <p:spTgt spid="9"/>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78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14:presetBounceEnd="72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72000">
                                          <p:cBhvr additive="base">
                                            <p:cTn id="21" dur="1500" fill="hold"/>
                                            <p:tgtEl>
                                              <p:spTgt spid="14"/>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2000">
                                      <p:stCondLst>
                                        <p:cond delay="700"/>
                                      </p:stCondLst>
                                      <p:childTnLst>
                                        <p:set>
                                          <p:cBhvr>
                                            <p:cTn id="24" dur="1" fill="hold">
                                              <p:stCondLst>
                                                <p:cond delay="0"/>
                                              </p:stCondLst>
                                            </p:cTn>
                                            <p:tgtEl>
                                              <p:spTgt spid="17"/>
                                            </p:tgtEl>
                                            <p:attrNameLst>
                                              <p:attrName>style.visibility</p:attrName>
                                            </p:attrNameLst>
                                          </p:cBhvr>
                                          <p:to>
                                            <p:strVal val="visible"/>
                                          </p:to>
                                        </p:set>
                                        <p:anim calcmode="lin" valueType="num" p14:bounceEnd="72000">
                                          <p:cBhvr additive="base">
                                            <p:cTn id="25" dur="15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6" dur="1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72000">
                                      <p:stCondLst>
                                        <p:cond delay="1500"/>
                                      </p:stCondLst>
                                      <p:childTnLst>
                                        <p:set>
                                          <p:cBhvr>
                                            <p:cTn id="28" dur="1" fill="hold">
                                              <p:stCondLst>
                                                <p:cond delay="0"/>
                                              </p:stCondLst>
                                            </p:cTn>
                                            <p:tgtEl>
                                              <p:spTgt spid="20"/>
                                            </p:tgtEl>
                                            <p:attrNameLst>
                                              <p:attrName>style.visibility</p:attrName>
                                            </p:attrNameLst>
                                          </p:cBhvr>
                                          <p:to>
                                            <p:strVal val="visible"/>
                                          </p:to>
                                        </p:set>
                                        <p:anim calcmode="lin" valueType="num" p14:bounceEnd="72000">
                                          <p:cBhvr additive="base">
                                            <p:cTn id="29" dur="15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30" dur="1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subTnLst>
                                        <p:audio>
                                          <p:cMediaNode vol="90000">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900" decel="100000" fill="hold"/>
                                            <p:tgtEl>
                                              <p:spTgt spid="2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4" presetID="2" presetClass="exit" presetSubtype="2" fill="hold" nodeType="with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1+ppt_w/2"/>
                                              </p:val>
                                            </p:tav>
                                          </p:tavLst>
                                        </p:anim>
                                        <p:anim calcmode="lin" valueType="num">
                                          <p:cBhvr additive="base">
                                            <p:cTn id="56" dur="500"/>
                                            <p:tgtEl>
                                              <p:spTgt spid="14"/>
                                            </p:tgtEl>
                                            <p:attrNameLst>
                                              <p:attrName>ppt_y</p:attrName>
                                            </p:attrNameLst>
                                          </p:cBhvr>
                                          <p:tavLst>
                                            <p:tav tm="0">
                                              <p:val>
                                                <p:strVal val="ppt_y"/>
                                              </p:val>
                                            </p:tav>
                                            <p:tav tm="100000">
                                              <p:val>
                                                <p:strVal val="ppt_y"/>
                                              </p:val>
                                            </p:tav>
                                          </p:tavLst>
                                        </p:anim>
                                        <p:set>
                                          <p:cBhvr>
                                            <p:cTn id="57" dur="1" fill="hold">
                                              <p:stCondLst>
                                                <p:cond delay="499"/>
                                              </p:stCondLst>
                                            </p:cTn>
                                            <p:tgtEl>
                                              <p:spTgt spid="14"/>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17"/>
                                            </p:tgtEl>
                                            <p:attrNameLst>
                                              <p:attrName>ppt_x</p:attrName>
                                            </p:attrNameLst>
                                          </p:cBhvr>
                                          <p:tavLst>
                                            <p:tav tm="0">
                                              <p:val>
                                                <p:strVal val="ppt_x"/>
                                              </p:val>
                                            </p:tav>
                                            <p:tav tm="100000">
                                              <p:val>
                                                <p:strVal val="1+ppt_w/2"/>
                                              </p:val>
                                            </p:tav>
                                          </p:tavLst>
                                        </p:anim>
                                        <p:anim calcmode="lin" valueType="num">
                                          <p:cBhvr additive="base">
                                            <p:cTn id="60" dur="500"/>
                                            <p:tgtEl>
                                              <p:spTgt spid="17"/>
                                            </p:tgtEl>
                                            <p:attrNameLst>
                                              <p:attrName>ppt_y</p:attrName>
                                            </p:attrNameLst>
                                          </p:cBhvr>
                                          <p:tavLst>
                                            <p:tav tm="0">
                                              <p:val>
                                                <p:strVal val="ppt_y"/>
                                              </p:val>
                                            </p:tav>
                                            <p:tav tm="100000">
                                              <p:val>
                                                <p:strVal val="ppt_y"/>
                                              </p:val>
                                            </p:tav>
                                          </p:tavLst>
                                        </p:anim>
                                        <p:set>
                                          <p:cBhvr>
                                            <p:cTn id="61" dur="1" fill="hold">
                                              <p:stCondLst>
                                                <p:cond delay="499"/>
                                              </p:stCondLst>
                                            </p:cTn>
                                            <p:tgtEl>
                                              <p:spTgt spid="17"/>
                                            </p:tgtEl>
                                            <p:attrNameLst>
                                              <p:attrName>style.visibility</p:attrName>
                                            </p:attrNameLst>
                                          </p:cBhvr>
                                          <p:to>
                                            <p:strVal val="hidden"/>
                                          </p:to>
                                        </p:set>
                                      </p:childTnLst>
                                    </p:cTn>
                                  </p:par>
                                  <p:par>
                                    <p:cTn id="62" presetID="2" presetClass="exit" presetSubtype="2" fill="hold" nodeType="withEffect">
                                      <p:stCondLst>
                                        <p:cond delay="0"/>
                                      </p:stCondLst>
                                      <p:childTnLst>
                                        <p:anim calcmode="lin" valueType="num">
                                          <p:cBhvr additive="base">
                                            <p:cTn id="63" dur="500"/>
                                            <p:tgtEl>
                                              <p:spTgt spid="25"/>
                                            </p:tgtEl>
                                            <p:attrNameLst>
                                              <p:attrName>ppt_x</p:attrName>
                                            </p:attrNameLst>
                                          </p:cBhvr>
                                          <p:tavLst>
                                            <p:tav tm="0">
                                              <p:val>
                                                <p:strVal val="ppt_x"/>
                                              </p:val>
                                            </p:tav>
                                            <p:tav tm="100000">
                                              <p:val>
                                                <p:strVal val="1+ppt_w/2"/>
                                              </p:val>
                                            </p:tav>
                                          </p:tavLst>
                                        </p:anim>
                                        <p:anim calcmode="lin" valueType="num">
                                          <p:cBhvr additive="base">
                                            <p:cTn id="64" dur="500"/>
                                            <p:tgtEl>
                                              <p:spTgt spid="25"/>
                                            </p:tgtEl>
                                            <p:attrNameLst>
                                              <p:attrName>ppt_y</p:attrName>
                                            </p:attrNameLst>
                                          </p:cBhvr>
                                          <p:tavLst>
                                            <p:tav tm="0">
                                              <p:val>
                                                <p:strVal val="ppt_y"/>
                                              </p:val>
                                            </p:tav>
                                            <p:tav tm="100000">
                                              <p:val>
                                                <p:strVal val="ppt_y"/>
                                              </p:val>
                                            </p:tav>
                                          </p:tavLst>
                                        </p:anim>
                                        <p:set>
                                          <p:cBhvr>
                                            <p:cTn id="65" dur="1" fill="hold">
                                              <p:stCondLst>
                                                <p:cond delay="499"/>
                                              </p:stCondLst>
                                            </p:cTn>
                                            <p:tgtEl>
                                              <p:spTgt spid="25"/>
                                            </p:tgtEl>
                                            <p:attrNameLst>
                                              <p:attrName>style.visibility</p:attrName>
                                            </p:attrNameLst>
                                          </p:cBhvr>
                                          <p:to>
                                            <p:strVal val="hidden"/>
                                          </p:to>
                                        </p:set>
                                      </p:childTnLst>
                                    </p:cTn>
                                  </p:par>
                                  <p:par>
                                    <p:cTn id="66" presetID="2" presetClass="exit" presetSubtype="2" fill="hold" nodeType="withEffect">
                                      <p:stCondLst>
                                        <p:cond delay="0"/>
                                      </p:stCondLst>
                                      <p:childTnLst>
                                        <p:anim calcmode="lin" valueType="num">
                                          <p:cBhvr additive="base">
                                            <p:cTn id="67" dur="500"/>
                                            <p:tgtEl>
                                              <p:spTgt spid="24"/>
                                            </p:tgtEl>
                                            <p:attrNameLst>
                                              <p:attrName>ppt_x</p:attrName>
                                            </p:attrNameLst>
                                          </p:cBhvr>
                                          <p:tavLst>
                                            <p:tav tm="0">
                                              <p:val>
                                                <p:strVal val="ppt_x"/>
                                              </p:val>
                                            </p:tav>
                                            <p:tav tm="100000">
                                              <p:val>
                                                <p:strVal val="1+ppt_w/2"/>
                                              </p:val>
                                            </p:tav>
                                          </p:tavLst>
                                        </p:anim>
                                        <p:anim calcmode="lin" valueType="num">
                                          <p:cBhvr additive="base">
                                            <p:cTn id="68" dur="500"/>
                                            <p:tgtEl>
                                              <p:spTgt spid="24"/>
                                            </p:tgtEl>
                                            <p:attrNameLst>
                                              <p:attrName>ppt_y</p:attrName>
                                            </p:attrNameLst>
                                          </p:cBhvr>
                                          <p:tavLst>
                                            <p:tav tm="0">
                                              <p:val>
                                                <p:strVal val="ppt_y"/>
                                              </p:val>
                                            </p:tav>
                                            <p:tav tm="100000">
                                              <p:val>
                                                <p:strVal val="ppt_y"/>
                                              </p:val>
                                            </p:tav>
                                          </p:tavLst>
                                        </p:anim>
                                        <p:set>
                                          <p:cBhvr>
                                            <p:cTn id="6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ppt_x"/>
                                              </p:val>
                                            </p:tav>
                                            <p:tav tm="100000">
                                              <p:val>
                                                <p:strVal val="#ppt_x"/>
                                              </p:val>
                                            </p:tav>
                                          </p:tavLst>
                                        </p:anim>
                                        <p:anim calcmode="lin" valueType="num">
                                          <p:cBhvr additive="base">
                                            <p:cTn id="22" dur="1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500" fill="hold"/>
                                            <p:tgtEl>
                                              <p:spTgt spid="17"/>
                                            </p:tgtEl>
                                            <p:attrNameLst>
                                              <p:attrName>ppt_x</p:attrName>
                                            </p:attrNameLst>
                                          </p:cBhvr>
                                          <p:tavLst>
                                            <p:tav tm="0">
                                              <p:val>
                                                <p:strVal val="#ppt_x"/>
                                              </p:val>
                                            </p:tav>
                                            <p:tav tm="100000">
                                              <p:val>
                                                <p:strVal val="#ppt_x"/>
                                              </p:val>
                                            </p:tav>
                                          </p:tavLst>
                                        </p:anim>
                                        <p:anim calcmode="lin" valueType="num">
                                          <p:cBhvr additive="base">
                                            <p:cTn id="26" dur="1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5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500" fill="hold"/>
                                            <p:tgtEl>
                                              <p:spTgt spid="20"/>
                                            </p:tgtEl>
                                            <p:attrNameLst>
                                              <p:attrName>ppt_x</p:attrName>
                                            </p:attrNameLst>
                                          </p:cBhvr>
                                          <p:tavLst>
                                            <p:tav tm="0">
                                              <p:val>
                                                <p:strVal val="#ppt_x"/>
                                              </p:val>
                                            </p:tav>
                                            <p:tav tm="100000">
                                              <p:val>
                                                <p:strVal val="#ppt_x"/>
                                              </p:val>
                                            </p:tav>
                                          </p:tavLst>
                                        </p:anim>
                                        <p:anim calcmode="lin" valueType="num">
                                          <p:cBhvr additive="base">
                                            <p:cTn id="30" dur="1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subTnLst>
                                        <p:audio>
                                          <p:cMediaNode vol="90000">
                                            <p:cTn display="0" masterRel="sameClick">
                                              <p:stCondLst>
                                                <p:cond evt="begin" delay="0">
                                                  <p:tn val="34"/>
                                                </p:cond>
                                              </p:stCondLst>
                                              <p:endCondLst>
                                                <p:cond evt="onStopAudio" delay="0">
                                                  <p:tgtEl>
                                                    <p:sldTgt/>
                                                  </p:tgtEl>
                                                </p:cond>
                                              </p:endCondLst>
                                            </p:cTn>
                                            <p:tgtEl>
                                              <p:sndTgt r:embed="rId20" name="bomb.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1"/>
                                                </p:cond>
                                              </p:stCondLst>
                                              <p:endCondLst>
                                                <p:cond evt="onStopAudio" delay="0">
                                                  <p:tgtEl>
                                                    <p:sldTgt/>
                                                  </p:tgtEl>
                                                </p:cond>
                                              </p:endCondLst>
                                            </p:cTn>
                                            <p:tgtEl>
                                              <p:sndTgt r:embed="rId20" name="bomb.wav"/>
                                            </p:tgtEl>
                                          </p:cMediaNode>
                                        </p:audio>
                                      </p:sub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900" decel="100000" fill="hold"/>
                                            <p:tgtEl>
                                              <p:spTgt spid="2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1" presetClass="mediacall" presetSubtype="0" fill="hold" nodeType="afterEffect">
                                      <p:stCondLst>
                                        <p:cond delay="0"/>
                                      </p:stCondLst>
                                      <p:childTnLst>
                                        <p:cmd type="call" cmd="playFrom(0.0)">
                                          <p:cBhvr>
                                            <p:cTn id="56" dur="4576" fill="hold"/>
                                            <p:tgtEl>
                                              <p:spTgt spid="23"/>
                                            </p:tgtEl>
                                          </p:cBhvr>
                                        </p:cmd>
                                      </p:childTnLst>
                                    </p:cTn>
                                  </p:par>
                                  <p:par>
                                    <p:cTn id="57" presetID="2" presetClass="exit" presetSubtype="2" fill="hold" nodeType="withEffect">
                                      <p:stCondLst>
                                        <p:cond delay="0"/>
                                      </p:stCondLst>
                                      <p:childTnLst>
                                        <p:anim calcmode="lin" valueType="num">
                                          <p:cBhvr additive="base">
                                            <p:cTn id="58" dur="500"/>
                                            <p:tgtEl>
                                              <p:spTgt spid="14"/>
                                            </p:tgtEl>
                                            <p:attrNameLst>
                                              <p:attrName>ppt_x</p:attrName>
                                            </p:attrNameLst>
                                          </p:cBhvr>
                                          <p:tavLst>
                                            <p:tav tm="0">
                                              <p:val>
                                                <p:strVal val="ppt_x"/>
                                              </p:val>
                                            </p:tav>
                                            <p:tav tm="100000">
                                              <p:val>
                                                <p:strVal val="1+ppt_w/2"/>
                                              </p:val>
                                            </p:tav>
                                          </p:tavLst>
                                        </p:anim>
                                        <p:anim calcmode="lin" valueType="num">
                                          <p:cBhvr additive="base">
                                            <p:cTn id="59" dur="500"/>
                                            <p:tgtEl>
                                              <p:spTgt spid="14"/>
                                            </p:tgtEl>
                                            <p:attrNameLst>
                                              <p:attrName>ppt_y</p:attrName>
                                            </p:attrNameLst>
                                          </p:cBhvr>
                                          <p:tavLst>
                                            <p:tav tm="0">
                                              <p:val>
                                                <p:strVal val="ppt_y"/>
                                              </p:val>
                                            </p:tav>
                                            <p:tav tm="100000">
                                              <p:val>
                                                <p:strVal val="ppt_y"/>
                                              </p:val>
                                            </p:tav>
                                          </p:tavLst>
                                        </p:anim>
                                        <p:set>
                                          <p:cBhvr>
                                            <p:cTn id="60" dur="1" fill="hold">
                                              <p:stCondLst>
                                                <p:cond delay="499"/>
                                              </p:stCondLst>
                                            </p:cTn>
                                            <p:tgtEl>
                                              <p:spTgt spid="14"/>
                                            </p:tgtEl>
                                            <p:attrNameLst>
                                              <p:attrName>style.visibility</p:attrName>
                                            </p:attrNameLst>
                                          </p:cBhvr>
                                          <p:to>
                                            <p:strVal val="hidden"/>
                                          </p:to>
                                        </p:set>
                                      </p:childTnLst>
                                    </p:cTn>
                                  </p:par>
                                  <p:par>
                                    <p:cTn id="61" presetID="2" presetClass="exit" presetSubtype="2" fill="hold" nodeType="withEffect">
                                      <p:stCondLst>
                                        <p:cond delay="0"/>
                                      </p:stCondLst>
                                      <p:childTnLst>
                                        <p:anim calcmode="lin" valueType="num">
                                          <p:cBhvr additive="base">
                                            <p:cTn id="62" dur="500"/>
                                            <p:tgtEl>
                                              <p:spTgt spid="17"/>
                                            </p:tgtEl>
                                            <p:attrNameLst>
                                              <p:attrName>ppt_x</p:attrName>
                                            </p:attrNameLst>
                                          </p:cBhvr>
                                          <p:tavLst>
                                            <p:tav tm="0">
                                              <p:val>
                                                <p:strVal val="ppt_x"/>
                                              </p:val>
                                            </p:tav>
                                            <p:tav tm="100000">
                                              <p:val>
                                                <p:strVal val="1+ppt_w/2"/>
                                              </p:val>
                                            </p:tav>
                                          </p:tavLst>
                                        </p:anim>
                                        <p:anim calcmode="lin" valueType="num">
                                          <p:cBhvr additive="base">
                                            <p:cTn id="63" dur="500"/>
                                            <p:tgtEl>
                                              <p:spTgt spid="17"/>
                                            </p:tgtEl>
                                            <p:attrNameLst>
                                              <p:attrName>ppt_y</p:attrName>
                                            </p:attrNameLst>
                                          </p:cBhvr>
                                          <p:tavLst>
                                            <p:tav tm="0">
                                              <p:val>
                                                <p:strVal val="ppt_y"/>
                                              </p:val>
                                            </p:tav>
                                            <p:tav tm="100000">
                                              <p:val>
                                                <p:strVal val="ppt_y"/>
                                              </p:val>
                                            </p:tav>
                                          </p:tavLst>
                                        </p:anim>
                                        <p:set>
                                          <p:cBhvr>
                                            <p:cTn id="64" dur="1" fill="hold">
                                              <p:stCondLst>
                                                <p:cond delay="499"/>
                                              </p:stCondLst>
                                            </p:cTn>
                                            <p:tgtEl>
                                              <p:spTgt spid="17"/>
                                            </p:tgtEl>
                                            <p:attrNameLst>
                                              <p:attrName>style.visibility</p:attrName>
                                            </p:attrNameLst>
                                          </p:cBhvr>
                                          <p:to>
                                            <p:strVal val="hidden"/>
                                          </p:to>
                                        </p:set>
                                      </p:childTnLst>
                                    </p:cTn>
                                  </p:par>
                                  <p:par>
                                    <p:cTn id="65" presetID="2" presetClass="exit" presetSubtype="2" fill="hold" nodeType="withEffect">
                                      <p:stCondLst>
                                        <p:cond delay="0"/>
                                      </p:stCondLst>
                                      <p:childTnLst>
                                        <p:anim calcmode="lin" valueType="num">
                                          <p:cBhvr additive="base">
                                            <p:cTn id="66" dur="500"/>
                                            <p:tgtEl>
                                              <p:spTgt spid="25"/>
                                            </p:tgtEl>
                                            <p:attrNameLst>
                                              <p:attrName>ppt_x</p:attrName>
                                            </p:attrNameLst>
                                          </p:cBhvr>
                                          <p:tavLst>
                                            <p:tav tm="0">
                                              <p:val>
                                                <p:strVal val="ppt_x"/>
                                              </p:val>
                                            </p:tav>
                                            <p:tav tm="100000">
                                              <p:val>
                                                <p:strVal val="1+ppt_w/2"/>
                                              </p:val>
                                            </p:tav>
                                          </p:tavLst>
                                        </p:anim>
                                        <p:anim calcmode="lin" valueType="num">
                                          <p:cBhvr additive="base">
                                            <p:cTn id="67" dur="500"/>
                                            <p:tgtEl>
                                              <p:spTgt spid="25"/>
                                            </p:tgtEl>
                                            <p:attrNameLst>
                                              <p:attrName>ppt_y</p:attrName>
                                            </p:attrNameLst>
                                          </p:cBhvr>
                                          <p:tavLst>
                                            <p:tav tm="0">
                                              <p:val>
                                                <p:strVal val="ppt_y"/>
                                              </p:val>
                                            </p:tav>
                                            <p:tav tm="100000">
                                              <p:val>
                                                <p:strVal val="ppt_y"/>
                                              </p:val>
                                            </p:tav>
                                          </p:tavLst>
                                        </p:anim>
                                        <p:set>
                                          <p:cBhvr>
                                            <p:cTn id="68" dur="1" fill="hold">
                                              <p:stCondLst>
                                                <p:cond delay="499"/>
                                              </p:stCondLst>
                                            </p:cTn>
                                            <p:tgtEl>
                                              <p:spTgt spid="25"/>
                                            </p:tgtEl>
                                            <p:attrNameLst>
                                              <p:attrName>style.visibility</p:attrName>
                                            </p:attrNameLst>
                                          </p:cBhvr>
                                          <p:to>
                                            <p:strVal val="hidden"/>
                                          </p:to>
                                        </p:set>
                                      </p:childTnLst>
                                    </p:cTn>
                                  </p:par>
                                  <p:par>
                                    <p:cTn id="69" presetID="2" presetClass="exit" presetSubtype="2" fill="hold" nodeType="withEffect">
                                      <p:stCondLst>
                                        <p:cond delay="0"/>
                                      </p:stCondLst>
                                      <p:childTnLst>
                                        <p:anim calcmode="lin" valueType="num">
                                          <p:cBhvr additive="base">
                                            <p:cTn id="70" dur="500"/>
                                            <p:tgtEl>
                                              <p:spTgt spid="24"/>
                                            </p:tgtEl>
                                            <p:attrNameLst>
                                              <p:attrName>ppt_x</p:attrName>
                                            </p:attrNameLst>
                                          </p:cBhvr>
                                          <p:tavLst>
                                            <p:tav tm="0">
                                              <p:val>
                                                <p:strVal val="ppt_x"/>
                                              </p:val>
                                            </p:tav>
                                            <p:tav tm="100000">
                                              <p:val>
                                                <p:strVal val="1+ppt_w/2"/>
                                              </p:val>
                                            </p:tav>
                                          </p:tavLst>
                                        </p:anim>
                                        <p:anim calcmode="lin" valueType="num">
                                          <p:cBhvr additive="base">
                                            <p:cTn id="71" dur="500"/>
                                            <p:tgtEl>
                                              <p:spTgt spid="24"/>
                                            </p:tgtEl>
                                            <p:attrNameLst>
                                              <p:attrName>ppt_y</p:attrName>
                                            </p:attrNameLst>
                                          </p:cBhvr>
                                          <p:tavLst>
                                            <p:tav tm="0">
                                              <p:val>
                                                <p:strVal val="ppt_y"/>
                                              </p:val>
                                            </p:tav>
                                            <p:tav tm="100000">
                                              <p:val>
                                                <p:strVal val="ppt_y"/>
                                              </p:val>
                                            </p:tav>
                                          </p:tavLst>
                                        </p:anim>
                                        <p:set>
                                          <p:cBhvr>
                                            <p:cTn id="7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audio>
                  <p:cMediaNode vol="80000">
                    <p:cTn id="73" fill="hold" display="0">
                      <p:stCondLst>
                        <p:cond delay="indefinite"/>
                      </p:stCondLst>
                      <p:endCondLst>
                        <p:cond evt="onStopAudio" delay="0">
                          <p:tgtEl>
                            <p:sldTgt/>
                          </p:tgtEl>
                        </p:cond>
                      </p:endCondLst>
                    </p:cTn>
                    <p:tgtEl>
                      <p:spTgt spid="23"/>
                    </p:tgtEl>
                  </p:cMediaNode>
                </p:audio>
              </p:childTnLst>
            </p:cTn>
          </p:par>
        </p:tnLst>
        <p:bldLst>
          <p:bldP spid="1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200" y="645404"/>
            <a:ext cx="7474225" cy="1107996"/>
          </a:xfrm>
          <a:prstGeom prst="rect">
            <a:avLst/>
          </a:prstGeom>
          <a:noFill/>
        </p:spPr>
        <p:txBody>
          <a:bodyPr wrap="square" rtlCol="0">
            <a:spAutoFit/>
          </a:bodyPr>
          <a:lstStyle/>
          <a:p>
            <a:r>
              <a:rPr lang="en-US" sz="6600" spc="-3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p:txBody>
      </p:sp>
      <p:sp>
        <p:nvSpPr>
          <p:cNvPr id="8" name="TextBox 7"/>
          <p:cNvSpPr txBox="1"/>
          <p:nvPr/>
        </p:nvSpPr>
        <p:spPr>
          <a:xfrm>
            <a:off x="1280491" y="2754391"/>
            <a:ext cx="15727018" cy="4462760"/>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p>
          <a:p>
            <a:pPr>
              <a:lnSpc>
                <a:spcPct val="150000"/>
              </a:lnSpc>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a:t>
            </a:r>
            <a:r>
              <a:rPr lang="en-US" sz="4000" dirty="0" err="1">
                <a:latin typeface="Times New Roman" panose="02020603050405020304" pitchFamily="18" charset="0"/>
                <a:cs typeface="Times New Roman" panose="02020603050405020304" pitchFamily="18" charset="0"/>
              </a:rPr>
              <a:t>ực</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hiện được một số việc làm giữ cân bằng chuỗi thức ăn trong tự nhiên và vận động gia đình cùng thực hiện.</a:t>
            </a:r>
            <a:endParaRPr lang="en-US" sz="4000" dirty="0">
              <a:latin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82327479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13">
            <a:extLst>
              <a:ext uri="{FF2B5EF4-FFF2-40B4-BE49-F238E27FC236}">
                <a16:creationId xmlns:a16="http://schemas.microsoft.com/office/drawing/2014/main" id="{696D389C-1AD9-4B34-B86F-71DD2151EB5B}"/>
              </a:ext>
            </a:extLst>
          </p:cNvPr>
          <p:cNvPicPr>
            <a:picLocks noChangeAspect="1"/>
          </p:cNvPicPr>
          <p:nvPr/>
        </p:nvPicPr>
        <p:blipFill>
          <a:blip r:embed="rId2"/>
          <a:stretch>
            <a:fillRect/>
          </a:stretch>
        </p:blipFill>
        <p:spPr>
          <a:xfrm>
            <a:off x="3358274" y="208761"/>
            <a:ext cx="11195926" cy="3649586"/>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521238" y="775719"/>
            <a:ext cx="10792099" cy="3262432"/>
          </a:xfrm>
          <a:prstGeom prst="rect">
            <a:avLst/>
          </a:prstGeom>
          <a:noFill/>
        </p:spPr>
        <p:txBody>
          <a:bodyPr wrap="square" rtlCol="0">
            <a:spAutoFit/>
          </a:bodyPr>
          <a:lstStyle/>
          <a:p>
            <a:pPr algn="ct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Hãy</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điền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từ</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ngữ</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vào</a:t>
            </a:r>
            <a:r>
              <a:rPr lang="en-US" sz="5400" b="1" dirty="0">
                <a:solidFill>
                  <a:srgbClr val="002060"/>
                </a:solidFill>
                <a:latin typeface="Cambria" panose="02040503050406030204" pitchFamily="18" charset="0"/>
                <a:ea typeface="Cambria" panose="02040503050406030204" pitchFamily="18" charset="0"/>
              </a:rPr>
              <a:t> ô </a:t>
            </a:r>
            <a:r>
              <a:rPr lang="en-US" sz="5400" b="1" dirty="0" err="1">
                <a:solidFill>
                  <a:srgbClr val="002060"/>
                </a:solidFill>
                <a:latin typeface="Cambria" panose="02040503050406030204" pitchFamily="18" charset="0"/>
                <a:ea typeface="Cambria" panose="02040503050406030204" pitchFamily="18" charset="0"/>
              </a:rPr>
              <a:t>trống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để</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hoàn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thành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sơ</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đồ</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chuỗi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thức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dưới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đây</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cho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phù</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hợp</a:t>
            </a:r>
            <a:r>
              <a:rPr lang="en-US" sz="5400" b="1" dirty="0">
                <a:solidFill>
                  <a:srgbClr val="002060"/>
                </a:solidFill>
                <a:latin typeface="Cambria" panose="02040503050406030204" pitchFamily="18" charset="0"/>
                <a:ea typeface="Cambria" panose="02040503050406030204" pitchFamily="18" charset="0"/>
              </a:rPr>
              <a:t>:</a:t>
            </a:r>
            <a:endParaRPr lang="en-US" sz="5400" dirty="0">
              <a:solidFill>
                <a:srgbClr val="002060"/>
              </a:solidFill>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p:txBody>
      </p:sp>
      <p:sp>
        <p:nvSpPr>
          <p:cNvPr id="10" name="Rounded Rectangle 9"/>
          <p:cNvSpPr/>
          <p:nvPr/>
        </p:nvSpPr>
        <p:spPr>
          <a:xfrm>
            <a:off x="6474981" y="4864142"/>
            <a:ext cx="3058855" cy="2260558"/>
          </a:xfrm>
          <a:prstGeom prst="roundRect">
            <a:avLst/>
          </a:prstGeom>
          <a:solidFill>
            <a:schemeClr val="accent2">
              <a:lumMod val="20000"/>
              <a:lumOff val="80000"/>
            </a:schemeClr>
          </a:solid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1" name="TextBox 10"/>
          <p:cNvSpPr txBox="1"/>
          <p:nvPr/>
        </p:nvSpPr>
        <p:spPr>
          <a:xfrm>
            <a:off x="6937280" y="5186740"/>
            <a:ext cx="2373484" cy="1323439"/>
          </a:xfrm>
          <a:prstGeom prst="rect">
            <a:avLst/>
          </a:prstGeom>
          <a:noFill/>
        </p:spPr>
        <p:txBody>
          <a:bodyPr wrap="square" rtlCol="0">
            <a:spAutoFit/>
          </a:bodyPr>
          <a:lstStyle/>
          <a:p>
            <a:r>
              <a:rPr lang="en-US" sz="8000" b="1" dirty="0" err="1">
                <a:solidFill>
                  <a:srgbClr val="002060"/>
                </a:solidFill>
                <a:latin typeface="Times New Roman" panose="02020603050405020304" pitchFamily="18" charset="0"/>
                <a:cs typeface="Times New Roman" panose="02020603050405020304" pitchFamily="18" charset="0"/>
              </a:rPr>
              <a:t>Lợn</a:t>
            </a:r>
            <a:endParaRPr lang="en-US" sz="80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0661596" y="4892712"/>
            <a:ext cx="4502204" cy="2231988"/>
          </a:xfrm>
          <a:prstGeom prst="roundRect">
            <a:avLst/>
          </a:prstGeom>
          <a:solidFill>
            <a:schemeClr val="accent2">
              <a:lumMod val="20000"/>
              <a:lumOff val="80000"/>
            </a:schemeClr>
          </a:solid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3" name="Rounded Rectangle 12"/>
          <p:cNvSpPr/>
          <p:nvPr/>
        </p:nvSpPr>
        <p:spPr>
          <a:xfrm>
            <a:off x="2069359" y="4791648"/>
            <a:ext cx="3133461" cy="2409252"/>
          </a:xfrm>
          <a:prstGeom prst="roundRect">
            <a:avLst/>
          </a:prstGeom>
          <a:solidFill>
            <a:schemeClr val="accent2">
              <a:lumMod val="20000"/>
              <a:lumOff val="80000"/>
            </a:schemeClr>
          </a:solid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sp>
        <p:nvSpPr>
          <p:cNvPr id="14" name="Line 10"/>
          <p:cNvSpPr>
            <a:spLocks noChangeShapeType="1"/>
          </p:cNvSpPr>
          <p:nvPr/>
        </p:nvSpPr>
        <p:spPr bwMode="auto">
          <a:xfrm>
            <a:off x="5288884" y="6013544"/>
            <a:ext cx="1097280" cy="0"/>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4400">
              <a:solidFill>
                <a:srgbClr val="000000"/>
              </a:solidFill>
            </a:endParaRPr>
          </a:p>
        </p:txBody>
      </p:sp>
      <p:sp>
        <p:nvSpPr>
          <p:cNvPr id="15" name="Line 10"/>
          <p:cNvSpPr>
            <a:spLocks noChangeShapeType="1"/>
          </p:cNvSpPr>
          <p:nvPr/>
        </p:nvSpPr>
        <p:spPr bwMode="auto">
          <a:xfrm>
            <a:off x="9533836" y="6043186"/>
            <a:ext cx="1097280" cy="0"/>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4400">
              <a:solidFill>
                <a:srgbClr val="000000"/>
              </a:solidFill>
            </a:endParaRPr>
          </a:p>
        </p:txBody>
      </p:sp>
      <p:sp>
        <p:nvSpPr>
          <p:cNvPr id="16" name="TextBox 15"/>
          <p:cNvSpPr txBox="1"/>
          <p:nvPr/>
        </p:nvSpPr>
        <p:spPr>
          <a:xfrm>
            <a:off x="2209800" y="4630845"/>
            <a:ext cx="2781701" cy="2554545"/>
          </a:xfrm>
          <a:prstGeom prst="rect">
            <a:avLst/>
          </a:prstGeom>
          <a:noFill/>
        </p:spPr>
        <p:txBody>
          <a:bodyPr wrap="square" rtlCol="0">
            <a:spAutoFit/>
          </a:bodyPr>
          <a:lstStyle/>
          <a:p>
            <a:pPr algn="ctr"/>
            <a:r>
              <a:rPr lang="en-US" sz="8000" b="1" dirty="0" err="1">
                <a:solidFill>
                  <a:srgbClr val="002060"/>
                </a:solidFill>
                <a:latin typeface="Times New Roman" panose="02020603050405020304" pitchFamily="18" charset="0"/>
                <a:cs typeface="Times New Roman" panose="02020603050405020304" pitchFamily="18" charset="0"/>
              </a:rPr>
              <a:t>Cây</a:t>
            </a:r>
            <a:r>
              <a:rPr lang="en-US" sz="8000" b="1" dirty="0">
                <a:solidFill>
                  <a:srgbClr val="002060"/>
                </a:solidFill>
                <a:latin typeface="Times New Roman" panose="02020603050405020304" pitchFamily="18" charset="0"/>
                <a:cs typeface="Times New Roman" panose="02020603050405020304" pitchFamily="18" charset="0"/>
              </a:rPr>
              <a:t> </a:t>
            </a:r>
            <a:r>
              <a:rPr lang="en-US" sz="8000" b="1" dirty="0" err="1">
                <a:solidFill>
                  <a:srgbClr val="002060"/>
                </a:solidFill>
                <a:latin typeface="Times New Roman" panose="02020603050405020304" pitchFamily="18" charset="0"/>
                <a:cs typeface="Times New Roman" panose="02020603050405020304" pitchFamily="18" charset="0"/>
              </a:rPr>
              <a:t>rau</a:t>
            </a:r>
            <a:endParaRPr lang="en-US" sz="8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1218397" y="4677579"/>
            <a:ext cx="3147461" cy="2554545"/>
          </a:xfrm>
          <a:prstGeom prst="rect">
            <a:avLst/>
          </a:prstGeom>
          <a:noFill/>
        </p:spPr>
        <p:txBody>
          <a:bodyPr wrap="square" rtlCol="0">
            <a:spAutoFit/>
          </a:bodyPr>
          <a:lstStyle/>
          <a:p>
            <a:pPr algn="ctr"/>
            <a:r>
              <a:rPr lang="en-US" sz="8000" b="1" dirty="0">
                <a:solidFill>
                  <a:srgbClr val="002060"/>
                </a:solidFill>
                <a:latin typeface="Times New Roman" panose="02020603050405020304" pitchFamily="18" charset="0"/>
                <a:cs typeface="Times New Roman" panose="02020603050405020304" pitchFamily="18" charset="0"/>
              </a:rPr>
              <a:t>Con </a:t>
            </a:r>
            <a:r>
              <a:rPr lang="en-US" sz="8000" b="1" dirty="0" err="1">
                <a:solidFill>
                  <a:srgbClr val="002060"/>
                </a:solidFill>
                <a:latin typeface="Times New Roman" panose="02020603050405020304" pitchFamily="18" charset="0"/>
                <a:cs typeface="Times New Roman" panose="02020603050405020304" pitchFamily="18" charset="0"/>
              </a:rPr>
              <a:t>người</a:t>
            </a:r>
            <a:endParaRPr lang="en-US" sz="8000" b="1" dirty="0">
              <a:solidFill>
                <a:srgbClr val="002060"/>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8044D04C-8885-45F7-B9B9-25E731689F94}"/>
              </a:ext>
            </a:extLst>
          </p:cNvPr>
          <p:cNvGrpSpPr/>
          <p:nvPr/>
        </p:nvGrpSpPr>
        <p:grpSpPr>
          <a:xfrm>
            <a:off x="469040" y="948806"/>
            <a:ext cx="2693046" cy="1743808"/>
            <a:chOff x="233667" y="449490"/>
            <a:chExt cx="2432429" cy="1743808"/>
          </a:xfrm>
          <a:effectLst>
            <a:outerShdw blurRad="50800" dist="38100" dir="2700000" algn="tl" rotWithShape="0">
              <a:prstClr val="black">
                <a:alpha val="40000"/>
              </a:prstClr>
            </a:outerShdw>
          </a:effectLst>
        </p:grpSpPr>
        <p:pic>
          <p:nvPicPr>
            <p:cNvPr id="22" name="Picture 21">
              <a:extLst>
                <a:ext uri="{FF2B5EF4-FFF2-40B4-BE49-F238E27FC236}">
                  <a16:creationId xmlns:a16="http://schemas.microsoft.com/office/drawing/2014/main" id="{E6BDF323-1074-4CE3-9DCD-1333265984A1}"/>
                </a:ext>
              </a:extLst>
            </p:cNvPr>
            <p:cNvPicPr>
              <a:picLocks noChangeAspect="1"/>
            </p:cNvPicPr>
            <p:nvPr/>
          </p:nvPicPr>
          <p:blipFill>
            <a:blip r:embed="rId3"/>
            <a:stretch>
              <a:fillRect/>
            </a:stretch>
          </p:blipFill>
          <p:spPr>
            <a:xfrm>
              <a:off x="381000" y="449490"/>
              <a:ext cx="2133600" cy="1743808"/>
            </a:xfrm>
            <a:prstGeom prst="rect">
              <a:avLst/>
            </a:prstGeom>
          </p:spPr>
        </p:pic>
        <p:sp>
          <p:nvSpPr>
            <p:cNvPr id="23" name="TextBox 22">
              <a:extLst>
                <a:ext uri="{FF2B5EF4-FFF2-40B4-BE49-F238E27FC236}">
                  <a16:creationId xmlns:a16="http://schemas.microsoft.com/office/drawing/2014/main" id="{8551F268-9200-4776-B661-1501568788E8}"/>
                </a:ext>
              </a:extLst>
            </p:cNvPr>
            <p:cNvSpPr txBox="1"/>
            <p:nvPr/>
          </p:nvSpPr>
          <p:spPr>
            <a:xfrm>
              <a:off x="233667" y="990601"/>
              <a:ext cx="2432429" cy="1107996"/>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CÂU</a:t>
              </a:r>
              <a:r>
                <a:rPr kumimoji="0" lang="en-US" sz="72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lang="en-US" sz="7200" b="1" kern="0" dirty="0">
                  <a:solidFill>
                    <a:srgbClr val="FF0000"/>
                  </a:solidFill>
                  <a:latin typeface="Times New Roman" panose="02020603050405020304" pitchFamily="18" charset="0"/>
                  <a:cs typeface="Times New Roman" panose="02020603050405020304" pitchFamily="18" charset="0"/>
                  <a:sym typeface="Arial"/>
                </a:rPr>
                <a:t>2</a:t>
              </a:r>
              <a:endParaRPr kumimoji="0" lang="en-US" sz="7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6161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95300"/>
            <a:ext cx="16840200" cy="8679299"/>
          </a:xfrm>
          <a:prstGeom prst="rect">
            <a:avLst/>
          </a:prstGeom>
          <a:noFill/>
        </p:spPr>
        <p:txBody>
          <a:bodyPr wrap="square" rtlCol="0">
            <a:spAutoFit/>
          </a:bodyPr>
          <a:lstStyle/>
          <a:p>
            <a:pPr algn="ctr">
              <a:lnSpc>
                <a:spcPct val="150000"/>
              </a:lnSpc>
            </a:pPr>
            <a:r>
              <a:rPr lang="en-US" sz="5000" dirty="0">
                <a:solidFill>
                  <a:srgbClr val="FF0000"/>
                </a:solidFill>
                <a:latin typeface="Times New Roman" panose="02020603050405020304" pitchFamily="18" charset="0"/>
                <a:cs typeface="Times New Roman" panose="02020603050405020304" pitchFamily="18" charset="0"/>
              </a:rPr>
              <a:t>GHI VỞ</a:t>
            </a:r>
          </a:p>
          <a:p>
            <a:pPr>
              <a:lnSpc>
                <a:spcPct val="150000"/>
              </a:lnSpc>
            </a:pPr>
            <a:r>
              <a:rPr lang="en-US" sz="5400" dirty="0">
                <a:solidFill>
                  <a:srgbClr val="FF0000"/>
                </a:solidFill>
                <a:latin typeface="Times New Roman" panose="02020603050405020304" pitchFamily="18" charset="0"/>
                <a:cs typeface="Times New Roman" panose="02020603050405020304" pitchFamily="18" charset="0"/>
              </a:rPr>
              <a:t>1.Thực </a:t>
            </a:r>
            <a:r>
              <a:rPr lang="en-US" sz="5400" dirty="0" err="1">
                <a:solidFill>
                  <a:srgbClr val="FF0000"/>
                </a:solidFill>
                <a:latin typeface="Times New Roman" panose="02020603050405020304" pitchFamily="18" charset="0"/>
                <a:cs typeface="Times New Roman" panose="02020603050405020304" pitchFamily="18" charset="0"/>
              </a:rPr>
              <a:t>vật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cung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cấp</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thức</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ăn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cho</a:t>
            </a:r>
            <a:r>
              <a:rPr lang="en-US" sz="5400" dirty="0">
                <a:solidFill>
                  <a:srgbClr val="FF0000"/>
                </a:solidFill>
                <a:latin typeface="Times New Roman" panose="02020603050405020304" pitchFamily="18" charset="0"/>
                <a:cs typeface="Times New Roman" panose="02020603050405020304" pitchFamily="18" charset="0"/>
              </a:rPr>
              <a:t> con </a:t>
            </a:r>
            <a:r>
              <a:rPr lang="en-US" sz="5400" dirty="0" err="1">
                <a:solidFill>
                  <a:srgbClr val="FF0000"/>
                </a:solidFill>
                <a:latin typeface="Times New Roman" panose="02020603050405020304" pitchFamily="18" charset="0"/>
                <a:cs typeface="Times New Roman" panose="02020603050405020304" pitchFamily="18" charset="0"/>
              </a:rPr>
              <a:t>người</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động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vật</a:t>
            </a:r>
            <a:r>
              <a:rPr lang="en-US" sz="5400" dirty="0">
                <a:solidFill>
                  <a:srgbClr val="FF0000"/>
                </a:solidFill>
                <a:latin typeface="Times New Roman" panose="02020603050405020304" pitchFamily="18" charset="0"/>
                <a:cs typeface="Times New Roman" panose="02020603050405020304" pitchFamily="18" charset="0"/>
              </a:rPr>
              <a:t>:</a:t>
            </a:r>
          </a:p>
          <a:p>
            <a:pPr marL="685800" indent="-685800">
              <a:lnSpc>
                <a:spcPct val="150000"/>
              </a:lnSpc>
              <a:buFontTx/>
              <a:buChar char="-"/>
            </a:pPr>
            <a:r>
              <a:rPr lang="vi-VN" sz="5400" dirty="0">
                <a:latin typeface="Times New Roman" panose="02020603050405020304" pitchFamily="18" charset="0"/>
                <a:ea typeface="Cambria" panose="02040503050406030204" pitchFamily="18" charset="0"/>
                <a:cs typeface="Times New Roman" panose="02020603050405020304" pitchFamily="18" charset="0"/>
              </a:rPr>
              <a:t>Thực vật có khả năng tổng hợp chất dinh dưỡng từ khí </a:t>
            </a:r>
            <a:endParaRPr lang="en-US" sz="5400"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5400" dirty="0">
                <a:latin typeface="Times New Roman" panose="02020603050405020304" pitchFamily="18" charset="0"/>
                <a:ea typeface="Cambria" panose="02040503050406030204" pitchFamily="18" charset="0"/>
                <a:cs typeface="Times New Roman" panose="02020603050405020304" pitchFamily="18" charset="0"/>
              </a:rPr>
              <a:t>các – bô – níc, nước và chất khoáng dưới tác dụng của ánh sáng mặt trời</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phát</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triển</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p>
          <a:p>
            <a:pPr>
              <a:lnSpc>
                <a:spcPct val="150000"/>
              </a:lnSpc>
            </a:pP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nguồn</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thức</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ăn</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5400" dirty="0">
                <a:latin typeface="Times New Roman" panose="02020603050405020304" pitchFamily="18" charset="0"/>
                <a:ea typeface="Cambria" panose="02040503050406030204" pitchFamily="18" charset="0"/>
                <a:cs typeface="Times New Roman" panose="02020603050405020304" pitchFamily="18" charset="0"/>
              </a:rPr>
              <a:t> con </a:t>
            </a:r>
            <a:r>
              <a:rPr lang="en-US" sz="5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loài</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5400" dirty="0">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5400" dirty="0">
                <a:latin typeface="Times New Roman" panose="02020603050405020304" pitchFamily="18" charset="0"/>
                <a:ea typeface="Cambria" panose="020405030504060302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33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410384" y="2290324"/>
            <a:ext cx="13467231" cy="57063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976" y="3060811"/>
            <a:ext cx="15169610" cy="4928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518300" y="876300"/>
            <a:ext cx="11651024" cy="7701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00300"/>
            <a:ext cx="16053752" cy="5500862"/>
          </a:xfrm>
          <a:prstGeom prst="rect">
            <a:avLst/>
          </a:prstGeom>
        </p:spPr>
      </p:pic>
    </p:spTree>
    <p:extLst>
      <p:ext uri="{BB962C8B-B14F-4D97-AF65-F5344CB8AC3E}">
        <p14:creationId xmlns:p14="http://schemas.microsoft.com/office/powerpoint/2010/main" val="17998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19200" y="2865204"/>
            <a:ext cx="15899746" cy="2834886"/>
          </a:xfrm>
          <a:prstGeom prst="rect">
            <a:avLst/>
          </a:prstGeom>
        </p:spPr>
      </p:pic>
    </p:spTree>
    <p:extLst>
      <p:ext uri="{BB962C8B-B14F-4D97-AF65-F5344CB8AC3E}">
        <p14:creationId xmlns:p14="http://schemas.microsoft.com/office/powerpoint/2010/main" val="238178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p:nvPr/>
        </p:nvSpPr>
        <p:spPr>
          <a:xfrm>
            <a:off x="3742293" y="848317"/>
            <a:ext cx="10801744" cy="7499169"/>
          </a:xfrm>
          <a:prstGeom prst="rect">
            <a:avLst/>
          </a:prstGeom>
        </p:spPr>
        <p:txBody>
          <a:bodyPr lIns="0" tIns="0" rIns="0" bIns="0" rtlCol="0" anchor="t">
            <a:spAutoFit/>
          </a:bodyPr>
          <a:lstStyle/>
          <a:p>
            <a:pPr algn="just">
              <a:lnSpc>
                <a:spcPct val="114000"/>
              </a:lnSpc>
            </a:pPr>
            <a:r>
              <a:rPr lang="vi-VN" sz="5400" dirty="0">
                <a:latin typeface="Cambria" panose="02040503050406030204" pitchFamily="18" charset="0"/>
                <a:ea typeface="Cambria" panose="02040503050406030204" pitchFamily="18" charset="0"/>
              </a:rPr>
              <a:t>Thực vật có khả năng tổng hợp chất dinh dưỡng từ khí các – bô – níc, nước và chất khoáng dưới tác dụng của ánh sáng mặt trời. Nhưng động vật và con người không thể tự tổng hợp chất dinh dưỡng như thực vật mà phải lấy thức ăn từ thực vật và động vật khác.</a:t>
            </a:r>
            <a:endParaRPr lang="en-US" sz="54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2"/>
          <p:cNvSpPr txBox="1"/>
          <p:nvPr/>
        </p:nvSpPr>
        <p:spPr>
          <a:xfrm>
            <a:off x="1577020" y="1041737"/>
            <a:ext cx="6951752" cy="2031325"/>
          </a:xfrm>
          <a:prstGeom prst="rect">
            <a:avLst/>
          </a:prstGeom>
        </p:spPr>
        <p:txBody>
          <a:bodyPr lIns="0" tIns="0" rIns="0" bIns="0" rtlCol="0" anchor="t">
            <a:spAutoFit/>
          </a:bodyPr>
          <a:lstStyle/>
          <a:p>
            <a:pPr marL="0" lvl="0" indent="0" algn="ctr">
              <a:spcBef>
                <a:spcPct val="0"/>
              </a:spcBef>
            </a:pPr>
            <a:r>
              <a:rPr lang="vi-VN" sz="6600" b="1" dirty="0">
                <a:solidFill>
                  <a:srgbClr val="D17188"/>
                </a:solidFill>
                <a:latin typeface="Cambria" panose="02040503050406030204" pitchFamily="18" charset="0"/>
                <a:ea typeface="Cambria" panose="02040503050406030204" pitchFamily="18" charset="0"/>
              </a:rPr>
              <a:t>Quan sát hình 2 và trả lời câu hỏi:</a:t>
            </a:r>
            <a:endParaRPr lang="en-US" sz="6600" b="1" dirty="0">
              <a:solidFill>
                <a:srgbClr val="D17188"/>
              </a:solidFill>
              <a:latin typeface="Cambria" panose="02040503050406030204" pitchFamily="18" charset="0"/>
              <a:ea typeface="Cambria" panose="02040503050406030204" pitchFamily="18" charset="0"/>
            </a:endParaRPr>
          </a:p>
        </p:txBody>
      </p:sp>
      <p:sp>
        <p:nvSpPr>
          <p:cNvPr id="15" name="TextBox 13"/>
          <p:cNvSpPr txBox="1"/>
          <p:nvPr/>
        </p:nvSpPr>
        <p:spPr>
          <a:xfrm>
            <a:off x="1174441" y="3285779"/>
            <a:ext cx="7756910" cy="5816977"/>
          </a:xfrm>
          <a:prstGeom prst="rect">
            <a:avLst/>
          </a:prstGeom>
        </p:spPr>
        <p:txBody>
          <a:bodyPr lIns="0" tIns="0" rIns="0" bIns="0" rtlCol="0" anchor="t">
            <a:spAutoFit/>
          </a:bodyPr>
          <a:lstStyle/>
          <a:p>
            <a:pPr marL="457200" indent="-457200" algn="just">
              <a:buFontTx/>
              <a:buChar char="-"/>
            </a:pPr>
            <a:r>
              <a:rPr lang="vi-VN" sz="5400" dirty="0">
                <a:solidFill>
                  <a:srgbClr val="820624"/>
                </a:solidFill>
                <a:latin typeface="Cambria" panose="02040503050406030204" pitchFamily="18" charset="0"/>
                <a:ea typeface="Cambria" panose="02040503050406030204" pitchFamily="18" charset="0"/>
              </a:rPr>
              <a:t>Thức ăn từ động vật và con người được lấy từ đâu?</a:t>
            </a:r>
          </a:p>
          <a:p>
            <a:pPr marL="457200" indent="-457200" algn="just">
              <a:buFontTx/>
              <a:buChar char="-"/>
            </a:pPr>
            <a:r>
              <a:rPr lang="vi-VN" sz="5400" dirty="0">
                <a:solidFill>
                  <a:srgbClr val="820624"/>
                </a:solidFill>
                <a:latin typeface="Cambria" panose="02040503050406030204" pitchFamily="18" charset="0"/>
                <a:ea typeface="Cambria" panose="02040503050406030204" pitchFamily="18" charset="0"/>
              </a:rPr>
              <a:t>Các bộ phận nào của cây ngô có thể được dùng làm thức ăn cho con người và động vật?</a:t>
            </a:r>
            <a:endParaRPr lang="en-US" sz="5400" dirty="0">
              <a:solidFill>
                <a:srgbClr val="820624"/>
              </a:solidFill>
              <a:latin typeface="Cambria" panose="02040503050406030204" pitchFamily="18" charset="0"/>
              <a:ea typeface="Cambria" panose="02040503050406030204" pitchFamily="18" charset="0"/>
            </a:endParaRPr>
          </a:p>
        </p:txBody>
      </p:sp>
      <p:pic>
        <p:nvPicPr>
          <p:cNvPr id="16" name="Picture 15"/>
          <p:cNvPicPr>
            <a:picLocks noChangeAspect="1"/>
          </p:cNvPicPr>
          <p:nvPr/>
        </p:nvPicPr>
        <p:blipFill>
          <a:blip r:embed="rId2"/>
          <a:stretch>
            <a:fillRect/>
          </a:stretch>
        </p:blipFill>
        <p:spPr>
          <a:xfrm>
            <a:off x="9143999" y="2580027"/>
            <a:ext cx="7532295" cy="5353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p:cNvPicPr>
            <a:picLocks noChangeAspect="1"/>
          </p:cNvPicPr>
          <p:nvPr/>
        </p:nvPicPr>
        <p:blipFill>
          <a:blip r:embed="rId2"/>
          <a:stretch>
            <a:fillRect/>
          </a:stretch>
        </p:blipFill>
        <p:spPr>
          <a:xfrm>
            <a:off x="8610600" y="3951070"/>
            <a:ext cx="12436900" cy="2883416"/>
          </a:xfrm>
          <a:prstGeom prst="rect">
            <a:avLst/>
          </a:prstGeom>
        </p:spPr>
      </p:pic>
      <p:sp>
        <p:nvSpPr>
          <p:cNvPr id="15" name="Rectangle 14"/>
          <p:cNvSpPr/>
          <p:nvPr/>
        </p:nvSpPr>
        <p:spPr>
          <a:xfrm>
            <a:off x="9329455" y="1028700"/>
            <a:ext cx="7929846" cy="3565976"/>
          </a:xfrm>
          <a:prstGeom prst="rect">
            <a:avLst/>
          </a:prstGeom>
        </p:spPr>
        <p:txBody>
          <a:bodyPr wrap="square">
            <a:spAutoFit/>
          </a:bodyPr>
          <a:lstStyle/>
          <a:p>
            <a:pPr algn="just">
              <a:lnSpc>
                <a:spcPct val="114000"/>
              </a:lnSpc>
            </a:pPr>
            <a:r>
              <a:rPr lang="vi-VN" sz="6600" dirty="0">
                <a:solidFill>
                  <a:srgbClr val="820624"/>
                </a:solidFill>
                <a:latin typeface="Cambria" panose="02040503050406030204" pitchFamily="18" charset="0"/>
                <a:ea typeface="Cambria" panose="02040503050406030204" pitchFamily="18" charset="0"/>
              </a:rPr>
              <a:t>Thức ăn từ động vật và con người được lấy từ đâu?</a:t>
            </a:r>
          </a:p>
        </p:txBody>
      </p:sp>
      <p:sp>
        <p:nvSpPr>
          <p:cNvPr id="17" name="Rounded Rectangle 18"/>
          <p:cNvSpPr/>
          <p:nvPr/>
        </p:nvSpPr>
        <p:spPr>
          <a:xfrm>
            <a:off x="9644798" y="6377755"/>
            <a:ext cx="7361580" cy="1909552"/>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vi-VN" sz="9600" b="1" dirty="0">
                <a:solidFill>
                  <a:srgbClr val="C00000"/>
                </a:solidFill>
                <a:latin typeface="Cambria" panose="02040503050406030204" pitchFamily="18" charset="0"/>
                <a:ea typeface="Cambria" panose="02040503050406030204" pitchFamily="18" charset="0"/>
              </a:rPr>
              <a:t>Từ thực vật</a:t>
            </a:r>
            <a:endParaRPr lang="en-US" sz="9600" b="1" dirty="0">
              <a:solidFill>
                <a:srgbClr val="C00000"/>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3"/>
          <a:stretch>
            <a:fillRect/>
          </a:stretch>
        </p:blipFill>
        <p:spPr>
          <a:xfrm>
            <a:off x="1488159" y="2089466"/>
            <a:ext cx="7555880" cy="5370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TotalTime>
  <Words>500</Words>
  <Application>Microsoft Office PowerPoint</Application>
  <PresentationFormat>Custom</PresentationFormat>
  <Paragraphs>38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Cambria</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lastModifiedBy>ngọc nguyễn</cp:lastModifiedBy>
  <cp:revision>25</cp:revision>
  <dcterms:created xsi:type="dcterms:W3CDTF">2006-08-16T00:00:00Z</dcterms:created>
  <dcterms:modified xsi:type="dcterms:W3CDTF">2024-04-19T05:00:56Z</dcterms:modified>
  <dc:identifier>DAGBXThxI8c</dc:identifier>
</cp:coreProperties>
</file>