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71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EE95-A30C-4AEC-96D2-D100B69F3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A8542-1927-FE76-0B55-9156F3851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0FDAD-80AA-DDBE-9BFA-2A72FF94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45361-E310-4C33-8489-5E7C5391F76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C0F40-8176-49AC-7238-C17E7D43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DDB37-1A2D-B43A-C75C-9A2963A1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33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F185-F89C-B063-68A0-308C5A52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CC86A-19D9-C78B-8CF2-EA0BFB3EC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09026-A89A-8E74-A051-D9CF351B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45361-E310-4C33-8489-5E7C5391F76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68B3-A4A4-207D-FFDA-BCD3F437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91574-A572-856D-DC63-F24102ED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25C4D-5CCD-F30B-3F85-66C2B7CA9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713DC-1238-CEF5-D51A-87E60E381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B056-9F0F-5BD0-6E7A-64B01D69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45361-E310-4C33-8489-5E7C5391F76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11546-A052-DF40-EFD8-1F8E745C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CADC-92CE-9485-B3D6-B52CE4F2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90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84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89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01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16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52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05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45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20FB-9726-3A20-46F0-69048D39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DA25-AB75-F436-3829-F9F4AA5DF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7D43-C0AF-75A3-B45B-3A4EA397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45361-E310-4C33-8489-5E7C5391F76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47E10-6B54-34FE-0F14-A0E056C9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93784-3EF4-4F24-EBE0-78D9360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52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8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72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9DB2-D6F5-EE16-A3B1-9FE6C5E2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722DD-AEFA-AD70-289D-6E406A7E5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7493B-721B-DD20-75AC-2E69C826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45361-E310-4C33-8489-5E7C5391F76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8321-B469-BC94-54E0-F0B43034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3068-C1D4-F9BF-B6A0-7B6D9B06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3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6722-A30E-46C8-0858-089D375D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0925D-E54D-9DF4-8D91-CFAB1D01B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D0A1E-0AC4-02C3-4296-DDCF2BEF6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35F3D-5CB8-3ACE-E922-328CF948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45361-E310-4C33-8489-5E7C5391F76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48FC6-62F4-6CB5-F7EA-00B8FF3C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9BAC2-186B-E8DD-1348-3F230924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0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725A-CAFE-E5B1-77A5-5A6B73DD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2D92-5FC4-3870-AED1-99F763ED2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C81A1-5D71-B1CC-F120-20C1ED825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51221-8DB0-871B-199D-2AF3981D4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83365-1B8A-908D-E116-37E114039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E123D-B399-A3F3-3AD1-C26BEC5B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45361-E310-4C33-8489-5E7C5391F76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B1374-5014-A22A-7535-441981E2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ACD7A-3F7E-FEBC-63D4-608A0F64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8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7065-3F92-3FA9-20F6-344DB9BF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3DB2B-C5A3-3F7C-9B4C-84D35095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45361-E310-4C33-8489-5E7C5391F76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D14DC-AA80-1B08-075C-0FCED1E6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0C79E-F0B1-3185-980A-1F97E4CB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40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6AAC8-7AB2-5BF1-56C5-9494CD71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45361-E310-4C33-8489-5E7C5391F76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539AD-03B5-FB9C-6CF4-989E76E3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4AD1F-9EB2-3EE9-11F9-4B67CF5C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0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84020-1C46-E20C-FAC5-69567FC5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7844-33C4-AC21-EB22-70C26983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2DC42-E6B6-1094-6B0A-073411F37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75842-9541-178D-20C4-A53EF42B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45361-E310-4C33-8489-5E7C5391F76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E64F5-0168-1B3D-972A-41CCF65F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6590B-CAE3-F653-4A50-BDE50740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3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5FAB-C768-D74C-94E2-C428E2ED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B2A9F-8076-F859-BDE3-F8E434C6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A8F75-FB32-63D9-E13B-2C7B10184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A77F7-4E52-A4B2-2DF0-B30135F3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45361-E310-4C33-8489-5E7C5391F76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3873-7916-5EC8-3BA9-91D11F4A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4BF69-0682-E75F-F0B3-F337905A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5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12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A3619-4E74-47DE-882B-AE19B5F3066B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A0D9C-C181-4B48-8906-57A01B62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3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>
            <a:extLst>
              <a:ext uri="{FF2B5EF4-FFF2-40B4-BE49-F238E27FC236}">
                <a16:creationId xmlns:a16="http://schemas.microsoft.com/office/drawing/2014/main" id="{B36D728B-6243-1BD9-950C-D07607A57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806" y="1150027"/>
            <a:ext cx="3279932" cy="1091279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B351FD9-42DE-A739-1898-D746F898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01" y="1964659"/>
            <a:ext cx="9955631" cy="2511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2"/>
          <p:cNvSpPr txBox="1"/>
          <p:nvPr/>
        </p:nvSpPr>
        <p:spPr>
          <a:xfrm>
            <a:off x="1646680" y="777915"/>
            <a:ext cx="1583847" cy="46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503D36"/>
                </a:solidFill>
                <a:latin typeface="Cambria Bold"/>
              </a:rPr>
              <a:t>Gợi</a:t>
            </a:r>
            <a:r>
              <a:rPr lang="en-US" sz="4000" dirty="0">
                <a:solidFill>
                  <a:srgbClr val="503D36"/>
                </a:solidFill>
                <a:latin typeface="Cambria Bold"/>
              </a:rPr>
              <a:t> ý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DE11400-8A93-1E90-3F55-FDBAE57549D2}"/>
              </a:ext>
            </a:extLst>
          </p:cNvPr>
          <p:cNvGrpSpPr/>
          <p:nvPr/>
        </p:nvGrpSpPr>
        <p:grpSpPr>
          <a:xfrm>
            <a:off x="931274" y="822928"/>
            <a:ext cx="10281461" cy="5812134"/>
            <a:chOff x="527456" y="-1056988"/>
            <a:chExt cx="10281461" cy="5812134"/>
          </a:xfrm>
        </p:grpSpPr>
        <p:sp>
          <p:nvSpPr>
            <p:cNvPr id="106" name="Freeform 91"/>
            <p:cNvSpPr/>
            <p:nvPr/>
          </p:nvSpPr>
          <p:spPr>
            <a:xfrm rot="16200000" flipH="1">
              <a:off x="2762120" y="-3291652"/>
              <a:ext cx="5812134" cy="10281461"/>
            </a:xfrm>
            <a:custGeom>
              <a:avLst/>
              <a:gdLst/>
              <a:ahLst/>
              <a:cxnLst/>
              <a:rect l="l" t="t" r="r" b="b"/>
              <a:pathLst>
                <a:path w="6482089" h="8515060">
                  <a:moveTo>
                    <a:pt x="6482090" y="0"/>
                  </a:moveTo>
                  <a:lnTo>
                    <a:pt x="0" y="0"/>
                  </a:lnTo>
                  <a:lnTo>
                    <a:pt x="0" y="8515060"/>
                  </a:lnTo>
                  <a:lnTo>
                    <a:pt x="6482090" y="8515060"/>
                  </a:lnTo>
                  <a:lnTo>
                    <a:pt x="648209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07" name="TextBox 103"/>
            <p:cNvSpPr txBox="1"/>
            <p:nvPr/>
          </p:nvSpPr>
          <p:spPr>
            <a:xfrm>
              <a:off x="1950386" y="-218569"/>
              <a:ext cx="7456173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/>
                </a:rPr>
                <a:t>GIẤY MỜI</a:t>
              </a:r>
            </a:p>
            <a:p>
              <a:pPr algn="ct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/>
                </a:rPr>
                <a:t>THAM DỰ BUỔI THI HÙNG BIỆN TIẾNG VIỆT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Thân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Ngọc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Anh,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trưởng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4A1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Đến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buổi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Hùng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biện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tiếng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Việt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của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Thời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gian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14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giờ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30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phút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,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thứ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Hai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ngày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12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tháng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năm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2024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Địa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điểm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Phòng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học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Rất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vui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đươc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đón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tiếp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! 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Thay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mặt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trưởng</a:t>
              </a:r>
              <a:endParaRPr lang="en-US" sz="2400" dirty="0">
                <a:solidFill>
                  <a:srgbClr val="503D36"/>
                </a:solidFill>
                <a:latin typeface="Cambria"/>
              </a:endParaRP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(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Kí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tên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)</a:t>
              </a: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  <a:tabLst>
                  <a:tab pos="6286500" algn="l"/>
                </a:tabLst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Mai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Huyền</a:t>
              </a:r>
              <a:endParaRPr lang="en-US" sz="2400" dirty="0">
                <a:solidFill>
                  <a:srgbClr val="503D36"/>
                </a:solidFill>
                <a:latin typeface="Cambria"/>
              </a:endParaRPr>
            </a:p>
          </p:txBody>
        </p:sp>
      </p:grpSp>
      <p:sp>
        <p:nvSpPr>
          <p:cNvPr id="108" name="Freeform 90"/>
          <p:cNvSpPr/>
          <p:nvPr/>
        </p:nvSpPr>
        <p:spPr>
          <a:xfrm>
            <a:off x="1091491" y="704448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90"/>
          <p:cNvSpPr/>
          <p:nvPr/>
        </p:nvSpPr>
        <p:spPr>
          <a:xfrm>
            <a:off x="1391518" y="876824"/>
            <a:ext cx="708423" cy="868566"/>
          </a:xfrm>
          <a:custGeom>
            <a:avLst/>
            <a:gdLst/>
            <a:ahLst/>
            <a:cxnLst/>
            <a:rect l="l" t="t" r="r" b="b"/>
            <a:pathLst>
              <a:path w="1062634" h="1302849">
                <a:moveTo>
                  <a:pt x="0" y="0"/>
                </a:moveTo>
                <a:lnTo>
                  <a:pt x="1062634" y="0"/>
                </a:lnTo>
                <a:lnTo>
                  <a:pt x="1062634" y="1302850"/>
                </a:lnTo>
                <a:lnTo>
                  <a:pt x="0" y="1302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9" name="Group 91"/>
          <p:cNvGrpSpPr/>
          <p:nvPr/>
        </p:nvGrpSpPr>
        <p:grpSpPr>
          <a:xfrm>
            <a:off x="1706207" y="2374705"/>
            <a:ext cx="3523360" cy="2273023"/>
            <a:chOff x="0" y="0"/>
            <a:chExt cx="7046720" cy="4546045"/>
          </a:xfrm>
        </p:grpSpPr>
        <p:grpSp>
          <p:nvGrpSpPr>
            <p:cNvPr id="110" name="Group 92"/>
            <p:cNvGrpSpPr/>
            <p:nvPr/>
          </p:nvGrpSpPr>
          <p:grpSpPr>
            <a:xfrm>
              <a:off x="0" y="0"/>
              <a:ext cx="7046720" cy="4546045"/>
              <a:chOff x="0" y="0"/>
              <a:chExt cx="1391945" cy="897984"/>
            </a:xfrm>
          </p:grpSpPr>
          <p:sp>
            <p:nvSpPr>
              <p:cNvPr id="112" name="Freeform 93"/>
              <p:cNvSpPr/>
              <p:nvPr/>
            </p:nvSpPr>
            <p:spPr>
              <a:xfrm>
                <a:off x="0" y="0"/>
                <a:ext cx="1391945" cy="897984"/>
              </a:xfrm>
              <a:custGeom>
                <a:avLst/>
                <a:gdLst/>
                <a:ahLst/>
                <a:cxnLst/>
                <a:rect l="l" t="t" r="r" b="b"/>
                <a:pathLst>
                  <a:path w="1391945" h="897984">
                    <a:moveTo>
                      <a:pt x="73244" y="0"/>
                    </a:moveTo>
                    <a:lnTo>
                      <a:pt x="1318701" y="0"/>
                    </a:lnTo>
                    <a:cubicBezTo>
                      <a:pt x="1338126" y="0"/>
                      <a:pt x="1356756" y="7717"/>
                      <a:pt x="1370492" y="21453"/>
                    </a:cubicBezTo>
                    <a:cubicBezTo>
                      <a:pt x="1384228" y="35188"/>
                      <a:pt x="1391945" y="53818"/>
                      <a:pt x="1391945" y="73244"/>
                    </a:cubicBezTo>
                    <a:lnTo>
                      <a:pt x="1391945" y="824740"/>
                    </a:lnTo>
                    <a:cubicBezTo>
                      <a:pt x="1391945" y="844166"/>
                      <a:pt x="1384228" y="862796"/>
                      <a:pt x="1370492" y="876532"/>
                    </a:cubicBezTo>
                    <a:cubicBezTo>
                      <a:pt x="1356756" y="890267"/>
                      <a:pt x="1338126" y="897984"/>
                      <a:pt x="1318701" y="897984"/>
                    </a:cubicBezTo>
                    <a:lnTo>
                      <a:pt x="73244" y="897984"/>
                    </a:lnTo>
                    <a:cubicBezTo>
                      <a:pt x="53818" y="897984"/>
                      <a:pt x="35188" y="890267"/>
                      <a:pt x="21453" y="876532"/>
                    </a:cubicBezTo>
                    <a:cubicBezTo>
                      <a:pt x="7717" y="862796"/>
                      <a:pt x="0" y="844166"/>
                      <a:pt x="0" y="824740"/>
                    </a:cubicBezTo>
                    <a:lnTo>
                      <a:pt x="0" y="73244"/>
                    </a:lnTo>
                    <a:cubicBezTo>
                      <a:pt x="0" y="53818"/>
                      <a:pt x="7717" y="35188"/>
                      <a:pt x="21453" y="21453"/>
                    </a:cubicBezTo>
                    <a:cubicBezTo>
                      <a:pt x="35188" y="7717"/>
                      <a:pt x="53818" y="0"/>
                      <a:pt x="7324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3" name="TextBox 94"/>
              <p:cNvSpPr txBox="1"/>
              <p:nvPr/>
            </p:nvSpPr>
            <p:spPr>
              <a:xfrm>
                <a:off x="0" y="-38100"/>
                <a:ext cx="1391945" cy="93608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1" name="TextBox 95"/>
            <p:cNvSpPr txBox="1"/>
            <p:nvPr/>
          </p:nvSpPr>
          <p:spPr>
            <a:xfrm>
              <a:off x="346972" y="554754"/>
              <a:ext cx="6428980" cy="3308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98"/>
                </a:lnSpc>
              </a:pP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Trao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 smtClean="0">
                  <a:solidFill>
                    <a:srgbClr val="000000"/>
                  </a:solidFill>
                  <a:latin typeface="Cambria"/>
                </a:rPr>
                <a:t>mời</a:t>
              </a:r>
              <a:r>
                <a:rPr lang="en-US" sz="3552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bên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soát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lỗi</a:t>
              </a:r>
              <a:endParaRPr lang="en-US" sz="3552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114" name="TextBox 107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18"/>
              </a:lnSpc>
              <a:spcBef>
                <a:spcPct val="0"/>
              </a:spcBef>
            </a:pPr>
            <a:r>
              <a:rPr lang="en-US" sz="3200" dirty="0">
                <a:solidFill>
                  <a:srgbClr val="503D36"/>
                </a:solidFill>
                <a:latin typeface="Cambria Bold"/>
              </a:rPr>
              <a:t>Trao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đổi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em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vừa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viết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bạn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cùng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soát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lỗi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90"/>
          <p:cNvSpPr/>
          <p:nvPr/>
        </p:nvSpPr>
        <p:spPr>
          <a:xfrm>
            <a:off x="1262847" y="887781"/>
            <a:ext cx="1033840" cy="1227685"/>
          </a:xfrm>
          <a:custGeom>
            <a:avLst/>
            <a:gdLst/>
            <a:ahLst/>
            <a:cxnLst/>
            <a:rect l="l" t="t" r="r" b="b"/>
            <a:pathLst>
              <a:path w="1550760" h="1841527">
                <a:moveTo>
                  <a:pt x="0" y="0"/>
                </a:moveTo>
                <a:lnTo>
                  <a:pt x="1550760" y="0"/>
                </a:lnTo>
                <a:lnTo>
                  <a:pt x="1550760" y="1841527"/>
                </a:lnTo>
                <a:lnTo>
                  <a:pt x="0" y="1841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9" name="TextBox 102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18"/>
              </a:lnSpc>
              <a:spcBef>
                <a:spcPct val="0"/>
              </a:spcBef>
            </a:pPr>
            <a:r>
              <a:rPr lang="en-US" sz="3011">
                <a:solidFill>
                  <a:srgbClr val="503D36"/>
                </a:solidFill>
                <a:latin typeface="Cambria Bold"/>
              </a:rPr>
              <a:t>Nghe thầy cô nhận xét và chỉnh sửa giấy mời theo hướng dẫn. </a:t>
            </a:r>
          </a:p>
        </p:txBody>
      </p:sp>
      <p:grpSp>
        <p:nvGrpSpPr>
          <p:cNvPr id="110" name="Group 103"/>
          <p:cNvGrpSpPr/>
          <p:nvPr/>
        </p:nvGrpSpPr>
        <p:grpSpPr>
          <a:xfrm>
            <a:off x="1427152" y="2349297"/>
            <a:ext cx="3404153" cy="3115881"/>
            <a:chOff x="0" y="0"/>
            <a:chExt cx="6808306" cy="6231761"/>
          </a:xfrm>
        </p:grpSpPr>
        <p:grpSp>
          <p:nvGrpSpPr>
            <p:cNvPr id="111" name="Group 104"/>
            <p:cNvGrpSpPr/>
            <p:nvPr/>
          </p:nvGrpSpPr>
          <p:grpSpPr>
            <a:xfrm>
              <a:off x="0" y="0"/>
              <a:ext cx="6808306" cy="6231761"/>
              <a:chOff x="0" y="0"/>
              <a:chExt cx="1446988" cy="1324453"/>
            </a:xfrm>
          </p:grpSpPr>
          <p:sp>
            <p:nvSpPr>
              <p:cNvPr id="113" name="Freeform 105"/>
              <p:cNvSpPr/>
              <p:nvPr/>
            </p:nvSpPr>
            <p:spPr>
              <a:xfrm>
                <a:off x="0" y="0"/>
                <a:ext cx="1446988" cy="1324453"/>
              </a:xfrm>
              <a:custGeom>
                <a:avLst/>
                <a:gdLst/>
                <a:ahLst/>
                <a:cxnLst/>
                <a:rect l="l" t="t" r="r" b="b"/>
                <a:pathLst>
                  <a:path w="1446988" h="1324453">
                    <a:moveTo>
                      <a:pt x="70458" y="0"/>
                    </a:moveTo>
                    <a:lnTo>
                      <a:pt x="1376530" y="0"/>
                    </a:lnTo>
                    <a:cubicBezTo>
                      <a:pt x="1395217" y="0"/>
                      <a:pt x="1413138" y="7423"/>
                      <a:pt x="1426351" y="20637"/>
                    </a:cubicBezTo>
                    <a:cubicBezTo>
                      <a:pt x="1439565" y="33850"/>
                      <a:pt x="1446988" y="51771"/>
                      <a:pt x="1446988" y="70458"/>
                    </a:cubicBezTo>
                    <a:lnTo>
                      <a:pt x="1446988" y="1253996"/>
                    </a:lnTo>
                    <a:cubicBezTo>
                      <a:pt x="1446988" y="1272682"/>
                      <a:pt x="1439565" y="1290603"/>
                      <a:pt x="1426351" y="1303817"/>
                    </a:cubicBezTo>
                    <a:cubicBezTo>
                      <a:pt x="1413138" y="1317030"/>
                      <a:pt x="1395217" y="1324453"/>
                      <a:pt x="1376530" y="1324453"/>
                    </a:cubicBezTo>
                    <a:lnTo>
                      <a:pt x="70458" y="1324453"/>
                    </a:lnTo>
                    <a:cubicBezTo>
                      <a:pt x="51771" y="1324453"/>
                      <a:pt x="33850" y="1317030"/>
                      <a:pt x="20637" y="1303817"/>
                    </a:cubicBezTo>
                    <a:cubicBezTo>
                      <a:pt x="7423" y="1290603"/>
                      <a:pt x="0" y="1272682"/>
                      <a:pt x="0" y="1253996"/>
                    </a:cubicBezTo>
                    <a:lnTo>
                      <a:pt x="0" y="70458"/>
                    </a:lnTo>
                    <a:cubicBezTo>
                      <a:pt x="0" y="51771"/>
                      <a:pt x="7423" y="33850"/>
                      <a:pt x="20637" y="20637"/>
                    </a:cubicBezTo>
                    <a:cubicBezTo>
                      <a:pt x="33850" y="7423"/>
                      <a:pt x="51771" y="0"/>
                      <a:pt x="7045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4" name="TextBox 106"/>
              <p:cNvSpPr txBox="1"/>
              <p:nvPr/>
            </p:nvSpPr>
            <p:spPr>
              <a:xfrm>
                <a:off x="0" y="-38100"/>
                <a:ext cx="1446988" cy="1362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2" name="TextBox 107"/>
            <p:cNvSpPr txBox="1"/>
            <p:nvPr/>
          </p:nvSpPr>
          <p:spPr>
            <a:xfrm>
              <a:off x="335232" y="523776"/>
              <a:ext cx="6211466" cy="506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94"/>
                </a:lnSpc>
              </a:pP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Em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lắng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nghe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thầy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nhận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xét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chỉnh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sửa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mời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theo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hướng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dẫn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59"/>
          <p:cNvSpPr txBox="1"/>
          <p:nvPr/>
        </p:nvSpPr>
        <p:spPr>
          <a:xfrm>
            <a:off x="1943008" y="2900200"/>
            <a:ext cx="3332821" cy="141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804"/>
              </a:lnSpc>
              <a:spcBef>
                <a:spcPct val="0"/>
              </a:spcBef>
            </a:pPr>
            <a:r>
              <a:rPr lang="en-US" sz="3870" dirty="0">
                <a:solidFill>
                  <a:srgbClr val="503D36"/>
                </a:solidFill>
                <a:latin typeface="Cambria"/>
              </a:rPr>
              <a:t>Chia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sẻ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bài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học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với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người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thân</a:t>
            </a:r>
            <a:endParaRPr lang="en-US" sz="3870" dirty="0">
              <a:solidFill>
                <a:srgbClr val="503D36"/>
              </a:solidFill>
              <a:latin typeface="Cambria"/>
            </a:endParaRPr>
          </a:p>
        </p:txBody>
      </p:sp>
      <p:sp>
        <p:nvSpPr>
          <p:cNvPr id="164" name="TextBox 160"/>
          <p:cNvSpPr txBox="1"/>
          <p:nvPr/>
        </p:nvSpPr>
        <p:spPr>
          <a:xfrm>
            <a:off x="6629730" y="2944131"/>
            <a:ext cx="3332821" cy="141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804"/>
              </a:lnSpc>
              <a:spcBef>
                <a:spcPct val="0"/>
              </a:spcBef>
            </a:pPr>
            <a:r>
              <a:rPr lang="en-US" sz="3870">
                <a:solidFill>
                  <a:srgbClr val="503D36"/>
                </a:solidFill>
                <a:latin typeface="Cambria"/>
              </a:rPr>
              <a:t>Chuẩn bị bài học mới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0729DFB-B007-F841-1E92-7720C9BEE34A}"/>
              </a:ext>
            </a:extLst>
          </p:cNvPr>
          <p:cNvGrpSpPr/>
          <p:nvPr/>
        </p:nvGrpSpPr>
        <p:grpSpPr>
          <a:xfrm>
            <a:off x="3307257" y="1218319"/>
            <a:ext cx="5139038" cy="1194220"/>
            <a:chOff x="3307257" y="1218319"/>
            <a:chExt cx="5139038" cy="1194220"/>
          </a:xfrm>
        </p:grpSpPr>
        <p:grpSp>
          <p:nvGrpSpPr>
            <p:cNvPr id="166" name="Group 155"/>
            <p:cNvGrpSpPr/>
            <p:nvPr/>
          </p:nvGrpSpPr>
          <p:grpSpPr>
            <a:xfrm>
              <a:off x="3307257" y="1218319"/>
              <a:ext cx="5139038" cy="901270"/>
              <a:chOff x="0" y="0"/>
              <a:chExt cx="2317607" cy="406456"/>
            </a:xfrm>
          </p:grpSpPr>
          <p:sp>
            <p:nvSpPr>
              <p:cNvPr id="168" name="Freeform 156"/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69" name="TextBox 157"/>
              <p:cNvSpPr txBox="1"/>
              <p:nvPr/>
            </p:nvSpPr>
            <p:spPr>
              <a:xfrm>
                <a:off x="0" y="-38100"/>
                <a:ext cx="2317607" cy="444556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52E55592-F439-79C4-3E09-C0D372CEF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1514" y="1229812"/>
              <a:ext cx="4060288" cy="11827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CA3730B1-B1A2-65A0-3667-C671CCA8F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81" y="1576720"/>
            <a:ext cx="9961727" cy="4041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>
            <a:extLst>
              <a:ext uri="{FF2B5EF4-FFF2-40B4-BE49-F238E27FC236}">
                <a16:creationId xmlns:a16="http://schemas.microsoft.com/office/drawing/2014/main" id="{D124D5F1-6447-C848-4428-D24EB7826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42" y="1019152"/>
            <a:ext cx="6291617" cy="1219306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0CA1D98E-7D01-F137-1869-8463F014B962}"/>
              </a:ext>
            </a:extLst>
          </p:cNvPr>
          <p:cNvSpPr txBox="1"/>
          <p:nvPr/>
        </p:nvSpPr>
        <p:spPr>
          <a:xfrm>
            <a:off x="1407865" y="1936113"/>
            <a:ext cx="90644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>
            <a:extLst>
              <a:ext uri="{FF2B5EF4-FFF2-40B4-BE49-F238E27FC236}">
                <a16:creationId xmlns:a16="http://schemas.microsoft.com/office/drawing/2014/main" id="{7F0D2414-0735-2928-E584-71B2EFCF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421" y="478818"/>
            <a:ext cx="7260965" cy="590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id="{D52F75DC-5A8A-8B73-C74C-0B805F7EC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527" y="600841"/>
            <a:ext cx="4228489" cy="2517273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945457D3-775F-F8D4-322D-E660D79EF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5505" r="13470" b="212"/>
          <a:stretch/>
        </p:blipFill>
        <p:spPr>
          <a:xfrm>
            <a:off x="6552996" y="3126078"/>
            <a:ext cx="3910074" cy="284378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EA6CFBD8-F342-0BF2-035E-6A7835136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980" y="3062281"/>
            <a:ext cx="4384888" cy="2927756"/>
          </a:xfrm>
          <a:prstGeom prst="rect">
            <a:avLst/>
          </a:prstGeom>
        </p:spPr>
      </p:pic>
      <p:grpSp>
        <p:nvGrpSpPr>
          <p:cNvPr id="115" name="Group 96">
            <a:extLst>
              <a:ext uri="{FF2B5EF4-FFF2-40B4-BE49-F238E27FC236}">
                <a16:creationId xmlns:a16="http://schemas.microsoft.com/office/drawing/2014/main" id="{0BED58CF-D726-E6A2-82CD-07A513E5B174}"/>
              </a:ext>
            </a:extLst>
          </p:cNvPr>
          <p:cNvGrpSpPr/>
          <p:nvPr/>
        </p:nvGrpSpPr>
        <p:grpSpPr>
          <a:xfrm>
            <a:off x="2008575" y="828186"/>
            <a:ext cx="4302507" cy="982191"/>
            <a:chOff x="0" y="-167120"/>
            <a:chExt cx="4528425" cy="1205577"/>
          </a:xfrm>
        </p:grpSpPr>
        <p:grpSp>
          <p:nvGrpSpPr>
            <p:cNvPr id="116" name="Group 97">
              <a:extLst>
                <a:ext uri="{FF2B5EF4-FFF2-40B4-BE49-F238E27FC236}">
                  <a16:creationId xmlns:a16="http://schemas.microsoft.com/office/drawing/2014/main" id="{EC17BA33-C9EC-1203-473D-122D260BBFE1}"/>
                </a:ext>
              </a:extLst>
            </p:cNvPr>
            <p:cNvGrpSpPr/>
            <p:nvPr/>
          </p:nvGrpSpPr>
          <p:grpSpPr>
            <a:xfrm>
              <a:off x="0" y="-167120"/>
              <a:ext cx="4528425" cy="1205577"/>
              <a:chOff x="0" y="-77895"/>
              <a:chExt cx="2110711" cy="561923"/>
            </a:xfrm>
          </p:grpSpPr>
          <p:sp>
            <p:nvSpPr>
              <p:cNvPr id="118" name="Freeform 98">
                <a:extLst>
                  <a:ext uri="{FF2B5EF4-FFF2-40B4-BE49-F238E27FC236}">
                    <a16:creationId xmlns:a16="http://schemas.microsoft.com/office/drawing/2014/main" id="{8A10D005-D923-CD78-3A80-678A70EBD68C}"/>
                  </a:ext>
                </a:extLst>
              </p:cNvPr>
              <p:cNvSpPr/>
              <p:nvPr/>
            </p:nvSpPr>
            <p:spPr>
              <a:xfrm>
                <a:off x="152223" y="-77895"/>
                <a:ext cx="1838080" cy="561923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9" name="TextBox 99">
                <a:extLst>
                  <a:ext uri="{FF2B5EF4-FFF2-40B4-BE49-F238E27FC236}">
                    <a16:creationId xmlns:a16="http://schemas.microsoft.com/office/drawing/2014/main" id="{69507F62-3142-606D-A6B0-249ECE05FA2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7" name="TextBox 100">
              <a:extLst>
                <a:ext uri="{FF2B5EF4-FFF2-40B4-BE49-F238E27FC236}">
                  <a16:creationId xmlns:a16="http://schemas.microsoft.com/office/drawing/2014/main" id="{6E49C9EA-7D1B-FF3D-508E-5C6348AA0935}"/>
                </a:ext>
              </a:extLst>
            </p:cNvPr>
            <p:cNvSpPr txBox="1"/>
            <p:nvPr/>
          </p:nvSpPr>
          <p:spPr>
            <a:xfrm>
              <a:off x="168438" y="430420"/>
              <a:ext cx="4187123" cy="476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Đây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là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gì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20" name="TextBox 100">
            <a:extLst>
              <a:ext uri="{FF2B5EF4-FFF2-40B4-BE49-F238E27FC236}">
                <a16:creationId xmlns:a16="http://schemas.microsoft.com/office/drawing/2014/main" id="{430A57F5-1A57-E7BB-A14B-703E35245CD0}"/>
              </a:ext>
            </a:extLst>
          </p:cNvPr>
          <p:cNvSpPr txBox="1"/>
          <p:nvPr/>
        </p:nvSpPr>
        <p:spPr>
          <a:xfrm>
            <a:off x="2186493" y="2510933"/>
            <a:ext cx="3978232" cy="38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66"/>
              </a:lnSpc>
              <a:spcBef>
                <a:spcPct val="0"/>
              </a:spcBef>
            </a:pPr>
            <a:r>
              <a:rPr lang="en-US" sz="5400" dirty="0">
                <a:solidFill>
                  <a:srgbClr val="503D36"/>
                </a:solidFill>
                <a:latin typeface="Cambria Bold"/>
              </a:rPr>
              <a:t>GIẤY MỜI</a:t>
            </a:r>
          </a:p>
        </p:txBody>
      </p:sp>
    </p:spTree>
    <p:extLst>
      <p:ext uri="{BB962C8B-B14F-4D97-AF65-F5344CB8AC3E}">
        <p14:creationId xmlns:p14="http://schemas.microsoft.com/office/powerpoint/2010/main" val="1033099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>
            <a:extLst>
              <a:ext uri="{FF2B5EF4-FFF2-40B4-BE49-F238E27FC236}">
                <a16:creationId xmlns:a16="http://schemas.microsoft.com/office/drawing/2014/main" id="{6BF9F26E-913D-70B7-41BD-E9470924C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76" y="568393"/>
            <a:ext cx="8144962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83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90"/>
          <p:cNvSpPr/>
          <p:nvPr/>
        </p:nvSpPr>
        <p:spPr>
          <a:xfrm>
            <a:off x="1242013" y="876920"/>
            <a:ext cx="609323" cy="834755"/>
          </a:xfrm>
          <a:custGeom>
            <a:avLst/>
            <a:gdLst/>
            <a:ahLst/>
            <a:cxnLst/>
            <a:rect l="l" t="t" r="r" b="b"/>
            <a:pathLst>
              <a:path w="913985" h="1252132">
                <a:moveTo>
                  <a:pt x="0" y="0"/>
                </a:moveTo>
                <a:lnTo>
                  <a:pt x="913985" y="0"/>
                </a:lnTo>
                <a:lnTo>
                  <a:pt x="913985" y="1252132"/>
                </a:lnTo>
                <a:lnTo>
                  <a:pt x="0" y="125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9" name="Group 91"/>
          <p:cNvGrpSpPr/>
          <p:nvPr/>
        </p:nvGrpSpPr>
        <p:grpSpPr>
          <a:xfrm>
            <a:off x="7341814" y="1734620"/>
            <a:ext cx="2264213" cy="440047"/>
            <a:chOff x="0" y="0"/>
            <a:chExt cx="4528425" cy="880095"/>
          </a:xfrm>
        </p:grpSpPr>
        <p:grpSp>
          <p:nvGrpSpPr>
            <p:cNvPr id="140" name="Group 9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42" name="Freeform 9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43" name="TextBox 9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1" name="TextBox 9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Tiêu đề giấy mời</a:t>
              </a:r>
            </a:p>
          </p:txBody>
        </p:sp>
      </p:grpSp>
      <p:grpSp>
        <p:nvGrpSpPr>
          <p:cNvPr id="144" name="Group 96"/>
          <p:cNvGrpSpPr/>
          <p:nvPr/>
        </p:nvGrpSpPr>
        <p:grpSpPr>
          <a:xfrm>
            <a:off x="7341814" y="2272334"/>
            <a:ext cx="2264213" cy="440047"/>
            <a:chOff x="0" y="0"/>
            <a:chExt cx="4528425" cy="880095"/>
          </a:xfrm>
        </p:grpSpPr>
        <p:grpSp>
          <p:nvGrpSpPr>
            <p:cNvPr id="145" name="Group 9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47" name="Freeform 9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48" name="TextBox 9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6" name="TextBox 10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mời</a:t>
              </a:r>
            </a:p>
          </p:txBody>
        </p:sp>
      </p:grpSp>
      <p:grpSp>
        <p:nvGrpSpPr>
          <p:cNvPr id="149" name="Group 101"/>
          <p:cNvGrpSpPr/>
          <p:nvPr/>
        </p:nvGrpSpPr>
        <p:grpSpPr>
          <a:xfrm>
            <a:off x="7341814" y="2864781"/>
            <a:ext cx="2264213" cy="440047"/>
            <a:chOff x="0" y="0"/>
            <a:chExt cx="4528425" cy="880095"/>
          </a:xfrm>
        </p:grpSpPr>
        <p:grpSp>
          <p:nvGrpSpPr>
            <p:cNvPr id="150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52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53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1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được mời</a:t>
              </a:r>
            </a:p>
          </p:txBody>
        </p:sp>
      </p:grpSp>
      <p:sp>
        <p:nvSpPr>
          <p:cNvPr id="154" name="TextBox 116"/>
          <p:cNvSpPr txBox="1"/>
          <p:nvPr/>
        </p:nvSpPr>
        <p:spPr>
          <a:xfrm>
            <a:off x="1768626" y="962871"/>
            <a:ext cx="9126290" cy="45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870"/>
              </a:lnSpc>
              <a:spcBef>
                <a:spcPct val="0"/>
              </a:spcBef>
            </a:pPr>
            <a:r>
              <a:rPr lang="en-US" sz="2580">
                <a:solidFill>
                  <a:srgbClr val="503D36"/>
                </a:solidFill>
                <a:latin typeface="Cambria Bold"/>
              </a:rPr>
              <a:t>Đọc giấy mời sau và tìm thông tin ứng với các mục tiêu ở bên</a:t>
            </a:r>
          </a:p>
        </p:txBody>
      </p:sp>
      <p:sp>
        <p:nvSpPr>
          <p:cNvPr id="155" name="Freeform 117"/>
          <p:cNvSpPr/>
          <p:nvPr/>
        </p:nvSpPr>
        <p:spPr>
          <a:xfrm>
            <a:off x="2040527" y="1584681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98" r="-1098"/>
            </a:stretch>
          </a:blipFill>
        </p:spPr>
      </p:sp>
      <p:grpSp>
        <p:nvGrpSpPr>
          <p:cNvPr id="156" name="Group 118"/>
          <p:cNvGrpSpPr/>
          <p:nvPr/>
        </p:nvGrpSpPr>
        <p:grpSpPr>
          <a:xfrm>
            <a:off x="7341814" y="3429862"/>
            <a:ext cx="2264213" cy="440047"/>
            <a:chOff x="0" y="0"/>
            <a:chExt cx="4528425" cy="880095"/>
          </a:xfrm>
        </p:grpSpPr>
        <p:grpSp>
          <p:nvGrpSpPr>
            <p:cNvPr id="157" name="Group 119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59" name="Freeform 120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60" name="TextBox 121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8" name="TextBox 122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Sự kiện mời</a:t>
              </a:r>
            </a:p>
          </p:txBody>
        </p:sp>
      </p:grpSp>
      <p:grpSp>
        <p:nvGrpSpPr>
          <p:cNvPr id="161" name="Group 123"/>
          <p:cNvGrpSpPr/>
          <p:nvPr/>
        </p:nvGrpSpPr>
        <p:grpSpPr>
          <a:xfrm>
            <a:off x="7280517" y="3965159"/>
            <a:ext cx="3619739" cy="440047"/>
            <a:chOff x="0" y="0"/>
            <a:chExt cx="7239479" cy="880095"/>
          </a:xfrm>
        </p:grpSpPr>
        <p:grpSp>
          <p:nvGrpSpPr>
            <p:cNvPr id="162" name="Group 124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64" name="Freeform 125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65" name="TextBox 126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3" name="TextBox 127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</a:p>
          </p:txBody>
        </p:sp>
      </p:grpSp>
      <p:grpSp>
        <p:nvGrpSpPr>
          <p:cNvPr id="166" name="Group 128"/>
          <p:cNvGrpSpPr/>
          <p:nvPr/>
        </p:nvGrpSpPr>
        <p:grpSpPr>
          <a:xfrm>
            <a:off x="7280516" y="4560023"/>
            <a:ext cx="3163699" cy="441077"/>
            <a:chOff x="0" y="0"/>
            <a:chExt cx="6327398" cy="882155"/>
          </a:xfrm>
        </p:grpSpPr>
        <p:grpSp>
          <p:nvGrpSpPr>
            <p:cNvPr id="167" name="Group 129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69" name="Freeform 130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70" name="TextBox 131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8" name="TextBox 132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</a:p>
          </p:txBody>
        </p:sp>
      </p:grpSp>
      <p:grpSp>
        <p:nvGrpSpPr>
          <p:cNvPr id="171" name="Group 133"/>
          <p:cNvGrpSpPr/>
          <p:nvPr/>
        </p:nvGrpSpPr>
        <p:grpSpPr>
          <a:xfrm>
            <a:off x="7280516" y="5131947"/>
            <a:ext cx="3163699" cy="441077"/>
            <a:chOff x="0" y="0"/>
            <a:chExt cx="6327398" cy="882155"/>
          </a:xfrm>
        </p:grpSpPr>
        <p:grpSp>
          <p:nvGrpSpPr>
            <p:cNvPr id="172" name="Group 134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74" name="Freeform 135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75" name="TextBox 136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3" name="TextBox 137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90"/>
          <p:cNvSpPr/>
          <p:nvPr/>
        </p:nvSpPr>
        <p:spPr>
          <a:xfrm>
            <a:off x="1262847" y="1822325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" r="-1098"/>
            </a:stretch>
          </a:blipFill>
        </p:spPr>
      </p:sp>
      <p:sp>
        <p:nvSpPr>
          <p:cNvPr id="105" name="TextBox 103"/>
          <p:cNvSpPr txBox="1"/>
          <p:nvPr/>
        </p:nvSpPr>
        <p:spPr>
          <a:xfrm>
            <a:off x="5900264" y="1996584"/>
            <a:ext cx="4353549" cy="87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Thảo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luận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nhóm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tương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trên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mời</a:t>
            </a:r>
            <a:endParaRPr lang="en-US" sz="2375" dirty="0">
              <a:solidFill>
                <a:srgbClr val="503D36"/>
              </a:solidFill>
              <a:latin typeface="Cambria Bold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0A93BA60-8F12-8017-37BD-30F07CE16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889" y="455806"/>
            <a:ext cx="7480440" cy="1841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 100"/>
          <p:cNvSpPr/>
          <p:nvPr/>
        </p:nvSpPr>
        <p:spPr>
          <a:xfrm>
            <a:off x="1262847" y="812160"/>
            <a:ext cx="421471" cy="577403"/>
          </a:xfrm>
          <a:custGeom>
            <a:avLst/>
            <a:gdLst/>
            <a:ahLst/>
            <a:cxnLst/>
            <a:rect l="l" t="t" r="r" b="b"/>
            <a:pathLst>
              <a:path w="632207" h="866104">
                <a:moveTo>
                  <a:pt x="0" y="0"/>
                </a:moveTo>
                <a:lnTo>
                  <a:pt x="632207" y="0"/>
                </a:lnTo>
                <a:lnTo>
                  <a:pt x="632207" y="866104"/>
                </a:lnTo>
                <a:lnTo>
                  <a:pt x="0" y="866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5" name="Group 101"/>
          <p:cNvGrpSpPr/>
          <p:nvPr/>
        </p:nvGrpSpPr>
        <p:grpSpPr>
          <a:xfrm>
            <a:off x="1431204" y="1514597"/>
            <a:ext cx="2264213" cy="440047"/>
            <a:chOff x="0" y="0"/>
            <a:chExt cx="4528425" cy="880095"/>
          </a:xfrm>
        </p:grpSpPr>
        <p:grpSp>
          <p:nvGrpSpPr>
            <p:cNvPr id="146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48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49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7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Tiêu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đề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endParaRPr lang="en-US" sz="1972" dirty="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50" name="Group 106"/>
          <p:cNvGrpSpPr/>
          <p:nvPr/>
        </p:nvGrpSpPr>
        <p:grpSpPr>
          <a:xfrm>
            <a:off x="1381272" y="2131484"/>
            <a:ext cx="2264213" cy="440047"/>
            <a:chOff x="0" y="0"/>
            <a:chExt cx="4528425" cy="880095"/>
          </a:xfrm>
        </p:grpSpPr>
        <p:grpSp>
          <p:nvGrpSpPr>
            <p:cNvPr id="151" name="Group 10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53" name="Freeform 10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54" name="TextBox 10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2" name="TextBox 11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mời</a:t>
              </a:r>
            </a:p>
          </p:txBody>
        </p:sp>
      </p:grpSp>
      <p:grpSp>
        <p:nvGrpSpPr>
          <p:cNvPr id="155" name="Group 111"/>
          <p:cNvGrpSpPr/>
          <p:nvPr/>
        </p:nvGrpSpPr>
        <p:grpSpPr>
          <a:xfrm>
            <a:off x="1381272" y="2717581"/>
            <a:ext cx="2264213" cy="440047"/>
            <a:chOff x="0" y="0"/>
            <a:chExt cx="4528425" cy="880095"/>
          </a:xfrm>
        </p:grpSpPr>
        <p:grpSp>
          <p:nvGrpSpPr>
            <p:cNvPr id="156" name="Group 11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58" name="Freeform 11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59" name="TextBox 11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7" name="TextBox 11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được mời</a:t>
              </a:r>
            </a:p>
          </p:txBody>
        </p:sp>
      </p:grpSp>
      <p:grpSp>
        <p:nvGrpSpPr>
          <p:cNvPr id="160" name="Group 116"/>
          <p:cNvGrpSpPr/>
          <p:nvPr/>
        </p:nvGrpSpPr>
        <p:grpSpPr>
          <a:xfrm>
            <a:off x="1411394" y="3274480"/>
            <a:ext cx="2264213" cy="440047"/>
            <a:chOff x="0" y="0"/>
            <a:chExt cx="4528425" cy="880095"/>
          </a:xfrm>
        </p:grpSpPr>
        <p:grpSp>
          <p:nvGrpSpPr>
            <p:cNvPr id="161" name="Group 11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63" name="Freeform 11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64" name="TextBox 11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2" name="TextBox 12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Sự kiện mời</a:t>
              </a:r>
            </a:p>
          </p:txBody>
        </p:sp>
      </p:grpSp>
      <p:grpSp>
        <p:nvGrpSpPr>
          <p:cNvPr id="165" name="Group 121"/>
          <p:cNvGrpSpPr/>
          <p:nvPr/>
        </p:nvGrpSpPr>
        <p:grpSpPr>
          <a:xfrm>
            <a:off x="1262847" y="3911377"/>
            <a:ext cx="3619739" cy="440047"/>
            <a:chOff x="0" y="0"/>
            <a:chExt cx="7239479" cy="880095"/>
          </a:xfrm>
        </p:grpSpPr>
        <p:grpSp>
          <p:nvGrpSpPr>
            <p:cNvPr id="166" name="Group 122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68" name="Freeform 123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69" name="TextBox 124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7" name="TextBox 125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</a:p>
          </p:txBody>
        </p:sp>
      </p:grpSp>
      <p:grpSp>
        <p:nvGrpSpPr>
          <p:cNvPr id="170" name="Group 126"/>
          <p:cNvGrpSpPr/>
          <p:nvPr/>
        </p:nvGrpSpPr>
        <p:grpSpPr>
          <a:xfrm>
            <a:off x="1431203" y="4548275"/>
            <a:ext cx="3163699" cy="441077"/>
            <a:chOff x="0" y="0"/>
            <a:chExt cx="6327398" cy="882155"/>
          </a:xfrm>
        </p:grpSpPr>
        <p:grpSp>
          <p:nvGrpSpPr>
            <p:cNvPr id="171" name="Group 127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73" name="Freeform 128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74" name="TextBox 129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2" name="TextBox 130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</a:p>
          </p:txBody>
        </p:sp>
      </p:grpSp>
      <p:grpSp>
        <p:nvGrpSpPr>
          <p:cNvPr id="175" name="Group 131"/>
          <p:cNvGrpSpPr/>
          <p:nvPr/>
        </p:nvGrpSpPr>
        <p:grpSpPr>
          <a:xfrm>
            <a:off x="1431203" y="5219652"/>
            <a:ext cx="3163699" cy="441077"/>
            <a:chOff x="0" y="0"/>
            <a:chExt cx="6327398" cy="882155"/>
          </a:xfrm>
        </p:grpSpPr>
        <p:grpSp>
          <p:nvGrpSpPr>
            <p:cNvPr id="176" name="Group 132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78" name="Freeform 133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79" name="TextBox 134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7" name="TextBox 135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</a:p>
          </p:txBody>
        </p:sp>
      </p:grpSp>
      <p:sp>
        <p:nvSpPr>
          <p:cNvPr id="180" name="TextBox 136"/>
          <p:cNvSpPr txBox="1"/>
          <p:nvPr/>
        </p:nvSpPr>
        <p:spPr>
          <a:xfrm>
            <a:off x="3909246" y="1553940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 dirty="0" err="1">
                <a:solidFill>
                  <a:srgbClr val="503D36"/>
                </a:solidFill>
                <a:latin typeface="Cambria"/>
              </a:rPr>
              <a:t>Giấy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mời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Tham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dự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buổi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thi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kể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chuyện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sáng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tạo</a:t>
            </a:r>
            <a:endParaRPr lang="en-US" sz="2052" dirty="0">
              <a:solidFill>
                <a:srgbClr val="503D36"/>
              </a:solidFill>
              <a:latin typeface="Cambria"/>
            </a:endParaRPr>
          </a:p>
        </p:txBody>
      </p:sp>
      <p:sp>
        <p:nvSpPr>
          <p:cNvPr id="181" name="TextBox 137"/>
          <p:cNvSpPr txBox="1"/>
          <p:nvPr/>
        </p:nvSpPr>
        <p:spPr>
          <a:xfrm>
            <a:off x="3866867" y="2156319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Lớp trưởng lớp 4A</a:t>
            </a:r>
          </a:p>
        </p:txBody>
      </p:sp>
      <p:sp>
        <p:nvSpPr>
          <p:cNvPr id="182" name="TextBox 138"/>
          <p:cNvSpPr txBox="1"/>
          <p:nvPr/>
        </p:nvSpPr>
        <p:spPr>
          <a:xfrm>
            <a:off x="3866867" y="2783067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Bạn Ngô Minh Loan, lớp trưởng lớp 4B</a:t>
            </a:r>
          </a:p>
        </p:txBody>
      </p:sp>
      <p:sp>
        <p:nvSpPr>
          <p:cNvPr id="183" name="TextBox 139"/>
          <p:cNvSpPr txBox="1"/>
          <p:nvPr/>
        </p:nvSpPr>
        <p:spPr>
          <a:xfrm>
            <a:off x="3866867" y="3376635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Buổi thi kể chuyện sáng tạo của lớp 4A</a:t>
            </a:r>
          </a:p>
        </p:txBody>
      </p:sp>
      <p:sp>
        <p:nvSpPr>
          <p:cNvPr id="184" name="TextBox 140"/>
          <p:cNvSpPr txBox="1"/>
          <p:nvPr/>
        </p:nvSpPr>
        <p:spPr>
          <a:xfrm>
            <a:off x="4882587" y="3954215"/>
            <a:ext cx="609924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 15 giờ 30 phút thứ Năm, ngày 11 tháng 4 năm 2024.</a:t>
            </a:r>
          </a:p>
        </p:txBody>
      </p:sp>
      <p:sp>
        <p:nvSpPr>
          <p:cNvPr id="185" name="TextBox 141"/>
          <p:cNvSpPr txBox="1"/>
          <p:nvPr/>
        </p:nvSpPr>
        <p:spPr>
          <a:xfrm>
            <a:off x="4762910" y="4655681"/>
            <a:ext cx="216201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Phòng học lớp 4A</a:t>
            </a:r>
          </a:p>
        </p:txBody>
      </p:sp>
      <p:sp>
        <p:nvSpPr>
          <p:cNvPr id="186" name="TextBox 142"/>
          <p:cNvSpPr txBox="1"/>
          <p:nvPr/>
        </p:nvSpPr>
        <p:spPr>
          <a:xfrm>
            <a:off x="4882587" y="5255445"/>
            <a:ext cx="304962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Rất vui được đón tiếp bạn!</a:t>
            </a:r>
          </a:p>
        </p:txBody>
      </p:sp>
      <p:sp>
        <p:nvSpPr>
          <p:cNvPr id="187" name="TextBox 143"/>
          <p:cNvSpPr txBox="1"/>
          <p:nvPr/>
        </p:nvSpPr>
        <p:spPr>
          <a:xfrm>
            <a:off x="1861165" y="799325"/>
            <a:ext cx="8865778" cy="416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Đọc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sau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và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mục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tiêu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ở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bên</a:t>
            </a:r>
            <a:endParaRPr lang="en-US" sz="2400" dirty="0">
              <a:solidFill>
                <a:srgbClr val="503D36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90"/>
          <p:cNvSpPr/>
          <p:nvPr/>
        </p:nvSpPr>
        <p:spPr>
          <a:xfrm>
            <a:off x="1674251" y="887781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2" name="Group 91"/>
          <p:cNvGrpSpPr/>
          <p:nvPr/>
        </p:nvGrpSpPr>
        <p:grpSpPr>
          <a:xfrm>
            <a:off x="1938513" y="2235863"/>
            <a:ext cx="3825855" cy="3649978"/>
            <a:chOff x="0" y="0"/>
            <a:chExt cx="7145309" cy="6816837"/>
          </a:xfrm>
        </p:grpSpPr>
        <p:grpSp>
          <p:nvGrpSpPr>
            <p:cNvPr id="113" name="Group 92"/>
            <p:cNvGrpSpPr/>
            <p:nvPr/>
          </p:nvGrpSpPr>
          <p:grpSpPr>
            <a:xfrm>
              <a:off x="199937" y="0"/>
              <a:ext cx="6945372" cy="6816837"/>
              <a:chOff x="0" y="0"/>
              <a:chExt cx="1731859" cy="1699808"/>
            </a:xfrm>
          </p:grpSpPr>
          <p:sp>
            <p:nvSpPr>
              <p:cNvPr id="118" name="Freeform 93"/>
              <p:cNvSpPr/>
              <p:nvPr/>
            </p:nvSpPr>
            <p:spPr>
              <a:xfrm>
                <a:off x="0" y="0"/>
                <a:ext cx="1731859" cy="1699808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99808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625496"/>
                    </a:lnTo>
                    <a:cubicBezTo>
                      <a:pt x="1731859" y="1645205"/>
                      <a:pt x="1724030" y="1664106"/>
                      <a:pt x="1710094" y="1678043"/>
                    </a:cubicBezTo>
                    <a:cubicBezTo>
                      <a:pt x="1696157" y="1691979"/>
                      <a:pt x="1677256" y="1699808"/>
                      <a:pt x="1657547" y="1699808"/>
                    </a:cubicBezTo>
                    <a:lnTo>
                      <a:pt x="74313" y="1699808"/>
                    </a:lnTo>
                    <a:cubicBezTo>
                      <a:pt x="33271" y="1699808"/>
                      <a:pt x="0" y="1666537"/>
                      <a:pt x="0" y="1625496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cap="rnd">
                <a:noFill/>
                <a:prstDash val="lgDash"/>
                <a:round/>
              </a:ln>
            </p:spPr>
          </p:sp>
          <p:sp>
            <p:nvSpPr>
              <p:cNvPr id="119" name="TextBox 94"/>
              <p:cNvSpPr txBox="1"/>
              <p:nvPr/>
            </p:nvSpPr>
            <p:spPr>
              <a:xfrm>
                <a:off x="0" y="-28575"/>
                <a:ext cx="1731859" cy="1728383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14" name="Group 95"/>
            <p:cNvGrpSpPr/>
            <p:nvPr/>
          </p:nvGrpSpPr>
          <p:grpSpPr>
            <a:xfrm>
              <a:off x="0" y="193258"/>
              <a:ext cx="6945372" cy="6504261"/>
              <a:chOff x="0" y="0"/>
              <a:chExt cx="1731859" cy="1621866"/>
            </a:xfrm>
          </p:grpSpPr>
          <p:sp>
            <p:nvSpPr>
              <p:cNvPr id="116" name="Freeform 96"/>
              <p:cNvSpPr/>
              <p:nvPr/>
            </p:nvSpPr>
            <p:spPr>
              <a:xfrm>
                <a:off x="0" y="0"/>
                <a:ext cx="1731859" cy="1621866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21866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547554"/>
                    </a:lnTo>
                    <a:cubicBezTo>
                      <a:pt x="1731859" y="1567262"/>
                      <a:pt x="1724030" y="1586164"/>
                      <a:pt x="1710094" y="1600100"/>
                    </a:cubicBezTo>
                    <a:cubicBezTo>
                      <a:pt x="1696157" y="1614037"/>
                      <a:pt x="1677256" y="1621866"/>
                      <a:pt x="1657547" y="1621866"/>
                    </a:cubicBezTo>
                    <a:lnTo>
                      <a:pt x="74313" y="1621866"/>
                    </a:lnTo>
                    <a:cubicBezTo>
                      <a:pt x="54604" y="1621866"/>
                      <a:pt x="35702" y="1614037"/>
                      <a:pt x="21766" y="1600100"/>
                    </a:cubicBezTo>
                    <a:cubicBezTo>
                      <a:pt x="7829" y="1586164"/>
                      <a:pt x="0" y="1567262"/>
                      <a:pt x="0" y="1547554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</p:sp>
          <p:sp>
            <p:nvSpPr>
              <p:cNvPr id="117" name="TextBox 97"/>
              <p:cNvSpPr txBox="1"/>
              <p:nvPr/>
            </p:nvSpPr>
            <p:spPr>
              <a:xfrm>
                <a:off x="0" y="-28575"/>
                <a:ext cx="1731859" cy="1650441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5" name="TextBox 98"/>
            <p:cNvSpPr txBox="1"/>
            <p:nvPr/>
          </p:nvSpPr>
          <p:spPr>
            <a:xfrm>
              <a:off x="697049" y="704708"/>
              <a:ext cx="5751213" cy="5513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875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Lưu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ý: Em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có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viết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dựa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theo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mẫu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ở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bài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1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nhưng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nội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dung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cụ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cần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phù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hợp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với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kiện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được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tổ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chức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;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chọn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cách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trang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trí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đẹp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mắt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20" name="TextBox 110"/>
          <p:cNvSpPr txBox="1"/>
          <p:nvPr/>
        </p:nvSpPr>
        <p:spPr>
          <a:xfrm>
            <a:off x="2651238" y="805231"/>
            <a:ext cx="7552789" cy="99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70"/>
              </a:lnSpc>
              <a:spcBef>
                <a:spcPct val="0"/>
              </a:spcBef>
            </a:pPr>
            <a:r>
              <a:rPr lang="en-US" sz="2713">
                <a:solidFill>
                  <a:srgbClr val="503D36"/>
                </a:solidFill>
                <a:latin typeface="Cambria Bold"/>
              </a:rPr>
              <a:t>Viết giấy mời để mời một bạn lớp bên tới dự buổi thi Hùng biện tiếng Việt do lớp em tổ chức.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419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2024-04-09T02:37:33Z</dcterms:created>
  <dcterms:modified xsi:type="dcterms:W3CDTF">2024-05-18T09:08:50Z</dcterms:modified>
</cp:coreProperties>
</file>