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UTM Avo Bold" panose="020B0604020202020204"/>
      <p:regular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E03B6-024A-4138-8726-27C7DB1DF1D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C5C13-19DB-4261-A3D9-FDC6F43C3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0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C5C13-19DB-4261-A3D9-FDC6F43C3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0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1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08F8-6C97-46C9-9177-4D237A84D41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54E4-5074-4D80-8C65-80195B82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08F8-6C97-46C9-9177-4D237A84D41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54E4-5074-4D80-8C65-80195B826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9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6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8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svg"/><Relationship Id="rId5" Type="http://schemas.openxmlformats.org/officeDocument/2006/relationships/image" Target="../media/image17.png"/><Relationship Id="rId4" Type="http://schemas.openxmlformats.org/officeDocument/2006/relationships/image" Target="../media/image9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52245" y="1255334"/>
            <a:ext cx="16199909" cy="2870865"/>
            <a:chOff x="1152245" y="1255334"/>
            <a:chExt cx="16199909" cy="2870865"/>
          </a:xfrm>
        </p:grpSpPr>
        <p:sp>
          <p:nvSpPr>
            <p:cNvPr id="14" name="Freeform 3"/>
            <p:cNvSpPr/>
            <p:nvPr/>
          </p:nvSpPr>
          <p:spPr>
            <a:xfrm>
              <a:off x="1152245" y="1255334"/>
              <a:ext cx="16199909" cy="2792450"/>
            </a:xfrm>
            <a:custGeom>
              <a:avLst/>
              <a:gdLst/>
              <a:ahLst/>
              <a:cxnLst/>
              <a:rect l="l" t="t" r="r" b="b"/>
              <a:pathLst>
                <a:path w="16199909" h="2792450">
                  <a:moveTo>
                    <a:pt x="0" y="0"/>
                  </a:moveTo>
                  <a:lnTo>
                    <a:pt x="16199909" y="0"/>
                  </a:lnTo>
                  <a:lnTo>
                    <a:pt x="16199909" y="2792450"/>
                  </a:lnTo>
                  <a:lnTo>
                    <a:pt x="0" y="2792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89194" y="1685150"/>
              <a:ext cx="7126010" cy="2441049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t="25881" b="21322"/>
          <a:stretch/>
        </p:blipFill>
        <p:spPr>
          <a:xfrm>
            <a:off x="0" y="4788356"/>
            <a:ext cx="7961547" cy="3886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4412" y="4423108"/>
            <a:ext cx="9528874" cy="40115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9649" y="5280862"/>
            <a:ext cx="2320951" cy="2901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3875" y="1989793"/>
            <a:ext cx="6838673" cy="8297207"/>
            <a:chOff x="0" y="0"/>
            <a:chExt cx="1801132" cy="21852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1132" cy="2185273"/>
            </a:xfrm>
            <a:custGeom>
              <a:avLst/>
              <a:gdLst/>
              <a:ahLst/>
              <a:cxnLst/>
              <a:rect l="l" t="t" r="r" b="b"/>
              <a:pathLst>
                <a:path w="1801132" h="2185273">
                  <a:moveTo>
                    <a:pt x="0" y="0"/>
                  </a:moveTo>
                  <a:lnTo>
                    <a:pt x="1801132" y="0"/>
                  </a:lnTo>
                  <a:lnTo>
                    <a:pt x="1801132" y="2185273"/>
                  </a:lnTo>
                  <a:lnTo>
                    <a:pt x="0" y="2185273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01132" cy="2223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4973" y="1997182"/>
            <a:ext cx="5988727" cy="772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Quan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sát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khung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cảnh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một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góc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vườn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(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Hình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2)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và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cho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biết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cần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nuôi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thêm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sinh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vật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nào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để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hạn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chế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muỗi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sinh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sản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,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phát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triển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6245846" y="6811898"/>
            <a:ext cx="2678725" cy="3475102"/>
          </a:xfrm>
          <a:custGeom>
            <a:avLst/>
            <a:gdLst/>
            <a:ahLst/>
            <a:cxnLst/>
            <a:rect l="l" t="t" r="r" b="b"/>
            <a:pathLst>
              <a:path w="2678725" h="3475102">
                <a:moveTo>
                  <a:pt x="0" y="0"/>
                </a:moveTo>
                <a:lnTo>
                  <a:pt x="2678725" y="0"/>
                </a:lnTo>
                <a:lnTo>
                  <a:pt x="2678725" y="3475102"/>
                </a:lnTo>
                <a:lnTo>
                  <a:pt x="0" y="3475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9"/>
          <p:cNvGrpSpPr/>
          <p:nvPr/>
        </p:nvGrpSpPr>
        <p:grpSpPr>
          <a:xfrm>
            <a:off x="545807" y="3112900"/>
            <a:ext cx="2645101" cy="1589741"/>
            <a:chOff x="0" y="0"/>
            <a:chExt cx="5570489" cy="2119655"/>
          </a:xfrm>
        </p:grpSpPr>
        <p:grpSp>
          <p:nvGrpSpPr>
            <p:cNvPr id="29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31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32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657560" y="415973"/>
              <a:ext cx="4691834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dirty="0" err="1" smtClean="0">
                  <a:solidFill>
                    <a:srgbClr val="000000"/>
                  </a:solidFill>
                  <a:latin typeface="UTM Avo Bold"/>
                </a:rPr>
                <a:t>Muỗi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sp>
        <p:nvSpPr>
          <p:cNvPr id="33" name="Freeform 34"/>
          <p:cNvSpPr/>
          <p:nvPr/>
        </p:nvSpPr>
        <p:spPr>
          <a:xfrm>
            <a:off x="3398160" y="3453278"/>
            <a:ext cx="1886549" cy="847232"/>
          </a:xfrm>
          <a:custGeom>
            <a:avLst/>
            <a:gdLst/>
            <a:ahLst/>
            <a:cxnLst/>
            <a:rect l="l" t="t" r="r" b="b"/>
            <a:pathLst>
              <a:path w="1886549" h="847232">
                <a:moveTo>
                  <a:pt x="0" y="0"/>
                </a:moveTo>
                <a:lnTo>
                  <a:pt x="1886549" y="0"/>
                </a:lnTo>
                <a:lnTo>
                  <a:pt x="1886549" y="847232"/>
                </a:lnTo>
                <a:lnTo>
                  <a:pt x="0" y="847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9"/>
          <p:cNvGrpSpPr/>
          <p:nvPr/>
        </p:nvGrpSpPr>
        <p:grpSpPr>
          <a:xfrm>
            <a:off x="5337839" y="3154354"/>
            <a:ext cx="2645101" cy="1589741"/>
            <a:chOff x="0" y="0"/>
            <a:chExt cx="5570489" cy="2119655"/>
          </a:xfrm>
        </p:grpSpPr>
        <p:grpSp>
          <p:nvGrpSpPr>
            <p:cNvPr id="35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38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6" name="TextBox 13"/>
            <p:cNvSpPr txBox="1"/>
            <p:nvPr/>
          </p:nvSpPr>
          <p:spPr>
            <a:xfrm>
              <a:off x="442434" y="360700"/>
              <a:ext cx="4691834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 err="1" smtClean="0">
                  <a:solidFill>
                    <a:srgbClr val="000000"/>
                  </a:solidFill>
                  <a:latin typeface="UTM Avo Bold"/>
                </a:rPr>
                <a:t>Ếch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grpSp>
        <p:nvGrpSpPr>
          <p:cNvPr id="39" name="Group 9"/>
          <p:cNvGrpSpPr/>
          <p:nvPr/>
        </p:nvGrpSpPr>
        <p:grpSpPr>
          <a:xfrm>
            <a:off x="529527" y="5557892"/>
            <a:ext cx="3407230" cy="1589741"/>
            <a:chOff x="0" y="0"/>
            <a:chExt cx="5570489" cy="2119655"/>
          </a:xfrm>
        </p:grpSpPr>
        <p:grpSp>
          <p:nvGrpSpPr>
            <p:cNvPr id="40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42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43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13"/>
            <p:cNvSpPr txBox="1"/>
            <p:nvPr/>
          </p:nvSpPr>
          <p:spPr>
            <a:xfrm>
              <a:off x="143227" y="430937"/>
              <a:ext cx="5136431" cy="1436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 err="1" smtClean="0">
                  <a:solidFill>
                    <a:srgbClr val="000000"/>
                  </a:solidFill>
                  <a:latin typeface="UTM Avo Bold"/>
                </a:rPr>
                <a:t>Bọ</a:t>
              </a:r>
              <a:r>
                <a:rPr lang="en-US" sz="6000" dirty="0" smtClean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 smtClean="0">
                  <a:solidFill>
                    <a:srgbClr val="000000"/>
                  </a:solidFill>
                  <a:latin typeface="UTM Avo Bold"/>
                </a:rPr>
                <a:t>gậy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sp>
        <p:nvSpPr>
          <p:cNvPr id="44" name="Freeform 34"/>
          <p:cNvSpPr/>
          <p:nvPr/>
        </p:nvSpPr>
        <p:spPr>
          <a:xfrm>
            <a:off x="3792738" y="5878361"/>
            <a:ext cx="1886549" cy="847232"/>
          </a:xfrm>
          <a:custGeom>
            <a:avLst/>
            <a:gdLst/>
            <a:ahLst/>
            <a:cxnLst/>
            <a:rect l="l" t="t" r="r" b="b"/>
            <a:pathLst>
              <a:path w="1886549" h="847232">
                <a:moveTo>
                  <a:pt x="0" y="0"/>
                </a:moveTo>
                <a:lnTo>
                  <a:pt x="1886549" y="0"/>
                </a:lnTo>
                <a:lnTo>
                  <a:pt x="1886549" y="847232"/>
                </a:lnTo>
                <a:lnTo>
                  <a:pt x="0" y="847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biLevel thresh="75000"/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9"/>
          <p:cNvGrpSpPr/>
          <p:nvPr/>
        </p:nvGrpSpPr>
        <p:grpSpPr>
          <a:xfrm>
            <a:off x="5804355" y="5588395"/>
            <a:ext cx="2645101" cy="1589741"/>
            <a:chOff x="0" y="0"/>
            <a:chExt cx="5570489" cy="2119655"/>
          </a:xfrm>
        </p:grpSpPr>
        <p:grpSp>
          <p:nvGrpSpPr>
            <p:cNvPr id="46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48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49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7" name="TextBox 13"/>
            <p:cNvSpPr txBox="1"/>
            <p:nvPr/>
          </p:nvSpPr>
          <p:spPr>
            <a:xfrm>
              <a:off x="189326" y="347325"/>
              <a:ext cx="4691834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 err="1" smtClean="0">
                  <a:solidFill>
                    <a:srgbClr val="000000"/>
                  </a:solidFill>
                  <a:latin typeface="UTM Avo Bold"/>
                </a:rPr>
                <a:t>Cá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9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24935" y="308274"/>
            <a:ext cx="14392105" cy="9304331"/>
            <a:chOff x="0" y="0"/>
            <a:chExt cx="3790513" cy="24505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90513" cy="2450523"/>
            </a:xfrm>
            <a:custGeom>
              <a:avLst/>
              <a:gdLst/>
              <a:ahLst/>
              <a:cxnLst/>
              <a:rect l="l" t="t" r="r" b="b"/>
              <a:pathLst>
                <a:path w="3790513" h="2450523">
                  <a:moveTo>
                    <a:pt x="0" y="0"/>
                  </a:moveTo>
                  <a:lnTo>
                    <a:pt x="3790513" y="0"/>
                  </a:lnTo>
                  <a:lnTo>
                    <a:pt x="3790513" y="2450523"/>
                  </a:lnTo>
                  <a:lnTo>
                    <a:pt x="0" y="2450523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90513" cy="2488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347253" y="4606134"/>
            <a:ext cx="11244000" cy="4652166"/>
          </a:xfrm>
          <a:custGeom>
            <a:avLst/>
            <a:gdLst/>
            <a:ahLst/>
            <a:cxnLst/>
            <a:rect l="l" t="t" r="r" b="b"/>
            <a:pathLst>
              <a:path w="11244000" h="4652166">
                <a:moveTo>
                  <a:pt x="0" y="0"/>
                </a:moveTo>
                <a:lnTo>
                  <a:pt x="11244000" y="0"/>
                </a:lnTo>
                <a:lnTo>
                  <a:pt x="11244000" y="4652166"/>
                </a:lnTo>
                <a:lnTo>
                  <a:pt x="0" y="4652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337" r="-331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712640" y="6172200"/>
            <a:ext cx="3204401" cy="4114800"/>
          </a:xfrm>
          <a:custGeom>
            <a:avLst/>
            <a:gdLst/>
            <a:ahLst/>
            <a:cxnLst/>
            <a:rect l="l" t="t" r="r" b="b"/>
            <a:pathLst>
              <a:path w="3204401" h="4114800">
                <a:moveTo>
                  <a:pt x="0" y="0"/>
                </a:moveTo>
                <a:lnTo>
                  <a:pt x="3204401" y="0"/>
                </a:lnTo>
                <a:lnTo>
                  <a:pt x="32044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59841" y="581903"/>
            <a:ext cx="13683125" cy="355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94"/>
              </a:lnSpc>
            </a:pPr>
            <a:r>
              <a:rPr lang="en-US" sz="5499" dirty="0">
                <a:solidFill>
                  <a:srgbClr val="FF5757"/>
                </a:solidFill>
                <a:latin typeface="UTM Avo Bold"/>
              </a:rPr>
              <a:t> 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Hãy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đưa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ra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ý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kiến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“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nên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”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hoặc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“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không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nên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”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cho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những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việc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làm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sau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đây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để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giữ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cân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bằng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chuỗi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thức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ăn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.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Giải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thích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vì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5499" dirty="0" err="1">
                <a:solidFill>
                  <a:srgbClr val="FF5757"/>
                </a:solidFill>
                <a:latin typeface="UTM Avo Bold"/>
              </a:rPr>
              <a:t>sao</a:t>
            </a:r>
            <a:r>
              <a:rPr lang="en-US" sz="5499" dirty="0">
                <a:solidFill>
                  <a:srgbClr val="FF5757"/>
                </a:solidFill>
                <a:latin typeface="UTM Avo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32444"/>
              </p:ext>
            </p:extLst>
          </p:nvPr>
        </p:nvGraphicFramePr>
        <p:xfrm>
          <a:off x="3032439" y="96851"/>
          <a:ext cx="14991791" cy="9972228"/>
        </p:xfrm>
        <a:graphic>
          <a:graphicData uri="http://schemas.openxmlformats.org/drawingml/2006/table">
            <a:tbl>
              <a:tblPr/>
              <a:tblGrid>
                <a:gridCol w="167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4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A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A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A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8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D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D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D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D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9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5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2038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F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F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F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B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577091" y="2075379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217760" y="507817"/>
            <a:ext cx="3573857" cy="86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Việc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làm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182537" y="350691"/>
            <a:ext cx="2806524" cy="143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nên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34794" y="587262"/>
            <a:ext cx="165552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Nên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71317" y="2195159"/>
            <a:ext cx="8074653" cy="70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Trồng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chăm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sóc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cây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xanh</a:t>
            </a:r>
            <a:endParaRPr lang="en-US" sz="45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34765" y="3515196"/>
            <a:ext cx="8074653" cy="14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Không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vứt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rác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chất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thải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xuống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hồ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sông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38055" y="5164273"/>
            <a:ext cx="8074653" cy="14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Sử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dụng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phân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bón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hóa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học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cho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cây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trồng</a:t>
            </a:r>
            <a:endParaRPr lang="en-US" sz="45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914609" y="6807814"/>
            <a:ext cx="8074653" cy="14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Sử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dụng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phân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bón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ủ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từ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gốc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rau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củ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thừa</a:t>
            </a:r>
            <a:endParaRPr lang="en-US" sz="45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67363" y="8897293"/>
            <a:ext cx="8074653" cy="70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Săn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bắt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chim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,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thú</a:t>
            </a:r>
            <a:r>
              <a:rPr lang="en-US" sz="4500" dirty="0">
                <a:solidFill>
                  <a:srgbClr val="FFFFFF"/>
                </a:solidFill>
                <a:latin typeface="UTM Avo Bold"/>
              </a:rPr>
              <a:t> </a:t>
            </a:r>
            <a:r>
              <a:rPr lang="en-US" sz="4500" dirty="0" err="1">
                <a:solidFill>
                  <a:srgbClr val="FFFFFF"/>
                </a:solidFill>
                <a:latin typeface="UTM Avo Bold"/>
              </a:rPr>
              <a:t>rừng</a:t>
            </a:r>
            <a:endParaRPr lang="en-US" sz="45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40968" y="2169966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a)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40968" y="3842556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b)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12435" y="5515146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FFFFFF"/>
                </a:solidFill>
                <a:latin typeface="UTM Avo Bold"/>
              </a:rPr>
              <a:t>c)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40968" y="7187736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smtClean="0">
                <a:solidFill>
                  <a:srgbClr val="FFFFFF"/>
                </a:solidFill>
                <a:latin typeface="UTM Avo Bold"/>
              </a:rPr>
              <a:t>d)</a:t>
            </a:r>
            <a:endParaRPr lang="en-US" sz="50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540968" y="9023610"/>
            <a:ext cx="885268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smtClean="0">
                <a:solidFill>
                  <a:srgbClr val="FFFFFF"/>
                </a:solidFill>
                <a:latin typeface="UTM Avo Bold"/>
              </a:rPr>
              <a:t>e)</a:t>
            </a:r>
            <a:endParaRPr lang="en-US" sz="5000" dirty="0">
              <a:solidFill>
                <a:srgbClr val="FFFFFF"/>
              </a:solidFill>
              <a:latin typeface="UTM Avo Bold"/>
            </a:endParaRPr>
          </a:p>
        </p:txBody>
      </p:sp>
      <p:sp>
        <p:nvSpPr>
          <p:cNvPr id="19" name="Freeform 5"/>
          <p:cNvSpPr/>
          <p:nvPr/>
        </p:nvSpPr>
        <p:spPr>
          <a:xfrm>
            <a:off x="13577091" y="3800295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5"/>
          <p:cNvSpPr/>
          <p:nvPr/>
        </p:nvSpPr>
        <p:spPr>
          <a:xfrm>
            <a:off x="16045147" y="5420558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5"/>
          <p:cNvSpPr/>
          <p:nvPr/>
        </p:nvSpPr>
        <p:spPr>
          <a:xfrm>
            <a:off x="13577091" y="7093149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5"/>
          <p:cNvSpPr/>
          <p:nvPr/>
        </p:nvSpPr>
        <p:spPr>
          <a:xfrm>
            <a:off x="16037430" y="8794244"/>
            <a:ext cx="970931" cy="958794"/>
          </a:xfrm>
          <a:custGeom>
            <a:avLst/>
            <a:gdLst/>
            <a:ahLst/>
            <a:cxnLst/>
            <a:rect l="l" t="t" r="r" b="b"/>
            <a:pathLst>
              <a:path w="970931" h="958794">
                <a:moveTo>
                  <a:pt x="0" y="0"/>
                </a:moveTo>
                <a:lnTo>
                  <a:pt x="970931" y="0"/>
                </a:lnTo>
                <a:lnTo>
                  <a:pt x="970931" y="958794"/>
                </a:lnTo>
                <a:lnTo>
                  <a:pt x="0" y="9587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45034" y="549117"/>
            <a:ext cx="16046667" cy="3974614"/>
            <a:chOff x="0" y="0"/>
            <a:chExt cx="4226283" cy="10468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26283" cy="1046812"/>
            </a:xfrm>
            <a:custGeom>
              <a:avLst/>
              <a:gdLst/>
              <a:ahLst/>
              <a:cxnLst/>
              <a:rect l="l" t="t" r="r" b="b"/>
              <a:pathLst>
                <a:path w="4226283" h="1046812">
                  <a:moveTo>
                    <a:pt x="0" y="0"/>
                  </a:moveTo>
                  <a:lnTo>
                    <a:pt x="4226283" y="0"/>
                  </a:lnTo>
                  <a:lnTo>
                    <a:pt x="4226283" y="1046812"/>
                  </a:lnTo>
                  <a:lnTo>
                    <a:pt x="0" y="1046812"/>
                  </a:lnTo>
                  <a:close/>
                </a:path>
              </a:pathLst>
            </a:custGeom>
            <a:solidFill>
              <a:srgbClr val="FDE2B9"/>
            </a:solidFill>
            <a:ln w="114300" cap="sq">
              <a:solidFill>
                <a:srgbClr val="CEA6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26283" cy="1084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72575" y="1773613"/>
            <a:ext cx="2141513" cy="2056745"/>
          </a:xfrm>
          <a:custGeom>
            <a:avLst/>
            <a:gdLst/>
            <a:ahLst/>
            <a:cxnLst/>
            <a:rect l="l" t="t" r="r" b="b"/>
            <a:pathLst>
              <a:path w="2141513" h="2056745">
                <a:moveTo>
                  <a:pt x="0" y="0"/>
                </a:moveTo>
                <a:lnTo>
                  <a:pt x="2141513" y="0"/>
                </a:lnTo>
                <a:lnTo>
                  <a:pt x="2141513" y="2056744"/>
                </a:lnTo>
                <a:lnTo>
                  <a:pt x="0" y="2056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994468"/>
            <a:ext cx="8780577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Trồng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,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chăm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sóc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cây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xanh</a:t>
            </a:r>
            <a:endParaRPr lang="en-US" sz="5000" dirty="0">
              <a:solidFill>
                <a:srgbClr val="EF0A2B"/>
              </a:solidFill>
              <a:latin typeface="UTM Av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13572" y="2291117"/>
            <a:ext cx="13278129" cy="153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Vì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thực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là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nguồn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thức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ăn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động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vật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7284" y="381263"/>
            <a:ext cx="16046667" cy="3974614"/>
            <a:chOff x="0" y="0"/>
            <a:chExt cx="4226283" cy="10468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6283" cy="1046812"/>
            </a:xfrm>
            <a:custGeom>
              <a:avLst/>
              <a:gdLst/>
              <a:ahLst/>
              <a:cxnLst/>
              <a:rect l="l" t="t" r="r" b="b"/>
              <a:pathLst>
                <a:path w="4226283" h="1046812">
                  <a:moveTo>
                    <a:pt x="0" y="0"/>
                  </a:moveTo>
                  <a:lnTo>
                    <a:pt x="4226283" y="0"/>
                  </a:lnTo>
                  <a:lnTo>
                    <a:pt x="4226283" y="1046812"/>
                  </a:lnTo>
                  <a:lnTo>
                    <a:pt x="0" y="1046812"/>
                  </a:lnTo>
                  <a:close/>
                </a:path>
              </a:pathLst>
            </a:custGeom>
            <a:solidFill>
              <a:srgbClr val="DBF2FC"/>
            </a:solidFill>
            <a:ln w="114300" cap="sq">
              <a:solidFill>
                <a:srgbClr val="024A93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26283" cy="1084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40950" y="1821571"/>
            <a:ext cx="2141513" cy="2056745"/>
          </a:xfrm>
          <a:custGeom>
            <a:avLst/>
            <a:gdLst/>
            <a:ahLst/>
            <a:cxnLst/>
            <a:rect l="l" t="t" r="r" b="b"/>
            <a:pathLst>
              <a:path w="2141513" h="2056745">
                <a:moveTo>
                  <a:pt x="0" y="0"/>
                </a:moveTo>
                <a:lnTo>
                  <a:pt x="2141513" y="0"/>
                </a:lnTo>
                <a:lnTo>
                  <a:pt x="2141513" y="2056745"/>
                </a:lnTo>
                <a:lnTo>
                  <a:pt x="0" y="2056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40950" y="826614"/>
            <a:ext cx="14823323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vứt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rác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,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chất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thải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xuống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hồ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,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sông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13572" y="2291117"/>
            <a:ext cx="12414879" cy="153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Vì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để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bảo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vệ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môi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trường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sống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sinh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vật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9325" y="6064322"/>
            <a:ext cx="16046667" cy="3974614"/>
            <a:chOff x="0" y="0"/>
            <a:chExt cx="4226283" cy="10468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26283" cy="1046812"/>
            </a:xfrm>
            <a:custGeom>
              <a:avLst/>
              <a:gdLst/>
              <a:ahLst/>
              <a:cxnLst/>
              <a:rect l="l" t="t" r="r" b="b"/>
              <a:pathLst>
                <a:path w="4226283" h="1046812">
                  <a:moveTo>
                    <a:pt x="0" y="0"/>
                  </a:moveTo>
                  <a:lnTo>
                    <a:pt x="4226283" y="0"/>
                  </a:lnTo>
                  <a:lnTo>
                    <a:pt x="4226283" y="1046812"/>
                  </a:lnTo>
                  <a:lnTo>
                    <a:pt x="0" y="1046812"/>
                  </a:lnTo>
                  <a:close/>
                </a:path>
              </a:pathLst>
            </a:custGeom>
            <a:solidFill>
              <a:srgbClr val="FFDF9C"/>
            </a:solidFill>
            <a:ln w="114300" cap="sq">
              <a:solidFill>
                <a:srgbClr val="CC52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26283" cy="10849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7834876"/>
            <a:ext cx="1854354" cy="1680428"/>
          </a:xfrm>
          <a:custGeom>
            <a:avLst/>
            <a:gdLst/>
            <a:ahLst/>
            <a:cxnLst/>
            <a:rect l="l" t="t" r="r" b="b"/>
            <a:pathLst>
              <a:path w="1854354" h="1680428">
                <a:moveTo>
                  <a:pt x="0" y="0"/>
                </a:moveTo>
                <a:lnTo>
                  <a:pt x="1854354" y="0"/>
                </a:lnTo>
                <a:lnTo>
                  <a:pt x="1854354" y="1680428"/>
                </a:lnTo>
                <a:lnTo>
                  <a:pt x="0" y="1680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08498" y="376456"/>
            <a:ext cx="3771270" cy="3771270"/>
          </a:xfrm>
          <a:custGeom>
            <a:avLst/>
            <a:gdLst/>
            <a:ahLst/>
            <a:cxnLst/>
            <a:rect l="l" t="t" r="r" b="b"/>
            <a:pathLst>
              <a:path w="3771270" h="3771270">
                <a:moveTo>
                  <a:pt x="0" y="0"/>
                </a:moveTo>
                <a:lnTo>
                  <a:pt x="3771270" y="0"/>
                </a:lnTo>
                <a:lnTo>
                  <a:pt x="3771270" y="3771270"/>
                </a:lnTo>
                <a:lnTo>
                  <a:pt x="0" y="37712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49117" y="6533652"/>
            <a:ext cx="14823323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>
                <a:solidFill>
                  <a:srgbClr val="EF0A2B"/>
                </a:solidFill>
                <a:latin typeface="UTM Avo Bold"/>
              </a:rPr>
              <a:t>Sử dụng phân bón hóa học cho cây trồng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89593" y="8290280"/>
            <a:ext cx="12414879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Phá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hủy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môi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trường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sống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sinh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vật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0434" y="5647505"/>
            <a:ext cx="16958866" cy="4310322"/>
            <a:chOff x="0" y="0"/>
            <a:chExt cx="4466532" cy="11352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66532" cy="1135229"/>
            </a:xfrm>
            <a:custGeom>
              <a:avLst/>
              <a:gdLst/>
              <a:ahLst/>
              <a:cxnLst/>
              <a:rect l="l" t="t" r="r" b="b"/>
              <a:pathLst>
                <a:path w="4466532" h="1135229">
                  <a:moveTo>
                    <a:pt x="0" y="0"/>
                  </a:moveTo>
                  <a:lnTo>
                    <a:pt x="4466532" y="0"/>
                  </a:lnTo>
                  <a:lnTo>
                    <a:pt x="4466532" y="1135229"/>
                  </a:lnTo>
                  <a:lnTo>
                    <a:pt x="0" y="1135229"/>
                  </a:lnTo>
                  <a:close/>
                </a:path>
              </a:pathLst>
            </a:custGeom>
            <a:solidFill>
              <a:srgbClr val="FFDF9C"/>
            </a:solidFill>
            <a:ln w="114300" cap="sq">
              <a:solidFill>
                <a:srgbClr val="CC52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66532" cy="1173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49662" y="6488620"/>
            <a:ext cx="13202223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Sử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dụng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phân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bón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ủ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từ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gốc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rau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,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củ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thừa</a:t>
            </a:r>
            <a:endParaRPr lang="en-US" sz="5000" dirty="0">
              <a:solidFill>
                <a:srgbClr val="EF0A2B"/>
              </a:solidFill>
              <a:latin typeface="UTM Av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11757" y="8189418"/>
            <a:ext cx="9825131" cy="153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>
                <a:solidFill>
                  <a:srgbClr val="28180C"/>
                </a:solidFill>
                <a:latin typeface="UTM Avo Bold"/>
              </a:rPr>
              <a:t>An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toàn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với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thực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các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sinh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khác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  <p:sp>
        <p:nvSpPr>
          <p:cNvPr id="10" name="Freeform 6"/>
          <p:cNvSpPr/>
          <p:nvPr/>
        </p:nvSpPr>
        <p:spPr>
          <a:xfrm>
            <a:off x="320683" y="7405832"/>
            <a:ext cx="2141513" cy="2056745"/>
          </a:xfrm>
          <a:custGeom>
            <a:avLst/>
            <a:gdLst/>
            <a:ahLst/>
            <a:cxnLst/>
            <a:rect l="l" t="t" r="r" b="b"/>
            <a:pathLst>
              <a:path w="2141513" h="2056745">
                <a:moveTo>
                  <a:pt x="0" y="0"/>
                </a:moveTo>
                <a:lnTo>
                  <a:pt x="2141513" y="0"/>
                </a:lnTo>
                <a:lnTo>
                  <a:pt x="2141513" y="2056745"/>
                </a:lnTo>
                <a:lnTo>
                  <a:pt x="0" y="20567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237736" y="5832017"/>
            <a:ext cx="13050264" cy="4454983"/>
            <a:chOff x="0" y="-38100"/>
            <a:chExt cx="3437107" cy="1173329"/>
          </a:xfrm>
        </p:grpSpPr>
        <p:sp>
          <p:nvSpPr>
            <p:cNvPr id="6" name="Freeform 6"/>
            <p:cNvSpPr/>
            <p:nvPr/>
          </p:nvSpPr>
          <p:spPr>
            <a:xfrm>
              <a:off x="0" y="222083"/>
              <a:ext cx="3437106" cy="913146"/>
            </a:xfrm>
            <a:custGeom>
              <a:avLst/>
              <a:gdLst/>
              <a:ahLst/>
              <a:cxnLst/>
              <a:rect l="l" t="t" r="r" b="b"/>
              <a:pathLst>
                <a:path w="3437106" h="1135229">
                  <a:moveTo>
                    <a:pt x="0" y="0"/>
                  </a:moveTo>
                  <a:lnTo>
                    <a:pt x="3437106" y="0"/>
                  </a:lnTo>
                  <a:lnTo>
                    <a:pt x="3437106" y="1135229"/>
                  </a:lnTo>
                  <a:lnTo>
                    <a:pt x="0" y="1135229"/>
                  </a:lnTo>
                  <a:close/>
                </a:path>
              </a:pathLst>
            </a:custGeom>
            <a:solidFill>
              <a:srgbClr val="FFDF9C"/>
            </a:solidFill>
            <a:ln w="114300" cap="sq">
              <a:solidFill>
                <a:srgbClr val="CC52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37107" cy="11733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650364" y="7051194"/>
            <a:ext cx="7734977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Săn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bắt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chim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,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thú</a:t>
            </a:r>
            <a:r>
              <a:rPr lang="en-US" sz="5000" dirty="0">
                <a:solidFill>
                  <a:srgbClr val="EF0A2B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EF0A2B"/>
                </a:solidFill>
                <a:latin typeface="UTM Avo Bold"/>
              </a:rPr>
              <a:t>rừng</a:t>
            </a:r>
            <a:endParaRPr lang="en-US" sz="5000" dirty="0">
              <a:solidFill>
                <a:srgbClr val="EF0A2B"/>
              </a:solidFill>
              <a:latin typeface="UTM Av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09350" y="8237376"/>
            <a:ext cx="8578215" cy="153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Làm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mất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cân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bằng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chuỗi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thức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ăn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trong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tự</a:t>
            </a:r>
            <a:r>
              <a:rPr lang="en-US" sz="5000" dirty="0">
                <a:solidFill>
                  <a:srgbClr val="28180C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28180C"/>
                </a:solidFill>
                <a:latin typeface="UTM Avo Bold"/>
              </a:rPr>
              <a:t>nhiên</a:t>
            </a:r>
            <a:endParaRPr lang="en-US" sz="5000" dirty="0">
              <a:solidFill>
                <a:srgbClr val="28180C"/>
              </a:solidFill>
              <a:latin typeface="UTM Avo Bold"/>
            </a:endParaRPr>
          </a:p>
        </p:txBody>
      </p:sp>
      <p:sp>
        <p:nvSpPr>
          <p:cNvPr id="11" name="Freeform 6"/>
          <p:cNvSpPr/>
          <p:nvPr/>
        </p:nvSpPr>
        <p:spPr>
          <a:xfrm>
            <a:off x="5913658" y="8199679"/>
            <a:ext cx="1854354" cy="1680428"/>
          </a:xfrm>
          <a:custGeom>
            <a:avLst/>
            <a:gdLst/>
            <a:ahLst/>
            <a:cxnLst/>
            <a:rect l="l" t="t" r="r" b="b"/>
            <a:pathLst>
              <a:path w="1854354" h="1680428">
                <a:moveTo>
                  <a:pt x="0" y="0"/>
                </a:moveTo>
                <a:lnTo>
                  <a:pt x="1854354" y="0"/>
                </a:lnTo>
                <a:lnTo>
                  <a:pt x="1854354" y="1680428"/>
                </a:lnTo>
                <a:lnTo>
                  <a:pt x="0" y="1680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330841"/>
            <a:ext cx="12792144" cy="1858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47916" y="1072662"/>
            <a:ext cx="12273100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000000"/>
                </a:solidFill>
                <a:latin typeface="UTM Avo"/>
              </a:rPr>
              <a:t>Hãy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nói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về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điều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em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thích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nhất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ở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chủ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đề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Sinh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vật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và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UTM Avo"/>
              </a:rPr>
              <a:t>môi</a:t>
            </a:r>
            <a:r>
              <a:rPr lang="en-US" sz="8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UTM Avo"/>
              </a:rPr>
              <a:t>trường</a:t>
            </a:r>
            <a:r>
              <a:rPr lang="en-US" sz="8000" dirty="0" smtClean="0">
                <a:solidFill>
                  <a:srgbClr val="000000"/>
                </a:solidFill>
                <a:latin typeface="UTM Avo"/>
              </a:rPr>
              <a:t>.</a:t>
            </a:r>
            <a:endParaRPr lang="en-US" sz="8000" dirty="0">
              <a:solidFill>
                <a:srgbClr val="000000"/>
              </a:solidFill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445780" y="303176"/>
            <a:ext cx="12661245" cy="9680648"/>
            <a:chOff x="0" y="0"/>
            <a:chExt cx="3334649" cy="2549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34649" cy="2549636"/>
            </a:xfrm>
            <a:custGeom>
              <a:avLst/>
              <a:gdLst/>
              <a:ahLst/>
              <a:cxnLst/>
              <a:rect l="l" t="t" r="r" b="b"/>
              <a:pathLst>
                <a:path w="3334649" h="2549636">
                  <a:moveTo>
                    <a:pt x="0" y="0"/>
                  </a:moveTo>
                  <a:lnTo>
                    <a:pt x="3334649" y="0"/>
                  </a:lnTo>
                  <a:lnTo>
                    <a:pt x="3334649" y="2549636"/>
                  </a:lnTo>
                  <a:lnTo>
                    <a:pt x="0" y="2549636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334649" cy="2587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840234" y="633756"/>
            <a:ext cx="11872337" cy="9019488"/>
          </a:xfrm>
          <a:custGeom>
            <a:avLst/>
            <a:gdLst/>
            <a:ahLst/>
            <a:cxnLst/>
            <a:rect l="l" t="t" r="r" b="b"/>
            <a:pathLst>
              <a:path w="11872337" h="9019488">
                <a:moveTo>
                  <a:pt x="0" y="0"/>
                </a:moveTo>
                <a:lnTo>
                  <a:pt x="11872337" y="0"/>
                </a:lnTo>
                <a:lnTo>
                  <a:pt x="11872337" y="9019488"/>
                </a:lnTo>
                <a:lnTo>
                  <a:pt x="0" y="9019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1"/>
          <p:cNvGrpSpPr/>
          <p:nvPr/>
        </p:nvGrpSpPr>
        <p:grpSpPr>
          <a:xfrm>
            <a:off x="239792" y="826832"/>
            <a:ext cx="5051509" cy="9460168"/>
            <a:chOff x="239792" y="826832"/>
            <a:chExt cx="5051509" cy="9460168"/>
          </a:xfrm>
        </p:grpSpPr>
        <p:grpSp>
          <p:nvGrpSpPr>
            <p:cNvPr id="3" name="Group 3"/>
            <p:cNvGrpSpPr/>
            <p:nvPr/>
          </p:nvGrpSpPr>
          <p:grpSpPr>
            <a:xfrm>
              <a:off x="239792" y="826832"/>
              <a:ext cx="5051509" cy="8826412"/>
              <a:chOff x="0" y="0"/>
              <a:chExt cx="1330439" cy="232465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330439" cy="2324652"/>
              </a:xfrm>
              <a:custGeom>
                <a:avLst/>
                <a:gdLst/>
                <a:ahLst/>
                <a:cxnLst/>
                <a:rect l="l" t="t" r="r" b="b"/>
                <a:pathLst>
                  <a:path w="1330439" h="2324652">
                    <a:moveTo>
                      <a:pt x="0" y="0"/>
                    </a:moveTo>
                    <a:lnTo>
                      <a:pt x="1330439" y="0"/>
                    </a:lnTo>
                    <a:lnTo>
                      <a:pt x="1330439" y="2324652"/>
                    </a:lnTo>
                    <a:lnTo>
                      <a:pt x="0" y="2324652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BC7036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330439" cy="23627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457200" y="7538462"/>
              <a:ext cx="1375414" cy="2748538"/>
            </a:xfrm>
            <a:custGeom>
              <a:avLst/>
              <a:gdLst/>
              <a:ahLst/>
              <a:cxnLst/>
              <a:rect l="l" t="t" r="r" b="b"/>
              <a:pathLst>
                <a:path w="1375414" h="2748538">
                  <a:moveTo>
                    <a:pt x="0" y="0"/>
                  </a:moveTo>
                  <a:lnTo>
                    <a:pt x="1375414" y="0"/>
                  </a:lnTo>
                  <a:lnTo>
                    <a:pt x="1375414" y="2748538"/>
                  </a:lnTo>
                  <a:lnTo>
                    <a:pt x="0" y="2748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620764" y="991248"/>
              <a:ext cx="4430562" cy="640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Chia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sẻ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với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bạn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một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số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nội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dung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theo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gợi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ý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trong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sơ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đồ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FF5757"/>
                  </a:solidFill>
                  <a:latin typeface="UTM Avo Bold"/>
                </a:rPr>
                <a:t>hình</a:t>
              </a:r>
              <a:r>
                <a:rPr lang="en-US" sz="6000" dirty="0">
                  <a:solidFill>
                    <a:srgbClr val="FF5757"/>
                  </a:solidFill>
                  <a:latin typeface="UTM Avo Bold"/>
                </a:rPr>
                <a:t> 1.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10158" y="303176"/>
            <a:ext cx="12541350" cy="1623653"/>
            <a:chOff x="410158" y="303176"/>
            <a:chExt cx="12541350" cy="1623653"/>
          </a:xfrm>
        </p:grpSpPr>
        <p:grpSp>
          <p:nvGrpSpPr>
            <p:cNvPr id="3" name="Group 3"/>
            <p:cNvGrpSpPr/>
            <p:nvPr/>
          </p:nvGrpSpPr>
          <p:grpSpPr>
            <a:xfrm>
              <a:off x="410158" y="303176"/>
              <a:ext cx="12541350" cy="1623653"/>
              <a:chOff x="0" y="0"/>
              <a:chExt cx="3303072" cy="42762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303072" cy="427629"/>
              </a:xfrm>
              <a:custGeom>
                <a:avLst/>
                <a:gdLst/>
                <a:ahLst/>
                <a:cxnLst/>
                <a:rect l="l" t="t" r="r" b="b"/>
                <a:pathLst>
                  <a:path w="3303072" h="427629">
                    <a:moveTo>
                      <a:pt x="0" y="0"/>
                    </a:moveTo>
                    <a:lnTo>
                      <a:pt x="3303072" y="0"/>
                    </a:lnTo>
                    <a:lnTo>
                      <a:pt x="3303072" y="427629"/>
                    </a:lnTo>
                    <a:lnTo>
                      <a:pt x="0" y="427629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3303072" cy="465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775680" y="539693"/>
              <a:ext cx="11504412" cy="1036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Chuỗi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thức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ăn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trong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tự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nhiên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0158" y="2397887"/>
            <a:ext cx="13236745" cy="5484297"/>
            <a:chOff x="410158" y="2397887"/>
            <a:chExt cx="13236745" cy="5484297"/>
          </a:xfrm>
        </p:grpSpPr>
        <p:grpSp>
          <p:nvGrpSpPr>
            <p:cNvPr id="8" name="Group 8"/>
            <p:cNvGrpSpPr/>
            <p:nvPr/>
          </p:nvGrpSpPr>
          <p:grpSpPr>
            <a:xfrm>
              <a:off x="410158" y="2397887"/>
              <a:ext cx="13236745" cy="5484297"/>
              <a:chOff x="0" y="0"/>
              <a:chExt cx="3486221" cy="144442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86221" cy="1444424"/>
              </a:xfrm>
              <a:custGeom>
                <a:avLst/>
                <a:gdLst/>
                <a:ahLst/>
                <a:cxnLst/>
                <a:rect l="l" t="t" r="r" b="b"/>
                <a:pathLst>
                  <a:path w="3486221" h="1444424">
                    <a:moveTo>
                      <a:pt x="0" y="0"/>
                    </a:moveTo>
                    <a:lnTo>
                      <a:pt x="3486221" y="0"/>
                    </a:lnTo>
                    <a:lnTo>
                      <a:pt x="3486221" y="1444424"/>
                    </a:lnTo>
                    <a:lnTo>
                      <a:pt x="0" y="1444424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3486221" cy="14825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613981" y="2660650"/>
              <a:ext cx="12829100" cy="4899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9" lvl="1" indent="-431800">
                <a:lnSpc>
                  <a:spcPts val="559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trong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tự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có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mối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hệ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với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nhau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về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này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khác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mối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hệ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đó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nối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tiếp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nhau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tạo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thành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</a:t>
              </a:r>
            </a:p>
            <a:p>
              <a:pPr marL="863599" lvl="1" indent="-431800">
                <a:lnSpc>
                  <a:spcPts val="559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được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thể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hiện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bằng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sơ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đồ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với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mũi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ở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trước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sau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mũi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0801" y="284698"/>
            <a:ext cx="14460257" cy="1488005"/>
            <a:chOff x="200801" y="284698"/>
            <a:chExt cx="14460257" cy="1488005"/>
          </a:xfrm>
        </p:grpSpPr>
        <p:grpSp>
          <p:nvGrpSpPr>
            <p:cNvPr id="3" name="Group 3"/>
            <p:cNvGrpSpPr/>
            <p:nvPr/>
          </p:nvGrpSpPr>
          <p:grpSpPr>
            <a:xfrm>
              <a:off x="200801" y="284698"/>
              <a:ext cx="14460257" cy="1488005"/>
              <a:chOff x="0" y="0"/>
              <a:chExt cx="3808463" cy="39190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08462" cy="391902"/>
              </a:xfrm>
              <a:custGeom>
                <a:avLst/>
                <a:gdLst/>
                <a:ahLst/>
                <a:cxnLst/>
                <a:rect l="l" t="t" r="r" b="b"/>
                <a:pathLst>
                  <a:path w="3808462" h="391902">
                    <a:moveTo>
                      <a:pt x="0" y="0"/>
                    </a:moveTo>
                    <a:lnTo>
                      <a:pt x="3808462" y="0"/>
                    </a:lnTo>
                    <a:lnTo>
                      <a:pt x="3808462" y="391902"/>
                    </a:lnTo>
                    <a:lnTo>
                      <a:pt x="0" y="391902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3808463" cy="430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566322" y="540264"/>
              <a:ext cx="13263959" cy="861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UTM Avo Bold"/>
                </a:rPr>
                <a:t>Vai trò của thực vật trong chuỗi thức ăn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3473" y="1917590"/>
            <a:ext cx="14457584" cy="8193543"/>
            <a:chOff x="203473" y="1917590"/>
            <a:chExt cx="14457584" cy="8193543"/>
          </a:xfrm>
        </p:grpSpPr>
        <p:grpSp>
          <p:nvGrpSpPr>
            <p:cNvPr id="7" name="Group 7"/>
            <p:cNvGrpSpPr/>
            <p:nvPr/>
          </p:nvGrpSpPr>
          <p:grpSpPr>
            <a:xfrm>
              <a:off x="203473" y="1917590"/>
              <a:ext cx="14457584" cy="8178889"/>
              <a:chOff x="0" y="0"/>
              <a:chExt cx="3807759" cy="215411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807759" cy="2154111"/>
              </a:xfrm>
              <a:custGeom>
                <a:avLst/>
                <a:gdLst/>
                <a:ahLst/>
                <a:cxnLst/>
                <a:rect l="l" t="t" r="r" b="b"/>
                <a:pathLst>
                  <a:path w="3807759" h="2154111">
                    <a:moveTo>
                      <a:pt x="0" y="0"/>
                    </a:moveTo>
                    <a:lnTo>
                      <a:pt x="3807759" y="0"/>
                    </a:lnTo>
                    <a:lnTo>
                      <a:pt x="3807759" y="2154111"/>
                    </a:lnTo>
                    <a:lnTo>
                      <a:pt x="0" y="215411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3807759" cy="21922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06663" y="2211535"/>
              <a:ext cx="14205565" cy="78995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63599" lvl="1" indent="-431800">
                <a:lnSpc>
                  <a:spcPts val="559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Thực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có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khả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năng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tự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tổng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hợp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chất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dưỡng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từ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nước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khí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các-bô-níc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dưới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dụng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ánh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để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sống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phát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triển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Chúng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nguồn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con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người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nhiều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loài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động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khác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</a:t>
              </a:r>
            </a:p>
            <a:p>
              <a:pPr marL="863599" lvl="1" indent="-431800">
                <a:lnSpc>
                  <a:spcPts val="559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Trong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tự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số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lượng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sinh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một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mắt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xích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trong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luôn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duy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trì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tương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đối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ổn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định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tạo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thái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cân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bằng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của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Để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duy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trì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trạng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thái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cân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bằng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chuỗi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thức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ăn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trong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tự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nhiên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chúng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ta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cần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tích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cực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trồng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chăm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sóc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cây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xanh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,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bảo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vệ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các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động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vật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hoang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dã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và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môi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trường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 </a:t>
              </a:r>
              <a:r>
                <a:rPr lang="en-US" sz="3999" dirty="0" err="1">
                  <a:solidFill>
                    <a:srgbClr val="68462D"/>
                  </a:solidFill>
                  <a:latin typeface="UTM Avo"/>
                </a:rPr>
                <a:t>sống</a:t>
              </a:r>
              <a:r>
                <a:rPr lang="en-US" sz="3999" dirty="0">
                  <a:solidFill>
                    <a:srgbClr val="68462D"/>
                  </a:solidFill>
                  <a:latin typeface="UTM Avo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9792" y="3109658"/>
            <a:ext cx="17497944" cy="6148642"/>
            <a:chOff x="0" y="0"/>
            <a:chExt cx="4608512" cy="16193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08512" cy="1619395"/>
            </a:xfrm>
            <a:custGeom>
              <a:avLst/>
              <a:gdLst/>
              <a:ahLst/>
              <a:cxnLst/>
              <a:rect l="l" t="t" r="r" b="b"/>
              <a:pathLst>
                <a:path w="4608512" h="1619395">
                  <a:moveTo>
                    <a:pt x="0" y="0"/>
                  </a:moveTo>
                  <a:lnTo>
                    <a:pt x="4608512" y="0"/>
                  </a:lnTo>
                  <a:lnTo>
                    <a:pt x="4608512" y="1619395"/>
                  </a:lnTo>
                  <a:lnTo>
                    <a:pt x="0" y="1619395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245989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608512" cy="1657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83751" y="3494754"/>
            <a:ext cx="15895097" cy="528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Cây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Hươu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Sư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tử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Lúa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Châu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chấu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Ếch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Rắn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Đại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bàng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Rong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Cá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nhỏ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Chim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Lúa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Chuột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Mèo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Lá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cây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Rệp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Ấu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trùng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bọ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rùa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Chim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UTM Avo"/>
              </a:rPr>
              <a:t>Bèo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tấm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Ốc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 → </a:t>
            </a:r>
            <a:r>
              <a:rPr lang="en-US" sz="5000" dirty="0" err="1">
                <a:solidFill>
                  <a:srgbClr val="000000"/>
                </a:solidFill>
                <a:latin typeface="UTM Avo"/>
              </a:rPr>
              <a:t>Cá</a:t>
            </a:r>
            <a:r>
              <a:rPr lang="en-US" sz="5000" dirty="0">
                <a:solidFill>
                  <a:srgbClr val="000000"/>
                </a:solidFill>
                <a:latin typeface="UTM Avo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9792" y="371228"/>
            <a:ext cx="17688521" cy="2374778"/>
            <a:chOff x="239792" y="371228"/>
            <a:chExt cx="17688521" cy="2374778"/>
          </a:xfrm>
        </p:grpSpPr>
        <p:grpSp>
          <p:nvGrpSpPr>
            <p:cNvPr id="8" name="Group 8"/>
            <p:cNvGrpSpPr/>
            <p:nvPr/>
          </p:nvGrpSpPr>
          <p:grpSpPr>
            <a:xfrm>
              <a:off x="239792" y="371228"/>
              <a:ext cx="17688521" cy="2374778"/>
              <a:chOff x="0" y="0"/>
              <a:chExt cx="4658705" cy="62545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658705" cy="625456"/>
              </a:xfrm>
              <a:custGeom>
                <a:avLst/>
                <a:gdLst/>
                <a:ahLst/>
                <a:cxnLst/>
                <a:rect l="l" t="t" r="r" b="b"/>
                <a:pathLst>
                  <a:path w="4658705" h="625456">
                    <a:moveTo>
                      <a:pt x="0" y="0"/>
                    </a:moveTo>
                    <a:lnTo>
                      <a:pt x="4658705" y="0"/>
                    </a:lnTo>
                    <a:lnTo>
                      <a:pt x="4658705" y="625456"/>
                    </a:lnTo>
                    <a:lnTo>
                      <a:pt x="0" y="625456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BC7036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658705" cy="6635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83751" y="529917"/>
              <a:ext cx="1414463" cy="2057400"/>
            </a:xfrm>
            <a:custGeom>
              <a:avLst/>
              <a:gdLst/>
              <a:ahLst/>
              <a:cxnLst/>
              <a:rect l="l" t="t" r="r" b="b"/>
              <a:pathLst>
                <a:path w="1414463" h="2057400">
                  <a:moveTo>
                    <a:pt x="0" y="0"/>
                  </a:moveTo>
                  <a:lnTo>
                    <a:pt x="1414462" y="0"/>
                  </a:lnTo>
                  <a:lnTo>
                    <a:pt x="1414462" y="2057400"/>
                  </a:ln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2228805" y="446097"/>
              <a:ext cx="15508930" cy="211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Hãy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kể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các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chuỗi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thức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ăn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có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từ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ba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sinh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vật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trở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lên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2857138"/>
            <a:ext cx="18288000" cy="6401162"/>
            <a:chOff x="0" y="0"/>
            <a:chExt cx="4816593" cy="1685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685903"/>
            </a:xfrm>
            <a:custGeom>
              <a:avLst/>
              <a:gdLst/>
              <a:ahLst/>
              <a:cxnLst/>
              <a:rect l="l" t="t" r="r" b="b"/>
              <a:pathLst>
                <a:path w="4816592" h="1685903">
                  <a:moveTo>
                    <a:pt x="0" y="0"/>
                  </a:moveTo>
                  <a:lnTo>
                    <a:pt x="4816592" y="0"/>
                  </a:lnTo>
                  <a:lnTo>
                    <a:pt x="4816592" y="1685903"/>
                  </a:lnTo>
                  <a:lnTo>
                    <a:pt x="0" y="1685903"/>
                  </a:lnTo>
                  <a:close/>
                </a:path>
              </a:pathLst>
            </a:custGeom>
            <a:solidFill>
              <a:srgbClr val="FFFFFF">
                <a:alpha val="8470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1724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5807" y="3112900"/>
            <a:ext cx="4177867" cy="1589741"/>
            <a:chOff x="0" y="0"/>
            <a:chExt cx="5570489" cy="211965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39327" y="330847"/>
              <a:ext cx="4691835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Cây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ngô</a:t>
              </a:r>
              <a:endParaRPr lang="en-US" sz="6000" dirty="0">
                <a:solidFill>
                  <a:srgbClr val="000000"/>
                </a:solidFill>
                <a:latin typeface="UTM Avo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236519" y="3112900"/>
            <a:ext cx="6882824" cy="1589741"/>
            <a:chOff x="0" y="0"/>
            <a:chExt cx="9177099" cy="211965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328681" cy="2119655"/>
              <a:chOff x="0" y="0"/>
              <a:chExt cx="1645172" cy="41869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45171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645171" h="418697">
                    <a:moveTo>
                      <a:pt x="0" y="0"/>
                    </a:moveTo>
                    <a:lnTo>
                      <a:pt x="1645171" y="0"/>
                    </a:lnTo>
                    <a:lnTo>
                      <a:pt x="1645171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1645172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439327" y="330847"/>
              <a:ext cx="8737772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UTM Avo Bold"/>
                </a:rPr>
                <a:t>Sâu ăn lá ngô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364821" y="3112900"/>
            <a:ext cx="3465711" cy="1589741"/>
            <a:chOff x="0" y="0"/>
            <a:chExt cx="4620948" cy="2119655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4620948" cy="2119655"/>
              <a:chOff x="0" y="0"/>
              <a:chExt cx="912780" cy="41869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912780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912780" h="418697">
                    <a:moveTo>
                      <a:pt x="0" y="0"/>
                    </a:moveTo>
                    <a:lnTo>
                      <a:pt x="912780" y="0"/>
                    </a:lnTo>
                    <a:lnTo>
                      <a:pt x="912780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912780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959314" y="330847"/>
              <a:ext cx="2702320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UTM Avo Bold"/>
                </a:rPr>
                <a:t>Nhái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376476" y="6600695"/>
            <a:ext cx="6882824" cy="1589741"/>
            <a:chOff x="0" y="0"/>
            <a:chExt cx="9177099" cy="211965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8328681" cy="2119655"/>
              <a:chOff x="0" y="0"/>
              <a:chExt cx="1645172" cy="418697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645171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645171" h="418697">
                    <a:moveTo>
                      <a:pt x="0" y="0"/>
                    </a:moveTo>
                    <a:lnTo>
                      <a:pt x="1645171" y="0"/>
                    </a:lnTo>
                    <a:lnTo>
                      <a:pt x="1645171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38100"/>
                <a:ext cx="1645172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439327" y="330847"/>
              <a:ext cx="8737772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UTM Avo Bold"/>
                </a:rPr>
                <a:t>Rắn hổ mang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147586" y="6600695"/>
            <a:ext cx="4177867" cy="1589741"/>
            <a:chOff x="0" y="0"/>
            <a:chExt cx="5570489" cy="2119655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5570489" cy="2119655"/>
              <a:chOff x="0" y="0"/>
              <a:chExt cx="1100344" cy="41869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100343" cy="418697"/>
              </a:xfrm>
              <a:custGeom>
                <a:avLst/>
                <a:gdLst/>
                <a:ahLst/>
                <a:cxnLst/>
                <a:rect l="l" t="t" r="r" b="b"/>
                <a:pathLst>
                  <a:path w="1100343" h="418697">
                    <a:moveTo>
                      <a:pt x="0" y="0"/>
                    </a:moveTo>
                    <a:lnTo>
                      <a:pt x="1100343" y="0"/>
                    </a:lnTo>
                    <a:lnTo>
                      <a:pt x="1100343" y="418697"/>
                    </a:lnTo>
                    <a:lnTo>
                      <a:pt x="0" y="418697"/>
                    </a:lnTo>
                    <a:close/>
                  </a:path>
                </a:pathLst>
              </a:custGeom>
              <a:solidFill>
                <a:srgbClr val="FFFFFF"/>
              </a:solidFill>
              <a:ln w="57150" cap="sq">
                <a:solidFill>
                  <a:srgbClr val="6B8AB8"/>
                </a:solidFill>
                <a:prstDash val="solid"/>
                <a:miter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1100344" cy="456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439327" y="330847"/>
              <a:ext cx="4691835" cy="1343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>
                  <a:solidFill>
                    <a:srgbClr val="000000"/>
                  </a:solidFill>
                  <a:latin typeface="UTM Avo Bold"/>
                </a:rPr>
                <a:t>Diều hâu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4349970" y="3484155"/>
            <a:ext cx="1886549" cy="847232"/>
          </a:xfrm>
          <a:custGeom>
            <a:avLst/>
            <a:gdLst/>
            <a:ahLst/>
            <a:cxnLst/>
            <a:rect l="l" t="t" r="r" b="b"/>
            <a:pathLst>
              <a:path w="1886549" h="847232">
                <a:moveTo>
                  <a:pt x="0" y="0"/>
                </a:moveTo>
                <a:lnTo>
                  <a:pt x="1886549" y="0"/>
                </a:lnTo>
                <a:lnTo>
                  <a:pt x="1886549" y="847232"/>
                </a:lnTo>
                <a:lnTo>
                  <a:pt x="0" y="847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8"/>
          <p:cNvGrpSpPr/>
          <p:nvPr/>
        </p:nvGrpSpPr>
        <p:grpSpPr>
          <a:xfrm>
            <a:off x="545807" y="1028700"/>
            <a:ext cx="14559794" cy="1623653"/>
            <a:chOff x="545807" y="1028700"/>
            <a:chExt cx="14559794" cy="1623653"/>
          </a:xfrm>
        </p:grpSpPr>
        <p:grpSp>
          <p:nvGrpSpPr>
            <p:cNvPr id="6" name="Group 6"/>
            <p:cNvGrpSpPr/>
            <p:nvPr/>
          </p:nvGrpSpPr>
          <p:grpSpPr>
            <a:xfrm>
              <a:off x="545807" y="1028700"/>
              <a:ext cx="14559794" cy="1623653"/>
              <a:chOff x="0" y="0"/>
              <a:chExt cx="3834678" cy="42762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34678" cy="427629"/>
              </a:xfrm>
              <a:custGeom>
                <a:avLst/>
                <a:gdLst/>
                <a:ahLst/>
                <a:cxnLst/>
                <a:rect l="l" t="t" r="r" b="b"/>
                <a:pathLst>
                  <a:path w="3834678" h="427629">
                    <a:moveTo>
                      <a:pt x="0" y="0"/>
                    </a:moveTo>
                    <a:lnTo>
                      <a:pt x="3834678" y="0"/>
                    </a:lnTo>
                    <a:lnTo>
                      <a:pt x="3834678" y="427629"/>
                    </a:lnTo>
                    <a:lnTo>
                      <a:pt x="0" y="427629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sq">
                <a:solidFill>
                  <a:srgbClr val="FCCE16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3834678" cy="465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028700" y="1265217"/>
              <a:ext cx="11831560" cy="1077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6000" dirty="0" err="1" smtClean="0">
                  <a:solidFill>
                    <a:srgbClr val="000000"/>
                  </a:solidFill>
                  <a:latin typeface="UTM Avo Bold"/>
                </a:rPr>
                <a:t>Chuối</a:t>
              </a:r>
              <a:r>
                <a:rPr lang="en-US" sz="6000" dirty="0" smtClean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 smtClean="0">
                  <a:solidFill>
                    <a:srgbClr val="000000"/>
                  </a:solidFill>
                  <a:latin typeface="UTM Avo Bold"/>
                </a:rPr>
                <a:t>thức</a:t>
              </a:r>
              <a:r>
                <a:rPr lang="en-US" sz="6000" dirty="0" smtClean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ăn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 </a:t>
              </a:r>
              <a:r>
                <a:rPr lang="en-US" sz="6000" dirty="0" err="1">
                  <a:solidFill>
                    <a:srgbClr val="000000"/>
                  </a:solidFill>
                  <a:latin typeface="UTM Avo Bold"/>
                </a:rPr>
                <a:t>khác</a:t>
              </a:r>
              <a:r>
                <a:rPr lang="en-US" sz="6000" dirty="0">
                  <a:solidFill>
                    <a:srgbClr val="000000"/>
                  </a:solidFill>
                  <a:latin typeface="UTM Avo Bold"/>
                </a:rPr>
                <a:t>: </a:t>
              </a:r>
            </a:p>
          </p:txBody>
        </p:sp>
      </p:grpSp>
      <p:sp>
        <p:nvSpPr>
          <p:cNvPr id="36" name="Freeform 36"/>
          <p:cNvSpPr/>
          <p:nvPr/>
        </p:nvSpPr>
        <p:spPr>
          <a:xfrm>
            <a:off x="12478272" y="3484155"/>
            <a:ext cx="1886549" cy="847232"/>
          </a:xfrm>
          <a:custGeom>
            <a:avLst/>
            <a:gdLst/>
            <a:ahLst/>
            <a:cxnLst/>
            <a:rect l="l" t="t" r="r" b="b"/>
            <a:pathLst>
              <a:path w="1886549" h="847232">
                <a:moveTo>
                  <a:pt x="0" y="0"/>
                </a:moveTo>
                <a:lnTo>
                  <a:pt x="1886549" y="0"/>
                </a:lnTo>
                <a:lnTo>
                  <a:pt x="1886549" y="847232"/>
                </a:lnTo>
                <a:lnTo>
                  <a:pt x="0" y="847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6896920">
            <a:off x="14547490" y="5291033"/>
            <a:ext cx="1695128" cy="761267"/>
          </a:xfrm>
          <a:custGeom>
            <a:avLst/>
            <a:gdLst/>
            <a:ahLst/>
            <a:cxnLst/>
            <a:rect l="l" t="t" r="r" b="b"/>
            <a:pathLst>
              <a:path w="1695128" h="761267">
                <a:moveTo>
                  <a:pt x="0" y="0"/>
                </a:moveTo>
                <a:lnTo>
                  <a:pt x="1695128" y="0"/>
                </a:lnTo>
                <a:lnTo>
                  <a:pt x="1695128" y="761267"/>
                </a:lnTo>
                <a:lnTo>
                  <a:pt x="0" y="761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10691691">
            <a:off x="8503400" y="7014932"/>
            <a:ext cx="1695128" cy="761267"/>
          </a:xfrm>
          <a:custGeom>
            <a:avLst/>
            <a:gdLst/>
            <a:ahLst/>
            <a:cxnLst/>
            <a:rect l="l" t="t" r="r" b="b"/>
            <a:pathLst>
              <a:path w="1695128" h="761267">
                <a:moveTo>
                  <a:pt x="0" y="0"/>
                </a:moveTo>
                <a:lnTo>
                  <a:pt x="1695128" y="0"/>
                </a:lnTo>
                <a:lnTo>
                  <a:pt x="1695128" y="761266"/>
                </a:lnTo>
                <a:lnTo>
                  <a:pt x="0" y="761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75500" y="5514728"/>
            <a:ext cx="12461066" cy="4772272"/>
            <a:chOff x="0" y="0"/>
            <a:chExt cx="3281927" cy="12568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81927" cy="1256895"/>
            </a:xfrm>
            <a:custGeom>
              <a:avLst/>
              <a:gdLst/>
              <a:ahLst/>
              <a:cxnLst/>
              <a:rect l="l" t="t" r="r" b="b"/>
              <a:pathLst>
                <a:path w="3281927" h="1256895">
                  <a:moveTo>
                    <a:pt x="0" y="0"/>
                  </a:moveTo>
                  <a:lnTo>
                    <a:pt x="3281927" y="0"/>
                  </a:lnTo>
                  <a:lnTo>
                    <a:pt x="3281927" y="1256895"/>
                  </a:lnTo>
                  <a:lnTo>
                    <a:pt x="0" y="1256895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81927" cy="1294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097160" y="6488559"/>
            <a:ext cx="10185079" cy="318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Nếu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trong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tự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nhiên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không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có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thực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vật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thì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điều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gì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sẽ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xảy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ra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?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Vì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 </a:t>
            </a:r>
            <a:r>
              <a:rPr lang="en-US" sz="6000" dirty="0" err="1">
                <a:solidFill>
                  <a:srgbClr val="FF5757"/>
                </a:solidFill>
                <a:latin typeface="UTM Avo Bold"/>
              </a:rPr>
              <a:t>sao</a:t>
            </a:r>
            <a:r>
              <a:rPr lang="en-US" sz="6000" dirty="0">
                <a:solidFill>
                  <a:srgbClr val="FF5757"/>
                </a:solidFill>
                <a:latin typeface="UTM Avo Bold"/>
              </a:rPr>
              <a:t>? </a:t>
            </a:r>
          </a:p>
        </p:txBody>
      </p:sp>
      <p:sp>
        <p:nvSpPr>
          <p:cNvPr id="8" name="Freeform 8"/>
          <p:cNvSpPr/>
          <p:nvPr/>
        </p:nvSpPr>
        <p:spPr>
          <a:xfrm>
            <a:off x="274984" y="5514728"/>
            <a:ext cx="2235722" cy="3092642"/>
          </a:xfrm>
          <a:custGeom>
            <a:avLst/>
            <a:gdLst/>
            <a:ahLst/>
            <a:cxnLst/>
            <a:rect l="l" t="t" r="r" b="b"/>
            <a:pathLst>
              <a:path w="2235722" h="3092642">
                <a:moveTo>
                  <a:pt x="0" y="0"/>
                </a:moveTo>
                <a:lnTo>
                  <a:pt x="2235722" y="0"/>
                </a:lnTo>
                <a:lnTo>
                  <a:pt x="2235722" y="3092642"/>
                </a:lnTo>
                <a:lnTo>
                  <a:pt x="0" y="3092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218221" y="1411352"/>
            <a:ext cx="12901925" cy="8875648"/>
            <a:chOff x="0" y="0"/>
            <a:chExt cx="3398038" cy="23376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8038" cy="2337619"/>
            </a:xfrm>
            <a:custGeom>
              <a:avLst/>
              <a:gdLst/>
              <a:ahLst/>
              <a:cxnLst/>
              <a:rect l="l" t="t" r="r" b="b"/>
              <a:pathLst>
                <a:path w="3398038" h="2337619">
                  <a:moveTo>
                    <a:pt x="0" y="0"/>
                  </a:moveTo>
                  <a:lnTo>
                    <a:pt x="3398038" y="0"/>
                  </a:lnTo>
                  <a:lnTo>
                    <a:pt x="3398038" y="2337619"/>
                  </a:lnTo>
                  <a:lnTo>
                    <a:pt x="0" y="2337619"/>
                  </a:lnTo>
                  <a:close/>
                </a:path>
              </a:pathLst>
            </a:custGeom>
            <a:solidFill>
              <a:srgbClr val="FFFFFF"/>
            </a:solidFill>
            <a:ln w="114300" cap="sq">
              <a:solidFill>
                <a:srgbClr val="BC7036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98038" cy="23757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069896" y="1796924"/>
            <a:ext cx="11711128" cy="800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BC7036"/>
                </a:solidFill>
                <a:latin typeface="UTM Avo Bold"/>
              </a:rPr>
              <a:t>    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Nếu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có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thực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,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trên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trái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đất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sẽ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có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động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con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người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.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Vì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thực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có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khả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năng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tự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tổng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hợp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chất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dinh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dưỡng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từ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nước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khí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các-bô-níc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dưới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tác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dụng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của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ánh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sáng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để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sống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phát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triển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.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Còn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động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, con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người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đều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không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thể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mà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phải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ăn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các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thức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ăn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từ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thực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và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động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vật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 </a:t>
            </a:r>
            <a:r>
              <a:rPr lang="en-US" sz="5000" dirty="0" err="1">
                <a:solidFill>
                  <a:srgbClr val="BC7036"/>
                </a:solidFill>
                <a:latin typeface="UTM Avo Bold"/>
              </a:rPr>
              <a:t>khác</a:t>
            </a:r>
            <a:r>
              <a:rPr lang="en-US" sz="5000" dirty="0">
                <a:solidFill>
                  <a:srgbClr val="BC7036"/>
                </a:solidFill>
                <a:latin typeface="UTM Avo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624</Words>
  <Application>Microsoft Office PowerPoint</Application>
  <PresentationFormat>Custom</PresentationFormat>
  <Paragraphs>53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Arial</vt:lpstr>
      <vt:lpstr>UTM Avo Bold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T33_KH_OTCDDSinhVatvaMoiTruong_MNT</dc:title>
  <dc:creator>Admin</dc:creator>
  <cp:lastModifiedBy>Admin</cp:lastModifiedBy>
  <cp:revision>37</cp:revision>
  <dcterms:created xsi:type="dcterms:W3CDTF">2006-08-16T00:00:00Z</dcterms:created>
  <dcterms:modified xsi:type="dcterms:W3CDTF">2024-05-03T13:19:47Z</dcterms:modified>
  <dc:identifier>DAGCZhfan1c</dc:identifier>
</cp:coreProperties>
</file>