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32" r:id="rId4"/>
    <p:sldMasterId id="2147483758" r:id="rId5"/>
    <p:sldMasterId id="2147483770" r:id="rId6"/>
    <p:sldMasterId id="2147483782" r:id="rId7"/>
  </p:sldMasterIdLst>
  <p:notesMasterIdLst>
    <p:notesMasterId r:id="rId19"/>
  </p:notesMasterIdLst>
  <p:sldIdLst>
    <p:sldId id="302" r:id="rId8"/>
    <p:sldId id="270" r:id="rId9"/>
    <p:sldId id="295" r:id="rId10"/>
    <p:sldId id="303" r:id="rId11"/>
    <p:sldId id="288" r:id="rId12"/>
    <p:sldId id="299" r:id="rId13"/>
    <p:sldId id="292" r:id="rId14"/>
    <p:sldId id="298" r:id="rId15"/>
    <p:sldId id="304" r:id="rId16"/>
    <p:sldId id="301" r:id="rId17"/>
    <p:sldId id="267" r:id="rId18"/>
  </p:sldIdLst>
  <p:sldSz cx="12192000" cy="6858000"/>
  <p:notesSz cx="6858000" cy="9144000"/>
  <p:embeddedFontLst>
    <p:embeddedFont>
      <p:font typeface="#9Slide05 SVNMonday" panose="020B0604020202020204" charset="0"/>
      <p:regular r:id="rId20"/>
    </p:embeddedFont>
    <p:embeddedFont>
      <p:font typeface="Calibri" panose="020F0502020204030204" pitchFamily="34" charset="0"/>
      <p:regular r:id="rId21"/>
      <p:bold r:id="rId22"/>
      <p:italic r:id="rId23"/>
      <p:boldItalic r:id="rId24"/>
    </p:embeddedFont>
    <p:embeddedFont>
      <p:font typeface="#9Slide07 HoneyCream" panose="020B0604020202020204" charset="0"/>
      <p:regular r:id="rId25"/>
    </p:embeddedFont>
    <p:embeddedFont>
      <p:font typeface="微软雅黑" panose="020B0503020204020204" pitchFamily="34" charset="-122"/>
      <p:regular r:id="rId26"/>
      <p:bold r:id="rId27"/>
    </p:embeddedFont>
    <p:embeddedFont>
      <p:font typeface="等线" panose="020B0604020202020204" charset="-122"/>
      <p:regular r:id="rId28"/>
      <p:bold r:id="rId29"/>
    </p:embeddedFont>
    <p:embeddedFont>
      <p:font typeface="Cambria" panose="02040503050406030204" pitchFamily="18" charset="0"/>
      <p:regular r:id="rId30"/>
      <p:bold r:id="rId31"/>
      <p:italic r:id="rId32"/>
      <p:boldItalic r:id="rId33"/>
    </p:embeddedFont>
    <p:embeddedFont>
      <p:font typeface="Open Sans" panose="020B060402020202020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67" y="4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478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60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851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502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22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15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42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81783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814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69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968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84971171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54888601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5702355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13559750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426360107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35848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3665448551"/>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8620975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20905348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74838223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Tree>
    <p:extLst>
      <p:ext uri="{BB962C8B-B14F-4D97-AF65-F5344CB8AC3E}">
        <p14:creationId xmlns:p14="http://schemas.microsoft.com/office/powerpoint/2010/main" val="255497106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6"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9/4/2023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41986206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B67AEB-E9FD-4F71-8D43-C3BD7E9C8E3A}"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2023/9/4</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B2BCC6-712D-418C-BF95-59EDD8864B53}"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Regular"/>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Regular"/>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7855841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56.xml"/><Relationship Id="rId1" Type="http://schemas.openxmlformats.org/officeDocument/2006/relationships/themeOverride" Target="../theme/themeOverride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6.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sp>
        <p:nvSpPr>
          <p:cNvPr id="3" name="Rectangle 2"/>
          <p:cNvSpPr/>
          <p:nvPr/>
        </p:nvSpPr>
        <p:spPr>
          <a:xfrm>
            <a:off x="1361248" y="2967335"/>
            <a:ext cx="9469515" cy="1754326"/>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SINH HOẠT LỚP</a:t>
            </a:r>
          </a:p>
          <a:p>
            <a:pPr algn="ctr"/>
            <a:r>
              <a:rPr lang="en-US" sz="5400" b="1" cap="none" spc="0" dirty="0" smtClean="0">
                <a:ln w="22225">
                  <a:solidFill>
                    <a:schemeClr val="accent2"/>
                  </a:solidFill>
                  <a:prstDash val="solid"/>
                </a:ln>
                <a:solidFill>
                  <a:schemeClr val="accent2">
                    <a:lumMod val="40000"/>
                    <a:lumOff val="60000"/>
                  </a:schemeClr>
                </a:solidFill>
                <a:effectLst/>
              </a:rPr>
              <a:t>NIỂM TỰ HÀO TRONG TIM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alpha val="65000"/>
          </a:srgb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2" cy="6858000"/>
          </a:xfrm>
          <a:prstGeom prst="rect">
            <a:avLst/>
          </a:prstGeom>
        </p:spPr>
      </p:pic>
      <p:sp>
        <p:nvSpPr>
          <p:cNvPr id="30" name="TextBox 29"/>
          <p:cNvSpPr txBox="1"/>
          <p:nvPr/>
        </p:nvSpPr>
        <p:spPr>
          <a:xfrm>
            <a:off x="399062" y="376733"/>
            <a:ext cx="111519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rPr>
              <a:t>TRÒ</a:t>
            </a:r>
            <a:r>
              <a:rPr kumimoji="0" lang="en-US" sz="5400" b="1" i="0" u="none" strike="noStrike" kern="1200" cap="none" spc="0" normalizeH="0" noProof="0" dirty="0" smtClean="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rPr>
              <a:t> CHƠI: TÔI TỰ HÀO</a:t>
            </a:r>
            <a:endParaRPr kumimoji="0" lang="en-US" sz="5400" b="1" i="0" u="none" strike="noStrike" kern="1200" cap="none" spc="0" normalizeH="0" baseline="0" noProof="0" dirty="0">
              <a:ln w="12700">
                <a:solidFill>
                  <a:srgbClr val="000000"/>
                </a:solidFill>
              </a:ln>
              <a:solidFill>
                <a:srgbClr val="FFFF00"/>
              </a:solidFill>
              <a:effectLst/>
              <a:uLnTx/>
              <a:uFillTx/>
              <a:latin typeface="Times New Roman" panose="02020603050405020304" pitchFamily="18" charset="0"/>
              <a:ea typeface="思源黑体 CN Regular"/>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2665" y="3764015"/>
            <a:ext cx="2929335" cy="29275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09" y="1394663"/>
            <a:ext cx="9700461" cy="5407249"/>
          </a:xfrm>
          <a:prstGeom prst="rect">
            <a:avLst/>
          </a:prstGeom>
        </p:spPr>
      </p:pic>
      <p:sp>
        <p:nvSpPr>
          <p:cNvPr id="5" name="TextBox 4"/>
          <p:cNvSpPr txBox="1"/>
          <p:nvPr/>
        </p:nvSpPr>
        <p:spPr>
          <a:xfrm>
            <a:off x="1473797" y="2673252"/>
            <a:ext cx="7479586" cy="2554545"/>
          </a:xfrm>
          <a:prstGeom prst="rect">
            <a:avLst/>
          </a:prstGeom>
          <a:noFill/>
        </p:spPr>
        <p:txBody>
          <a:bodyPr wrap="square" rtlCol="0">
            <a:spAutoFit/>
          </a:bodyPr>
          <a:lstStyle/>
          <a:p>
            <a:pPr algn="ctr"/>
            <a:r>
              <a:rPr lang="en-US" sz="4000" dirty="0" smtClean="0">
                <a:latin typeface="Cambria" panose="02040503050406030204" pitchFamily="18" charset="0"/>
                <a:ea typeface="Cambria" panose="02040503050406030204" pitchFamily="18" charset="0"/>
              </a:rPr>
              <a:t>1 </a:t>
            </a:r>
            <a:r>
              <a:rPr lang="en-US" sz="4000" dirty="0" err="1" smtClean="0">
                <a:latin typeface="Cambria" panose="02040503050406030204" pitchFamily="18" charset="0"/>
                <a:ea typeface="Cambria" panose="02040503050406030204" pitchFamily="18" charset="0"/>
              </a:rPr>
              <a:t>học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sinh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làm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quản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trò</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tung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bóng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về</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các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bạn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bạn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bạn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đó</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sẽ</a:t>
            </a:r>
            <a:r>
              <a:rPr lang="en-US" sz="4000" dirty="0" smtClean="0">
                <a:latin typeface="Cambria" panose="02040503050406030204" pitchFamily="18" charset="0"/>
                <a:ea typeface="Cambria" panose="02040503050406030204" pitchFamily="18" charset="0"/>
              </a:rPr>
              <a:t> chia </a:t>
            </a:r>
            <a:r>
              <a:rPr lang="en-US" sz="4000" dirty="0" err="1" smtClean="0">
                <a:latin typeface="Cambria" panose="02040503050406030204" pitchFamily="18" charset="0"/>
                <a:ea typeface="Cambria" panose="02040503050406030204" pitchFamily="18" charset="0"/>
              </a:rPr>
              <a:t>sẻ</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về</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một</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việc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tự</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hào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của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bản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thân</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85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C468ADE-4D54-4069-9B53-BBCA76D378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9" y="0"/>
            <a:ext cx="12191700" cy="6858000"/>
          </a:xfrm>
          <a:prstGeom prst="rect">
            <a:avLst/>
          </a:prstGeom>
        </p:spPr>
      </p:pic>
      <p:pic>
        <p:nvPicPr>
          <p:cNvPr id="15" name="图片 14">
            <a:extLst>
              <a:ext uri="{FF2B5EF4-FFF2-40B4-BE49-F238E27FC236}">
                <a16:creationId xmlns:a16="http://schemas.microsoft.com/office/drawing/2014/main" id="{81D76E4D-0DA7-4BA4-A235-0137744A93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85872" y="3458249"/>
            <a:ext cx="1028395" cy="997857"/>
          </a:xfrm>
          <a:custGeom>
            <a:avLst/>
            <a:gdLst>
              <a:gd name="connsiteX0" fmla="*/ 0 w 1028395"/>
              <a:gd name="connsiteY0" fmla="*/ 0 h 997857"/>
              <a:gd name="connsiteX1" fmla="*/ 1028395 w 1028395"/>
              <a:gd name="connsiteY1" fmla="*/ 0 h 997857"/>
              <a:gd name="connsiteX2" fmla="*/ 1028395 w 1028395"/>
              <a:gd name="connsiteY2" fmla="*/ 997857 h 997857"/>
              <a:gd name="connsiteX3" fmla="*/ 0 w 1028395"/>
              <a:gd name="connsiteY3" fmla="*/ 997857 h 997857"/>
              <a:gd name="connsiteX4" fmla="*/ 0 w 1028395"/>
              <a:gd name="connsiteY4" fmla="*/ 0 h 99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95" h="997857">
                <a:moveTo>
                  <a:pt x="0" y="0"/>
                </a:moveTo>
                <a:lnTo>
                  <a:pt x="1028395" y="0"/>
                </a:lnTo>
                <a:lnTo>
                  <a:pt x="1028395" y="997857"/>
                </a:lnTo>
                <a:lnTo>
                  <a:pt x="0" y="997857"/>
                </a:lnTo>
                <a:lnTo>
                  <a:pt x="0" y="0"/>
                </a:lnTo>
                <a:close/>
              </a:path>
            </a:pathLst>
          </a:custGeom>
        </p:spPr>
      </p:pic>
      <p:pic>
        <p:nvPicPr>
          <p:cNvPr id="14" name="图片 13">
            <a:extLst>
              <a:ext uri="{FF2B5EF4-FFF2-40B4-BE49-F238E27FC236}">
                <a16:creationId xmlns:a16="http://schemas.microsoft.com/office/drawing/2014/main" id="{A0EEF3FE-ED10-41A6-A504-49C63603EC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845622" y="1952769"/>
            <a:ext cx="854224" cy="807430"/>
          </a:xfrm>
          <a:custGeom>
            <a:avLst/>
            <a:gdLst>
              <a:gd name="connsiteX0" fmla="*/ 0 w 854224"/>
              <a:gd name="connsiteY0" fmla="*/ 0 h 807430"/>
              <a:gd name="connsiteX1" fmla="*/ 854224 w 854224"/>
              <a:gd name="connsiteY1" fmla="*/ 0 h 807430"/>
              <a:gd name="connsiteX2" fmla="*/ 854224 w 854224"/>
              <a:gd name="connsiteY2" fmla="*/ 807430 h 807430"/>
              <a:gd name="connsiteX3" fmla="*/ 0 w 854224"/>
              <a:gd name="connsiteY3" fmla="*/ 807430 h 807430"/>
              <a:gd name="connsiteX4" fmla="*/ 0 w 854224"/>
              <a:gd name="connsiteY4" fmla="*/ 0 h 80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24" h="807430">
                <a:moveTo>
                  <a:pt x="0" y="0"/>
                </a:moveTo>
                <a:lnTo>
                  <a:pt x="854224" y="0"/>
                </a:lnTo>
                <a:lnTo>
                  <a:pt x="854224" y="807430"/>
                </a:lnTo>
                <a:lnTo>
                  <a:pt x="0" y="807430"/>
                </a:lnTo>
                <a:lnTo>
                  <a:pt x="0" y="0"/>
                </a:lnTo>
                <a:close/>
              </a:path>
            </a:pathLst>
          </a:custGeom>
        </p:spPr>
      </p:pic>
      <p:pic>
        <p:nvPicPr>
          <p:cNvPr id="13" name="图片 12">
            <a:extLst>
              <a:ext uri="{FF2B5EF4-FFF2-40B4-BE49-F238E27FC236}">
                <a16:creationId xmlns:a16="http://schemas.microsoft.com/office/drawing/2014/main" id="{C666341E-FB2A-491C-81C4-35A89A6B5A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01607" y="4047217"/>
            <a:ext cx="5019330" cy="2766633"/>
          </a:xfrm>
          <a:custGeom>
            <a:avLst/>
            <a:gdLst>
              <a:gd name="connsiteX0" fmla="*/ 0 w 5019330"/>
              <a:gd name="connsiteY0" fmla="*/ 0 h 2766633"/>
              <a:gd name="connsiteX1" fmla="*/ 5019330 w 5019330"/>
              <a:gd name="connsiteY1" fmla="*/ 0 h 2766633"/>
              <a:gd name="connsiteX2" fmla="*/ 5019330 w 5019330"/>
              <a:gd name="connsiteY2" fmla="*/ 2766633 h 2766633"/>
              <a:gd name="connsiteX3" fmla="*/ 0 w 5019330"/>
              <a:gd name="connsiteY3" fmla="*/ 2766633 h 2766633"/>
              <a:gd name="connsiteX4" fmla="*/ 0 w 5019330"/>
              <a:gd name="connsiteY4" fmla="*/ 2190747 h 2766633"/>
              <a:gd name="connsiteX5" fmla="*/ 854224 w 5019330"/>
              <a:gd name="connsiteY5" fmla="*/ 2190747 h 2766633"/>
              <a:gd name="connsiteX6" fmla="*/ 854224 w 5019330"/>
              <a:gd name="connsiteY6" fmla="*/ 1383317 h 2766633"/>
              <a:gd name="connsiteX7" fmla="*/ 0 w 5019330"/>
              <a:gd name="connsiteY7" fmla="*/ 1383317 h 2766633"/>
              <a:gd name="connsiteX8" fmla="*/ 0 w 5019330"/>
              <a:gd name="connsiteY8" fmla="*/ 1218289 h 2766633"/>
              <a:gd name="connsiteX9" fmla="*/ 1028395 w 5019330"/>
              <a:gd name="connsiteY9" fmla="*/ 1218289 h 2766633"/>
              <a:gd name="connsiteX10" fmla="*/ 1028395 w 5019330"/>
              <a:gd name="connsiteY10" fmla="*/ 220432 h 2766633"/>
              <a:gd name="connsiteX11" fmla="*/ 0 w 5019330"/>
              <a:gd name="connsiteY11" fmla="*/ 220432 h 2766633"/>
              <a:gd name="connsiteX12" fmla="*/ 0 w 5019330"/>
              <a:gd name="connsiteY12" fmla="*/ 0 h 27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330" h="2766633">
                <a:moveTo>
                  <a:pt x="0" y="0"/>
                </a:moveTo>
                <a:lnTo>
                  <a:pt x="5019330" y="0"/>
                </a:lnTo>
                <a:lnTo>
                  <a:pt x="5019330" y="2766633"/>
                </a:lnTo>
                <a:lnTo>
                  <a:pt x="0" y="2766633"/>
                </a:lnTo>
                <a:lnTo>
                  <a:pt x="0" y="2190747"/>
                </a:lnTo>
                <a:lnTo>
                  <a:pt x="854224" y="2190747"/>
                </a:lnTo>
                <a:lnTo>
                  <a:pt x="854224" y="1383317"/>
                </a:lnTo>
                <a:lnTo>
                  <a:pt x="0" y="1383317"/>
                </a:lnTo>
                <a:lnTo>
                  <a:pt x="0" y="1218289"/>
                </a:lnTo>
                <a:lnTo>
                  <a:pt x="1028395" y="1218289"/>
                </a:lnTo>
                <a:lnTo>
                  <a:pt x="1028395" y="220432"/>
                </a:lnTo>
                <a:lnTo>
                  <a:pt x="0" y="220432"/>
                </a:lnTo>
                <a:lnTo>
                  <a:pt x="0" y="0"/>
                </a:lnTo>
                <a:close/>
              </a:path>
            </a:pathLst>
          </a:custGeom>
        </p:spPr>
      </p:pic>
      <p:grpSp>
        <p:nvGrpSpPr>
          <p:cNvPr id="22" name="组合 21">
            <a:extLst>
              <a:ext uri="{FF2B5EF4-FFF2-40B4-BE49-F238E27FC236}">
                <a16:creationId xmlns:a16="http://schemas.microsoft.com/office/drawing/2014/main" id="{F2295D71-E0F4-4CE5-A53C-E07B52A500B4}"/>
              </a:ext>
            </a:extLst>
          </p:cNvPr>
          <p:cNvGrpSpPr/>
          <p:nvPr/>
        </p:nvGrpSpPr>
        <p:grpSpPr>
          <a:xfrm>
            <a:off x="-299" y="4866756"/>
            <a:ext cx="12192000" cy="1991244"/>
            <a:chOff x="-299" y="4866756"/>
            <a:chExt cx="12192000" cy="1991244"/>
          </a:xfrm>
        </p:grpSpPr>
        <p:pic>
          <p:nvPicPr>
            <p:cNvPr id="23" name="图片 22">
              <a:extLst>
                <a:ext uri="{FF2B5EF4-FFF2-40B4-BE49-F238E27FC236}">
                  <a16:creationId xmlns:a16="http://schemas.microsoft.com/office/drawing/2014/main" id="{4895CE2D-2177-42AB-A2B3-0D8900151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24" name="图片 23">
              <a:extLst>
                <a:ext uri="{FF2B5EF4-FFF2-40B4-BE49-F238E27FC236}">
                  <a16:creationId xmlns:a16="http://schemas.microsoft.com/office/drawing/2014/main" id="{74D3C704-56E4-4A35-802F-7564A3C40D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25" name="图片 24">
              <a:extLst>
                <a:ext uri="{FF2B5EF4-FFF2-40B4-BE49-F238E27FC236}">
                  <a16:creationId xmlns:a16="http://schemas.microsoft.com/office/drawing/2014/main" id="{9AA27E6D-7251-4FCD-B19F-D1A2202CBA3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grpSp>
      <p:pic>
        <p:nvPicPr>
          <p:cNvPr id="21" name="图片 20">
            <a:extLst>
              <a:ext uri="{FF2B5EF4-FFF2-40B4-BE49-F238E27FC236}">
                <a16:creationId xmlns:a16="http://schemas.microsoft.com/office/drawing/2014/main" id="{52A2B0B5-5044-459C-9BCC-7020CDFA1B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8050" y="5450423"/>
            <a:ext cx="1823734" cy="1056589"/>
          </a:xfrm>
          <a:prstGeom prst="rect">
            <a:avLst/>
          </a:prstGeom>
        </p:spPr>
      </p:pic>
      <p:pic>
        <p:nvPicPr>
          <p:cNvPr id="3" name="Picture 2">
            <a:extLst>
              <a:ext uri="{FF2B5EF4-FFF2-40B4-BE49-F238E27FC236}">
                <a16:creationId xmlns:a16="http://schemas.microsoft.com/office/drawing/2014/main" id="{9D80E713-E488-702B-D033-1DCC6C6BC2A8}"/>
              </a:ext>
            </a:extLst>
          </p:cNvPr>
          <p:cNvPicPr>
            <a:picLocks noChangeAspect="1"/>
          </p:cNvPicPr>
          <p:nvPr/>
        </p:nvPicPr>
        <p:blipFill rotWithShape="1">
          <a:blip r:embed="rId10"/>
          <a:srcRect l="91851" b="49788"/>
          <a:stretch/>
        </p:blipFill>
        <p:spPr>
          <a:xfrm>
            <a:off x="4296857" y="733272"/>
            <a:ext cx="4692786" cy="4717151"/>
          </a:xfrm>
          <a:prstGeom prst="rect">
            <a:avLst/>
          </a:prstGeom>
        </p:spPr>
      </p:pic>
    </p:spTree>
    <p:extLst>
      <p:ext uri="{BB962C8B-B14F-4D97-AF65-F5344CB8AC3E}">
        <p14:creationId xmlns:p14="http://schemas.microsoft.com/office/powerpoint/2010/main" val="101681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nodeType="withEffect">
                                  <p:stCondLst>
                                    <p:cond delay="7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8830289" y="-43430"/>
            <a:ext cx="2297129" cy="151540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txBody>
          <a:bodyPr/>
          <a:lstStyle/>
          <a:p>
            <a:endParaRPr lang="en-US"/>
          </a:p>
        </p:txBody>
      </p:sp>
      <p:sp>
        <p:nvSpPr>
          <p:cNvPr id="21" name="Freeform 2"/>
          <p:cNvSpPr/>
          <p:nvPr/>
        </p:nvSpPr>
        <p:spPr>
          <a:xfrm>
            <a:off x="9124550" y="973846"/>
            <a:ext cx="2745464" cy="6575961"/>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txBody>
          <a:bodyPr/>
          <a:lstStyle/>
          <a:p>
            <a:endParaRPr lang="en-US"/>
          </a:p>
        </p:txBody>
      </p:sp>
      <p:sp>
        <p:nvSpPr>
          <p:cNvPr id="22" name="Freeform 3"/>
          <p:cNvSpPr/>
          <p:nvPr/>
        </p:nvSpPr>
        <p:spPr>
          <a:xfrm>
            <a:off x="7830512" y="4720286"/>
            <a:ext cx="2714999" cy="21855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txBody>
          <a:bodyPr/>
          <a:lstStyle/>
          <a:p>
            <a:endParaRPr lang="en-US"/>
          </a:p>
        </p:txBody>
      </p:sp>
      <p:sp>
        <p:nvSpPr>
          <p:cNvPr id="23" name="Freeform 5"/>
          <p:cNvSpPr/>
          <p:nvPr/>
        </p:nvSpPr>
        <p:spPr>
          <a:xfrm>
            <a:off x="9194800" y="5170773"/>
            <a:ext cx="2765946" cy="1687227"/>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txBody>
          <a:bodyPr/>
          <a:lstStyle/>
          <a:p>
            <a:endParaRPr lang="en-US"/>
          </a:p>
        </p:txBody>
      </p:sp>
      <p:sp>
        <p:nvSpPr>
          <p:cNvPr id="24" name="Freeform 7"/>
          <p:cNvSpPr/>
          <p:nvPr/>
        </p:nvSpPr>
        <p:spPr>
          <a:xfrm flipH="1">
            <a:off x="10911162"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2" name="Rectangle 1"/>
          <p:cNvSpPr/>
          <p:nvPr/>
        </p:nvSpPr>
        <p:spPr>
          <a:xfrm>
            <a:off x="879505" y="1180856"/>
            <a:ext cx="8154313" cy="923330"/>
          </a:xfrm>
          <a:prstGeom prst="rect">
            <a:avLst/>
          </a:prstGeom>
          <a:solidFill>
            <a:schemeClr val="bg1"/>
          </a:solidFill>
          <a:ln w="38100">
            <a:solidFill>
              <a:schemeClr val="tx1"/>
            </a:solidFill>
          </a:ln>
        </p:spPr>
        <p:txBody>
          <a:bodyPr wrap="square">
            <a:spAutoFit/>
          </a:bodyPr>
          <a:lstStyle/>
          <a:p>
            <a:pPr algn="just" defTabSz="609630"/>
            <a:r>
              <a:rPr lang="en-US" sz="5400" i="1" dirty="0" err="1">
                <a:latin typeface="Cambria" panose="02040503050406030204" pitchFamily="18" charset="0"/>
                <a:ea typeface="Cambria" panose="02040503050406030204" pitchFamily="18" charset="0"/>
              </a:rPr>
              <a:t>Cả</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lớp</a:t>
            </a:r>
            <a:r>
              <a:rPr lang="en-US" sz="5400" i="1" dirty="0">
                <a:latin typeface="Cambria" panose="02040503050406030204" pitchFamily="18" charset="0"/>
                <a:ea typeface="Cambria" panose="02040503050406030204" pitchFamily="18" charset="0"/>
              </a:rPr>
              <a:t> </a:t>
            </a:r>
            <a:r>
              <a:rPr lang="en-US" sz="5400" i="1" dirty="0" err="1" smtClean="0">
                <a:latin typeface="Cambria" panose="02040503050406030204" pitchFamily="18" charset="0"/>
                <a:ea typeface="Cambria" panose="02040503050406030204" pitchFamily="18" charset="0"/>
              </a:rPr>
              <a:t>hát</a:t>
            </a:r>
            <a:r>
              <a:rPr lang="en-US" sz="5400" i="1" dirty="0" smtClean="0">
                <a:latin typeface="Cambria" panose="02040503050406030204" pitchFamily="18" charset="0"/>
                <a:ea typeface="Cambria" panose="02040503050406030204" pitchFamily="18" charset="0"/>
              </a:rPr>
              <a:t> </a:t>
            </a:r>
            <a:r>
              <a:rPr lang="en-US" sz="5400" i="1" dirty="0" err="1" smtClean="0">
                <a:latin typeface="Cambria" panose="02040503050406030204" pitchFamily="18" charset="0"/>
                <a:ea typeface="Cambria" panose="02040503050406030204" pitchFamily="18" charset="0"/>
              </a:rPr>
              <a:t>tập</a:t>
            </a:r>
            <a:r>
              <a:rPr lang="en-US" sz="5400" i="1" dirty="0" smtClean="0">
                <a:latin typeface="Cambria" panose="02040503050406030204" pitchFamily="18" charset="0"/>
                <a:ea typeface="Cambria" panose="02040503050406030204" pitchFamily="18" charset="0"/>
              </a:rPr>
              <a:t> </a:t>
            </a:r>
            <a:r>
              <a:rPr lang="en-US" sz="5400" i="1" dirty="0" err="1" smtClean="0">
                <a:latin typeface="Cambria" panose="02040503050406030204" pitchFamily="18" charset="0"/>
                <a:ea typeface="Cambria" panose="02040503050406030204" pitchFamily="18" charset="0"/>
              </a:rPr>
              <a:t>thể</a:t>
            </a:r>
            <a:endParaRPr lang="en-US" sz="5400" i="1" dirty="0">
              <a:latin typeface="Cambria" panose="02040503050406030204" pitchFamily="18" charset="0"/>
              <a:ea typeface="Cambria" panose="02040503050406030204" pitchFamily="18" charset="0"/>
            </a:endParaRPr>
          </a:p>
        </p:txBody>
      </p:sp>
      <p:sp>
        <p:nvSpPr>
          <p:cNvPr id="14" name="Freeform 8"/>
          <p:cNvSpPr/>
          <p:nvPr/>
        </p:nvSpPr>
        <p:spPr>
          <a:xfrm flipH="1">
            <a:off x="8996208" y="4720286"/>
            <a:ext cx="2351895" cy="208967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txBody>
          <a:bodyPr/>
          <a:lstStyle/>
          <a:p>
            <a:endParaRPr lang="en-US"/>
          </a:p>
        </p:txBody>
      </p:sp>
      <p:sp>
        <p:nvSpPr>
          <p:cNvPr id="16" name="Freeform 7"/>
          <p:cNvSpPr/>
          <p:nvPr/>
        </p:nvSpPr>
        <p:spPr>
          <a:xfrm flipH="1">
            <a:off x="1655309" y="5709774"/>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
        <p:nvSpPr>
          <p:cNvPr id="17" name="Freeform 7"/>
          <p:cNvSpPr/>
          <p:nvPr/>
        </p:nvSpPr>
        <p:spPr>
          <a:xfrm flipH="1">
            <a:off x="6589789" y="5660199"/>
            <a:ext cx="1997273" cy="1218336"/>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54497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Lớp</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trưởng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cùng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tổ</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trưởng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đánh</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giá</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kết</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quả</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tập</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2600" b="1" u="none" strike="noStrike" kern="1200" cap="none" normalizeH="0" noProof="0" dirty="0"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smtClean="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tuần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Đánh</a:t>
            </a:r>
            <a:r>
              <a:rPr lang="en-US" altLang="zh-CN" sz="3600" dirty="0" smtClean="0">
                <a:solidFill>
                  <a:srgbClr val="C00000"/>
                </a:solidFill>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giá</a:t>
            </a:r>
            <a:r>
              <a:rPr lang="en-US" altLang="zh-CN" sz="3600" dirty="0" smtClean="0">
                <a:solidFill>
                  <a:srgbClr val="C00000"/>
                </a:solidFill>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kết</a:t>
            </a:r>
            <a:r>
              <a:rPr lang="en-US" altLang="zh-CN" sz="3600" dirty="0" smtClean="0">
                <a:solidFill>
                  <a:srgbClr val="C00000"/>
                </a:solidFill>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quả</a:t>
            </a:r>
            <a:r>
              <a:rPr lang="en-US" altLang="zh-CN" sz="3600" dirty="0" smtClean="0">
                <a:solidFill>
                  <a:srgbClr val="C00000"/>
                </a:solidFill>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cuối</a:t>
            </a:r>
            <a:r>
              <a:rPr lang="en-US" altLang="zh-CN" sz="3600" dirty="0" smtClean="0">
                <a:solidFill>
                  <a:srgbClr val="C00000"/>
                </a:solidFill>
                <a:latin typeface="#9Slide05 SVNMonday" pitchFamily="2" charset="0"/>
                <a:ea typeface="字魂46号-喵喵体" panose="00000500000000000000" pitchFamily="2" charset="-122"/>
              </a:rPr>
              <a:t> </a:t>
            </a:r>
            <a:r>
              <a:rPr lang="en-US" altLang="zh-CN" sz="3600" dirty="0" err="1" smtClean="0">
                <a:solidFill>
                  <a:srgbClr val="C00000"/>
                </a:solidFill>
                <a:latin typeface="#9Slide05 SVNMonday" pitchFamily="2" charset="0"/>
                <a:ea typeface="字魂46号-喵喵体" panose="00000500000000000000" pitchFamily="2" charset="-122"/>
              </a:rPr>
              <a:t>tuần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601702" y="3333366"/>
            <a:ext cx="9618063"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1263984" y="3455814"/>
            <a:ext cx="833721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nhận</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xét</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bổ</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sung ý </a:t>
            </a:r>
            <a:r>
              <a:rPr kumimoji="0" lang="en-US" altLang="zh-CN" sz="3200" b="0" i="0" u="none" strike="noStrike" kern="1200" cap="none" spc="0" normalizeH="0" noProof="0" dirty="0" err="1"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3200" b="0" i="0" u="none" strike="noStrike" kern="1200" cap="none" spc="0" normalizeH="0" noProof="0" dirty="0" smtClean="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par>
                                <p:cTn id="14" presetID="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Lst>
  </p:timing>
  <p:extLst mod="1">
    <p:ext uri="{E180D4A7-C9FB-4DFB-919C-405C955672EB}">
      <p14:showEvtLst xmlns:p14="http://schemas.microsoft.com/office/powerpoint/2010/main">
        <p14:playEvt time="757" objId="3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433892" y="-363182"/>
            <a:ext cx="11758108"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1166243" y="1207457"/>
            <a:ext cx="9873792" cy="4401205"/>
          </a:xfrm>
          <a:prstGeom prst="rect">
            <a:avLst/>
          </a:prstGeom>
        </p:spPr>
        <p:txBody>
          <a:bodyPr wrap="square">
            <a:spAutoFit/>
          </a:bodyPr>
          <a:lstStyle/>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b="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78B1E9C1-21B9-4C7D-B333-1EFEBD4FF469}"/>
              </a:ext>
            </a:extLst>
          </p:cNvPr>
          <p:cNvSpPr txBox="1"/>
          <p:nvPr/>
        </p:nvSpPr>
        <p:spPr>
          <a:xfrm>
            <a:off x="1246046" y="1617039"/>
            <a:ext cx="6512907" cy="3170099"/>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Kế</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hoạch</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tuần</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tới</a:t>
            </a:r>
            <a:endPar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altLang="zh-CN" sz="4000" baseline="0" dirty="0" err="1" smtClean="0">
                <a:solidFill>
                  <a:srgbClr val="C00000"/>
                </a:solidFill>
                <a:latin typeface="#9Slide05 SVNMonday" pitchFamily="2" charset="0"/>
                <a:ea typeface="字魂46号-喵喵体" panose="00000500000000000000" pitchFamily="2" charset="-122"/>
              </a:rPr>
              <a:t>Thực</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hiện</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nền</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nếp</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trong</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tuần</a:t>
            </a:r>
            <a:endParaRPr lang="en-US" altLang="zh-CN" sz="4000" dirty="0" smtClean="0">
              <a:solidFill>
                <a:srgbClr val="C00000"/>
              </a:solidFill>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altLang="zh-CN" sz="4000" b="0" i="0" u="none" strike="noStrike" kern="1200" cap="none" spc="0" normalizeH="0" baseline="0" noProof="0" dirty="0" err="1" smtClean="0">
                <a:ln>
                  <a:noFill/>
                </a:ln>
                <a:solidFill>
                  <a:srgbClr val="C00000"/>
                </a:solidFill>
                <a:effectLst/>
                <a:uLnTx/>
                <a:uFillTx/>
                <a:latin typeface="#9Slide05 SVNMonday" pitchFamily="2" charset="0"/>
                <a:ea typeface="字魂46号-喵喵体" panose="00000500000000000000" pitchFamily="2" charset="-122"/>
              </a:rPr>
              <a:t>Thực</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hiện</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tốt</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các</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phong</a:t>
            </a:r>
            <a:r>
              <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4000" b="0" i="0" u="none" strike="noStrike" kern="1200" cap="none" spc="0" normalizeH="0" noProof="0" dirty="0" err="1" smtClean="0">
                <a:ln>
                  <a:noFill/>
                </a:ln>
                <a:solidFill>
                  <a:srgbClr val="C00000"/>
                </a:solidFill>
                <a:effectLst/>
                <a:uLnTx/>
                <a:uFillTx/>
                <a:latin typeface="#9Slide05 SVNMonday" pitchFamily="2" charset="0"/>
                <a:ea typeface="字魂46号-喵喵体" panose="00000500000000000000" pitchFamily="2" charset="-122"/>
              </a:rPr>
              <a:t>trào</a:t>
            </a:r>
            <a:endParaRPr kumimoji="0" lang="en-US" altLang="zh-CN" sz="4000" b="0" i="0" u="none" strike="noStrike" kern="1200" cap="none" spc="0" normalizeH="0" noProof="0" dirty="0" smtClean="0">
              <a:ln>
                <a:noFill/>
              </a:ln>
              <a:solidFill>
                <a:srgbClr val="C00000"/>
              </a:solidFill>
              <a:effectLst/>
              <a:uLnTx/>
              <a:uFillTx/>
              <a:latin typeface="#9Slide05 SVNMonday" pitchFamily="2" charset="0"/>
              <a:ea typeface="字魂46号-喵喵体" panose="00000500000000000000" pitchFamily="2" charset="-122"/>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altLang="zh-CN" sz="4000" baseline="0" dirty="0" err="1" smtClean="0">
                <a:solidFill>
                  <a:srgbClr val="C00000"/>
                </a:solidFill>
                <a:latin typeface="#9Slide05 SVNMonday" pitchFamily="2" charset="0"/>
                <a:ea typeface="字魂46号-喵喵体" panose="00000500000000000000" pitchFamily="2" charset="-122"/>
              </a:rPr>
              <a:t>Thi</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đua</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học</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tập</a:t>
            </a:r>
            <a:r>
              <a:rPr lang="en-US" altLang="zh-CN" sz="4000" dirty="0" smtClean="0">
                <a:solidFill>
                  <a:srgbClr val="C00000"/>
                </a:solidFill>
                <a:latin typeface="#9Slide05 SVNMonday" pitchFamily="2" charset="0"/>
                <a:ea typeface="字魂46号-喵喵体" panose="00000500000000000000" pitchFamily="2" charset="-122"/>
              </a:rPr>
              <a:t> </a:t>
            </a:r>
            <a:r>
              <a:rPr lang="en-US" altLang="zh-CN" sz="4000" dirty="0" err="1" smtClean="0">
                <a:solidFill>
                  <a:srgbClr val="C00000"/>
                </a:solidFill>
                <a:latin typeface="#9Slide05 SVNMonday" pitchFamily="2" charset="0"/>
                <a:ea typeface="字魂46号-喵喵体" panose="00000500000000000000" pitchFamily="2" charset="-122"/>
              </a:rPr>
              <a:t>tốt</a:t>
            </a:r>
            <a:endParaRPr lang="en-US" altLang="zh-CN" sz="4000" dirty="0" smtClean="0">
              <a:solidFill>
                <a:srgbClr val="C00000"/>
              </a:solidFill>
              <a:latin typeface="#9Slide05 SVNMonday" pitchFamily="2" charset="0"/>
              <a:ea typeface="字魂46号-喵喵体" panose="00000500000000000000" pitchFamily="2" charset="-122"/>
            </a:endParaRPr>
          </a:p>
          <a:p>
            <a:pPr marL="571500" marR="0" lvl="0" indent="-571500" algn="ctr" defTabSz="914400" rtl="0" eaLnBrk="1" fontAlgn="auto" latinLnBrk="0" hangingPunct="1">
              <a:lnSpc>
                <a:spcPct val="100000"/>
              </a:lnSpc>
              <a:spcBef>
                <a:spcPts val="0"/>
              </a:spcBef>
              <a:spcAft>
                <a:spcPts val="0"/>
              </a:spcAft>
              <a:buClrTx/>
              <a:buSzTx/>
              <a:buFontTx/>
              <a:buChar char="-"/>
              <a:tabLst/>
              <a:defRPr/>
            </a:pPr>
            <a:endParaRPr kumimoji="0" lang="zh-CN" altLang="en-US" sz="40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729" y="-98156"/>
            <a:ext cx="8565622" cy="6157494"/>
          </a:xfrm>
          <a:prstGeom prst="rect">
            <a:avLst/>
          </a:prstGeom>
        </p:spPr>
      </p:pic>
      <p:sp>
        <p:nvSpPr>
          <p:cNvPr id="6" name="文本框 5">
            <a:extLst>
              <a:ext uri="{FF2B5EF4-FFF2-40B4-BE49-F238E27FC236}">
                <a16:creationId xmlns:a16="http://schemas.microsoft.com/office/drawing/2014/main" id="{2C1C5A81-AB9A-4496-8566-7173A2F0DB19}"/>
              </a:ext>
            </a:extLst>
          </p:cNvPr>
          <p:cNvSpPr txBox="1"/>
          <p:nvPr/>
        </p:nvSpPr>
        <p:spPr>
          <a:xfrm>
            <a:off x="3828374" y="1757114"/>
            <a:ext cx="7478534" cy="3693319"/>
          </a:xfrm>
          <a:prstGeom prst="rect">
            <a:avLst/>
          </a:prstGeom>
          <a:noFill/>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Để bản thân ngày càng tốt hơn, đáng yêu hơn trong mắt mọi người, chúng ta cần không ngừng phát huy ni</a:t>
            </a:r>
            <a:r>
              <a:rPr lang="en-US"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ề</a:t>
            </a:r>
            <a:r>
              <a:rPr lang="vi-VN" sz="3600" i="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 tự hào của bản thân bằng những việc làm phù hợp.</a:t>
            </a:r>
            <a:endParaRPr lang="en-US" sz="36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6651" y="1635369"/>
            <a:ext cx="7100610" cy="5679127"/>
          </a:xfrm>
          <a:prstGeom prst="rect">
            <a:avLst/>
          </a:prstGeom>
        </p:spPr>
      </p:pic>
    </p:spTree>
    <p:extLst>
      <p:ext uri="{BB962C8B-B14F-4D97-AF65-F5344CB8AC3E}">
        <p14:creationId xmlns:p14="http://schemas.microsoft.com/office/powerpoint/2010/main" val="290402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1234961" y="688104"/>
            <a:ext cx="8662075" cy="5401479"/>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smtClean="0">
                <a:solidFill>
                  <a:srgbClr val="D63A37"/>
                </a:solidFill>
                <a:latin typeface="SVN-Prima" panose="02040603050506020204" pitchFamily="18" charset="0"/>
              </a:rPr>
              <a:t>HOẠT ĐỘNG NHÓM</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344</TotalTime>
  <Words>207</Words>
  <Application>Microsoft Office PowerPoint</Application>
  <PresentationFormat>Widescreen</PresentationFormat>
  <Paragraphs>22</Paragraphs>
  <Slides>11</Slides>
  <Notes>0</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11</vt:i4>
      </vt:variant>
    </vt:vector>
  </HeadingPairs>
  <TitlesOfParts>
    <vt:vector size="35" baseType="lpstr">
      <vt:lpstr>#9Slide05 SVNMonday</vt:lpstr>
      <vt:lpstr>Calibri</vt:lpstr>
      <vt:lpstr>#9Slide07 HoneyCream</vt:lpstr>
      <vt:lpstr>字魂46号-喵喵体</vt:lpstr>
      <vt:lpstr>微软雅黑</vt:lpstr>
      <vt:lpstr>等线</vt:lpstr>
      <vt:lpstr>思源黑体 CN Bold</vt:lpstr>
      <vt:lpstr>Arial</vt:lpstr>
      <vt:lpstr>SVN-Prima</vt:lpstr>
      <vt:lpstr>Cambria</vt:lpstr>
      <vt:lpstr>SVN-Newton</vt:lpstr>
      <vt:lpstr>方正卡通简体</vt:lpstr>
      <vt:lpstr>字魂110号-武林江湖体</vt:lpstr>
      <vt:lpstr>Open Sans</vt:lpstr>
      <vt:lpstr>思源黑体 CN Regular</vt:lpstr>
      <vt:lpstr>Calibri Light</vt:lpstr>
      <vt:lpstr>Times New Roman</vt:lpstr>
      <vt:lpstr>Office Theme</vt:lpstr>
      <vt:lpstr>Office 主题​​</vt:lpstr>
      <vt:lpstr>1_Office 主题</vt:lpstr>
      <vt:lpstr>1_Office Theme</vt:lpstr>
      <vt:lpstr>Office 主题</vt:lpstr>
      <vt:lpstr>1_Office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Lâm Thị Huyền</dc:creator>
  <cp:lastModifiedBy>admin</cp:lastModifiedBy>
  <cp:revision>5</cp:revision>
  <dcterms:created xsi:type="dcterms:W3CDTF">2023-07-30T08:34:00Z</dcterms:created>
  <dcterms:modified xsi:type="dcterms:W3CDTF">2023-09-04T08:45:09Z</dcterms:modified>
  <cp:version>MNT37</cp:version>
</cp:coreProperties>
</file>