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3"/>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 id="289" r:id="rId41"/>
    <p:sldId id="288" r:id="rId42"/>
  </p:sldIdLst>
  <p:sldSz cx="12192000" cy="6858000"/>
  <p:notesSz cx="6858000" cy="9144000"/>
  <p:embeddedFontLst>
    <p:embeddedFont>
      <p:font typeface="宋体" panose="02010600030101010101" pitchFamily="2" charset="-122"/>
      <p:regular r:id="rId44"/>
    </p:embeddedFont>
    <p:embeddedFont>
      <p:font typeface="#9Slide07 HoneyCream" panose="020B0604020202020204" charset="0"/>
      <p:regular r:id="rId45"/>
    </p:embeddedFont>
    <p:embeddedFont>
      <p:font typeface="黑体" panose="020B0604020202020204" charset="-122"/>
      <p:regular r:id="rId46"/>
    </p:embeddedFont>
    <p:embeddedFont>
      <p:font typeface="Calibri" panose="020F0502020204030204" pitchFamily="34" charset="0"/>
      <p:regular r:id="rId47"/>
      <p:bold r:id="rId48"/>
      <p:italic r:id="rId49"/>
      <p:boldItalic r:id="rId50"/>
    </p:embeddedFont>
    <p:embeddedFont>
      <p:font typeface="等线" panose="020B0604020202020204" charset="-122"/>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667" y="24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3.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205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2023/9/5</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1.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84.xml"/><Relationship Id="rId4" Type="http://schemas.openxmlformats.org/officeDocument/2006/relationships/image" Target="../media/image84.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84.xml"/><Relationship Id="rId4" Type="http://schemas.openxmlformats.org/officeDocument/2006/relationships/image" Target="../media/image84.JP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84.xml"/><Relationship Id="rId6" Type="http://schemas.openxmlformats.org/officeDocument/2006/relationships/image" Target="../media/image84.JPG"/><Relationship Id="rId5" Type="http://schemas.openxmlformats.org/officeDocument/2006/relationships/image" Target="../media/image86.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5.xml"/><Relationship Id="rId6" Type="http://schemas.openxmlformats.org/officeDocument/2006/relationships/image" Target="../media/image61.pn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8.png"/><Relationship Id="rId3" Type="http://schemas.openxmlformats.org/officeDocument/2006/relationships/notesSlide" Target="../notesSlides/notesSlide12.xml"/><Relationship Id="rId7" Type="http://schemas.openxmlformats.org/officeDocument/2006/relationships/image" Target="../media/image34.png"/><Relationship Id="rId12" Type="http://schemas.openxmlformats.org/officeDocument/2006/relationships/image" Target="../media/image97.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6.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2.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7.png"/><Relationship Id="rId3" Type="http://schemas.openxmlformats.org/officeDocument/2006/relationships/notesSlide" Target="../notesSlides/notesSlide14.xml"/><Relationship Id="rId7" Type="http://schemas.openxmlformats.org/officeDocument/2006/relationships/image" Target="../media/image30.png"/><Relationship Id="rId12" Type="http://schemas.openxmlformats.org/officeDocument/2006/relationships/image" Target="../media/image104.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3.png"/><Relationship Id="rId4" Type="http://schemas.openxmlformats.org/officeDocument/2006/relationships/image" Target="../media/image42.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8.png"/><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107.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5.png"/><Relationship Id="rId10" Type="http://schemas.openxmlformats.org/officeDocument/2006/relationships/image" Target="../media/image106.png"/><Relationship Id="rId4" Type="http://schemas.openxmlformats.org/officeDocument/2006/relationships/image" Target="../media/image42.png"/><Relationship Id="rId9" Type="http://schemas.openxmlformats.org/officeDocument/2006/relationships/image" Target="../media/image102.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9.png"/><Relationship Id="rId1" Type="http://schemas.openxmlformats.org/officeDocument/2006/relationships/slideLayout" Target="../slideLayouts/slideLayout11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3" Type="http://schemas.openxmlformats.org/officeDocument/2006/relationships/image" Target="../media/image110.png"/><Relationship Id="rId7" Type="http://schemas.openxmlformats.org/officeDocument/2006/relationships/image" Target="../media/image113.png"/><Relationship Id="rId12" Type="http://schemas.openxmlformats.org/officeDocument/2006/relationships/image" Target="../media/image116.png"/><Relationship Id="rId2" Type="http://schemas.openxmlformats.org/officeDocument/2006/relationships/image" Target="../media/image101.png"/><Relationship Id="rId16" Type="http://schemas.microsoft.com/office/2007/relationships/hdphoto" Target="../media/hdphoto16.wdp"/><Relationship Id="rId1" Type="http://schemas.openxmlformats.org/officeDocument/2006/relationships/slideLayout" Target="../slideLayouts/slideLayout117.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112.png"/><Relationship Id="rId15" Type="http://schemas.openxmlformats.org/officeDocument/2006/relationships/image" Target="../media/image118.pn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114.png"/><Relationship Id="rId14"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0.png"/><Relationship Id="rId7" Type="http://schemas.openxmlformats.org/officeDocument/2006/relationships/image" Target="../media/image113.png"/><Relationship Id="rId2" Type="http://schemas.openxmlformats.org/officeDocument/2006/relationships/image" Target="../media/image119.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7.png"/><Relationship Id="rId5" Type="http://schemas.openxmlformats.org/officeDocument/2006/relationships/image" Target="../media/image112.png"/><Relationship Id="rId10" Type="http://schemas.microsoft.com/office/2007/relationships/hdphoto" Target="../media/hdphoto15.wdp"/><Relationship Id="rId4" Type="http://schemas.openxmlformats.org/officeDocument/2006/relationships/image" Target="../media/image121.pn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8.xml"/><Relationship Id="rId5" Type="http://schemas.openxmlformats.org/officeDocument/2006/relationships/image" Target="../media/image124.GIF"/><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17.wdp"/><Relationship Id="rId2" Type="http://schemas.openxmlformats.org/officeDocument/2006/relationships/image" Target="../media/image125.png"/><Relationship Id="rId1" Type="http://schemas.openxmlformats.org/officeDocument/2006/relationships/slideLayout" Target="../slideLayouts/slideLayout11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01.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6.xml"/><Relationship Id="rId5" Type="http://schemas.openxmlformats.org/officeDocument/2006/relationships/image" Target="../media/image124.GIF"/><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png"/><Relationship Id="rId3" Type="http://schemas.openxmlformats.org/officeDocument/2006/relationships/notesSlide" Target="../notesSlides/notesSlide6.xml"/><Relationship Id="rId7" Type="http://schemas.openxmlformats.org/officeDocument/2006/relationships/image" Target="../media/image34.png"/><Relationship Id="rId12" Type="http://schemas.openxmlformats.org/officeDocument/2006/relationships/image" Target="../media/image63.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2.png"/><Relationship Id="rId5" Type="http://schemas.openxmlformats.org/officeDocument/2006/relationships/image" Target="../media/image33.png"/><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2.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2.png"/><Relationship Id="rId7" Type="http://schemas.microsoft.com/office/2007/relationships/hdphoto" Target="../media/hdphoto5.wdp"/><Relationship Id="rId12"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73.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microsoft.com/office/2007/relationships/hdphoto" Target="../media/hdphoto4.wdp"/><Relationship Id="rId9" Type="http://schemas.openxmlformats.org/officeDocument/2006/relationships/image" Target="../media/image76.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14313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anose="02020603050405020304" pitchFamily="18" charset="0"/>
                <a:cs typeface="Times New Roman" panose="02020603050405020304" pitchFamily="18" charset="0"/>
              </a:rPr>
              <a:t>Tiết 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66122" y="2306858"/>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Nước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chất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lỏng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suốt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màu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mùi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vị</a:t>
            </a:r>
            <a:r>
              <a:rPr lang="vi-VN" sz="5400" b="1" dirty="0">
                <a:latin typeface="Times New Roman" panose="02020603050405020304" pitchFamily="18" charset="0"/>
                <a:cs typeface="Times New Roman" panose="02020603050405020304" pitchFamily="18" charset="0"/>
              </a:rPr>
              <a:t>, không có hình dạng nhất định</a:t>
            </a:r>
            <a:r>
              <a:rPr lang="en-US" sz="54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dirty="0" err="1">
                <a:solidFill>
                  <a:srgbClr val="000099"/>
                </a:solidFill>
                <a:latin typeface="Times New Roman" pitchFamily="18" charset="0"/>
              </a:rPr>
              <a:t>Thí</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749957" y="5159452"/>
            <a:ext cx="1260814" cy="1826894"/>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1057" y="5780317"/>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2 khăn mặt, 2 đĩa, 2 tờ giấy ăn khô, 1 thìa, nước</a:t>
            </a:r>
            <a:endParaRPr lang="en-US" sz="3600" dirty="0">
              <a:latin typeface="Times New Roman" panose="02020603050405020304" pitchFamily="18" charset="0"/>
              <a:cs typeface="Times New Roman" panose="02020603050405020304" pitchFamily="18"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4795881" y="2216718"/>
            <a:ext cx="7396383" cy="2862322"/>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5298245"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Times New Roman" panose="02020603050405020304" pitchFamily="18" charset="0"/>
                <a:cs typeface="Times New Roman" panose="02020603050405020304" pitchFamily="18" charset="0"/>
              </a:rPr>
              <a:t>Khởi</a:t>
            </a:r>
            <a:r>
              <a:rPr lang="en-US" altLang="zh-CN" sz="8800" b="1" dirty="0">
                <a:solidFill>
                  <a:srgbClr val="FF0000"/>
                </a:solidFill>
                <a:latin typeface="Times New Roman" panose="02020603050405020304" pitchFamily="18" charset="0"/>
                <a:cs typeface="Times New Roman" panose="02020603050405020304" pitchFamily="18" charset="0"/>
              </a:rPr>
              <a:t> </a:t>
            </a:r>
            <a:r>
              <a:rPr lang="en-US" altLang="zh-CN" sz="8800" b="1" dirty="0" err="1">
                <a:solidFill>
                  <a:srgbClr val="FF0000"/>
                </a:solidFill>
                <a:latin typeface="Times New Roman" panose="02020603050405020304" pitchFamily="18" charset="0"/>
                <a:cs typeface="Times New Roman" panose="02020603050405020304" pitchFamily="18" charset="0"/>
              </a:rPr>
              <a:t>động</a:t>
            </a:r>
            <a:endParaRPr kumimoji="0" lang="en-US" altLang="zh-CN" sz="88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Times New Roman" panose="02020603050405020304" pitchFamily="18" charset="0"/>
                <a:cs typeface="Times New Roman" panose="02020603050405020304" pitchFamily="18" charset="0"/>
              </a:rPr>
              <a:t>Nước</a:t>
            </a:r>
            <a:r>
              <a:rPr lang="en-US" sz="3600" b="1" cap="none" spc="0" dirty="0">
                <a:ln w="0"/>
                <a:solidFill>
                  <a:srgbClr val="C00000"/>
                </a:solidFill>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latin typeface="Times New Roman" panose="02020603050405020304" pitchFamily="18" charset="0"/>
                <a:cs typeface="Times New Roman" panose="02020603050405020304" pitchFamily="18" charset="0"/>
              </a:rPr>
              <a:t>thấm</a:t>
            </a:r>
            <a:r>
              <a:rPr lang="en-US" sz="3600" b="1" cap="none" spc="0" dirty="0">
                <a:ln w="0"/>
                <a:solidFill>
                  <a:srgbClr val="C00000"/>
                </a:solidFill>
                <a:effectLst/>
                <a:latin typeface="Times New Roman" panose="02020603050405020304" pitchFamily="18" charset="0"/>
                <a:cs typeface="Times New Roman" panose="02020603050405020304" pitchFamily="18"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Times New Roman" panose="02020603050405020304" pitchFamily="18" charset="0"/>
                <a:cs typeface="Times New Roman" panose="02020603050405020304" pitchFamily="18" charset="0"/>
              </a:rPr>
              <a:t>Nước</a:t>
            </a:r>
            <a:r>
              <a:rPr lang="en-US" sz="3600" b="1" cap="none" spc="0" dirty="0">
                <a:ln w="0"/>
                <a:solidFill>
                  <a:srgbClr val="C00000"/>
                </a:solidFill>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latin typeface="Times New Roman" panose="02020603050405020304" pitchFamily="18" charset="0"/>
                <a:cs typeface="Times New Roman" panose="02020603050405020304" pitchFamily="18" charset="0"/>
              </a:rPr>
              <a:t>không</a:t>
            </a:r>
            <a:r>
              <a:rPr lang="en-US" sz="3600" b="1" cap="none" spc="0" dirty="0">
                <a:ln w="0"/>
                <a:solidFill>
                  <a:srgbClr val="C00000"/>
                </a:solidFill>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latin typeface="Times New Roman" panose="02020603050405020304" pitchFamily="18" charset="0"/>
                <a:cs typeface="Times New Roman" panose="02020603050405020304" pitchFamily="18" charset="0"/>
              </a:rPr>
              <a:t>thấm</a:t>
            </a:r>
            <a:r>
              <a:rPr lang="en-US" sz="3600" b="1" cap="none" spc="0" dirty="0">
                <a:ln w="0"/>
                <a:solidFill>
                  <a:srgbClr val="C00000"/>
                </a:solidFill>
                <a:effectLst/>
                <a:latin typeface="Times New Roman" panose="02020603050405020304" pitchFamily="18" charset="0"/>
                <a:cs typeface="Times New Roman" panose="02020603050405020304" pitchFamily="18"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259642" y="341208"/>
            <a:ext cx="222689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rPr>
              <a:t>CHUẨN BỊ</a:t>
            </a:r>
            <a:endParaRPr kumimoji="0" lang="en-US"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3 cốc thủy tinh, 3 thìa, muối ăn, cát, đường</a:t>
            </a:r>
            <a:endParaRPr lang="en-US" sz="3600" dirty="0">
              <a:latin typeface="Times New Roman" panose="02020603050405020304" pitchFamily="18" charset="0"/>
              <a:cs typeface="Times New Roman" panose="02020603050405020304" pitchFamily="18"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995285" y="1808658"/>
            <a:ext cx="25234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rPr>
              <a:t>TIẾN</a:t>
            </a:r>
            <a:r>
              <a:rPr kumimoji="0" lang="vi-VN" sz="3200" b="1" i="0" u="none" strike="noStrike" kern="1200" cap="none" spc="0" normalizeH="0" noProof="0" dirty="0">
                <a:ln w="0"/>
                <a:solidFill>
                  <a:srgbClr val="C00000"/>
                </a:solidFill>
                <a:effectLst/>
                <a:uLnTx/>
                <a:uFillTx/>
                <a:latin typeface="Times New Roman" panose="02020603050405020304" pitchFamily="18" charset="0"/>
                <a:cs typeface="Times New Roman" panose="02020603050405020304" pitchFamily="18" charset="0"/>
              </a:rPr>
              <a:t> HÀNH</a:t>
            </a:r>
            <a:endParaRPr kumimoji="0" lang="en-US"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Lấy 3 cốc nước như nhau, cho vào từng cốc các chất: muối ăn, cát, đường như hình 4, rồi khuấy đều</a:t>
            </a:r>
            <a:endParaRPr lang="en-US" sz="3200" dirty="0">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Times New Roman" panose="02020603050405020304" pitchFamily="18" charset="0"/>
                <a:cs typeface="Times New Roman" panose="02020603050405020304" pitchFamily="18" charset="0"/>
              </a:rPr>
              <a:t>Nước</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hoàn</a:t>
            </a:r>
            <a:r>
              <a:rPr lang="en-US" sz="4000" dirty="0">
                <a:ln w="0"/>
                <a:solidFill>
                  <a:srgbClr val="C00000"/>
                </a:solidFill>
                <a:effectLst/>
                <a:latin typeface="Times New Roman" panose="02020603050405020304" pitchFamily="18" charset="0"/>
                <a:cs typeface="Times New Roman" panose="02020603050405020304" pitchFamily="18" charset="0"/>
              </a:rPr>
              <a:t> tan </a:t>
            </a:r>
            <a:r>
              <a:rPr lang="en-US" sz="4000" dirty="0" err="1">
                <a:ln w="0"/>
                <a:solidFill>
                  <a:srgbClr val="C00000"/>
                </a:solidFill>
                <a:effectLst/>
                <a:latin typeface="Times New Roman" panose="02020603050405020304" pitchFamily="18" charset="0"/>
                <a:cs typeface="Times New Roman" panose="02020603050405020304" pitchFamily="18" charset="0"/>
              </a:rPr>
              <a:t>được</a:t>
            </a:r>
            <a:endParaRPr lang="en-US" sz="4000" dirty="0">
              <a:ln w="0"/>
              <a:solidFill>
                <a:srgbClr val="C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Times New Roman" panose="02020603050405020304" pitchFamily="18" charset="0"/>
                <a:cs typeface="Times New Roman" panose="02020603050405020304" pitchFamily="18" charset="0"/>
              </a:rPr>
              <a:t>Nước</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không</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hoà</a:t>
            </a:r>
            <a:r>
              <a:rPr lang="en-US" sz="4000" dirty="0">
                <a:ln w="0"/>
                <a:solidFill>
                  <a:srgbClr val="C00000"/>
                </a:solidFill>
                <a:effectLst/>
                <a:latin typeface="Times New Roman" panose="02020603050405020304" pitchFamily="18" charset="0"/>
                <a:cs typeface="Times New Roman" panose="02020603050405020304" pitchFamily="18" charset="0"/>
              </a:rPr>
              <a:t> tan </a:t>
            </a:r>
            <a:r>
              <a:rPr lang="en-US" sz="4000" dirty="0" err="1">
                <a:ln w="0"/>
                <a:solidFill>
                  <a:srgbClr val="C00000"/>
                </a:solidFill>
                <a:effectLst/>
                <a:latin typeface="Times New Roman" panose="02020603050405020304" pitchFamily="18" charset="0"/>
                <a:cs typeface="Times New Roman" panose="02020603050405020304" pitchFamily="18" charset="0"/>
              </a:rPr>
              <a:t>được</a:t>
            </a:r>
            <a:endParaRPr lang="en-US" sz="4000" dirty="0">
              <a:ln w="0"/>
              <a:solidFill>
                <a:srgbClr val="C00000"/>
              </a:solidFill>
              <a:effectLst/>
              <a:latin typeface="Times New Roman" panose="02020603050405020304" pitchFamily="18" charset="0"/>
              <a:cs typeface="Times New Roman" panose="02020603050405020304" pitchFamily="18" charset="0"/>
            </a:endParaRPr>
          </a:p>
        </p:txBody>
      </p:sp>
      <p:pic>
        <p:nvPicPr>
          <p:cNvPr id="102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Times New Roman" panose="02020603050405020304" pitchFamily="18" charset="0"/>
              <a:cs typeface="Times New Roman" panose="02020603050405020304" pitchFamily="18" charset="0"/>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anose="02020603050405020304"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35693" y="36098"/>
            <a:ext cx="4037324"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defTabSz="914377"/>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thấm</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hòa</a:t>
            </a:r>
            <a:r>
              <a:rPr lang="en-US" sz="4000" dirty="0">
                <a:latin typeface="Times New Roman" panose="02020603050405020304" pitchFamily="18" charset="0"/>
                <a:cs typeface="Times New Roman" panose="02020603050405020304" pitchFamily="18" charset="0"/>
              </a:rPr>
              <a:t> tan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Times New Roman" panose="02020603050405020304" pitchFamily="18" charset="0"/>
                <a:cs typeface="Times New Roman" panose="02020603050405020304" pitchFamily="18" charset="0"/>
              </a:rPr>
              <a:t>Ghi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nhớ</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107750"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093"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580292" y="375546"/>
            <a:ext cx="1068972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smtClean="0">
                <a:solidFill>
                  <a:srgbClr val="FF0000"/>
                </a:solidFill>
                <a:latin typeface="Times New Roman" panose="02020603050405020304" pitchFamily="18" charset="0"/>
                <a:cs typeface="Times New Roman" panose="02020603050405020304" pitchFamily="18" charset="0"/>
              </a:rPr>
              <a:t>Khoa</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smtClean="0">
                <a:solidFill>
                  <a:srgbClr val="FF0000"/>
                </a:solidFill>
                <a:latin typeface="Times New Roman" panose="02020603050405020304" pitchFamily="18" charset="0"/>
                <a:cs typeface="Times New Roman" panose="02020603050405020304" pitchFamily="18" charset="0"/>
              </a:rPr>
              <a:t>học</a:t>
            </a:r>
            <a:endParaRPr lang="en-US" altLang="zh-CN" sz="3600" b="1"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Bài</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1: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Tính</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chất</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của</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nước</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và</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nước</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với</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cuộc</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kumimoji="0" lang="en-US" altLang="zh-CN" sz="3600" b="1" i="0" u="none" strike="noStrike" kern="1200" cap="none" spc="0" normalizeH="0" noProof="0" dirty="0" err="1"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sống</a:t>
            </a:r>
            <a:r>
              <a:rPr kumimoji="0" lang="en-US" altLang="zh-CN" sz="3600" b="1" i="0" u="none" strike="noStrike" kern="1200" cap="none" spc="0" normalizeH="0" noProof="0" dirty="0" smtClean="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endPar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857664" y="1678962"/>
            <a:ext cx="10434752" cy="3416320"/>
          </a:xfrm>
          <a:prstGeom prst="rect">
            <a:avLst/>
          </a:prstGeom>
          <a:noFill/>
        </p:spPr>
        <p:txBody>
          <a:bodyPr wrap="square" rtlCol="0">
            <a:spAutoFit/>
          </a:bodyPr>
          <a:lstStyle/>
          <a:p>
            <a:pPr marL="514350" indent="-514350" algn="just">
              <a:buFont typeface="+mj-lt"/>
              <a:buAutoNum type="arabicPeriod"/>
            </a:pPr>
            <a:r>
              <a:rPr lang="en-US" sz="3600" dirty="0" err="1" smtClean="0">
                <a:latin typeface="Times New Roman" panose="02020603050405020304" pitchFamily="18" charset="0"/>
                <a:cs typeface="Times New Roman" panose="02020603050405020304" pitchFamily="18" charset="0"/>
              </a:rPr>
              <a:t>Tính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a:t>
            </a:r>
          </a:p>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lỏng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endParaRPr lang="en-US" sz="3600" dirty="0" smtClean="0">
              <a:latin typeface="Times New Roman" panose="02020603050405020304" pitchFamily="18" charset="0"/>
              <a:cs typeface="Times New Roman" panose="02020603050405020304" pitchFamily="18" charset="0"/>
            </a:endParaRPr>
          </a:p>
          <a:p>
            <a:pPr marL="571500" indent="-571500" algn="just">
              <a:buFontTx/>
              <a:buChar char="-"/>
            </a:pP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phía</a:t>
            </a:r>
            <a:r>
              <a:rPr lang="en-US" sz="3600" dirty="0" smtClean="0">
                <a:latin typeface="Times New Roman" panose="02020603050405020304" pitchFamily="18" charset="0"/>
                <a:cs typeface="Times New Roman" panose="02020603050405020304" pitchFamily="18" charset="0"/>
              </a:rPr>
              <a:t>. </a:t>
            </a:r>
          </a:p>
          <a:p>
            <a:pPr algn="just"/>
            <a:r>
              <a:rPr lang="en-US" sz="360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thấm</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qua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tan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11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ppt_x"/>
                                          </p:val>
                                        </p:tav>
                                        <p:tav tm="100000">
                                          <p:val>
                                            <p:strVal val="#ppt_x"/>
                                          </p:val>
                                        </p:tav>
                                      </p:tavLst>
                                    </p:anim>
                                    <p:anim calcmode="lin" valueType="num">
                                      <p:cBhvr additive="base">
                                        <p:cTn id="29"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607129"/>
            <a:ext cx="735008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Times New Roman" panose="02020603050405020304" pitchFamily="18" charset="0"/>
                <a:cs typeface="Times New Roman" panose="02020603050405020304" pitchFamily="18" charset="0"/>
              </a:rPr>
              <a:t>YÊU CẦU CẦN ĐẠT</a:t>
            </a:r>
            <a:endPar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40143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Times New Roman" panose="02020603050405020304" pitchFamily="18" charset="0"/>
                <a:cs typeface="Times New Roman" panose="02020603050405020304" pitchFamily="18" charset="0"/>
              </a:rPr>
              <a:t>Quan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ra 1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a:p>
            <a:pPr marL="514350" indent="-514350" algn="just">
              <a:buFont typeface="+mj-lt"/>
              <a:buAutoNum type="arabicPeriod"/>
            </a:pP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defTabSz="914377"/>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thấm</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hòa</a:t>
            </a:r>
            <a:r>
              <a:rPr lang="en-US" sz="4000" dirty="0">
                <a:latin typeface="Times New Roman" panose="02020603050405020304" pitchFamily="18" charset="0"/>
                <a:cs typeface="Times New Roman" panose="02020603050405020304" pitchFamily="18" charset="0"/>
              </a:rPr>
              <a:t> tan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10741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1096647" y="5407297"/>
            <a:ext cx="931092" cy="1349133"/>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795724"/>
            <a:ext cx="1228188" cy="722209"/>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614058" y="-292052"/>
            <a:ext cx="2903972" cy="1941735"/>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2" y="122507"/>
            <a:ext cx="1569338" cy="104702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Đồ dùng thủy tinh không màu; nước sạch</a:t>
            </a:r>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1152742" y="5411798"/>
            <a:ext cx="1039258" cy="1505864"/>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0" y="5734030"/>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492187" y="1456995"/>
            <a:ext cx="11500121" cy="1938992"/>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Rót </a:t>
            </a:r>
            <a:r>
              <a:rPr lang="vi-VN" sz="4000" dirty="0">
                <a:latin typeface="Times New Roman" panose="02020603050405020304" pitchFamily="18" charset="0"/>
                <a:cs typeface="Times New Roman" panose="02020603050405020304" pitchFamily="18" charset="0"/>
              </a:rPr>
              <a:t>nước vào cốc, bát và chai như hình 1</a:t>
            </a:r>
            <a:r>
              <a:rPr lang="vi-VN" sz="4000" dirty="0" smtClean="0">
                <a:latin typeface="Times New Roman" panose="02020603050405020304" pitchFamily="18" charset="0"/>
                <a:cs typeface="Times New Roman" panose="02020603050405020304" pitchFamily="18" charset="0"/>
              </a:rPr>
              <a:t>.</a:t>
            </a:r>
            <a:endParaRPr lang="en-US" sz="4000" dirty="0" smtClean="0">
              <a:latin typeface="Times New Roman" panose="02020603050405020304" pitchFamily="18" charset="0"/>
              <a:cs typeface="Times New Roman" panose="02020603050405020304" pitchFamily="18" charset="0"/>
            </a:endParaRPr>
          </a:p>
          <a:p>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Hãy quan sát, ngửi, nếm; cho biết màu sắc, mùi, vị và hình dạng của nước.</a:t>
            </a:r>
            <a:endParaRPr lang="en-US" sz="4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3" y="222047"/>
            <a:ext cx="1416592" cy="121113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anose="02020603050405020304"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217</TotalTime>
  <Words>753</Words>
  <Application>Microsoft Office PowerPoint</Application>
  <PresentationFormat>Widescreen</PresentationFormat>
  <Paragraphs>101</Paragraphs>
  <Slides>30</Slides>
  <Notes>18</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30</vt:i4>
      </vt:variant>
    </vt:vector>
  </HeadingPairs>
  <TitlesOfParts>
    <vt:vector size="55" baseType="lpstr">
      <vt:lpstr>SVN-Newton</vt:lpstr>
      <vt:lpstr>宋体</vt:lpstr>
      <vt:lpstr>#9Slide07 HoneyCream</vt:lpstr>
      <vt:lpstr>黑体</vt:lpstr>
      <vt:lpstr>方正字迹-邢体草书繁体</vt:lpstr>
      <vt:lpstr>Times New Roman</vt:lpstr>
      <vt:lpstr>UTM Times</vt:lpstr>
      <vt:lpstr>华康少女文字W5</vt:lpstr>
      <vt:lpstr>Calibri</vt:lpstr>
      <vt:lpstr>DFGothic-EB</vt:lpstr>
      <vt:lpstr>等线</vt:lpstr>
      <vt:lpstr>Arial</vt:lpstr>
      <vt:lpstr>方正卡通简体</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ADMIN</cp:lastModifiedBy>
  <cp:revision>15</cp:revision>
  <dcterms:created xsi:type="dcterms:W3CDTF">2023-06-19T08:32:55Z</dcterms:created>
  <dcterms:modified xsi:type="dcterms:W3CDTF">2023-09-05T10:01:02Z</dcterms:modified>
  <cp:category>MT50</cp:category>
  <cp:version>MT50</cp:version>
</cp:coreProperties>
</file>