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24" r:id="rId3"/>
    <p:sldId id="525" r:id="rId4"/>
    <p:sldId id="526" r:id="rId5"/>
    <p:sldId id="527" r:id="rId6"/>
    <p:sldId id="549" r:id="rId7"/>
    <p:sldId id="546" r:id="rId8"/>
    <p:sldId id="548" r:id="rId9"/>
    <p:sldId id="550" r:id="rId10"/>
    <p:sldId id="564" r:id="rId11"/>
    <p:sldId id="551" r:id="rId12"/>
    <p:sldId id="555" r:id="rId13"/>
    <p:sldId id="570" r:id="rId14"/>
    <p:sldId id="552" r:id="rId15"/>
    <p:sldId id="556" r:id="rId16"/>
    <p:sldId id="565" r:id="rId17"/>
    <p:sldId id="558" r:id="rId18"/>
    <p:sldId id="557" r:id="rId19"/>
    <p:sldId id="560" r:id="rId20"/>
    <p:sldId id="566" r:id="rId21"/>
    <p:sldId id="568" r:id="rId22"/>
    <p:sldId id="569" r:id="rId23"/>
    <p:sldId id="547" r:id="rId24"/>
    <p:sldId id="534" r:id="rId25"/>
    <p:sldId id="545" r:id="rId26"/>
    <p:sldId id="5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96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5168-71EE-FCBB-64A0-C80828F20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3051B0-2A7E-1E76-AE14-A9AD65FE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77EF10-6542-0812-4F2C-6B2C2C082CA8}"/>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5" name="Footer Placeholder 4">
            <a:extLst>
              <a:ext uri="{FF2B5EF4-FFF2-40B4-BE49-F238E27FC236}">
                <a16:creationId xmlns:a16="http://schemas.microsoft.com/office/drawing/2014/main" id="{6D6F4FEA-3D1B-054C-494A-9CCB72FC7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5884B-1A13-5D61-CAA3-0B20E2E07B34}"/>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330985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7A0D-4712-2493-BBA4-13D6AEFF53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4688-7096-5045-ADB0-0A9D362E78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45DC0-603C-D82C-E89C-3B825E7076F4}"/>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5" name="Footer Placeholder 4">
            <a:extLst>
              <a:ext uri="{FF2B5EF4-FFF2-40B4-BE49-F238E27FC236}">
                <a16:creationId xmlns:a16="http://schemas.microsoft.com/office/drawing/2014/main" id="{8C23A632-C28D-6D03-47A4-B8C5B84FF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1DCE7-F84E-95C9-B45C-3C891734DEED}"/>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139223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827EF-6FED-7800-6A21-66290D5760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CF27A5-98B9-853F-A5BD-C61D97864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1A166-F1C8-91E5-4E19-1B0333E4A63B}"/>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5" name="Footer Placeholder 4">
            <a:extLst>
              <a:ext uri="{FF2B5EF4-FFF2-40B4-BE49-F238E27FC236}">
                <a16:creationId xmlns:a16="http://schemas.microsoft.com/office/drawing/2014/main" id="{E87CD9F0-1F98-5B26-673F-9CBA83A81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796A5-4D1E-A95B-DC20-E4EF3F14A86F}"/>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401354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3BF3F-1BB0-A179-A7C6-611662A41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5F2C1-FF51-101F-5F3E-F55A99D75F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86DB2-7E0D-B84A-4F82-A50C3FB58AB9}"/>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5" name="Footer Placeholder 4">
            <a:extLst>
              <a:ext uri="{FF2B5EF4-FFF2-40B4-BE49-F238E27FC236}">
                <a16:creationId xmlns:a16="http://schemas.microsoft.com/office/drawing/2014/main" id="{87F9E726-146E-147F-A33D-20182358C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B7C27-BC93-CB86-D6BD-F7E62618F460}"/>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95273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0474-EA14-5E2E-02D5-83AEB8ADE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9EC807-C1A5-699F-93A6-23E3E87C11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1DFA80-4A0B-7910-8A35-436A82CA50B1}"/>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5" name="Footer Placeholder 4">
            <a:extLst>
              <a:ext uri="{FF2B5EF4-FFF2-40B4-BE49-F238E27FC236}">
                <a16:creationId xmlns:a16="http://schemas.microsoft.com/office/drawing/2014/main" id="{787C149C-EE0E-0E00-65EA-B4DC81270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0EB82-3B16-96F0-579F-27F49C47B63D}"/>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179598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0924-0592-FB58-C5E4-C87391A58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B1E6F-4AED-3210-AB4C-1D69FB3E9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10ACA8-B74D-EEEB-D79B-2E0E5689A0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F136A8-1294-1FF3-7657-CF7761D351D4}"/>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6" name="Footer Placeholder 5">
            <a:extLst>
              <a:ext uri="{FF2B5EF4-FFF2-40B4-BE49-F238E27FC236}">
                <a16:creationId xmlns:a16="http://schemas.microsoft.com/office/drawing/2014/main" id="{864E16BC-1751-58E4-963E-F55C1CD43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1A1FE-CB83-8825-91F3-ADBA779211A2}"/>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207976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FB762-AC3B-B212-4CDE-2F67D026D7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BECBC3-52B9-D5F4-C368-6E3BB1D502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84CFF6-24E0-EBD3-E91B-F57BF4B808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30F71-0346-3BE9-80E0-4BABBBD4F9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2F2AB2-0CBF-1F3E-49D3-A62D2888A6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ACA7F1-CC4A-10F1-5B17-7C9BA014DADA}"/>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8" name="Footer Placeholder 7">
            <a:extLst>
              <a:ext uri="{FF2B5EF4-FFF2-40B4-BE49-F238E27FC236}">
                <a16:creationId xmlns:a16="http://schemas.microsoft.com/office/drawing/2014/main" id="{264E353F-71F3-8ACB-2ED9-BF597D06A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1B6E13-EE2F-99D9-9A63-5040E4BEA748}"/>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366356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C55D-E5F7-C811-C98D-A57CA438EC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6C01D4-9373-3264-A60C-50954AF17D8C}"/>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4" name="Footer Placeholder 3">
            <a:extLst>
              <a:ext uri="{FF2B5EF4-FFF2-40B4-BE49-F238E27FC236}">
                <a16:creationId xmlns:a16="http://schemas.microsoft.com/office/drawing/2014/main" id="{BD51FEB1-E383-0A6B-C8C6-09FFB1860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4D1A3F-5341-31E9-CED6-806907023036}"/>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184935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D2308-48FE-3B24-CFF1-E7557F2C28C0}"/>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3" name="Footer Placeholder 2">
            <a:extLst>
              <a:ext uri="{FF2B5EF4-FFF2-40B4-BE49-F238E27FC236}">
                <a16:creationId xmlns:a16="http://schemas.microsoft.com/office/drawing/2014/main" id="{F480774F-0BE5-E00C-E73A-289BC0838E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987F30-9404-6528-026F-48F23FAB4494}"/>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120888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48CA-9F19-A257-27B8-DE310462B0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4B3B0D-E7D3-E8CA-D2BD-9B542B8F0B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EA594A-5985-657C-4585-E236D6155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A5AFB2-BFB3-4C1C-BFF5-A2B86B4F65B6}"/>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6" name="Footer Placeholder 5">
            <a:extLst>
              <a:ext uri="{FF2B5EF4-FFF2-40B4-BE49-F238E27FC236}">
                <a16:creationId xmlns:a16="http://schemas.microsoft.com/office/drawing/2014/main" id="{784D8BFD-0642-43F5-EE51-AE76E01C9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7D002-8860-D06B-2C0A-11034B0CC5ED}"/>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76590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AC5E-B86E-3FB3-F8B2-F5F2C5EB7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DF3FAA-8F85-0B14-248C-C305CFFAD1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6C54F-E766-6969-8D56-460B306E5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3EA3E-1F16-B592-B6B6-5717F532159D}"/>
              </a:ext>
            </a:extLst>
          </p:cNvPr>
          <p:cNvSpPr>
            <a:spLocks noGrp="1"/>
          </p:cNvSpPr>
          <p:nvPr>
            <p:ph type="dt" sz="half" idx="10"/>
          </p:nvPr>
        </p:nvSpPr>
        <p:spPr/>
        <p:txBody>
          <a:bodyPr/>
          <a:lstStyle/>
          <a:p>
            <a:fld id="{BF345041-564C-4BEE-8BBD-25DBD3FE03BA}" type="datetimeFigureOut">
              <a:rPr lang="en-US" smtClean="0"/>
              <a:t>9/10/2024</a:t>
            </a:fld>
            <a:endParaRPr lang="en-US"/>
          </a:p>
        </p:txBody>
      </p:sp>
      <p:sp>
        <p:nvSpPr>
          <p:cNvPr id="6" name="Footer Placeholder 5">
            <a:extLst>
              <a:ext uri="{FF2B5EF4-FFF2-40B4-BE49-F238E27FC236}">
                <a16:creationId xmlns:a16="http://schemas.microsoft.com/office/drawing/2014/main" id="{F5B28141-D70B-A72F-8E91-BC903966B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5F17F-2FFA-6487-2298-F3B30E564765}"/>
              </a:ext>
            </a:extLst>
          </p:cNvPr>
          <p:cNvSpPr>
            <a:spLocks noGrp="1"/>
          </p:cNvSpPr>
          <p:nvPr>
            <p:ph type="sldNum" sz="quarter" idx="12"/>
          </p:nvPr>
        </p:nvSpPr>
        <p:spPr/>
        <p:txBody>
          <a:bodyPr/>
          <a:lstStyle/>
          <a:p>
            <a:fld id="{8178D469-2E0F-49BD-99D2-9FE7C1AB0B2F}" type="slidenum">
              <a:rPr lang="en-US" smtClean="0"/>
              <a:t>‹#›</a:t>
            </a:fld>
            <a:endParaRPr lang="en-US"/>
          </a:p>
        </p:txBody>
      </p:sp>
    </p:spTree>
    <p:extLst>
      <p:ext uri="{BB962C8B-B14F-4D97-AF65-F5344CB8AC3E}">
        <p14:creationId xmlns:p14="http://schemas.microsoft.com/office/powerpoint/2010/main" val="159070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FC76D-332F-B706-14C2-BBF856FF5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AEC072-4F9F-30A9-9DAB-9B5EDB015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C3779-E37A-0560-C6F6-8DA591EDC4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45041-564C-4BEE-8BBD-25DBD3FE03BA}" type="datetimeFigureOut">
              <a:rPr lang="en-US" smtClean="0"/>
              <a:t>9/10/2024</a:t>
            </a:fld>
            <a:endParaRPr lang="en-US"/>
          </a:p>
        </p:txBody>
      </p:sp>
      <p:sp>
        <p:nvSpPr>
          <p:cNvPr id="5" name="Footer Placeholder 4">
            <a:extLst>
              <a:ext uri="{FF2B5EF4-FFF2-40B4-BE49-F238E27FC236}">
                <a16:creationId xmlns:a16="http://schemas.microsoft.com/office/drawing/2014/main" id="{6509B349-576B-9343-8D93-BF4DA6B3FD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8C7E01-80E0-5977-8EB6-4783BD687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8D469-2E0F-49BD-99D2-9FE7C1AB0B2F}" type="slidenum">
              <a:rPr lang="en-US" smtClean="0"/>
              <a:t>‹#›</a:t>
            </a:fld>
            <a:endParaRPr lang="en-US"/>
          </a:p>
        </p:txBody>
      </p:sp>
    </p:spTree>
    <p:extLst>
      <p:ext uri="{BB962C8B-B14F-4D97-AF65-F5344CB8AC3E}">
        <p14:creationId xmlns:p14="http://schemas.microsoft.com/office/powerpoint/2010/main" val="2270603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image" Target="../media/image16.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slideLayout" Target="../slideLayouts/slideLayout2.xml"/><Relationship Id="rId2" Type="http://schemas.openxmlformats.org/officeDocument/2006/relationships/tags" Target="../tags/tag9.xml"/><Relationship Id="rId16" Type="http://schemas.openxmlformats.org/officeDocument/2006/relationships/tags" Target="../tags/tag23.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9A62-7D8D-2C71-ACC1-944C2D4F9A0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C801EA9-6F27-A2B0-B627-DF9A02A25F2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68176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9F417D6A-DEE3-3F2F-9F41-04A03CB8BE66}"/>
              </a:ext>
            </a:extLst>
          </p:cNvPr>
          <p:cNvPicPr>
            <a:picLocks noChangeAspect="1"/>
          </p:cNvPicPr>
          <p:nvPr/>
        </p:nvPicPr>
        <p:blipFill>
          <a:blip r:embed="rId8"/>
          <a:stretch>
            <a:fillRect/>
          </a:stretch>
        </p:blipFill>
        <p:spPr>
          <a:xfrm>
            <a:off x="947164" y="1581150"/>
            <a:ext cx="10297036" cy="2383743"/>
          </a:xfrm>
          <a:prstGeom prst="rect">
            <a:avLst/>
          </a:prstGeom>
        </p:spPr>
      </p:pic>
    </p:spTree>
    <p:extLst>
      <p:ext uri="{BB962C8B-B14F-4D97-AF65-F5344CB8AC3E}">
        <p14:creationId xmlns:p14="http://schemas.microsoft.com/office/powerpoint/2010/main" val="228682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98005-E930-A89C-220D-A2992E7127D7}"/>
              </a:ext>
            </a:extLst>
          </p:cNvPr>
          <p:cNvPicPr>
            <a:picLocks noChangeAspect="1"/>
          </p:cNvPicPr>
          <p:nvPr/>
        </p:nvPicPr>
        <p:blipFill rotWithShape="1">
          <a:blip r:embed="rId2">
            <a:extLst>
              <a:ext uri="{28A0092B-C50C-407E-A947-70E740481C1C}">
                <a14:useLocalDpi xmlns:a14="http://schemas.microsoft.com/office/drawing/2010/main" val="0"/>
              </a:ext>
            </a:extLst>
          </a:blip>
          <a:srcRect l="3446" t="10542" r="53090" b="45458"/>
          <a:stretch/>
        </p:blipFill>
        <p:spPr>
          <a:xfrm>
            <a:off x="485192" y="802433"/>
            <a:ext cx="3732245" cy="5346119"/>
          </a:xfrm>
          <a:prstGeom prst="rect">
            <a:avLst/>
          </a:prstGeom>
        </p:spPr>
      </p:pic>
      <p:pic>
        <p:nvPicPr>
          <p:cNvPr id="7" name="Picture 6">
            <a:extLst>
              <a:ext uri="{FF2B5EF4-FFF2-40B4-BE49-F238E27FC236}">
                <a16:creationId xmlns:a16="http://schemas.microsoft.com/office/drawing/2014/main" id="{98ED54AD-8FF3-0D83-310E-F35EE3F7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36" y="404723"/>
            <a:ext cx="7049954" cy="6048554"/>
          </a:xfrm>
          <a:prstGeom prst="rect">
            <a:avLst/>
          </a:prstGeom>
        </p:spPr>
      </p:pic>
      <p:pic>
        <p:nvPicPr>
          <p:cNvPr id="4" name="Picture 3">
            <a:extLst>
              <a:ext uri="{FF2B5EF4-FFF2-40B4-BE49-F238E27FC236}">
                <a16:creationId xmlns:a16="http://schemas.microsoft.com/office/drawing/2014/main" id="{9E639CDD-D65F-837E-C85C-89E96902EDA7}"/>
              </a:ext>
            </a:extLst>
          </p:cNvPr>
          <p:cNvPicPr>
            <a:picLocks noChangeAspect="1"/>
          </p:cNvPicPr>
          <p:nvPr/>
        </p:nvPicPr>
        <p:blipFill>
          <a:blip r:embed="rId4"/>
          <a:stretch>
            <a:fillRect/>
          </a:stretch>
        </p:blipFill>
        <p:spPr>
          <a:xfrm>
            <a:off x="4540752" y="539424"/>
            <a:ext cx="7651248" cy="5467238"/>
          </a:xfrm>
          <a:prstGeom prst="rect">
            <a:avLst/>
          </a:prstGeom>
        </p:spPr>
      </p:pic>
      <p:sp>
        <p:nvSpPr>
          <p:cNvPr id="10" name="Oval 9">
            <a:extLst>
              <a:ext uri="{FF2B5EF4-FFF2-40B4-BE49-F238E27FC236}">
                <a16:creationId xmlns:a16="http://schemas.microsoft.com/office/drawing/2014/main" id="{629E1323-9486-6309-1C48-9DD3CA2151A4}"/>
              </a:ext>
            </a:extLst>
          </p:cNvPr>
          <p:cNvSpPr/>
          <p:nvPr/>
        </p:nvSpPr>
        <p:spPr>
          <a:xfrm>
            <a:off x="7954600" y="2456148"/>
            <a:ext cx="537833" cy="745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758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B47DF9-6D16-B7EF-E2A0-62C190847C23}"/>
              </a:ext>
            </a:extLst>
          </p:cNvPr>
          <p:cNvGrpSpPr/>
          <p:nvPr/>
        </p:nvGrpSpPr>
        <p:grpSpPr>
          <a:xfrm>
            <a:off x="473129" y="464314"/>
            <a:ext cx="4467234" cy="955929"/>
            <a:chOff x="-3196716" y="4273909"/>
            <a:chExt cx="9446342" cy="712628"/>
          </a:xfrm>
        </p:grpSpPr>
        <p:sp>
          <p:nvSpPr>
            <p:cNvPr id="5" name="Rectangle: Rounded Corners 4">
              <a:extLst>
                <a:ext uri="{FF2B5EF4-FFF2-40B4-BE49-F238E27FC236}">
                  <a16:creationId xmlns:a16="http://schemas.microsoft.com/office/drawing/2014/main" id="{916D5155-9834-F9E8-728E-C60E40104803}"/>
                </a:ext>
              </a:extLst>
            </p:cNvPr>
            <p:cNvSpPr/>
            <p:nvPr/>
          </p:nvSpPr>
          <p:spPr>
            <a:xfrm>
              <a:off x="-3196716" y="4273909"/>
              <a:ext cx="9446342" cy="712628"/>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374E5B33-FEC3-3F9B-B561-53695724EBBD}"/>
                </a:ext>
              </a:extLst>
            </p:cNvPr>
            <p:cNvSpPr txBox="1"/>
            <p:nvPr/>
          </p:nvSpPr>
          <p:spPr>
            <a:xfrm>
              <a:off x="-2955828" y="4273909"/>
              <a:ext cx="8964561" cy="676854"/>
            </a:xfrm>
            <a:prstGeom prst="rect">
              <a:avLst/>
            </a:prstGeom>
            <a:noFill/>
          </p:spPr>
          <p:txBody>
            <a:bodyPr wrap="square">
              <a:spAutoFit/>
            </a:bodyPr>
            <a:lstStyle/>
            <a:p>
              <a:pPr algn="ctr"/>
              <a:r>
                <a:rPr lang="en-US" sz="2800" b="0" i="0" dirty="0" err="1">
                  <a:solidFill>
                    <a:srgbClr val="333333"/>
                  </a:solidFill>
                  <a:effectLst/>
                  <a:latin typeface="Cambria" panose="02040503050406030204" pitchFamily="18" charset="0"/>
                </a:rPr>
                <a:t>Các</a:t>
              </a:r>
              <a:r>
                <a:rPr lang="en-US" sz="2800" b="0" i="0" dirty="0">
                  <a:solidFill>
                    <a:srgbClr val="333333"/>
                  </a:solidFill>
                  <a:effectLst/>
                  <a:latin typeface="Cambria" panose="02040503050406030204" pitchFamily="18" charset="0"/>
                </a:rPr>
                <a:t> </a:t>
              </a:r>
              <a:r>
                <a:rPr lang="en-US" sz="2800" b="0" i="0" dirty="0" err="1">
                  <a:solidFill>
                    <a:srgbClr val="333333"/>
                  </a:solidFill>
                  <a:effectLst/>
                  <a:latin typeface="Cambria" panose="02040503050406030204" pitchFamily="18" charset="0"/>
                </a:rPr>
                <a:t>tỉnh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thành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phố</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tiếp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giáp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với</a:t>
              </a:r>
              <a:r>
                <a:rPr lang="en-US" sz="2800" dirty="0">
                  <a:solidFill>
                    <a:srgbClr val="333333"/>
                  </a:solidFill>
                  <a:latin typeface="Cambria" panose="02040503050406030204" pitchFamily="18" charset="0"/>
                </a:rPr>
                <a:t> Hà </a:t>
              </a:r>
              <a:r>
                <a:rPr lang="en-US" sz="2800" dirty="0" err="1">
                  <a:solidFill>
                    <a:srgbClr val="333333"/>
                  </a:solidFill>
                  <a:latin typeface="Cambria" panose="02040503050406030204" pitchFamily="18" charset="0"/>
                </a:rPr>
                <a:t>Nội</a:t>
              </a:r>
              <a:endParaRPr lang="vi-VN" sz="2800" b="0" i="0" dirty="0">
                <a:solidFill>
                  <a:srgbClr val="333333"/>
                </a:solidFill>
                <a:effectLst/>
                <a:latin typeface="Cambria" panose="02040503050406030204" pitchFamily="18" charset="0"/>
              </a:endParaRPr>
            </a:p>
          </p:txBody>
        </p:sp>
      </p:grpSp>
      <p:pic>
        <p:nvPicPr>
          <p:cNvPr id="9" name="Picture 8">
            <a:extLst>
              <a:ext uri="{FF2B5EF4-FFF2-40B4-BE49-F238E27FC236}">
                <a16:creationId xmlns:a16="http://schemas.microsoft.com/office/drawing/2014/main" id="{220C96C2-2DB9-21CD-22C2-D6EADC49C7FD}"/>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4940363" y="569964"/>
            <a:ext cx="6664591" cy="5718071"/>
          </a:xfrm>
          <a:prstGeom prst="rect">
            <a:avLst/>
          </a:prstGeom>
        </p:spPr>
      </p:pic>
      <p:sp>
        <p:nvSpPr>
          <p:cNvPr id="10" name="TextBox 9">
            <a:extLst>
              <a:ext uri="{FF2B5EF4-FFF2-40B4-BE49-F238E27FC236}">
                <a16:creationId xmlns:a16="http://schemas.microsoft.com/office/drawing/2014/main" id="{65DE46F6-62EA-FE0A-4352-B8D76F68DD58}"/>
              </a:ext>
            </a:extLst>
          </p:cNvPr>
          <p:cNvSpPr txBox="1"/>
          <p:nvPr/>
        </p:nvSpPr>
        <p:spPr>
          <a:xfrm>
            <a:off x="5535562" y="6157371"/>
            <a:ext cx="5590254" cy="461665"/>
          </a:xfrm>
          <a:prstGeom prst="rect">
            <a:avLst/>
          </a:prstGeom>
          <a:noFill/>
        </p:spPr>
        <p:txBody>
          <a:bodyPr wrap="square">
            <a:spAutoFit/>
          </a:bodyPr>
          <a:lstStyle/>
          <a:p>
            <a:pPr algn="ct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chính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phố</a:t>
            </a:r>
            <a:r>
              <a:rPr lang="en-US" sz="2400" b="0" i="0" dirty="0">
                <a:solidFill>
                  <a:srgbClr val="333333"/>
                </a:solidFill>
                <a:effectLst/>
                <a:latin typeface="Cambria" panose="02040503050406030204" pitchFamily="18" charset="0"/>
              </a:rPr>
              <a:t> </a:t>
            </a:r>
            <a:r>
              <a:rPr lang="en-US" sz="2400" dirty="0">
                <a:solidFill>
                  <a:srgbClr val="333333"/>
                </a:solidFill>
                <a:latin typeface="Cambria" panose="02040503050406030204" pitchFamily="18" charset="0"/>
              </a:rPr>
              <a:t>Hà </a:t>
            </a:r>
            <a:r>
              <a:rPr lang="en-US" sz="2400" dirty="0" err="1">
                <a:solidFill>
                  <a:srgbClr val="333333"/>
                </a:solidFill>
                <a:latin typeface="Cambria" panose="02040503050406030204" pitchFamily="18" charset="0"/>
              </a:rPr>
              <a:t>Nội</a:t>
            </a:r>
            <a:r>
              <a:rPr lang="en-US" sz="2400" b="0" i="0" dirty="0">
                <a:solidFill>
                  <a:srgbClr val="333333"/>
                </a:solidFill>
                <a:effectLst/>
                <a:latin typeface="Cambria" panose="02040503050406030204" pitchFamily="18" charset="0"/>
              </a:rPr>
              <a:t> </a:t>
            </a:r>
            <a:endParaRPr lang="vi-VN" sz="2400" b="0" i="0" dirty="0">
              <a:solidFill>
                <a:srgbClr val="333333"/>
              </a:solidFill>
              <a:effectLst/>
              <a:latin typeface="Cambria" panose="02040503050406030204" pitchFamily="18" charset="0"/>
            </a:endParaRPr>
          </a:p>
        </p:txBody>
      </p:sp>
      <p:sp>
        <p:nvSpPr>
          <p:cNvPr id="13" name="TextBox 12">
            <a:extLst>
              <a:ext uri="{FF2B5EF4-FFF2-40B4-BE49-F238E27FC236}">
                <a16:creationId xmlns:a16="http://schemas.microsoft.com/office/drawing/2014/main" id="{641E42CB-6964-1DC9-5736-40629548F899}"/>
              </a:ext>
            </a:extLst>
          </p:cNvPr>
          <p:cNvSpPr txBox="1"/>
          <p:nvPr/>
        </p:nvSpPr>
        <p:spPr>
          <a:xfrm>
            <a:off x="205273" y="1763720"/>
            <a:ext cx="4735090" cy="4031873"/>
          </a:xfrm>
          <a:prstGeom prst="rect">
            <a:avLst/>
          </a:prstGeom>
          <a:noFill/>
        </p:spPr>
        <p:txBody>
          <a:bodyPr wrap="square">
            <a:spAutoFit/>
          </a:bodyPr>
          <a:lstStyle/>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Bắc</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Thái Nguyên, Vĩnh Phúc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Nam: </a:t>
            </a:r>
            <a:r>
              <a:rPr lang="vi-VN" sz="3200" b="1" dirty="0">
                <a:solidFill>
                  <a:srgbClr val="9C5B0C"/>
                </a:solidFill>
                <a:latin typeface="Cambria" panose="02040503050406030204" pitchFamily="18" charset="0"/>
              </a:rPr>
              <a:t>Hà Nam, Hòa Bình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Đông</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Bắc Giang, Bắc Ninh, Hưng Yên </a:t>
            </a: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Tây</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Hòa Bình, Phú Thọ</a:t>
            </a:r>
            <a:endParaRPr lang="vi-VN" sz="3200" b="1" i="0" dirty="0">
              <a:solidFill>
                <a:srgbClr val="9C5B0C"/>
              </a:solidFill>
              <a:effectLst/>
              <a:latin typeface="Cambria" panose="02040503050406030204" pitchFamily="18" charset="0"/>
            </a:endParaRPr>
          </a:p>
        </p:txBody>
      </p:sp>
    </p:spTree>
    <p:extLst>
      <p:ext uri="{BB962C8B-B14F-4D97-AF65-F5344CB8AC3E}">
        <p14:creationId xmlns:p14="http://schemas.microsoft.com/office/powerpoint/2010/main" val="180327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id="{B248A949-3F02-F30A-0C4B-8FAD402E093C}"/>
              </a:ext>
            </a:extLst>
          </p:cNvPr>
          <p:cNvSpPr txBox="1"/>
          <p:nvPr/>
        </p:nvSpPr>
        <p:spPr>
          <a:xfrm>
            <a:off x="2104490" y="1633874"/>
            <a:ext cx="7996843" cy="2031325"/>
          </a:xfrm>
          <a:prstGeom prst="rect">
            <a:avLst/>
          </a:prstGeom>
          <a:solidFill>
            <a:schemeClr val="bg1"/>
          </a:solidFill>
          <a:ln>
            <a:solidFill>
              <a:srgbClr val="0070C0"/>
            </a:solidFill>
          </a:ln>
        </p:spPr>
        <p:txBody>
          <a:bodyPr wrap="square" rtlCol="0">
            <a:spAutoFit/>
          </a:bodyPr>
          <a:lstStyle/>
          <a:p>
            <a:pPr algn="ctr"/>
            <a:r>
              <a:rPr lang="en-US" sz="5400" dirty="0" err="1">
                <a:latin typeface="Calibri" panose="020F0502020204030204" pitchFamily="34" charset="0"/>
                <a:cs typeface="Calibri" panose="020F0502020204030204" pitchFamily="34" charset="0"/>
              </a:rPr>
              <a:t>Hoạt</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động</a:t>
            </a:r>
            <a:r>
              <a:rPr lang="en-US" sz="5400" dirty="0">
                <a:latin typeface="Calibri" panose="020F0502020204030204" pitchFamily="34" charset="0"/>
                <a:cs typeface="Calibri" panose="020F0502020204030204" pitchFamily="34" charset="0"/>
              </a:rPr>
              <a:t> 2</a:t>
            </a:r>
          </a:p>
          <a:p>
            <a:pPr algn="ctr"/>
            <a:r>
              <a:rPr lang="vi-VN" sz="5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TÌM HIỂU VỀ TỰ NHIÊN</a:t>
            </a:r>
            <a:endParaRPr lang="en-US" sz="5400" b="1" dirty="0">
              <a:solidFill>
                <a:srgbClr val="C00000"/>
              </a:solidFill>
              <a:effectLst/>
              <a:latin typeface="SVN-Gretoon" panose="02040603050506020204" pitchFamily="18"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439088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7207B-7C9C-A2FB-9C6D-3CE19AA87ABC}"/>
              </a:ext>
            </a:extLst>
          </p:cNvPr>
          <p:cNvPicPr>
            <a:picLocks noChangeAspect="1"/>
          </p:cNvPicPr>
          <p:nvPr/>
        </p:nvPicPr>
        <p:blipFill rotWithShape="1">
          <a:blip r:embed="rId2">
            <a:extLst>
              <a:ext uri="{28A0092B-C50C-407E-A947-70E740481C1C}">
                <a14:useLocalDpi xmlns:a14="http://schemas.microsoft.com/office/drawing/2010/main" val="0"/>
              </a:ext>
            </a:extLst>
          </a:blip>
          <a:srcRect l="52031" t="8716" r="1400" b="38622"/>
          <a:stretch/>
        </p:blipFill>
        <p:spPr>
          <a:xfrm>
            <a:off x="317239" y="605959"/>
            <a:ext cx="4807974" cy="5952495"/>
          </a:xfrm>
          <a:prstGeom prst="rect">
            <a:avLst/>
          </a:prstGeom>
        </p:spPr>
      </p:pic>
      <p:grpSp>
        <p:nvGrpSpPr>
          <p:cNvPr id="11" name="Group 10">
            <a:extLst>
              <a:ext uri="{FF2B5EF4-FFF2-40B4-BE49-F238E27FC236}">
                <a16:creationId xmlns:a16="http://schemas.microsoft.com/office/drawing/2014/main" id="{3612DB50-4A0E-D1E1-5E73-43C3CB048708}"/>
              </a:ext>
            </a:extLst>
          </p:cNvPr>
          <p:cNvGrpSpPr/>
          <p:nvPr/>
        </p:nvGrpSpPr>
        <p:grpSpPr>
          <a:xfrm>
            <a:off x="5827508" y="1661834"/>
            <a:ext cx="5991390" cy="1533536"/>
            <a:chOff x="5409375" y="1581386"/>
            <a:chExt cx="4807974" cy="653056"/>
          </a:xfrm>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5" y="15813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TextBox 9">
              <a:extLst>
                <a:ext uri="{FF2B5EF4-FFF2-40B4-BE49-F238E27FC236}">
                  <a16:creationId xmlns:a16="http://schemas.microsoft.com/office/drawing/2014/main" id="{432348B0-7642-A04D-15A1-208F4E1B8080}"/>
                </a:ext>
              </a:extLst>
            </p:cNvPr>
            <p:cNvSpPr txBox="1"/>
            <p:nvPr/>
          </p:nvSpPr>
          <p:spPr>
            <a:xfrm>
              <a:off x="5820503" y="1751053"/>
              <a:ext cx="4223930" cy="249026"/>
            </a:xfrm>
            <a:prstGeom prst="rect">
              <a:avLst/>
            </a:prstGeom>
            <a:noFill/>
          </p:spPr>
          <p:txBody>
            <a:bodyPr wrap="square">
              <a:spAutoFit/>
            </a:bodyPr>
            <a:lstStyle/>
            <a:p>
              <a:pPr algn="just"/>
              <a:r>
                <a:rPr lang="en-US" sz="3200" b="1" dirty="0" err="1">
                  <a:solidFill>
                    <a:srgbClr val="333333"/>
                  </a:solidFill>
                  <a:latin typeface="Cambria" panose="02040503050406030204" pitchFamily="18" charset="0"/>
                </a:rPr>
                <a:t>Nhóm</a:t>
              </a:r>
              <a:r>
                <a:rPr lang="en-US" sz="3200" b="1" dirty="0">
                  <a:solidFill>
                    <a:srgbClr val="333333"/>
                  </a:solidFill>
                  <a:latin typeface="Cambria" panose="02040503050406030204" pitchFamily="18" charset="0"/>
                </a:rPr>
                <a:t> 1: </a:t>
              </a:r>
              <a:r>
                <a:rPr lang="en-US" sz="3200" b="1" dirty="0" err="1">
                  <a:solidFill>
                    <a:srgbClr val="333333"/>
                  </a:solidFill>
                  <a:latin typeface="Cambria" panose="02040503050406030204" pitchFamily="18" charset="0"/>
                </a:rPr>
                <a:t>Đặc</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điểm</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địa</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hình</a:t>
              </a:r>
              <a:endParaRPr lang="vi-VN" sz="32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812A8E7D-31CB-7833-A9B4-9256FC8003B9}"/>
              </a:ext>
            </a:extLst>
          </p:cNvPr>
          <p:cNvGrpSpPr/>
          <p:nvPr/>
        </p:nvGrpSpPr>
        <p:grpSpPr>
          <a:xfrm>
            <a:off x="5827508" y="3288903"/>
            <a:ext cx="6047254" cy="1533536"/>
            <a:chOff x="5409377" y="1706686"/>
            <a:chExt cx="4852803" cy="653056"/>
          </a:xfrm>
        </p:grpSpPr>
        <p:sp>
          <p:nvSpPr>
            <p:cNvPr id="13" name="Rectangle: Rounded Corners 12">
              <a:extLst>
                <a:ext uri="{FF2B5EF4-FFF2-40B4-BE49-F238E27FC236}">
                  <a16:creationId xmlns:a16="http://schemas.microsoft.com/office/drawing/2014/main"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TextBox 13">
              <a:extLst>
                <a:ext uri="{FF2B5EF4-FFF2-40B4-BE49-F238E27FC236}">
                  <a16:creationId xmlns:a16="http://schemas.microsoft.com/office/drawing/2014/main" id="{D41998BD-D367-0394-ACED-5EB1CEF4A063}"/>
                </a:ext>
              </a:extLst>
            </p:cNvPr>
            <p:cNvSpPr txBox="1"/>
            <p:nvPr/>
          </p:nvSpPr>
          <p:spPr>
            <a:xfrm>
              <a:off x="5624838" y="1909109"/>
              <a:ext cx="4637342" cy="249026"/>
            </a:xfrm>
            <a:prstGeom prst="rect">
              <a:avLst/>
            </a:prstGeom>
            <a:noFill/>
          </p:spPr>
          <p:txBody>
            <a:bodyPr wrap="square">
              <a:spAutoFit/>
            </a:bodyPr>
            <a:lstStyle/>
            <a:p>
              <a:pPr algn="just"/>
              <a:r>
                <a:rPr lang="en-US" sz="3200" b="1" dirty="0" err="1">
                  <a:solidFill>
                    <a:srgbClr val="333333"/>
                  </a:solidFill>
                  <a:latin typeface="Cambria" panose="02040503050406030204" pitchFamily="18" charset="0"/>
                </a:rPr>
                <a:t>Nhóm</a:t>
              </a:r>
              <a:r>
                <a:rPr lang="en-US" sz="3200" b="1" dirty="0">
                  <a:solidFill>
                    <a:srgbClr val="333333"/>
                  </a:solidFill>
                  <a:latin typeface="Cambria" panose="02040503050406030204" pitchFamily="18" charset="0"/>
                </a:rPr>
                <a:t> 2: </a:t>
              </a:r>
              <a:r>
                <a:rPr lang="en-US" sz="3200" b="1" dirty="0" err="1">
                  <a:solidFill>
                    <a:srgbClr val="333333"/>
                  </a:solidFill>
                  <a:latin typeface="Cambria" panose="02040503050406030204" pitchFamily="18" charset="0"/>
                </a:rPr>
                <a:t>Đặc</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điểm</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khí</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hậu</a:t>
              </a:r>
              <a:endParaRPr lang="vi-VN" sz="32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00BA8CD5-04AC-1F61-5A94-842BDFC4FE70}"/>
              </a:ext>
            </a:extLst>
          </p:cNvPr>
          <p:cNvGrpSpPr/>
          <p:nvPr/>
        </p:nvGrpSpPr>
        <p:grpSpPr>
          <a:xfrm>
            <a:off x="5795189" y="4915972"/>
            <a:ext cx="6129438" cy="1533536"/>
            <a:chOff x="5409377" y="1706686"/>
            <a:chExt cx="4918754" cy="653056"/>
          </a:xfrm>
        </p:grpSpPr>
        <p:sp>
          <p:nvSpPr>
            <p:cNvPr id="16" name="Rectangle: Rounded Corners 15">
              <a:extLst>
                <a:ext uri="{FF2B5EF4-FFF2-40B4-BE49-F238E27FC236}">
                  <a16:creationId xmlns:a16="http://schemas.microsoft.com/office/drawing/2014/main"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TextBox 16">
              <a:extLst>
                <a:ext uri="{FF2B5EF4-FFF2-40B4-BE49-F238E27FC236}">
                  <a16:creationId xmlns:a16="http://schemas.microsoft.com/office/drawing/2014/main" id="{9BB50038-EFA6-28E5-ADD9-696B680097C1}"/>
                </a:ext>
              </a:extLst>
            </p:cNvPr>
            <p:cNvSpPr txBox="1"/>
            <p:nvPr/>
          </p:nvSpPr>
          <p:spPr>
            <a:xfrm>
              <a:off x="5631878" y="1882175"/>
              <a:ext cx="4696253" cy="249026"/>
            </a:xfrm>
            <a:prstGeom prst="rect">
              <a:avLst/>
            </a:prstGeom>
            <a:noFill/>
          </p:spPr>
          <p:txBody>
            <a:bodyPr wrap="square">
              <a:spAutoFit/>
            </a:bodyPr>
            <a:lstStyle/>
            <a:p>
              <a:pPr algn="just"/>
              <a:r>
                <a:rPr lang="en-US" sz="3200" b="1" dirty="0" err="1">
                  <a:solidFill>
                    <a:srgbClr val="333333"/>
                  </a:solidFill>
                  <a:latin typeface="Cambria" panose="02040503050406030204" pitchFamily="18" charset="0"/>
                </a:rPr>
                <a:t>Nhóm</a:t>
              </a:r>
              <a:r>
                <a:rPr lang="en-US" sz="3200" b="1" dirty="0">
                  <a:solidFill>
                    <a:srgbClr val="333333"/>
                  </a:solidFill>
                  <a:latin typeface="Cambria" panose="02040503050406030204" pitchFamily="18" charset="0"/>
                </a:rPr>
                <a:t> 3: </a:t>
              </a:r>
              <a:r>
                <a:rPr lang="en-US" sz="3200" b="1" dirty="0" err="1">
                  <a:solidFill>
                    <a:srgbClr val="333333"/>
                  </a:solidFill>
                  <a:latin typeface="Cambria" panose="02040503050406030204" pitchFamily="18" charset="0"/>
                </a:rPr>
                <a:t>Đặc</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điểm</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sông</a:t>
              </a:r>
              <a:r>
                <a:rPr lang="en-US" sz="3200" b="1" dirty="0">
                  <a:solidFill>
                    <a:srgbClr val="333333"/>
                  </a:solidFill>
                  <a:latin typeface="Cambria" panose="02040503050406030204" pitchFamily="18" charset="0"/>
                </a:rPr>
                <a:t>, </a:t>
              </a:r>
              <a:r>
                <a:rPr lang="en-US" sz="3200" b="1" dirty="0" err="1">
                  <a:solidFill>
                    <a:srgbClr val="333333"/>
                  </a:solidFill>
                  <a:latin typeface="Cambria" panose="02040503050406030204" pitchFamily="18" charset="0"/>
                </a:rPr>
                <a:t>hồ</a:t>
              </a:r>
              <a:endParaRPr lang="vi-VN" sz="32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id="{4A87E00B-4F28-235D-8A3E-0EA66F118545}"/>
              </a:ext>
            </a:extLst>
          </p:cNvPr>
          <p:cNvPicPr>
            <a:picLocks noChangeAspect="1"/>
          </p:cNvPicPr>
          <p:nvPr/>
        </p:nvPicPr>
        <p:blipFill>
          <a:blip r:embed="rId3"/>
          <a:stretch>
            <a:fillRect/>
          </a:stretch>
        </p:blipFill>
        <p:spPr>
          <a:xfrm>
            <a:off x="5125213" y="539660"/>
            <a:ext cx="6267231" cy="951058"/>
          </a:xfrm>
          <a:prstGeom prst="rect">
            <a:avLst/>
          </a:prstGeom>
        </p:spPr>
      </p:pic>
    </p:spTree>
    <p:extLst>
      <p:ext uri="{BB962C8B-B14F-4D97-AF65-F5344CB8AC3E}">
        <p14:creationId xmlns:p14="http://schemas.microsoft.com/office/powerpoint/2010/main" val="110201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845665" cy="5016758"/>
          </a:xfrm>
          <a:prstGeom prst="rect">
            <a:avLst/>
          </a:prstGeom>
          <a:noFill/>
        </p:spPr>
        <p:txBody>
          <a:bodyPr wrap="square">
            <a:spAutoFit/>
          </a:bodyPr>
          <a:lstStyle/>
          <a:p>
            <a:pPr algn="just"/>
            <a:r>
              <a:rPr lang="vi-VN" sz="3200" dirty="0">
                <a:latin typeface="Cambria" panose="02040503050406030204" pitchFamily="18" charset="0"/>
              </a:rPr>
              <a:t>Địa hình Hà Nội vừa có đồi, núi và đồng bằng, trong đó diện tích của đồng bằng là lớn nhất (chiếm khoảng 3/4 diện tích tự nhiên của thành phố. Độ cao trung bình từ 5 - 20… so với mực nước biển. Địa hình thấp dần từ Bắc xuống Nam, các đồi núi cao chủ yếu đều tập trung ở phía Bắc và phía Tây. Đỉnh cao nhất là Ba Vì, Gia Dê, Chân Chim…</a:t>
            </a:r>
            <a:endParaRPr lang="vi-VN" sz="3200" i="0" dirty="0">
              <a:effectLst/>
              <a:latin typeface="Cambria" panose="02040503050406030204" pitchFamily="18" charset="0"/>
            </a:endParaRP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7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901649" cy="526297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a:p>
            <a:pPr algn="just"/>
            <a:r>
              <a:rPr lang="vi-VN" sz="2800" dirty="0">
                <a:latin typeface="Cambria" panose="02040503050406030204" pitchFamily="18" charset="0"/>
              </a:rPr>
              <a:t>Trong đó, đoạn sông Hồng chảy qua Hà Nội dài tới 163km (chiếm 1/3 chiều dài của con sông này chảy qua lãnh thổ Việt nam). Trong nội thành Hà Nội, ngoài 2 con sông Tô Lịch và sông Kim ngưu</a:t>
            </a:r>
            <a:r>
              <a:rPr lang="en-US" sz="2800" dirty="0">
                <a:latin typeface="Cambria" panose="02040503050406030204" pitchFamily="18" charset="0"/>
              </a:rPr>
              <a:t> </a:t>
            </a:r>
            <a:r>
              <a:rPr lang="vi-VN" sz="2800" dirty="0">
                <a:latin typeface="Cambria" panose="02040503050406030204" pitchFamily="18" charset="0"/>
              </a:rPr>
              <a:t>còn có hệ thống hồ đầm là những đường tiêu thoát nước thải của Hà Nội.</a:t>
            </a: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90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ẩm nang Du lịch HÀ NỘI 2023 từ A-Z: top 15 trải nghiệm phải thử mới nhất">
            <a:extLst>
              <a:ext uri="{FF2B5EF4-FFF2-40B4-BE49-F238E27FC236}">
                <a16:creationId xmlns:a16="http://schemas.microsoft.com/office/drawing/2014/main" id="{F66F53BA-05BF-D00D-BF43-CA297C79B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68" t="15200" r="34411" b="8354"/>
          <a:stretch/>
        </p:blipFill>
        <p:spPr bwMode="auto">
          <a:xfrm>
            <a:off x="-471949" y="-1"/>
            <a:ext cx="12663950" cy="6858001"/>
          </a:xfrm>
          <a:prstGeom prst="rect">
            <a:avLst/>
          </a:prstGeom>
          <a:noFill/>
          <a:effectLst>
            <a:outerShdw blurRad="50800" dist="50800" dir="5400000" algn="ctr" rotWithShape="0">
              <a:srgbClr val="000000">
                <a:alpha val="72000"/>
              </a:srgbClr>
            </a:outerShdw>
          </a:effectLst>
          <a:extLst>
            <a:ext uri="{909E8E84-426E-40DD-AFC4-6F175D3DCCD1}">
              <a14:hiddenFill xmlns:a14="http://schemas.microsoft.com/office/drawing/2010/main">
                <a:solidFill>
                  <a:srgbClr val="FFFFFF"/>
                </a:solidFill>
              </a14:hiddenFill>
            </a:ext>
          </a:extLst>
        </p:spPr>
      </p:pic>
      <p:sp>
        <p:nvSpPr>
          <p:cNvPr id="10" name="Flowchart: Delay 9">
            <a:extLst>
              <a:ext uri="{FF2B5EF4-FFF2-40B4-BE49-F238E27FC236}">
                <a16:creationId xmlns:a16="http://schemas.microsoft.com/office/drawing/2014/main" id="{6683760B-90B3-8D94-168E-85F95C254BB9}"/>
              </a:ext>
            </a:extLst>
          </p:cNvPr>
          <p:cNvSpPr/>
          <p:nvPr/>
        </p:nvSpPr>
        <p:spPr>
          <a:xfrm>
            <a:off x="-676975" y="-766918"/>
            <a:ext cx="8583561" cy="8052620"/>
          </a:xfrm>
          <a:prstGeom prst="flowChartDelay">
            <a:avLst/>
          </a:prstGeom>
          <a:solidFill>
            <a:srgbClr val="497429">
              <a:alpha val="76000"/>
            </a:srgbClr>
          </a:solidFill>
          <a:effectLst>
            <a:glow rad="838200">
              <a:srgbClr val="B8D991">
                <a:alpha val="40000"/>
              </a:srgbClr>
            </a:glow>
            <a:outerShdw blurRad="1270000" dir="1200000" algn="ctr" rotWithShape="0">
              <a:srgbClr val="497429">
                <a:alpha val="0"/>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B9F57D6-CB51-88FB-43F0-1121B754E4FF}"/>
              </a:ext>
            </a:extLst>
          </p:cNvPr>
          <p:cNvGrpSpPr/>
          <p:nvPr/>
        </p:nvGrpSpPr>
        <p:grpSpPr>
          <a:xfrm>
            <a:off x="3127667" y="110572"/>
            <a:ext cx="6433761" cy="601556"/>
            <a:chOff x="5409377" y="1614156"/>
            <a:chExt cx="4807974" cy="74558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614156"/>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C35A424B-B145-0CBC-3599-631BCF31EE7B}"/>
              </a:ext>
            </a:extLst>
          </p:cNvPr>
          <p:cNvSpPr txBox="1"/>
          <p:nvPr/>
        </p:nvSpPr>
        <p:spPr>
          <a:xfrm>
            <a:off x="497094" y="505651"/>
            <a:ext cx="6433761" cy="6294031"/>
          </a:xfrm>
          <a:prstGeom prst="rect">
            <a:avLst/>
          </a:prstGeom>
          <a:noFill/>
        </p:spPr>
        <p:txBody>
          <a:bodyPr wrap="square">
            <a:spAutoFit/>
          </a:bodyPr>
          <a:lstStyle/>
          <a:p>
            <a:pPr algn="just"/>
            <a:r>
              <a:rPr lang="vi-VN" sz="3100" b="1" dirty="0">
                <a:solidFill>
                  <a:schemeClr val="bg1"/>
                </a:solidFill>
                <a:latin typeface="Cambria" panose="02040503050406030204" pitchFamily="18" charset="0"/>
              </a:rPr>
              <a:t>+ Nằm trong vùng nhiệt đới gió mùa, thời tiết Hà Nội có đặc trưng nổi bật là gió mùa ẩm, nóng và mưa nhiều về mùa hè, lạnh và ít mưa về mùa đồng. Một năm khi hậu được chia thành bốn mùa rõ rệt trong năm: Xuân, Hạ, Thu, Đông. Thời gian các mùa diễn ra ở các năm có thể khác nhau vì Hà Nội có năm rét sớm, có năm rét muộn, có năm nắng nóng kéo dài, nhiệt độ lên tới 40°C, có năm nhiệt độ lại thấp dưới 5°C. </a:t>
            </a:r>
          </a:p>
        </p:txBody>
      </p:sp>
      <p:sp>
        <p:nvSpPr>
          <p:cNvPr id="8" name="Arrow: Pentagon 7">
            <a:extLst>
              <a:ext uri="{FF2B5EF4-FFF2-40B4-BE49-F238E27FC236}">
                <a16:creationId xmlns:a16="http://schemas.microsoft.com/office/drawing/2014/main" id="{29A6877C-CEE0-5659-5F5C-70D32F31B410}"/>
              </a:ext>
            </a:extLst>
          </p:cNvPr>
          <p:cNvSpPr/>
          <p:nvPr/>
        </p:nvSpPr>
        <p:spPr>
          <a:xfrm>
            <a:off x="0" y="0"/>
            <a:ext cx="88490" cy="4571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87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4991610" y="387662"/>
            <a:ext cx="6899829" cy="523220"/>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589921"/>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7" name="TextBox 6">
            <a:extLst>
              <a:ext uri="{FF2B5EF4-FFF2-40B4-BE49-F238E27FC236}">
                <a16:creationId xmlns:a16="http://schemas.microsoft.com/office/drawing/2014/main" id="{A6BCB0B2-BD63-957F-E782-5C15A2B06333}"/>
              </a:ext>
            </a:extLst>
          </p:cNvPr>
          <p:cNvSpPr txBox="1"/>
          <p:nvPr/>
        </p:nvSpPr>
        <p:spPr>
          <a:xfrm>
            <a:off x="5071774" y="1182231"/>
            <a:ext cx="6739500" cy="3970318"/>
          </a:xfrm>
          <a:prstGeom prst="rect">
            <a:avLst/>
          </a:prstGeom>
          <a:noFill/>
        </p:spPr>
        <p:txBody>
          <a:bodyPr wrap="square">
            <a:spAutoFit/>
          </a:bodyPr>
          <a:lstStyle/>
          <a:p>
            <a:pPr algn="just"/>
            <a:r>
              <a:rPr lang="vi-VN" sz="3600" dirty="0">
                <a:latin typeface="Cambria" panose="02040503050406030204" pitchFamily="18" charset="0"/>
              </a:rPr>
              <a:t>+ Nằm ở vùng châu thổ sông Hồng, Hà Nội còn có cái tên "Thành phố sông hồ". Hiện nay, có 7 con</a:t>
            </a:r>
            <a:r>
              <a:rPr lang="en-US" sz="3600" dirty="0">
                <a:latin typeface="Cambria" panose="02040503050406030204" pitchFamily="18" charset="0"/>
              </a:rPr>
              <a:t> </a:t>
            </a:r>
            <a:r>
              <a:rPr lang="vi-VN" sz="3600" dirty="0">
                <a:latin typeface="Cambria" panose="02040503050406030204" pitchFamily="18" charset="0"/>
              </a:rPr>
              <a:t>sông lớn nhỏ gồm: sông Hồng, sông Đuống, sông Đà, sông Nhuệ, sông Cầu, sông Đáy, sông Cà Lồ.</a:t>
            </a:r>
          </a:p>
        </p:txBody>
      </p:sp>
      <p:sp>
        <p:nvSpPr>
          <p:cNvPr id="11" name="TextBox 10">
            <a:extLst>
              <a:ext uri="{FF2B5EF4-FFF2-40B4-BE49-F238E27FC236}">
                <a16:creationId xmlns:a16="http://schemas.microsoft.com/office/drawing/2014/main" id="{D4E66CAE-46D8-4C8A-1F63-A4F2232EF5A5}"/>
              </a:ext>
            </a:extLst>
          </p:cNvPr>
          <p:cNvSpPr txBox="1"/>
          <p:nvPr/>
        </p:nvSpPr>
        <p:spPr>
          <a:xfrm>
            <a:off x="658089" y="5053441"/>
            <a:ext cx="4032961" cy="523220"/>
          </a:xfrm>
          <a:prstGeom prst="rect">
            <a:avLst/>
          </a:prstGeom>
          <a:noFill/>
        </p:spPr>
        <p:txBody>
          <a:bodyPr wrap="square">
            <a:spAutoFit/>
          </a:bodyPr>
          <a:lstStyle/>
          <a:p>
            <a:pPr algn="ctr"/>
            <a:r>
              <a:rPr lang="en-US" sz="2800" b="0" i="0" dirty="0" err="1">
                <a:effectLst/>
                <a:latin typeface="Cambria" panose="02040503050406030204" pitchFamily="18" charset="0"/>
              </a:rPr>
              <a:t>Bản</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dirty="0" err="1">
                <a:latin typeface="Cambria" panose="02040503050406030204" pitchFamily="18" charset="0"/>
              </a:rPr>
              <a:t>thành</a:t>
            </a:r>
            <a:r>
              <a:rPr lang="en-US" sz="2800" dirty="0">
                <a:latin typeface="Cambria" panose="02040503050406030204" pitchFamily="18" charset="0"/>
              </a:rPr>
              <a:t> </a:t>
            </a:r>
            <a:r>
              <a:rPr lang="en-US" sz="2800" b="0" i="0" dirty="0" err="1">
                <a:effectLst/>
                <a:latin typeface="Cambria" panose="02040503050406030204" pitchFamily="18" charset="0"/>
              </a:rPr>
              <a:t>phố</a:t>
            </a:r>
            <a:r>
              <a:rPr lang="en-US" sz="2800" b="0" i="0" dirty="0">
                <a:effectLst/>
                <a:latin typeface="Cambria" panose="02040503050406030204" pitchFamily="18" charset="0"/>
              </a:rPr>
              <a:t> Hà </a:t>
            </a:r>
            <a:r>
              <a:rPr lang="en-US" sz="2800" b="0" i="0" dirty="0" err="1">
                <a:effectLst/>
                <a:latin typeface="Cambria" panose="02040503050406030204" pitchFamily="18" charset="0"/>
              </a:rPr>
              <a:t>Nội</a:t>
            </a:r>
            <a:endParaRPr lang="en-US" sz="2800" dirty="0">
              <a:latin typeface="Cambria" panose="02040503050406030204" pitchFamily="18" charset="0"/>
            </a:endParaRPr>
          </a:p>
        </p:txBody>
      </p:sp>
      <p:pic>
        <p:nvPicPr>
          <p:cNvPr id="1026" name="Picture 2" descr="ban do hanh chinh thanh pho ha noi moi nhat scaled - BẢN ĐỒ HÀNH CHÍNH HÀ NỘI VÀ CÁC QUẬN HUYỆN MỚI NHẤT">
            <a:extLst>
              <a:ext uri="{FF2B5EF4-FFF2-40B4-BE49-F238E27FC236}">
                <a16:creationId xmlns:a16="http://schemas.microsoft.com/office/drawing/2014/main" id="{2A15611F-DC13-FA42-A9E1-EFEBB57457D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3920" y="627634"/>
            <a:ext cx="4266966" cy="41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68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216AA9-7067-40B5-FAA6-100876081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73875" y="745150"/>
            <a:ext cx="6844249" cy="4013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C0FC60-632A-6042-06D6-44B36F7D256F}"/>
              </a:ext>
            </a:extLst>
          </p:cNvPr>
          <p:cNvSpPr txBox="1"/>
          <p:nvPr/>
        </p:nvSpPr>
        <p:spPr>
          <a:xfrm>
            <a:off x="351692" y="4759017"/>
            <a:ext cx="11435755" cy="1384995"/>
          </a:xfrm>
          <a:prstGeom prst="rect">
            <a:avLst/>
          </a:prstGeom>
          <a:noFill/>
        </p:spPr>
        <p:txBody>
          <a:bodyPr wrap="square">
            <a:spAutoFit/>
          </a:bodyPr>
          <a:lstStyle/>
          <a:p>
            <a:pPr algn="just"/>
            <a:r>
              <a:rPr lang="vi-VN" sz="2800" dirty="0">
                <a:latin typeface="Cambria" panose="02040503050406030204" pitchFamily="18" charset="0"/>
              </a:rPr>
              <a:t>Trong đó, đoạn sông Hồng chảy qua Hà Nội dài tới 163km</a:t>
            </a:r>
            <a:r>
              <a:rPr lang="en-US" sz="2800" dirty="0">
                <a:latin typeface="Cambria" panose="02040503050406030204" pitchFamily="18" charset="0"/>
              </a:rPr>
              <a:t>. </a:t>
            </a:r>
            <a:r>
              <a:rPr lang="vi-VN" sz="2800" dirty="0">
                <a:latin typeface="Cambria" panose="02040503050406030204" pitchFamily="18" charset="0"/>
              </a:rPr>
              <a:t>Trong nội thành Hà Nội, ngoài 2 con sông Tô Lịch và sông Kim Ngưu còn có hệ thống hồ đầm là những đường tiêu thoát nước thải của Hà Nội.</a:t>
            </a:r>
          </a:p>
        </p:txBody>
      </p:sp>
    </p:spTree>
    <p:extLst>
      <p:ext uri="{BB962C8B-B14F-4D97-AF65-F5344CB8AC3E}">
        <p14:creationId xmlns:p14="http://schemas.microsoft.com/office/powerpoint/2010/main" val="2981239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5"/>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6"/>
          <a:stretch>
            <a:fillRect/>
          </a:stretch>
        </p:blipFill>
        <p:spPr>
          <a:xfrm>
            <a:off x="635" y="0"/>
            <a:ext cx="12191365" cy="6858000"/>
          </a:xfrm>
          <a:prstGeom prst="rect">
            <a:avLst/>
          </a:prstGeom>
        </p:spPr>
      </p:pic>
      <p:pic>
        <p:nvPicPr>
          <p:cNvPr id="12" name="图片 11" descr="组 54"/>
          <p:cNvPicPr>
            <a:picLocks noChangeAspect="1"/>
          </p:cNvPicPr>
          <p:nvPr/>
        </p:nvPicPr>
        <p:blipFill>
          <a:blip r:embed="rId7"/>
          <a:stretch>
            <a:fillRect/>
          </a:stretch>
        </p:blipFill>
        <p:spPr>
          <a:xfrm>
            <a:off x="0" y="0"/>
            <a:ext cx="12192000" cy="1581150"/>
          </a:xfrm>
          <a:prstGeom prst="rect">
            <a:avLst/>
          </a:prstGeom>
        </p:spPr>
      </p:pic>
      <p:sp>
        <p:nvSpPr>
          <p:cNvPr id="174" name="圆角矩形 173"/>
          <p:cNvSpPr/>
          <p:nvPr>
            <p:custDataLst>
              <p:tags r:id="rId1"/>
            </p:custDataLst>
          </p:nvPr>
        </p:nvSpPr>
        <p:spPr>
          <a:xfrm>
            <a:off x="4040100" y="349193"/>
            <a:ext cx="4111163"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8"/>
          <a:srcRect/>
          <a:stretch>
            <a:fillRect/>
          </a:stretch>
        </p:blipFill>
        <p:spPr>
          <a:xfrm>
            <a:off x="20980" y="2197343"/>
            <a:ext cx="1414099" cy="549032"/>
          </a:xfrm>
          <a:prstGeom prst="rect">
            <a:avLst/>
          </a:prstGeom>
        </p:spPr>
      </p:pic>
      <p:pic>
        <p:nvPicPr>
          <p:cNvPr id="3" name="Picture 2">
            <a:extLst>
              <a:ext uri="{FF2B5EF4-FFF2-40B4-BE49-F238E27FC236}">
                <a16:creationId xmlns:a16="http://schemas.microsoft.com/office/drawing/2014/main" id="{E42F609E-5557-A39B-BCAA-1E045B758C2C}"/>
              </a:ext>
            </a:extLst>
          </p:cNvPr>
          <p:cNvPicPr>
            <a:picLocks noChangeAspect="1"/>
          </p:cNvPicPr>
          <p:nvPr/>
        </p:nvPicPr>
        <p:blipFill>
          <a:blip r:embed="rId9"/>
          <a:stretch>
            <a:fillRect/>
          </a:stretch>
        </p:blipFill>
        <p:spPr>
          <a:xfrm>
            <a:off x="1005746" y="889982"/>
            <a:ext cx="10662828" cy="37127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id="{C0B9B86E-9514-CB87-776B-F57DC119588A}"/>
              </a:ext>
            </a:extLst>
          </p:cNvPr>
          <p:cNvSpPr txBox="1"/>
          <p:nvPr/>
        </p:nvSpPr>
        <p:spPr>
          <a:xfrm>
            <a:off x="974775" y="1982450"/>
            <a:ext cx="10241813" cy="1446550"/>
          </a:xfrm>
          <a:prstGeom prst="rect">
            <a:avLst/>
          </a:prstGeom>
          <a:noFill/>
        </p:spPr>
        <p:txBody>
          <a:bodyPr wrap="square" rtlCol="0">
            <a:spAutoFit/>
          </a:bodyPr>
          <a:lstStyle/>
          <a:p>
            <a:pPr algn="ctr"/>
            <a:r>
              <a:rPr lang="en-US" sz="8800" b="1" dirty="0">
                <a:ln w="38100">
                  <a:solidFill>
                    <a:schemeClr val="tx2">
                      <a:lumMod val="50000"/>
                    </a:schemeClr>
                  </a:solidFill>
                </a:ln>
                <a:solidFill>
                  <a:srgbClr val="497429"/>
                </a:solidFill>
                <a:effectLst>
                  <a:glow rad="228600">
                    <a:schemeClr val="accent4">
                      <a:satMod val="175000"/>
                      <a:alpha val="40000"/>
                    </a:schemeClr>
                  </a:glow>
                </a:effectLst>
                <a:latin typeface="SVN-Gretoon" panose="02040603050506020204" pitchFamily="18" charset="0"/>
              </a:rPr>
              <a:t>LUYỆN TẬP</a:t>
            </a:r>
          </a:p>
        </p:txBody>
      </p:sp>
    </p:spTree>
    <p:extLst>
      <p:ext uri="{BB962C8B-B14F-4D97-AF65-F5344CB8AC3E}">
        <p14:creationId xmlns:p14="http://schemas.microsoft.com/office/powerpoint/2010/main" val="729288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3CE5DB6-EBFA-926C-9E3A-581DA03CFF0F}"/>
              </a:ext>
            </a:extLst>
          </p:cNvPr>
          <p:cNvGraphicFramePr>
            <a:graphicFrameLocks noGrp="1"/>
          </p:cNvGraphicFramePr>
          <p:nvPr/>
        </p:nvGraphicFramePr>
        <p:xfrm>
          <a:off x="554985" y="1862166"/>
          <a:ext cx="11082030" cy="374467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val="1659285219"/>
                    </a:ext>
                  </a:extLst>
                </a:gridCol>
                <a:gridCol w="4821383">
                  <a:extLst>
                    <a:ext uri="{9D8B030D-6E8A-4147-A177-3AD203B41FA5}">
                      <a16:colId xmlns:a16="http://schemas.microsoft.com/office/drawing/2014/main"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t>Tên</a:t>
                      </a:r>
                      <a:r>
                        <a:rPr lang="en-US" sz="3600" dirty="0"/>
                        <a:t> </a:t>
                      </a:r>
                      <a:r>
                        <a:rPr lang="en-US" sz="3600" dirty="0" err="1"/>
                        <a:t>các</a:t>
                      </a:r>
                      <a:r>
                        <a:rPr lang="en-US" sz="3600" dirty="0"/>
                        <a:t> </a:t>
                      </a:r>
                      <a:r>
                        <a:rPr lang="en-US" sz="3600" dirty="0" err="1"/>
                        <a:t>tỉnh</a:t>
                      </a:r>
                      <a:r>
                        <a:rPr lang="en-US" sz="3600" dirty="0"/>
                        <a:t>/</a:t>
                      </a:r>
                      <a:r>
                        <a:rPr lang="en-US" sz="3600" dirty="0" err="1"/>
                        <a:t>thành</a:t>
                      </a:r>
                      <a:r>
                        <a:rPr lang="en-US" sz="3600" dirty="0"/>
                        <a:t> </a:t>
                      </a:r>
                      <a:r>
                        <a:rPr lang="en-US" sz="3600" dirty="0" err="1"/>
                        <a:t>phố</a:t>
                      </a:r>
                      <a:r>
                        <a:rPr lang="en-US" sz="3600" dirty="0"/>
                        <a:t> </a:t>
                      </a:r>
                      <a:r>
                        <a:rPr lang="en-US" sz="3600" dirty="0" err="1"/>
                        <a:t>tiếp</a:t>
                      </a:r>
                      <a:r>
                        <a:rPr lang="en-US" sz="3600" dirty="0"/>
                        <a:t> </a:t>
                      </a:r>
                      <a:r>
                        <a:rPr lang="en-US" sz="3600" dirty="0" err="1"/>
                        <a:t>giáp</a:t>
                      </a:r>
                      <a:r>
                        <a:rPr lang="en-US" sz="3600" dirty="0"/>
                        <a:t> </a:t>
                      </a:r>
                      <a:r>
                        <a:rPr lang="en-US" sz="3600" dirty="0" err="1"/>
                        <a:t>với</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49005"/>
                  </a:ext>
                </a:extLst>
              </a:tr>
              <a:tr h="1367239">
                <a:tc>
                  <a:txBody>
                    <a:bodyPr/>
                    <a:lstStyle/>
                    <a:p>
                      <a:r>
                        <a:rPr lang="en-US" sz="3600" dirty="0" err="1"/>
                        <a:t>Các</a:t>
                      </a:r>
                      <a:r>
                        <a:rPr lang="en-US" sz="3600" dirty="0"/>
                        <a:t> </a:t>
                      </a:r>
                      <a:r>
                        <a:rPr lang="en-US" sz="3600" dirty="0" err="1"/>
                        <a:t>mùa</a:t>
                      </a:r>
                      <a:r>
                        <a:rPr lang="en-US" sz="3600" dirty="0"/>
                        <a:t> </a:t>
                      </a:r>
                      <a:r>
                        <a:rPr lang="en-US" sz="3600" dirty="0" err="1"/>
                        <a:t>trong</a:t>
                      </a:r>
                      <a:r>
                        <a:rPr lang="en-US" sz="3600" dirty="0"/>
                        <a:t> </a:t>
                      </a:r>
                      <a:r>
                        <a:rPr lang="en-US" sz="3600" dirty="0" err="1"/>
                        <a:t>năm</a:t>
                      </a:r>
                      <a:r>
                        <a:rPr lang="en-US" sz="3600" dirty="0"/>
                        <a:t> </a:t>
                      </a:r>
                      <a:r>
                        <a:rPr lang="en-US" sz="3600" dirty="0" err="1"/>
                        <a:t>của</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892069"/>
                  </a:ext>
                </a:extLst>
              </a:tr>
            </a:tbl>
          </a:graphicData>
        </a:graphic>
      </p:graphicFrame>
    </p:spTree>
    <p:extLst>
      <p:ext uri="{BB962C8B-B14F-4D97-AF65-F5344CB8AC3E}">
        <p14:creationId xmlns:p14="http://schemas.microsoft.com/office/powerpoint/2010/main" val="625744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3CE5DB6-EBFA-926C-9E3A-581DA03CFF0F}"/>
              </a:ext>
            </a:extLst>
          </p:cNvPr>
          <p:cNvGraphicFramePr>
            <a:graphicFrameLocks noGrp="1"/>
          </p:cNvGraphicFramePr>
          <p:nvPr/>
        </p:nvGraphicFramePr>
        <p:xfrm>
          <a:off x="554985" y="733700"/>
          <a:ext cx="11082030" cy="539059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val="1659285219"/>
                    </a:ext>
                  </a:extLst>
                </a:gridCol>
                <a:gridCol w="4821383">
                  <a:extLst>
                    <a:ext uri="{9D8B030D-6E8A-4147-A177-3AD203B41FA5}">
                      <a16:colId xmlns:a16="http://schemas.microsoft.com/office/drawing/2014/main"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tỉnh</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vi-VN" sz="3600" b="1" dirty="0">
                          <a:solidFill>
                            <a:srgbClr val="C00000"/>
                          </a:solidFill>
                          <a:latin typeface="Calibri" panose="020F0502020204030204" pitchFamily="34" charset="0"/>
                          <a:cs typeface="Calibri" panose="020F0502020204030204" pitchFamily="34" charset="0"/>
                        </a:rPr>
                        <a:t>Thái Nguyên, Vĩnh Phúc</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Hà Nam, Hòa Bình</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Bắc Giang, Bắc Ninh, Hưng Yên</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Hòa Bình, Phú Thọ</a:t>
                      </a:r>
                      <a:endParaRPr lang="vi-VN" sz="3600" b="1" i="0" dirty="0">
                        <a:solidFill>
                          <a:srgbClr val="C00000"/>
                        </a:solidFill>
                        <a:effectLst/>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49005"/>
                  </a:ext>
                </a:extLst>
              </a:tr>
              <a:tr h="1367239">
                <a:tc>
                  <a:txBody>
                    <a:bodyPr/>
                    <a:lstStyle/>
                    <a:p>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mùa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dirty="0">
                          <a:solidFill>
                            <a:srgbClr val="C00000"/>
                          </a:solidFill>
                          <a:latin typeface="Calibri" panose="020F0502020204030204" pitchFamily="34" charset="0"/>
                          <a:cs typeface="Calibri" panose="020F0502020204030204" pitchFamily="34" charset="0"/>
                        </a:rPr>
                        <a:t>Xuân – </a:t>
                      </a:r>
                      <a:r>
                        <a:rPr lang="en-US" sz="3600" b="1" dirty="0" err="1">
                          <a:solidFill>
                            <a:srgbClr val="C00000"/>
                          </a:solidFill>
                          <a:latin typeface="Calibri" panose="020F0502020204030204" pitchFamily="34" charset="0"/>
                          <a:cs typeface="Calibri" panose="020F0502020204030204" pitchFamily="34" charset="0"/>
                        </a:rPr>
                        <a:t>Hạ</a:t>
                      </a:r>
                      <a:r>
                        <a:rPr lang="en-US" sz="3600" b="1" dirty="0">
                          <a:solidFill>
                            <a:srgbClr val="C00000"/>
                          </a:solidFill>
                          <a:latin typeface="Calibri" panose="020F0502020204030204" pitchFamily="34" charset="0"/>
                          <a:cs typeface="Calibri" panose="020F0502020204030204" pitchFamily="34" charset="0"/>
                        </a:rPr>
                        <a:t> - Thu - </a:t>
                      </a:r>
                      <a:r>
                        <a:rPr lang="en-US" sz="3600" b="1" dirty="0" err="1">
                          <a:solidFill>
                            <a:srgbClr val="C00000"/>
                          </a:solidFill>
                          <a:latin typeface="Calibri" panose="020F0502020204030204" pitchFamily="34" charset="0"/>
                          <a:cs typeface="Calibri" panose="020F0502020204030204" pitchFamily="34" charset="0"/>
                        </a:rPr>
                        <a:t>Đông</a:t>
                      </a:r>
                      <a:endParaRPr lang="en-US" sz="3600" b="1" dirty="0">
                        <a:solidFill>
                          <a:srgbClr val="C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892069"/>
                  </a:ext>
                </a:extLst>
              </a:tr>
            </a:tbl>
          </a:graphicData>
        </a:graphic>
      </p:graphicFrame>
    </p:spTree>
    <p:extLst>
      <p:ext uri="{BB962C8B-B14F-4D97-AF65-F5344CB8AC3E}">
        <p14:creationId xmlns:p14="http://schemas.microsoft.com/office/powerpoint/2010/main" val="27222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0160A6DD-0D82-6AE0-8E50-FE190BB05CAE}"/>
              </a:ext>
            </a:extLst>
          </p:cNvPr>
          <p:cNvPicPr>
            <a:picLocks noChangeAspect="1"/>
          </p:cNvPicPr>
          <p:nvPr/>
        </p:nvPicPr>
        <p:blipFill>
          <a:blip r:embed="rId8"/>
          <a:stretch>
            <a:fillRect/>
          </a:stretch>
        </p:blipFill>
        <p:spPr>
          <a:xfrm>
            <a:off x="2042795" y="1314492"/>
            <a:ext cx="8474174" cy="1956986"/>
          </a:xfrm>
          <a:prstGeom prst="rect">
            <a:avLst/>
          </a:prstGeom>
        </p:spPr>
      </p:pic>
    </p:spTree>
    <p:extLst>
      <p:ext uri="{BB962C8B-B14F-4D97-AF65-F5344CB8AC3E}">
        <p14:creationId xmlns:p14="http://schemas.microsoft.com/office/powerpoint/2010/main" val="78012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462406" y="2551837"/>
              <a:ext cx="7492758" cy="1754326"/>
            </a:xfrm>
            <a:prstGeom prst="rect">
              <a:avLst/>
            </a:prstGeom>
            <a:noFill/>
          </p:spPr>
          <p:txBody>
            <a:bodyPr wrap="square">
              <a:spAutoFit/>
            </a:bodyPr>
            <a:lstStyle/>
            <a:p>
              <a:pPr algn="just"/>
              <a:r>
                <a:rPr lang="nl-NL" sz="3600" dirty="0">
                  <a:latin typeface="Calibri" panose="020F0502020204030204" pitchFamily="34" charset="0"/>
                  <a:ea typeface="SimSun" panose="02010600030101010101" pitchFamily="2" charset="-122"/>
                  <a:cs typeface="Calibri" panose="020F0502020204030204" pitchFamily="34" charset="0"/>
                </a:rPr>
                <a:t>S</a:t>
              </a:r>
              <a:r>
                <a:rPr lang="nl-NL" sz="3600" dirty="0">
                  <a:effectLst/>
                  <a:latin typeface="Calibri" panose="020F0502020204030204" pitchFamily="34" charset="0"/>
                  <a:ea typeface="SimSun" panose="02010600030101010101" pitchFamily="2" charset="-122"/>
                  <a:cs typeface="Calibri" panose="020F0502020204030204" pitchFamily="34" charset="0"/>
                </a:rPr>
                <a:t>ưu tầm tư liệu về hoạt động kinh tế và giới thiệu 1 địa danh của Hà Nội, viết đoạn văn hoặc thuyết trình silde PP.</a:t>
              </a:r>
              <a:endParaRPr lang="en-US" sz="3600" b="1" dirty="0">
                <a:latin typeface="Calibri" panose="020F0502020204030204" pitchFamily="34" charset="0"/>
                <a:cs typeface="Calibri" panose="020F0502020204030204" pitchFamily="34"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0" y="3053138"/>
            <a:ext cx="4303395" cy="37236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635" y="60666"/>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8" name="Picture 7">
            <a:extLst>
              <a:ext uri="{FF2B5EF4-FFF2-40B4-BE49-F238E27FC236}">
                <a16:creationId xmlns:a16="http://schemas.microsoft.com/office/drawing/2014/main" id="{0D9A7EA5-7A03-C279-CF66-E054179642D7}"/>
              </a:ext>
            </a:extLst>
          </p:cNvPr>
          <p:cNvPicPr>
            <a:picLocks noChangeAspect="1"/>
          </p:cNvPicPr>
          <p:nvPr/>
        </p:nvPicPr>
        <p:blipFill>
          <a:blip r:embed="rId8"/>
          <a:stretch>
            <a:fillRect/>
          </a:stretch>
        </p:blipFill>
        <p:spPr>
          <a:xfrm>
            <a:off x="2726444" y="998426"/>
            <a:ext cx="7248772" cy="30177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E049B-F8F9-B4D6-2400-35F4C89E8267}"/>
              </a:ext>
            </a:extLst>
          </p:cNvPr>
          <p:cNvGrpSpPr/>
          <p:nvPr/>
        </p:nvGrpSpPr>
        <p:grpSpPr>
          <a:xfrm>
            <a:off x="5062509" y="566463"/>
            <a:ext cx="2066981" cy="519388"/>
            <a:chOff x="5409377" y="1706686"/>
            <a:chExt cx="4807974" cy="653056"/>
          </a:xfrm>
        </p:grpSpPr>
        <p:sp>
          <p:nvSpPr>
            <p:cNvPr id="3" name="Rectangle: Rounded Corners 2">
              <a:extLst>
                <a:ext uri="{FF2B5EF4-FFF2-40B4-BE49-F238E27FC236}">
                  <a16:creationId xmlns:a16="http://schemas.microsoft.com/office/drawing/2014/main" id="{70BBEDA7-A1AD-730D-67B3-1C705493125F}"/>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474644-7A5A-6CFA-21BE-F8AF85E76043}"/>
                </a:ext>
              </a:extLst>
            </p:cNvPr>
            <p:cNvSpPr txBox="1"/>
            <p:nvPr/>
          </p:nvSpPr>
          <p:spPr>
            <a:xfrm>
              <a:off x="5521098" y="1711247"/>
              <a:ext cx="4696253" cy="648494"/>
            </a:xfrm>
            <a:prstGeom prst="rect">
              <a:avLst/>
            </a:prstGeom>
            <a:noFill/>
          </p:spPr>
          <p:txBody>
            <a:bodyPr wrap="square">
              <a:spAutoFit/>
            </a:bodyPr>
            <a:lstStyle/>
            <a:p>
              <a:pPr algn="just"/>
              <a:r>
                <a:rPr lang="en-US" sz="2800" b="1">
                  <a:solidFill>
                    <a:srgbClr val="333333"/>
                  </a:solidFill>
                  <a:latin typeface="Cambria" panose="02040503050406030204" pitchFamily="18" charset="0"/>
                </a:rPr>
                <a:t>GHI VỞ</a:t>
              </a:r>
              <a:endParaRPr lang="en-US" sz="2800" b="1" dirty="0">
                <a:solidFill>
                  <a:srgbClr val="333333"/>
                </a:solidFill>
                <a:latin typeface="Cambria" panose="02040503050406030204" pitchFamily="18" charset="0"/>
              </a:endParaRPr>
            </a:p>
          </p:txBody>
        </p:sp>
      </p:grpSp>
      <p:sp>
        <p:nvSpPr>
          <p:cNvPr id="12" name="TextBox 11">
            <a:extLst>
              <a:ext uri="{FF2B5EF4-FFF2-40B4-BE49-F238E27FC236}">
                <a16:creationId xmlns:a16="http://schemas.microsoft.com/office/drawing/2014/main" id="{5210260E-9AAE-99C3-B500-D04612092799}"/>
              </a:ext>
            </a:extLst>
          </p:cNvPr>
          <p:cNvSpPr txBox="1"/>
          <p:nvPr/>
        </p:nvSpPr>
        <p:spPr>
          <a:xfrm>
            <a:off x="1047721" y="1085850"/>
            <a:ext cx="9882217" cy="2554545"/>
          </a:xfrm>
          <a:prstGeom prst="rect">
            <a:avLst/>
          </a:prstGeom>
          <a:noFill/>
        </p:spPr>
        <p:txBody>
          <a:bodyPr wrap="square">
            <a:spAutoFit/>
          </a:bodyPr>
          <a:lstStyle/>
          <a:p>
            <a:pPr marL="514350" indent="-514350">
              <a:buAutoNum type="arabicPeriod"/>
            </a:pPr>
            <a:r>
              <a:rPr lang="en-US" sz="3200" b="1">
                <a:solidFill>
                  <a:srgbClr val="9C5B0C"/>
                </a:solidFill>
                <a:latin typeface="Cambria" panose="02040503050406030204" pitchFamily="18" charset="0"/>
              </a:rPr>
              <a:t>Vị trí địa lý:</a:t>
            </a:r>
          </a:p>
          <a:p>
            <a:r>
              <a:rPr lang="en-US" sz="3200" b="1">
                <a:solidFill>
                  <a:srgbClr val="9C5B0C"/>
                </a:solidFill>
                <a:latin typeface="Cambria" panose="02040503050406030204" pitchFamily="18" charset="0"/>
              </a:rPr>
              <a:t>- Phía </a:t>
            </a:r>
            <a:r>
              <a:rPr lang="en-US" sz="3200" b="1" dirty="0" err="1">
                <a:solidFill>
                  <a:srgbClr val="9C5B0C"/>
                </a:solidFill>
                <a:latin typeface="Cambria" panose="02040503050406030204" pitchFamily="18" charset="0"/>
              </a:rPr>
              <a:t>Bắc</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Thái Nguyên, Vĩnh Phúc </a:t>
            </a:r>
            <a:endParaRPr lang="en-US" sz="3200" b="1" dirty="0">
              <a:solidFill>
                <a:srgbClr val="9C5B0C"/>
              </a:solidFill>
              <a:latin typeface="Cambria" panose="02040503050406030204" pitchFamily="18" charset="0"/>
            </a:endParaRPr>
          </a:p>
          <a:p>
            <a:r>
              <a:rPr lang="en-US" sz="3200" b="1">
                <a:solidFill>
                  <a:srgbClr val="9C5B0C"/>
                </a:solidFill>
                <a:latin typeface="Cambria" panose="02040503050406030204" pitchFamily="18" charset="0"/>
              </a:rPr>
              <a:t>- Phía </a:t>
            </a:r>
            <a:r>
              <a:rPr lang="en-US" sz="3200" b="1" dirty="0">
                <a:solidFill>
                  <a:srgbClr val="9C5B0C"/>
                </a:solidFill>
                <a:latin typeface="Cambria" panose="02040503050406030204" pitchFamily="18" charset="0"/>
              </a:rPr>
              <a:t>Nam: </a:t>
            </a:r>
            <a:r>
              <a:rPr lang="vi-VN" sz="3200" b="1" dirty="0">
                <a:solidFill>
                  <a:srgbClr val="9C5B0C"/>
                </a:solidFill>
                <a:latin typeface="Cambria" panose="02040503050406030204" pitchFamily="18" charset="0"/>
              </a:rPr>
              <a:t>Hà Nam, Hòa Bình </a:t>
            </a:r>
            <a:endParaRPr lang="en-US" sz="3200" b="1" dirty="0">
              <a:solidFill>
                <a:srgbClr val="9C5B0C"/>
              </a:solidFill>
              <a:latin typeface="Cambria" panose="02040503050406030204" pitchFamily="18" charset="0"/>
            </a:endParaRPr>
          </a:p>
          <a:p>
            <a:pPr marL="457200" indent="-457200">
              <a:buFontTx/>
              <a:buChar char="-"/>
            </a:pPr>
            <a:r>
              <a:rPr lang="en-US" sz="3200" b="1">
                <a:solidFill>
                  <a:srgbClr val="9C5B0C"/>
                </a:solidFill>
                <a:latin typeface="Cambria" panose="02040503050406030204" pitchFamily="18" charset="0"/>
              </a:rPr>
              <a:t>Phía </a:t>
            </a:r>
            <a:r>
              <a:rPr lang="en-US" sz="3200" b="1" dirty="0" err="1">
                <a:solidFill>
                  <a:srgbClr val="9C5B0C"/>
                </a:solidFill>
                <a:latin typeface="Cambria" panose="02040503050406030204" pitchFamily="18" charset="0"/>
              </a:rPr>
              <a:t>Đông</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Bắc Giang, Bắc Ninh, Hưng </a:t>
            </a:r>
            <a:r>
              <a:rPr lang="vi-VN" sz="3200" b="1">
                <a:solidFill>
                  <a:srgbClr val="9C5B0C"/>
                </a:solidFill>
                <a:latin typeface="Cambria" panose="02040503050406030204" pitchFamily="18" charset="0"/>
              </a:rPr>
              <a:t>Yên </a:t>
            </a:r>
            <a:endParaRPr lang="en-US" sz="3200" b="1">
              <a:solidFill>
                <a:srgbClr val="9C5B0C"/>
              </a:solidFill>
              <a:latin typeface="Cambria" panose="02040503050406030204" pitchFamily="18" charset="0"/>
            </a:endParaRPr>
          </a:p>
          <a:p>
            <a:pPr marL="457200" indent="-457200">
              <a:buFontTx/>
              <a:buChar char="-"/>
            </a:pPr>
            <a:r>
              <a:rPr lang="en-US" sz="3200" b="1">
                <a:solidFill>
                  <a:srgbClr val="9C5B0C"/>
                </a:solidFill>
                <a:latin typeface="Cambria" panose="02040503050406030204" pitchFamily="18" charset="0"/>
              </a:rPr>
              <a:t>Phía </a:t>
            </a:r>
            <a:r>
              <a:rPr lang="en-US" sz="3200" b="1" dirty="0" err="1">
                <a:solidFill>
                  <a:srgbClr val="9C5B0C"/>
                </a:solidFill>
                <a:latin typeface="Cambria" panose="02040503050406030204" pitchFamily="18" charset="0"/>
              </a:rPr>
              <a:t>Tây</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Hòa Bình, </a:t>
            </a:r>
            <a:r>
              <a:rPr lang="vi-VN" sz="3200" b="1">
                <a:solidFill>
                  <a:srgbClr val="9C5B0C"/>
                </a:solidFill>
                <a:latin typeface="Cambria" panose="02040503050406030204" pitchFamily="18" charset="0"/>
              </a:rPr>
              <a:t>Phú Thọ</a:t>
            </a:r>
            <a:r>
              <a:rPr lang="en-US" sz="3200" b="1">
                <a:solidFill>
                  <a:srgbClr val="9C5B0C"/>
                </a:solidFill>
                <a:latin typeface="Cambria" panose="02040503050406030204" pitchFamily="18" charset="0"/>
              </a:rPr>
              <a:t>.</a:t>
            </a:r>
            <a:endParaRPr lang="vi-VN" sz="3200" b="1" i="0" dirty="0">
              <a:solidFill>
                <a:srgbClr val="9C5B0C"/>
              </a:solidFill>
              <a:effectLst/>
              <a:latin typeface="Cambria" panose="02040503050406030204" pitchFamily="18" charset="0"/>
            </a:endParaRPr>
          </a:p>
        </p:txBody>
      </p:sp>
      <p:sp>
        <p:nvSpPr>
          <p:cNvPr id="15" name="TextBox 14">
            <a:extLst>
              <a:ext uri="{FF2B5EF4-FFF2-40B4-BE49-F238E27FC236}">
                <a16:creationId xmlns:a16="http://schemas.microsoft.com/office/drawing/2014/main" id="{194EE919-852F-FC33-1D64-8C86FC83FA41}"/>
              </a:ext>
            </a:extLst>
          </p:cNvPr>
          <p:cNvSpPr txBox="1"/>
          <p:nvPr/>
        </p:nvSpPr>
        <p:spPr>
          <a:xfrm>
            <a:off x="933421" y="3429000"/>
            <a:ext cx="9882217" cy="2062103"/>
          </a:xfrm>
          <a:prstGeom prst="rect">
            <a:avLst/>
          </a:prstGeom>
          <a:noFill/>
        </p:spPr>
        <p:txBody>
          <a:bodyPr wrap="square">
            <a:spAutoFit/>
          </a:bodyPr>
          <a:lstStyle/>
          <a:p>
            <a:r>
              <a:rPr lang="en-US" sz="3200" b="1">
                <a:solidFill>
                  <a:srgbClr val="9C5B0C"/>
                </a:solidFill>
                <a:latin typeface="Cambria" panose="02040503050406030204" pitchFamily="18" charset="0"/>
              </a:rPr>
              <a:t>2. Tự nhiên:</a:t>
            </a:r>
          </a:p>
          <a:p>
            <a:r>
              <a:rPr lang="en-US" sz="3200" b="1">
                <a:solidFill>
                  <a:schemeClr val="accent2">
                    <a:lumMod val="75000"/>
                  </a:schemeClr>
                </a:solidFill>
                <a:latin typeface="Cambria" panose="02040503050406030204" pitchFamily="18" charset="0"/>
              </a:rPr>
              <a:t>- </a:t>
            </a:r>
            <a:r>
              <a:rPr lang="vi-VN" sz="3200" b="1">
                <a:solidFill>
                  <a:schemeClr val="accent2">
                    <a:lumMod val="75000"/>
                  </a:schemeClr>
                </a:solidFill>
                <a:latin typeface="Cambria" panose="02040503050406030204" pitchFamily="18" charset="0"/>
              </a:rPr>
              <a:t>Địa hình Hà Nội vừa có đồi, núi và đồng bằng</a:t>
            </a:r>
            <a:r>
              <a:rPr lang="en-US" sz="3200" b="1">
                <a:solidFill>
                  <a:schemeClr val="accent2">
                    <a:lumMod val="75000"/>
                  </a:schemeClr>
                </a:solidFill>
                <a:latin typeface="Cambria" panose="02040503050406030204" pitchFamily="18" charset="0"/>
              </a:rPr>
              <a:t>.</a:t>
            </a:r>
          </a:p>
          <a:p>
            <a:r>
              <a:rPr lang="en-US" sz="3200" b="1">
                <a:solidFill>
                  <a:srgbClr val="9C5B0C"/>
                </a:solidFill>
                <a:latin typeface="Cambria" panose="02040503050406030204" pitchFamily="18" charset="0"/>
              </a:rPr>
              <a:t>- Khí hậu </a:t>
            </a:r>
            <a:r>
              <a:rPr lang="vi-VN" sz="3200" b="1">
                <a:solidFill>
                  <a:schemeClr val="accent2">
                    <a:lumMod val="75000"/>
                  </a:schemeClr>
                </a:solidFill>
                <a:latin typeface="Cambria" panose="02040503050406030204" pitchFamily="18" charset="0"/>
              </a:rPr>
              <a:t>gió mùa ẩm, nóng và mưa nhiều về mùa hè, lạnh và ít mưa về mùa đ</a:t>
            </a:r>
            <a:r>
              <a:rPr lang="en-US" sz="3200" b="1">
                <a:solidFill>
                  <a:schemeClr val="accent2">
                    <a:lumMod val="75000"/>
                  </a:schemeClr>
                </a:solidFill>
                <a:latin typeface="Cambria" panose="02040503050406030204" pitchFamily="18" charset="0"/>
              </a:rPr>
              <a:t>ô</a:t>
            </a:r>
            <a:r>
              <a:rPr lang="vi-VN" sz="3200" b="1">
                <a:solidFill>
                  <a:schemeClr val="accent2">
                    <a:lumMod val="75000"/>
                  </a:schemeClr>
                </a:solidFill>
                <a:latin typeface="Cambria" panose="02040503050406030204" pitchFamily="18" charset="0"/>
              </a:rPr>
              <a:t>ng. </a:t>
            </a:r>
            <a:endParaRPr lang="en-US" sz="3200" b="1">
              <a:solidFill>
                <a:srgbClr val="9C5B0C"/>
              </a:solidFill>
              <a:latin typeface="Cambria" panose="02040503050406030204" pitchFamily="18" charset="0"/>
            </a:endParaRPr>
          </a:p>
        </p:txBody>
      </p:sp>
    </p:spTree>
    <p:extLst>
      <p:ext uri="{BB962C8B-B14F-4D97-AF65-F5344CB8AC3E}">
        <p14:creationId xmlns:p14="http://schemas.microsoft.com/office/powerpoint/2010/main" val="15696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11" name="图片 10" descr="E:\PPT\包图网\审核中\组 55.png组 55"/>
          <p:cNvPicPr>
            <a:picLocks noChangeAspect="1"/>
          </p:cNvPicPr>
          <p:nvPr/>
        </p:nvPicPr>
        <p:blipFill>
          <a:blip r:embed="rId3"/>
          <a:srcRect/>
          <a:stretch>
            <a:fillRect/>
          </a:stretch>
        </p:blipFill>
        <p:spPr>
          <a:xfrm>
            <a:off x="0" y="0"/>
            <a:ext cx="12191365" cy="6858000"/>
          </a:xfrm>
          <a:prstGeom prst="rect">
            <a:avLst/>
          </a:prstGeom>
        </p:spPr>
      </p:pic>
      <p:pic>
        <p:nvPicPr>
          <p:cNvPr id="12" name="图片 11" descr="组 54"/>
          <p:cNvPicPr>
            <a:picLocks noChangeAspect="1"/>
          </p:cNvPicPr>
          <p:nvPr/>
        </p:nvPicPr>
        <p:blipFill>
          <a:blip r:embed="rId4"/>
          <a:stretch>
            <a:fillRect/>
          </a:stretch>
        </p:blipFill>
        <p:spPr>
          <a:xfrm>
            <a:off x="0" y="0"/>
            <a:ext cx="12192000" cy="1581150"/>
          </a:xfrm>
          <a:prstGeom prst="rect">
            <a:avLst/>
          </a:prstGeom>
        </p:spPr>
      </p:pic>
      <p:pic>
        <p:nvPicPr>
          <p:cNvPr id="19" name="图片 18" descr="组 3"/>
          <p:cNvPicPr>
            <a:picLocks noChangeAspect="1"/>
          </p:cNvPicPr>
          <p:nvPr/>
        </p:nvPicPr>
        <p:blipFill>
          <a:blip r:embed="rId5"/>
          <a:stretch>
            <a:fillRect/>
          </a:stretch>
        </p:blipFill>
        <p:spPr>
          <a:xfrm>
            <a:off x="169545" y="4179570"/>
            <a:ext cx="2944495" cy="2547620"/>
          </a:xfrm>
          <a:prstGeom prst="rect">
            <a:avLst/>
          </a:prstGeom>
        </p:spPr>
      </p:pic>
      <p:pic>
        <p:nvPicPr>
          <p:cNvPr id="21" name="图片 20" descr="2"/>
          <p:cNvPicPr>
            <a:picLocks noChangeAspect="1"/>
          </p:cNvPicPr>
          <p:nvPr/>
        </p:nvPicPr>
        <p:blipFill>
          <a:blip r:embed="rId6"/>
          <a:stretch>
            <a:fillRect/>
          </a:stretch>
        </p:blipFill>
        <p:spPr>
          <a:xfrm>
            <a:off x="7451725" y="4671060"/>
            <a:ext cx="1247775" cy="1927860"/>
          </a:xfrm>
          <a:prstGeom prst="rect">
            <a:avLst/>
          </a:prstGeom>
        </p:spPr>
      </p:pic>
      <p:pic>
        <p:nvPicPr>
          <p:cNvPr id="22" name="图片 21" descr="组 53"/>
          <p:cNvPicPr>
            <a:picLocks noChangeAspect="1"/>
          </p:cNvPicPr>
          <p:nvPr/>
        </p:nvPicPr>
        <p:blipFill>
          <a:blip r:embed="rId7"/>
          <a:stretch>
            <a:fillRect/>
          </a:stretch>
        </p:blipFill>
        <p:spPr>
          <a:xfrm>
            <a:off x="9308465" y="3654425"/>
            <a:ext cx="2882900" cy="2944495"/>
          </a:xfrm>
          <a:prstGeom prst="rect">
            <a:avLst/>
          </a:prstGeom>
        </p:spPr>
      </p:pic>
      <p:sp>
        <p:nvSpPr>
          <p:cNvPr id="3" name="TextBox 2">
            <a:extLst>
              <a:ext uri="{FF2B5EF4-FFF2-40B4-BE49-F238E27FC236}">
                <a16:creationId xmlns:a16="http://schemas.microsoft.com/office/drawing/2014/main" id="{9720B890-591C-ABC9-6344-9207C5624D3A}"/>
              </a:ext>
            </a:extLst>
          </p:cNvPr>
          <p:cNvSpPr txBox="1"/>
          <p:nvPr/>
        </p:nvSpPr>
        <p:spPr>
          <a:xfrm>
            <a:off x="829734" y="1346101"/>
            <a:ext cx="11124565" cy="3046988"/>
          </a:xfrm>
          <a:prstGeom prst="rect">
            <a:avLst/>
          </a:prstGeom>
          <a:noFill/>
        </p:spPr>
        <p:txBody>
          <a:bodyPr wrap="square">
            <a:spAutoFit/>
          </a:bodyPr>
          <a:lstStyle/>
          <a:p>
            <a:pPr marL="342900" indent="-342900" algn="just">
              <a:buFontTx/>
              <a:buChar char="-"/>
            </a:pPr>
            <a:r>
              <a:rPr lang="en-US" sz="2400" b="0" i="0" dirty="0" err="1">
                <a:solidFill>
                  <a:srgbClr val="333333"/>
                </a:solidFill>
                <a:effectLst/>
                <a:latin typeface="Cambria" panose="02040503050406030204" pitchFamily="18" charset="0"/>
              </a:rPr>
              <a:t>Xác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được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vị</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trí</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của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phương</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trên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Việt</a:t>
            </a:r>
            <a:r>
              <a:rPr lang="en-US" sz="2400" b="0" i="0" dirty="0">
                <a:solidFill>
                  <a:srgbClr val="333333"/>
                </a:solidFill>
                <a:effectLst/>
                <a:latin typeface="Cambria" panose="02040503050406030204" pitchFamily="18" charset="0"/>
              </a:rPr>
              <a:t> Nam.</a:t>
            </a:r>
          </a:p>
          <a:p>
            <a:pPr marL="342900" indent="-342900" algn="just">
              <a:buFontTx/>
              <a:buChar char="-"/>
            </a:pPr>
            <a:r>
              <a:rPr lang="en-US" sz="2400" dirty="0" err="1">
                <a:solidFill>
                  <a:srgbClr val="333333"/>
                </a:solidFill>
                <a:latin typeface="Cambria" panose="02040503050406030204" pitchFamily="18" charset="0"/>
              </a:rPr>
              <a:t>Mô</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tả</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nét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chính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về</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tự</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của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sử</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dụng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hoặc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a:t>
            </a:r>
          </a:p>
          <a:p>
            <a:pPr marL="342900" indent="-342900" algn="just">
              <a:buFontTx/>
              <a:buChar char="-"/>
            </a:pPr>
            <a:r>
              <a:rPr lang="en-US" sz="2400" dirty="0" err="1">
                <a:solidFill>
                  <a:srgbClr val="333333"/>
                </a:solidFill>
                <a:latin typeface="Cambria" panose="02040503050406030204" pitchFamily="18" charset="0"/>
              </a:rPr>
              <a:t>Trình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bày</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hoạt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kinh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tế</a:t>
            </a:r>
            <a:r>
              <a:rPr lang="en-US" sz="2400" dirty="0">
                <a:solidFill>
                  <a:srgbClr val="333333"/>
                </a:solidFill>
                <a:latin typeface="Cambria" panose="02040503050406030204" pitchFamily="18" charset="0"/>
              </a:rPr>
              <a:t> ở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Thể</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hiện</a:t>
            </a:r>
            <a:r>
              <a:rPr lang="en-US" sz="2400" b="0" i="0" dirty="0">
                <a:solidFill>
                  <a:srgbClr val="333333"/>
                </a:solidFill>
                <a:effectLst/>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cảm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với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và</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sẵn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sàng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hành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bảo</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vệ</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môi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trường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xung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quanh</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Hình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năn</a:t>
            </a:r>
            <a:r>
              <a:rPr lang="en-US" sz="2400" dirty="0" err="1">
                <a:solidFill>
                  <a:srgbClr val="333333"/>
                </a:solidFill>
                <a:latin typeface="Cambria" panose="02040503050406030204" pitchFamily="18" charset="0"/>
              </a:rPr>
              <a:t>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nhận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thức</a:t>
            </a:r>
            <a:r>
              <a:rPr lang="en-US" sz="2400" dirty="0">
                <a:solidFill>
                  <a:srgbClr val="333333"/>
                </a:solidFill>
                <a:latin typeface="Cambria" panose="02040503050406030204" pitchFamily="18" charset="0"/>
              </a:rPr>
              <a:t> khoa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năng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hiểu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lí</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Phẩm</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chất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nước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chăm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chỉ</a:t>
            </a:r>
            <a:r>
              <a:rPr lang="en-US" sz="2400" dirty="0">
                <a:solidFill>
                  <a:srgbClr val="333333"/>
                </a:solidFill>
                <a:latin typeface="Cambria" panose="02040503050406030204" pitchFamily="18" charset="0"/>
              </a:rPr>
              <a:t>, ham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hỏi</a:t>
            </a:r>
            <a:r>
              <a:rPr lang="en-US" sz="2400" dirty="0">
                <a:solidFill>
                  <a:srgbClr val="333333"/>
                </a:solidFill>
                <a:latin typeface="Cambria" panose="02040503050406030204" pitchFamily="18" charset="0"/>
              </a:rPr>
              <a:t>.</a:t>
            </a:r>
            <a:endParaRPr lang="vi-VN" sz="2400" b="0" i="0" dirty="0">
              <a:solidFill>
                <a:srgbClr val="333333"/>
              </a:solidFill>
              <a:effectLst/>
              <a:latin typeface="Cambria" panose="02040503050406030204" pitchFamily="18" charset="0"/>
            </a:endParaRPr>
          </a:p>
        </p:txBody>
      </p:sp>
      <p:pic>
        <p:nvPicPr>
          <p:cNvPr id="4" name="Picture 3">
            <a:extLst>
              <a:ext uri="{FF2B5EF4-FFF2-40B4-BE49-F238E27FC236}">
                <a16:creationId xmlns:a16="http://schemas.microsoft.com/office/drawing/2014/main" id="{299FBE98-2CD6-B6BA-DEFB-071459DF10DD}"/>
              </a:ext>
            </a:extLst>
          </p:cNvPr>
          <p:cNvPicPr>
            <a:picLocks noChangeAspect="1"/>
          </p:cNvPicPr>
          <p:nvPr/>
        </p:nvPicPr>
        <p:blipFill>
          <a:blip r:embed="rId8"/>
          <a:stretch>
            <a:fillRect/>
          </a:stretch>
        </p:blipFill>
        <p:spPr>
          <a:xfrm>
            <a:off x="3873705" y="451997"/>
            <a:ext cx="4645555" cy="10303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B2E232E5-9B39-13FA-1839-BD6F9BD46AAE}"/>
              </a:ext>
            </a:extLst>
          </p:cNvPr>
          <p:cNvPicPr>
            <a:picLocks noChangeAspect="1"/>
          </p:cNvPicPr>
          <p:nvPr/>
        </p:nvPicPr>
        <p:blipFill>
          <a:blip r:embed="rId8"/>
          <a:stretch>
            <a:fillRect/>
          </a:stretch>
        </p:blipFill>
        <p:spPr>
          <a:xfrm>
            <a:off x="1719339" y="1274865"/>
            <a:ext cx="8474174" cy="20362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AC724-5A64-FF52-3456-C93C6C343AD8}"/>
              </a:ext>
            </a:extLst>
          </p:cNvPr>
          <p:cNvSpPr txBox="1"/>
          <p:nvPr/>
        </p:nvSpPr>
        <p:spPr>
          <a:xfrm>
            <a:off x="2228233" y="957845"/>
            <a:ext cx="7148052" cy="2862322"/>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Núi rừng đây là của chúng ta</a:t>
            </a:r>
          </a:p>
          <a:p>
            <a:pPr algn="ctr"/>
            <a:r>
              <a:rPr lang="vi-VN" sz="3600" b="0" i="0" dirty="0">
                <a:solidFill>
                  <a:srgbClr val="333333"/>
                </a:solidFill>
                <a:effectLst/>
                <a:latin typeface="Cambria" panose="02040503050406030204" pitchFamily="18" charset="0"/>
              </a:rPr>
              <a:t>Những cánh đồng thơm mát</a:t>
            </a:r>
          </a:p>
          <a:p>
            <a:pPr algn="ctr"/>
            <a:r>
              <a:rPr lang="vi-VN" sz="3600" b="0" i="0" dirty="0">
                <a:solidFill>
                  <a:srgbClr val="333333"/>
                </a:solidFill>
                <a:effectLst/>
                <a:latin typeface="Cambria" panose="02040503050406030204" pitchFamily="18" charset="0"/>
              </a:rPr>
              <a:t>Những ngả đường bát ngát</a:t>
            </a:r>
          </a:p>
          <a:p>
            <a:pPr algn="ctr"/>
            <a:r>
              <a:rPr lang="vi-VN" sz="3600" b="0" i="0" dirty="0">
                <a:solidFill>
                  <a:srgbClr val="333333"/>
                </a:solidFill>
                <a:effectLst/>
                <a:latin typeface="Cambria" panose="02040503050406030204" pitchFamily="18" charset="0"/>
              </a:rPr>
              <a:t>Những dòng sông đỏ nặng phù sa</a:t>
            </a:r>
            <a:r>
              <a:rPr lang="en-US" sz="3600" b="0" i="0" dirty="0">
                <a:solidFill>
                  <a:srgbClr val="333333"/>
                </a:solidFill>
                <a:effectLst/>
                <a:latin typeface="Cambria" panose="02040503050406030204" pitchFamily="18" charset="0"/>
              </a:rPr>
              <a:t>.</a:t>
            </a:r>
          </a:p>
          <a:p>
            <a:pPr algn="r"/>
            <a:r>
              <a:rPr lang="en-US" sz="3600" dirty="0">
                <a:solidFill>
                  <a:srgbClr val="333333"/>
                </a:solidFill>
                <a:latin typeface="Cambria" panose="02040503050406030204" pitchFamily="18" charset="0"/>
              </a:rPr>
              <a:t>(</a:t>
            </a:r>
            <a:r>
              <a:rPr lang="en-US" sz="3600" dirty="0" err="1">
                <a:solidFill>
                  <a:srgbClr val="333333"/>
                </a:solidFill>
                <a:latin typeface="Cambria" panose="02040503050406030204" pitchFamily="18" charset="0"/>
              </a:rPr>
              <a:t>Nguyễn</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Đình</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Thi</a:t>
            </a:r>
            <a:r>
              <a:rPr lang="en-US" sz="3600" dirty="0">
                <a:solidFill>
                  <a:srgbClr val="333333"/>
                </a:solidFill>
                <a:latin typeface="Cambria" panose="02040503050406030204" pitchFamily="18" charset="0"/>
              </a:rPr>
              <a:t>)</a:t>
            </a:r>
            <a:endParaRPr lang="vi-VN" sz="3600" b="0" i="0" dirty="0">
              <a:solidFill>
                <a:srgbClr val="333333"/>
              </a:solidFill>
              <a:effectLst/>
              <a:latin typeface="Cambria" panose="02040503050406030204" pitchFamily="18" charset="0"/>
            </a:endParaRPr>
          </a:p>
        </p:txBody>
      </p:sp>
      <p:grpSp>
        <p:nvGrpSpPr>
          <p:cNvPr id="7" name="Group 6">
            <a:extLst>
              <a:ext uri="{FF2B5EF4-FFF2-40B4-BE49-F238E27FC236}">
                <a16:creationId xmlns:a16="http://schemas.microsoft.com/office/drawing/2014/main" id="{476ED6A8-A358-30F6-8C76-560C5CCC8E2C}"/>
              </a:ext>
            </a:extLst>
          </p:cNvPr>
          <p:cNvGrpSpPr/>
          <p:nvPr/>
        </p:nvGrpSpPr>
        <p:grpSpPr>
          <a:xfrm>
            <a:off x="1327354" y="4306528"/>
            <a:ext cx="9645445" cy="1474839"/>
            <a:chOff x="1327354" y="4306528"/>
            <a:chExt cx="9645445" cy="1474839"/>
          </a:xfrm>
        </p:grpSpPr>
        <p:sp>
          <p:nvSpPr>
            <p:cNvPr id="4" name="Rectangle: Rounded Corners 3">
              <a:extLst>
                <a:ext uri="{FF2B5EF4-FFF2-40B4-BE49-F238E27FC236}">
                  <a16:creationId xmlns:a16="http://schemas.microsoft.com/office/drawing/2014/main"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F029E8-0F6F-296A-562C-E8F01BC6216F}"/>
                </a:ext>
              </a:extLst>
            </p:cNvPr>
            <p:cNvSpPr txBox="1"/>
            <p:nvPr/>
          </p:nvSpPr>
          <p:spPr>
            <a:xfrm>
              <a:off x="1526457" y="4443782"/>
              <a:ext cx="8964561" cy="1200329"/>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Đoạn thơ trên giúp em liên tưởng đến cảnh đẹp thiên nhiên nào ở địa phương em?</a:t>
              </a: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descr="组 55">
            <a:extLst>
              <a:ext uri="{FF2B5EF4-FFF2-40B4-BE49-F238E27FC236}">
                <a16:creationId xmlns:a16="http://schemas.microsoft.com/office/drawing/2014/main" id="{ECDE0180-1AB8-09E1-BC24-03B4EAA9B4C6}"/>
              </a:ext>
            </a:extLst>
          </p:cNvPr>
          <p:cNvPicPr>
            <a:picLocks noChangeAspect="1"/>
          </p:cNvPicPr>
          <p:nvPr/>
        </p:nvPicPr>
        <p:blipFill>
          <a:blip r:embed="rId2">
            <a:alphaModFix amt="70000"/>
          </a:blip>
          <a:stretch>
            <a:fillRect/>
          </a:stretch>
        </p:blipFill>
        <p:spPr>
          <a:xfrm>
            <a:off x="0" y="0"/>
            <a:ext cx="12191365" cy="6858000"/>
          </a:xfrm>
          <a:prstGeom prst="rect">
            <a:avLst/>
          </a:prstGeom>
        </p:spPr>
      </p:pic>
      <p:grpSp>
        <p:nvGrpSpPr>
          <p:cNvPr id="3" name="Group 2">
            <a:extLst>
              <a:ext uri="{FF2B5EF4-FFF2-40B4-BE49-F238E27FC236}">
                <a16:creationId xmlns:a16="http://schemas.microsoft.com/office/drawing/2014/main" id="{D9CBF098-D96F-2807-5074-FCE8ADD8CC2C}"/>
              </a:ext>
            </a:extLst>
          </p:cNvPr>
          <p:cNvGrpSpPr/>
          <p:nvPr/>
        </p:nvGrpSpPr>
        <p:grpSpPr>
          <a:xfrm>
            <a:off x="4086013" y="5901997"/>
            <a:ext cx="4019973" cy="643326"/>
            <a:chOff x="1526458" y="4306528"/>
            <a:chExt cx="8964562" cy="1508060"/>
          </a:xfrm>
        </p:grpSpPr>
        <p:sp>
          <p:nvSpPr>
            <p:cNvPr id="4" name="Rectangle: Rounded Corners 3">
              <a:extLst>
                <a:ext uri="{FF2B5EF4-FFF2-40B4-BE49-F238E27FC236}">
                  <a16:creationId xmlns:a16="http://schemas.microsoft.com/office/drawing/2014/main" id="{32B7331A-B86A-FAD7-4647-7ED25FC9D412}"/>
                </a:ext>
              </a:extLst>
            </p:cNvPr>
            <p:cNvSpPr/>
            <p:nvPr/>
          </p:nvSpPr>
          <p:spPr>
            <a:xfrm>
              <a:off x="1727256" y="4306528"/>
              <a:ext cx="8564660"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D0ABE830-856D-6D13-6644-2D8023393349}"/>
                </a:ext>
              </a:extLst>
            </p:cNvPr>
            <p:cNvSpPr txBox="1"/>
            <p:nvPr/>
          </p:nvSpPr>
          <p:spPr>
            <a:xfrm>
              <a:off x="1526458" y="4443781"/>
              <a:ext cx="8964562" cy="1370807"/>
            </a:xfrm>
            <a:prstGeom prst="rect">
              <a:avLst/>
            </a:prstGeom>
            <a:noFill/>
          </p:spPr>
          <p:txBody>
            <a:bodyPr wrap="square">
              <a:spAutoFit/>
            </a:bodyPr>
            <a:lstStyle/>
            <a:p>
              <a:pPr algn="ctr"/>
              <a:r>
                <a:rPr lang="en-US" sz="3200" b="1" i="0" dirty="0">
                  <a:solidFill>
                    <a:srgbClr val="333333"/>
                  </a:solidFill>
                  <a:effectLst/>
                  <a:latin typeface="Cambria" panose="02040503050406030204" pitchFamily="18" charset="0"/>
                </a:rPr>
                <a:t>Thành </a:t>
              </a:r>
              <a:r>
                <a:rPr lang="en-US" sz="3200" b="1" i="0" dirty="0" err="1">
                  <a:solidFill>
                    <a:srgbClr val="333333"/>
                  </a:solidFill>
                  <a:effectLst/>
                  <a:latin typeface="Cambria" panose="02040503050406030204" pitchFamily="18" charset="0"/>
                </a:rPr>
                <a:t>phố</a:t>
              </a:r>
              <a:r>
                <a:rPr lang="en-US" sz="3200" b="1" i="0" dirty="0">
                  <a:solidFill>
                    <a:srgbClr val="333333"/>
                  </a:solidFill>
                  <a:effectLst/>
                  <a:latin typeface="Cambria" panose="02040503050406030204" pitchFamily="18" charset="0"/>
                </a:rPr>
                <a:t> </a:t>
              </a:r>
              <a:r>
                <a:rPr lang="en-US" sz="3200" b="1" dirty="0">
                  <a:solidFill>
                    <a:srgbClr val="333333"/>
                  </a:solidFill>
                  <a:latin typeface="Cambria" panose="02040503050406030204" pitchFamily="18" charset="0"/>
                </a:rPr>
                <a:t>Hà </a:t>
              </a:r>
              <a:r>
                <a:rPr lang="en-US" sz="3200" b="1" dirty="0" err="1">
                  <a:solidFill>
                    <a:srgbClr val="333333"/>
                  </a:solidFill>
                  <a:latin typeface="Cambria" panose="02040503050406030204" pitchFamily="18" charset="0"/>
                </a:rPr>
                <a:t>Nội</a:t>
              </a:r>
              <a:endParaRPr lang="vi-VN" sz="3200" b="1" i="0" dirty="0">
                <a:solidFill>
                  <a:srgbClr val="333333"/>
                </a:solidFill>
                <a:effectLst/>
                <a:latin typeface="Cambria" panose="02040503050406030204" pitchFamily="18" charset="0"/>
              </a:endParaRPr>
            </a:p>
          </p:txBody>
        </p:sp>
      </p:grpSp>
      <p:pic>
        <p:nvPicPr>
          <p:cNvPr id="6" name="Picture 5">
            <a:extLst>
              <a:ext uri="{FF2B5EF4-FFF2-40B4-BE49-F238E27FC236}">
                <a16:creationId xmlns:a16="http://schemas.microsoft.com/office/drawing/2014/main" id="{B74DCD48-509F-06E0-07A6-254365334EE7}"/>
              </a:ext>
            </a:extLst>
          </p:cNvPr>
          <p:cNvPicPr>
            <a:picLocks noChangeAspect="1"/>
          </p:cNvPicPr>
          <p:nvPr/>
        </p:nvPicPr>
        <p:blipFill>
          <a:blip r:embed="rId3"/>
          <a:stretch>
            <a:fillRect/>
          </a:stretch>
        </p:blipFill>
        <p:spPr>
          <a:xfrm>
            <a:off x="0" y="802433"/>
            <a:ext cx="11950261" cy="5099564"/>
          </a:xfrm>
          <a:prstGeom prst="rect">
            <a:avLst/>
          </a:prstGeom>
        </p:spPr>
      </p:pic>
    </p:spTree>
    <p:extLst>
      <p:ext uri="{BB962C8B-B14F-4D97-AF65-F5344CB8AC3E}">
        <p14:creationId xmlns:p14="http://schemas.microsoft.com/office/powerpoint/2010/main" val="405261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85F2D538-3D24-F248-9A05-71BDF8E0E6BA}"/>
              </a:ext>
            </a:extLst>
          </p:cNvPr>
          <p:cNvPicPr>
            <a:picLocks noChangeAspect="1"/>
          </p:cNvPicPr>
          <p:nvPr/>
        </p:nvPicPr>
        <p:blipFill>
          <a:blip r:embed="rId8"/>
          <a:stretch>
            <a:fillRect/>
          </a:stretch>
        </p:blipFill>
        <p:spPr>
          <a:xfrm>
            <a:off x="1858595" y="1521449"/>
            <a:ext cx="8474174" cy="1920406"/>
          </a:xfrm>
          <a:prstGeom prst="rect">
            <a:avLst/>
          </a:prstGeom>
        </p:spPr>
      </p:pic>
    </p:spTree>
    <p:extLst>
      <p:ext uri="{BB962C8B-B14F-4D97-AF65-F5344CB8AC3E}">
        <p14:creationId xmlns:p14="http://schemas.microsoft.com/office/powerpoint/2010/main" val="160941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41EED3-8E8E-0E3D-E004-67321CECF55A}"/>
              </a:ext>
            </a:extLst>
          </p:cNvPr>
          <p:cNvSpPr txBox="1"/>
          <p:nvPr/>
        </p:nvSpPr>
        <p:spPr>
          <a:xfrm>
            <a:off x="798560" y="1162546"/>
            <a:ext cx="10333267" cy="3416320"/>
          </a:xfrm>
          <a:prstGeom prst="rect">
            <a:avLst/>
          </a:prstGeom>
          <a:noFill/>
        </p:spPr>
        <p:txBody>
          <a:bodyPr wrap="square">
            <a:spAutoFit/>
          </a:bodyPr>
          <a:lstStyle/>
          <a:p>
            <a:pPr algn="just"/>
            <a:r>
              <a:rPr lang="vi-VN" sz="3600" b="0" i="0" dirty="0">
                <a:solidFill>
                  <a:srgbClr val="333333"/>
                </a:solidFill>
                <a:effectLst/>
                <a:latin typeface="Cambria" panose="02040503050406030204" pitchFamily="18" charset="0"/>
              </a:rPr>
              <a:t>Để học tập và tìm hiểu địa lí địa phương, các </a:t>
            </a:r>
            <a:r>
              <a:rPr lang="en-US" sz="3600" dirty="0" err="1">
                <a:solidFill>
                  <a:srgbClr val="333333"/>
                </a:solidFill>
                <a:latin typeface="Cambria" panose="02040503050406030204" pitchFamily="18" charset="0"/>
              </a:rPr>
              <a:t>em</a:t>
            </a:r>
            <a:r>
              <a:rPr lang="vi-VN" sz="3600" b="0" i="0" dirty="0">
                <a:solidFill>
                  <a:srgbClr val="333333"/>
                </a:solidFill>
                <a:effectLst/>
                <a:latin typeface="Cambria" panose="02040503050406030204" pitchFamily="18" charset="0"/>
              </a:rPr>
              <a:t> cần chuẩn bị:</a:t>
            </a:r>
          </a:p>
          <a:p>
            <a:pPr algn="just"/>
            <a:r>
              <a:rPr lang="vi-VN" sz="3600" b="0" i="0" dirty="0">
                <a:solidFill>
                  <a:srgbClr val="333333"/>
                </a:solidFill>
                <a:effectLst/>
                <a:latin typeface="Cambria" panose="02040503050406030204" pitchFamily="18" charset="0"/>
              </a:rPr>
              <a:t>- Tài liệu giáo dục địa phương lớp 4</a:t>
            </a:r>
          </a:p>
          <a:p>
            <a:pPr algn="just"/>
            <a:r>
              <a:rPr lang="vi-VN" sz="3600" b="0" i="0" dirty="0">
                <a:solidFill>
                  <a:srgbClr val="333333"/>
                </a:solidFill>
                <a:effectLst/>
                <a:latin typeface="Cambria" panose="02040503050406030204" pitchFamily="18" charset="0"/>
              </a:rPr>
              <a:t>- Tìm hiểu các thông tin, tài liệu về tự nhiên các hoạt động kinh tế của địa phương ( từ sách, báo, internet...)</a:t>
            </a:r>
          </a:p>
        </p:txBody>
      </p:sp>
      <p:pic>
        <p:nvPicPr>
          <p:cNvPr id="3" name="Picture 2">
            <a:extLst>
              <a:ext uri="{FF2B5EF4-FFF2-40B4-BE49-F238E27FC236}">
                <a16:creationId xmlns:a16="http://schemas.microsoft.com/office/drawing/2014/main" id="{0E1E46C6-79A5-4951-D137-0E162CB92F26}"/>
              </a:ext>
            </a:extLst>
          </p:cNvPr>
          <p:cNvPicPr>
            <a:picLocks noChangeAspect="1"/>
          </p:cNvPicPr>
          <p:nvPr/>
        </p:nvPicPr>
        <p:blipFill>
          <a:blip r:embed="rId2"/>
          <a:stretch>
            <a:fillRect/>
          </a:stretch>
        </p:blipFill>
        <p:spPr>
          <a:xfrm>
            <a:off x="194943" y="382190"/>
            <a:ext cx="2962913" cy="780356"/>
          </a:xfrm>
          <a:prstGeom prst="rect">
            <a:avLst/>
          </a:prstGeom>
        </p:spPr>
      </p:pic>
    </p:spTree>
    <p:extLst>
      <p:ext uri="{BB962C8B-B14F-4D97-AF65-F5344CB8AC3E}">
        <p14:creationId xmlns:p14="http://schemas.microsoft.com/office/powerpoint/2010/main" val="140651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4C5B5C-9A89-AF1C-6A2F-224F96ED21EF}"/>
              </a:ext>
            </a:extLst>
          </p:cNvPr>
          <p:cNvSpPr txBox="1"/>
          <p:nvPr/>
        </p:nvSpPr>
        <p:spPr>
          <a:xfrm>
            <a:off x="713123" y="1048119"/>
            <a:ext cx="10828626" cy="1754326"/>
          </a:xfrm>
          <a:prstGeom prst="rect">
            <a:avLst/>
          </a:prstGeom>
          <a:noFill/>
        </p:spPr>
        <p:txBody>
          <a:bodyPr wrap="square">
            <a:spAutoFit/>
          </a:bodyPr>
          <a:lstStyle/>
          <a:p>
            <a:pPr algn="just"/>
            <a:r>
              <a:rPr lang="vi-VN" sz="3600" b="0" i="0" dirty="0">
                <a:solidFill>
                  <a:srgbClr val="333333"/>
                </a:solidFill>
                <a:effectLst/>
                <a:latin typeface="Cambria" panose="02040503050406030204" pitchFamily="18" charset="0"/>
              </a:rPr>
              <a:t>Dựa vào tài liệu giáo dục địa phương lớp 4 hình 1 và hiểu biết của bản thân, em hãy tìm hiểu về thiên nhiên và con người địa phương em theo gợi ý sau:</a:t>
            </a:r>
          </a:p>
        </p:txBody>
      </p:sp>
      <p:grpSp>
        <p:nvGrpSpPr>
          <p:cNvPr id="12" name="组合 11">
            <a:extLst>
              <a:ext uri="{FF2B5EF4-FFF2-40B4-BE49-F238E27FC236}">
                <a16:creationId xmlns:a16="http://schemas.microsoft.com/office/drawing/2014/main" id="{9F2D7F16-1337-8462-2711-0F02C17D3ABD}"/>
              </a:ext>
            </a:extLst>
          </p:cNvPr>
          <p:cNvGrpSpPr/>
          <p:nvPr/>
        </p:nvGrpSpPr>
        <p:grpSpPr>
          <a:xfrm>
            <a:off x="668408" y="2666145"/>
            <a:ext cx="4471018" cy="1806912"/>
            <a:chOff x="1306" y="1925"/>
            <a:chExt cx="16617" cy="8371"/>
          </a:xfrm>
        </p:grpSpPr>
        <p:sp>
          <p:nvSpPr>
            <p:cNvPr id="13" name="云形 9">
              <a:extLst>
                <a:ext uri="{FF2B5EF4-FFF2-40B4-BE49-F238E27FC236}">
                  <a16:creationId xmlns:a16="http://schemas.microsoft.com/office/drawing/2014/main" id="{4762C733-3E49-F8A9-18BB-7B4A4C0F5ADC}"/>
                </a:ext>
              </a:extLst>
            </p:cNvPr>
            <p:cNvSpPr>
              <a:spLocks noChangeAspect="1"/>
            </p:cNvSpPr>
            <p:nvPr>
              <p:custDataLst>
                <p:tags r:id="rId13"/>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云形 4">
              <a:extLst>
                <a:ext uri="{FF2B5EF4-FFF2-40B4-BE49-F238E27FC236}">
                  <a16:creationId xmlns:a16="http://schemas.microsoft.com/office/drawing/2014/main" id="{709FDF6A-69B3-AB3D-372D-74D9038F309F}"/>
                </a:ext>
              </a:extLst>
            </p:cNvPr>
            <p:cNvSpPr>
              <a:spLocks noChangeAspect="1"/>
            </p:cNvSpPr>
            <p:nvPr>
              <p:custDataLst>
                <p:tags r:id="rId14"/>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云形 7">
              <a:extLst>
                <a:ext uri="{FF2B5EF4-FFF2-40B4-BE49-F238E27FC236}">
                  <a16:creationId xmlns:a16="http://schemas.microsoft.com/office/drawing/2014/main" id="{E78695DB-8FA4-8B20-7893-D5CCA792B5F6}"/>
                </a:ext>
              </a:extLst>
            </p:cNvPr>
            <p:cNvSpPr>
              <a:spLocks noChangeAspect="1"/>
            </p:cNvSpPr>
            <p:nvPr>
              <p:custDataLst>
                <p:tags r:id="rId15"/>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0">
              <a:extLst>
                <a:ext uri="{FF2B5EF4-FFF2-40B4-BE49-F238E27FC236}">
                  <a16:creationId xmlns:a16="http://schemas.microsoft.com/office/drawing/2014/main" id="{02383608-E376-FD9D-43A8-2EF0DA30E139}"/>
                </a:ext>
              </a:extLst>
            </p:cNvPr>
            <p:cNvSpPr/>
            <p:nvPr>
              <p:custDataLst>
                <p:tags r:id="rId16"/>
              </p:custDataLst>
            </p:nvPr>
          </p:nvSpPr>
          <p:spPr>
            <a:xfrm>
              <a:off x="2248" y="3685"/>
              <a:ext cx="14733"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1.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Vị</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trí</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địa</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lí</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17" name="组合 11">
            <a:extLst>
              <a:ext uri="{FF2B5EF4-FFF2-40B4-BE49-F238E27FC236}">
                <a16:creationId xmlns:a16="http://schemas.microsoft.com/office/drawing/2014/main" id="{41CD67BA-1B3D-A9B7-8B41-071CE4E35305}"/>
              </a:ext>
            </a:extLst>
          </p:cNvPr>
          <p:cNvGrpSpPr/>
          <p:nvPr/>
        </p:nvGrpSpPr>
        <p:grpSpPr>
          <a:xfrm>
            <a:off x="6844549" y="2619206"/>
            <a:ext cx="4471018" cy="1806912"/>
            <a:chOff x="1306" y="1925"/>
            <a:chExt cx="16617" cy="8371"/>
          </a:xfrm>
        </p:grpSpPr>
        <p:sp>
          <p:nvSpPr>
            <p:cNvPr id="18" name="云形 9">
              <a:extLst>
                <a:ext uri="{FF2B5EF4-FFF2-40B4-BE49-F238E27FC236}">
                  <a16:creationId xmlns:a16="http://schemas.microsoft.com/office/drawing/2014/main" id="{58BFA3E8-E66B-1550-AC45-0075BAC1A4E6}"/>
                </a:ext>
              </a:extLst>
            </p:cNvPr>
            <p:cNvSpPr>
              <a:spLocks noChangeAspect="1"/>
            </p:cNvSpPr>
            <p:nvPr>
              <p:custDataLst>
                <p:tags r:id="rId9"/>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云形 4">
              <a:extLst>
                <a:ext uri="{FF2B5EF4-FFF2-40B4-BE49-F238E27FC236}">
                  <a16:creationId xmlns:a16="http://schemas.microsoft.com/office/drawing/2014/main" id="{F194FBDF-48B6-E039-88EC-242F1B13902D}"/>
                </a:ext>
              </a:extLst>
            </p:cNvPr>
            <p:cNvSpPr>
              <a:spLocks noChangeAspect="1"/>
            </p:cNvSpPr>
            <p:nvPr>
              <p:custDataLst>
                <p:tags r:id="rId10"/>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云形 7">
              <a:extLst>
                <a:ext uri="{FF2B5EF4-FFF2-40B4-BE49-F238E27FC236}">
                  <a16:creationId xmlns:a16="http://schemas.microsoft.com/office/drawing/2014/main" id="{8C2D01B6-5FAB-CC35-168A-7B77447E33C7}"/>
                </a:ext>
              </a:extLst>
            </p:cNvPr>
            <p:cNvSpPr>
              <a:spLocks noChangeAspect="1"/>
            </p:cNvSpPr>
            <p:nvPr>
              <p:custDataLst>
                <p:tags r:id="rId11"/>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10">
              <a:extLst>
                <a:ext uri="{FF2B5EF4-FFF2-40B4-BE49-F238E27FC236}">
                  <a16:creationId xmlns:a16="http://schemas.microsoft.com/office/drawing/2014/main" id="{BBECD26D-9DF6-1935-56B2-570051771818}"/>
                </a:ext>
              </a:extLst>
            </p:cNvPr>
            <p:cNvSpPr/>
            <p:nvPr>
              <p:custDataLst>
                <p:tags r:id="rId12"/>
              </p:custDataLst>
            </p:nvPr>
          </p:nvSpPr>
          <p:spPr>
            <a:xfrm>
              <a:off x="2926" y="3466"/>
              <a:ext cx="13438" cy="4289"/>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2.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Tự</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nhiên</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2" name="组合 11">
            <a:extLst>
              <a:ext uri="{FF2B5EF4-FFF2-40B4-BE49-F238E27FC236}">
                <a16:creationId xmlns:a16="http://schemas.microsoft.com/office/drawing/2014/main" id="{75B1CEAD-25F2-8B7B-4A4D-6A6BE5BC3EC7}"/>
              </a:ext>
            </a:extLst>
          </p:cNvPr>
          <p:cNvGrpSpPr/>
          <p:nvPr/>
        </p:nvGrpSpPr>
        <p:grpSpPr>
          <a:xfrm>
            <a:off x="829020" y="4439262"/>
            <a:ext cx="4471018" cy="1806912"/>
            <a:chOff x="1306" y="1925"/>
            <a:chExt cx="16617" cy="8371"/>
          </a:xfrm>
        </p:grpSpPr>
        <p:sp>
          <p:nvSpPr>
            <p:cNvPr id="23" name="云形 9">
              <a:extLst>
                <a:ext uri="{FF2B5EF4-FFF2-40B4-BE49-F238E27FC236}">
                  <a16:creationId xmlns:a16="http://schemas.microsoft.com/office/drawing/2014/main" id="{EB469B11-E61E-C854-4AF7-5AB67F8473C2}"/>
                </a:ext>
              </a:extLst>
            </p:cNvPr>
            <p:cNvSpPr>
              <a:spLocks noChangeAspect="1"/>
            </p:cNvSpPr>
            <p:nvPr>
              <p:custDataLst>
                <p:tags r:id="rId5"/>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云形 4">
              <a:extLst>
                <a:ext uri="{FF2B5EF4-FFF2-40B4-BE49-F238E27FC236}">
                  <a16:creationId xmlns:a16="http://schemas.microsoft.com/office/drawing/2014/main" id="{8A9AE2E8-428D-404D-22F1-7BC7BD65EFFE}"/>
                </a:ext>
              </a:extLst>
            </p:cNvPr>
            <p:cNvSpPr>
              <a:spLocks noChangeAspect="1"/>
            </p:cNvSpPr>
            <p:nvPr>
              <p:custDataLst>
                <p:tags r:id="rId6"/>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5" name="云形 7">
              <a:extLst>
                <a:ext uri="{FF2B5EF4-FFF2-40B4-BE49-F238E27FC236}">
                  <a16:creationId xmlns:a16="http://schemas.microsoft.com/office/drawing/2014/main" id="{78DAAD36-4F66-156D-0900-39DEF474F037}"/>
                </a:ext>
              </a:extLst>
            </p:cNvPr>
            <p:cNvSpPr>
              <a:spLocks noChangeAspect="1"/>
            </p:cNvSpPr>
            <p:nvPr>
              <p:custDataLst>
                <p:tags r:id="rId7"/>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矩形 10">
              <a:extLst>
                <a:ext uri="{FF2B5EF4-FFF2-40B4-BE49-F238E27FC236}">
                  <a16:creationId xmlns:a16="http://schemas.microsoft.com/office/drawing/2014/main" id="{7E10D8F7-9E43-31D3-53D2-C662757A5244}"/>
                </a:ext>
              </a:extLst>
            </p:cNvPr>
            <p:cNvSpPr/>
            <p:nvPr>
              <p:custDataLst>
                <p:tags r:id="rId8"/>
              </p:custDataLst>
            </p:nvPr>
          </p:nvSpPr>
          <p:spPr>
            <a:xfrm>
              <a:off x="2926" y="3466"/>
              <a:ext cx="13438"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3.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Kinh</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tế</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7" name="组合 11">
            <a:extLst>
              <a:ext uri="{FF2B5EF4-FFF2-40B4-BE49-F238E27FC236}">
                <a16:creationId xmlns:a16="http://schemas.microsoft.com/office/drawing/2014/main" id="{8E3AAE97-5616-FEB5-52CF-9FEA8D8A49A8}"/>
              </a:ext>
            </a:extLst>
          </p:cNvPr>
          <p:cNvGrpSpPr/>
          <p:nvPr/>
        </p:nvGrpSpPr>
        <p:grpSpPr>
          <a:xfrm>
            <a:off x="7052574" y="4344741"/>
            <a:ext cx="4471018" cy="1806912"/>
            <a:chOff x="1306" y="1925"/>
            <a:chExt cx="16617" cy="8371"/>
          </a:xfrm>
        </p:grpSpPr>
        <p:sp>
          <p:nvSpPr>
            <p:cNvPr id="28" name="云形 9">
              <a:extLst>
                <a:ext uri="{FF2B5EF4-FFF2-40B4-BE49-F238E27FC236}">
                  <a16:creationId xmlns:a16="http://schemas.microsoft.com/office/drawing/2014/main" id="{5C33C495-1EBD-5307-7373-88AA61507F88}"/>
                </a:ext>
              </a:extLst>
            </p:cNvPr>
            <p:cNvSpPr>
              <a:spLocks noChangeAspect="1"/>
            </p:cNvSpPr>
            <p:nvPr>
              <p:custDataLst>
                <p:tags r:id="rId1"/>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云形 4">
              <a:extLst>
                <a:ext uri="{FF2B5EF4-FFF2-40B4-BE49-F238E27FC236}">
                  <a16:creationId xmlns:a16="http://schemas.microsoft.com/office/drawing/2014/main" id="{F3E62CA8-D0A1-5120-76C6-080FB848D68D}"/>
                </a:ext>
              </a:extLst>
            </p:cNvPr>
            <p:cNvSpPr>
              <a:spLocks noChangeAspect="1"/>
            </p:cNvSpPr>
            <p:nvPr>
              <p:custDataLst>
                <p:tags r:id="rId2"/>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云形 7">
              <a:extLst>
                <a:ext uri="{FF2B5EF4-FFF2-40B4-BE49-F238E27FC236}">
                  <a16:creationId xmlns:a16="http://schemas.microsoft.com/office/drawing/2014/main" id="{D40089E8-D7CD-A996-8B82-898B290DC83E}"/>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1" name="矩形 10">
              <a:extLst>
                <a:ext uri="{FF2B5EF4-FFF2-40B4-BE49-F238E27FC236}">
                  <a16:creationId xmlns:a16="http://schemas.microsoft.com/office/drawing/2014/main" id="{914E3A5F-D8A7-3445-3527-29B85022A7EE}"/>
                </a:ext>
              </a:extLst>
            </p:cNvPr>
            <p:cNvSpPr/>
            <p:nvPr>
              <p:custDataLst>
                <p:tags r:id="rId4"/>
              </p:custDataLst>
            </p:nvPr>
          </p:nvSpPr>
          <p:spPr>
            <a:xfrm>
              <a:off x="3403" y="2409"/>
              <a:ext cx="12484" cy="6702"/>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4.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Bảo</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vệ</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môi</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trường</a:t>
              </a:r>
              <a:endParaRPr kumimoji="0" lang="zh-CN" altLang="en-US"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pic>
        <p:nvPicPr>
          <p:cNvPr id="2" name="Picture 1">
            <a:extLst>
              <a:ext uri="{FF2B5EF4-FFF2-40B4-BE49-F238E27FC236}">
                <a16:creationId xmlns:a16="http://schemas.microsoft.com/office/drawing/2014/main" id="{5A11CE79-B3CC-ED92-F8C0-B0719149973D}"/>
              </a:ext>
            </a:extLst>
          </p:cNvPr>
          <p:cNvPicPr>
            <a:picLocks noChangeAspect="1"/>
          </p:cNvPicPr>
          <p:nvPr/>
        </p:nvPicPr>
        <p:blipFill>
          <a:blip r:embed="rId18"/>
          <a:stretch>
            <a:fillRect/>
          </a:stretch>
        </p:blipFill>
        <p:spPr>
          <a:xfrm>
            <a:off x="232884" y="374951"/>
            <a:ext cx="4950381" cy="792549"/>
          </a:xfrm>
          <a:prstGeom prst="rect">
            <a:avLst/>
          </a:prstGeom>
        </p:spPr>
      </p:pic>
    </p:spTree>
    <p:extLst>
      <p:ext uri="{BB962C8B-B14F-4D97-AF65-F5344CB8AC3E}">
        <p14:creationId xmlns:p14="http://schemas.microsoft.com/office/powerpoint/2010/main" val="273011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1010</Words>
  <Application>Microsoft Office PowerPoint</Application>
  <PresentationFormat>Widescreen</PresentationFormat>
  <Paragraphs>64</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Cambria</vt:lpstr>
      <vt:lpstr>SVN-Gretoon</vt:lpstr>
      <vt:lpstr>Vogue-ExtraBold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Dell</dc:creator>
  <cp:lastModifiedBy>Dell</cp:lastModifiedBy>
  <cp:revision>1</cp:revision>
  <dcterms:created xsi:type="dcterms:W3CDTF">2024-09-10T05:06:52Z</dcterms:created>
  <dcterms:modified xsi:type="dcterms:W3CDTF">2024-09-10T05:07:50Z</dcterms:modified>
</cp:coreProperties>
</file>