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331" r:id="rId2"/>
    <p:sldId id="257" r:id="rId3"/>
    <p:sldId id="258" r:id="rId4"/>
    <p:sldId id="266" r:id="rId5"/>
    <p:sldId id="260" r:id="rId6"/>
    <p:sldId id="262" r:id="rId7"/>
    <p:sldId id="263" r:id="rId8"/>
    <p:sldId id="264" r:id="rId9"/>
    <p:sldId id="265"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9999"/>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92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547B63-3D12-4FF2-B9A4-05CD9FCF0782}" type="datetimeFigureOut">
              <a:rPr lang="en-US" smtClean="0"/>
              <a:t>2/15/2022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DF43D2-75C3-4788-A25F-A360816D2C54}" type="slidenum">
              <a:rPr lang="en-US" smtClean="0"/>
              <a:t>‹#›</a:t>
            </a:fld>
            <a:endParaRPr lang="en-US"/>
          </a:p>
        </p:txBody>
      </p:sp>
    </p:spTree>
    <p:extLst>
      <p:ext uri="{BB962C8B-B14F-4D97-AF65-F5344CB8AC3E}">
        <p14:creationId xmlns:p14="http://schemas.microsoft.com/office/powerpoint/2010/main" val="973352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DF43D2-75C3-4788-A25F-A360816D2C54}" type="slidenum">
              <a:rPr lang="en-US" smtClean="0"/>
              <a:t>8</a:t>
            </a:fld>
            <a:endParaRPr lang="en-US"/>
          </a:p>
        </p:txBody>
      </p:sp>
    </p:spTree>
    <p:extLst>
      <p:ext uri="{BB962C8B-B14F-4D97-AF65-F5344CB8AC3E}">
        <p14:creationId xmlns:p14="http://schemas.microsoft.com/office/powerpoint/2010/main" val="1805945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6AD9FA2-93AF-436D-9037-3B852AED9FB1}" type="datetimeFigureOut">
              <a:rPr lang="en-US" smtClean="0"/>
              <a:t>2/15/2022</a:t>
            </a:fld>
            <a:endParaRPr lang="en-US"/>
          </a:p>
        </p:txBody>
      </p:sp>
      <p:sp>
        <p:nvSpPr>
          <p:cNvPr id="8" name="Slide Number Placeholder 7"/>
          <p:cNvSpPr>
            <a:spLocks noGrp="1"/>
          </p:cNvSpPr>
          <p:nvPr>
            <p:ph type="sldNum" sz="quarter" idx="11"/>
          </p:nvPr>
        </p:nvSpPr>
        <p:spPr/>
        <p:txBody>
          <a:bodyPr/>
          <a:lstStyle/>
          <a:p>
            <a:fld id="{A63B219A-B17C-46B3-9DD3-AC49EFF836D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AD9FA2-93AF-436D-9037-3B852AED9FB1}"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AD9FA2-93AF-436D-9037-3B852AED9FB1}"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AD9FA2-93AF-436D-9037-3B852AED9FB1}"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AD9FA2-93AF-436D-9037-3B852AED9FB1}" type="datetimeFigureOut">
              <a:rPr lang="en-US" smtClean="0"/>
              <a:t>2/15/2022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B219A-B17C-46B3-9DD3-AC49EFF836DC}"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AD9FA2-93AF-436D-9037-3B852AED9FB1}"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B219A-B17C-46B3-9DD3-AC49EFF836DC}"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6AD9FA2-93AF-436D-9037-3B852AED9FB1}" type="datetimeFigureOut">
              <a:rPr lang="en-US" smtClean="0"/>
              <a:t>2/15/2022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3B219A-B17C-46B3-9DD3-AC49EFF836DC}"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AD9FA2-93AF-436D-9037-3B852AED9FB1}" type="datetimeFigureOut">
              <a:rPr lang="en-US" smtClean="0"/>
              <a:t>2/15/2022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D9FA2-93AF-436D-9037-3B852AED9FB1}" type="datetimeFigureOut">
              <a:rPr lang="en-US" smtClean="0"/>
              <a:t>2/15/2022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AD9FA2-93AF-436D-9037-3B852AED9FB1}"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AD9FA2-93AF-436D-9037-3B852AED9FB1}" type="datetimeFigureOut">
              <a:rPr lang="en-US" smtClean="0"/>
              <a:t>2/15/2022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B219A-B17C-46B3-9DD3-AC49EFF836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6AD9FA2-93AF-436D-9037-3B852AED9FB1}" type="datetimeFigureOut">
              <a:rPr lang="en-US" smtClean="0"/>
              <a:t>2/15/2022</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63B219A-B17C-46B3-9DD3-AC49EFF836DC}"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294">
            <a:extLst>
              <a:ext uri="{FF2B5EF4-FFF2-40B4-BE49-F238E27FC236}">
                <a16:creationId xmlns:a16="http://schemas.microsoft.com/office/drawing/2014/main" id="{C58BE822-01D5-4AF5-A4C7-54C0234DDB75}"/>
              </a:ext>
            </a:extLst>
          </p:cNvPr>
          <p:cNvSpPr txBox="1">
            <a:spLocks noChangeArrowheads="1"/>
          </p:cNvSpPr>
          <p:nvPr/>
        </p:nvSpPr>
        <p:spPr bwMode="auto">
          <a:xfrm>
            <a:off x="838200" y="457200"/>
            <a:ext cx="7696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rgbClr val="002060"/>
                </a:solidFill>
                <a:latin typeface="Times New Roman" panose="02020603050405020304" pitchFamily="18" charset="0"/>
                <a:cs typeface="Times New Roman" panose="02020603050405020304" pitchFamily="18" charset="0"/>
              </a:rPr>
              <a:t>ỦY BAN NHÂN DÂN QUẬN LONG BIÊN</a:t>
            </a:r>
          </a:p>
          <a:p>
            <a:pPr algn="ctr" eaLnBrk="1" hangingPunct="1">
              <a:spcBef>
                <a:spcPct val="0"/>
              </a:spcBef>
              <a:buFontTx/>
              <a:buNone/>
            </a:pPr>
            <a:r>
              <a:rPr lang="en-US" altLang="en-US" sz="2400" u="sng">
                <a:solidFill>
                  <a:srgbClr val="002060"/>
                </a:solidFill>
                <a:latin typeface="Times New Roman" panose="02020603050405020304" pitchFamily="18" charset="0"/>
                <a:cs typeface="Times New Roman" panose="02020603050405020304" pitchFamily="18" charset="0"/>
              </a:rPr>
              <a:t>TRƯỜNG TIỂU HỌC ÁI MỘ B</a:t>
            </a:r>
          </a:p>
        </p:txBody>
      </p:sp>
      <p:pic>
        <p:nvPicPr>
          <p:cNvPr id="295" name="Picture 294">
            <a:extLst>
              <a:ext uri="{FF2B5EF4-FFF2-40B4-BE49-F238E27FC236}">
                <a16:creationId xmlns:a16="http://schemas.microsoft.com/office/drawing/2014/main" id="{7B47C9B1-D49B-4AA6-A8DD-01DC1D871AB5}"/>
              </a:ext>
            </a:extLst>
          </p:cNvPr>
          <p:cNvPicPr>
            <a:picLocks noChangeAspect="1"/>
          </p:cNvPicPr>
          <p:nvPr/>
        </p:nvPicPr>
        <p:blipFill>
          <a:blip r:embed="rId2"/>
          <a:stretch>
            <a:fillRect/>
          </a:stretch>
        </p:blipFill>
        <p:spPr>
          <a:xfrm>
            <a:off x="304800" y="304800"/>
            <a:ext cx="1476376" cy="1476376"/>
          </a:xfrm>
          <a:prstGeom prst="ellipse">
            <a:avLst/>
          </a:prstGeom>
        </p:spPr>
      </p:pic>
      <p:sp>
        <p:nvSpPr>
          <p:cNvPr id="5" name="TextBox 4">
            <a:extLst>
              <a:ext uri="{FF2B5EF4-FFF2-40B4-BE49-F238E27FC236}">
                <a16:creationId xmlns:a16="http://schemas.microsoft.com/office/drawing/2014/main" id="{0E941064-7ED8-4A34-87EA-1479821BBF35}"/>
              </a:ext>
            </a:extLst>
          </p:cNvPr>
          <p:cNvSpPr txBox="1"/>
          <p:nvPr/>
        </p:nvSpPr>
        <p:spPr>
          <a:xfrm>
            <a:off x="228600" y="2057400"/>
            <a:ext cx="8458200" cy="3108543"/>
          </a:xfrm>
          <a:prstGeom prst="rect">
            <a:avLst/>
          </a:prstGeom>
          <a:noFill/>
        </p:spPr>
        <p:txBody>
          <a:bodyPr>
            <a:spAutoFit/>
            <a:scene3d>
              <a:camera prst="orthographicFront"/>
              <a:lightRig rig="threePt" dir="t"/>
            </a:scene3d>
            <a:sp3d extrusionH="57150">
              <a:bevelT w="82550" h="38100" prst="coolSlant"/>
            </a:sp3d>
          </a:bodyPr>
          <a:lstStyle/>
          <a:p>
            <a:pPr algn="ctr" eaLnBrk="1" hangingPunct="1">
              <a:defRPr/>
            </a:pPr>
            <a:r>
              <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       PHÂN MÔN: LUYỆN TỪ VÀ CÂU</a:t>
            </a:r>
          </a:p>
          <a:p>
            <a:pPr algn="ctr" eaLnBrk="1" hangingPunct="1">
              <a:defRPr/>
            </a:pPr>
            <a:endPar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endParaRPr>
          </a:p>
          <a:p>
            <a:pPr eaLnBrk="1" hangingPunct="1">
              <a:defRPr/>
            </a:pPr>
            <a:r>
              <a:rPr lang="en-US" sz="3600" b="1" dirty="0" err="1">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Tên</a:t>
            </a:r>
            <a:r>
              <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 </a:t>
            </a:r>
            <a:r>
              <a:rPr lang="en-US" sz="3600" b="1" dirty="0" err="1">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bài</a:t>
            </a:r>
            <a:r>
              <a:rPr lang="en-US" sz="3600" b="1" dirty="0">
                <a:ln w="10541" cmpd="sng">
                  <a:solidFill>
                    <a:schemeClr val="accent1">
                      <a:shade val="88000"/>
                      <a:satMod val="110000"/>
                    </a:schemeClr>
                  </a:solidFill>
                  <a:prstDash val="solid"/>
                </a:ln>
                <a:solidFill>
                  <a:srgbClr val="3333CC"/>
                </a:solidFill>
                <a:latin typeface="Times New Roman" panose="02020603050405020304" pitchFamily="18" charset="0"/>
                <a:cs typeface="Times New Roman" panose="02020603050405020304" pitchFamily="18" charset="0"/>
              </a:rPr>
              <a:t>: </a:t>
            </a:r>
          </a:p>
          <a:p>
            <a:pPr algn="ctr" eaLnBrk="1" hangingPunct="1">
              <a:defRPr/>
            </a:pPr>
            <a:r>
              <a:rPr lang="en-US" sz="4400" b="1" dirty="0">
                <a:ln w="10541" cmpd="sng">
                  <a:solidFill>
                    <a:schemeClr val="accent1">
                      <a:shade val="88000"/>
                      <a:satMod val="110000"/>
                    </a:schemeClr>
                  </a:solidFill>
                  <a:prstDash val="solid"/>
                </a:ln>
                <a:solidFill>
                  <a:srgbClr val="FF0000"/>
                </a:solidFill>
                <a:latin typeface="Times New Roman" panose="02020603050405020304" pitchFamily="18" charset="0"/>
                <a:cs typeface="Times New Roman" panose="02020603050405020304" pitchFamily="18" charset="0"/>
              </a:rPr>
              <a:t>MRVT: TRẬT TỰ- AN NINH</a:t>
            </a:r>
          </a:p>
          <a:p>
            <a:pPr algn="ctr" eaLnBrk="1" hangingPunct="1">
              <a:defRPr/>
            </a:pPr>
            <a:endParaRPr lang="en-US" sz="4400" b="1" dirty="0">
              <a:ln w="10541" cmpd="sng">
                <a:solidFill>
                  <a:schemeClr val="accent1">
                    <a:shade val="88000"/>
                    <a:satMod val="110000"/>
                  </a:schemeClr>
                </a:solidFill>
                <a:prstDash val="solid"/>
              </a:ln>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1752600"/>
            <a:ext cx="6934200" cy="769441"/>
          </a:xfrm>
          <a:prstGeom prst="rect">
            <a:avLst/>
          </a:prstGeom>
          <a:noFill/>
        </p:spPr>
        <p:txBody>
          <a:bodyPr wrap="square" rtlCol="0">
            <a:spAutoFit/>
          </a:bodyPr>
          <a:lstStyle/>
          <a:p>
            <a:pPr algn="ctr"/>
            <a:r>
              <a:rPr lang="en-US" sz="4400" b="1">
                <a:solidFill>
                  <a:srgbClr val="FF0000"/>
                </a:solidFill>
                <a:latin typeface="Times New Roman" pitchFamily="18" charset="0"/>
                <a:cs typeface="Times New Roman" pitchFamily="18" charset="0"/>
              </a:rPr>
              <a:t>BÀI HỌC KẾT THÚC!</a:t>
            </a:r>
            <a:endParaRPr lang="vi-VN" sz="44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00324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762000"/>
            <a:ext cx="7315200" cy="4525963"/>
          </a:xfrm>
        </p:spPr>
        <p:txBody>
          <a:bodyPr/>
          <a:lstStyle/>
          <a:p>
            <a:pPr marL="0" indent="0">
              <a:buNone/>
            </a:pPr>
            <a:r>
              <a:rPr lang="en-US">
                <a:solidFill>
                  <a:srgbClr val="0000FF"/>
                </a:solidFill>
                <a:latin typeface="Times New Roman" pitchFamily="18" charset="0"/>
                <a:cs typeface="Times New Roman" pitchFamily="18" charset="0"/>
              </a:rPr>
              <a:t>           </a:t>
            </a:r>
            <a:r>
              <a:rPr lang="en-US" b="1" u="sng">
                <a:solidFill>
                  <a:srgbClr val="FF0000"/>
                </a:solidFill>
                <a:latin typeface="Times New Roman" pitchFamily="18" charset="0"/>
                <a:cs typeface="Times New Roman" pitchFamily="18" charset="0"/>
              </a:rPr>
              <a:t>Ôn bài </a:t>
            </a:r>
            <a:r>
              <a:rPr lang="en-US" b="1" u="sng" err="1">
                <a:solidFill>
                  <a:srgbClr val="FF0000"/>
                </a:solidFill>
                <a:latin typeface="Times New Roman" pitchFamily="18" charset="0"/>
                <a:cs typeface="Times New Roman" pitchFamily="18" charset="0"/>
              </a:rPr>
              <a:t>cũ</a:t>
            </a:r>
            <a:r>
              <a:rPr lang="en-US" b="1" u="sng">
                <a:solidFill>
                  <a:srgbClr val="FF0000"/>
                </a:solidFill>
                <a:latin typeface="Times New Roman" pitchFamily="18" charset="0"/>
                <a:cs typeface="Times New Roman" pitchFamily="18" charset="0"/>
              </a:rPr>
              <a:t>:</a:t>
            </a:r>
          </a:p>
          <a:p>
            <a:pPr marL="0" indent="0">
              <a:buNone/>
            </a:pPr>
            <a:endParaRPr lang="en-US" b="1" u="sng" dirty="0">
              <a:solidFill>
                <a:srgbClr val="FF0000"/>
              </a:solidFill>
              <a:latin typeface="Times New Roman" pitchFamily="18" charset="0"/>
              <a:cs typeface="Times New Roman" pitchFamily="18" charset="0"/>
            </a:endParaRPr>
          </a:p>
          <a:p>
            <a:pPr marL="0" indent="0">
              <a:buNone/>
            </a:pPr>
            <a:r>
              <a:rPr lang="en-US">
                <a:solidFill>
                  <a:srgbClr val="0000FF"/>
                </a:solidFill>
                <a:latin typeface="Times New Roman" pitchFamily="18" charset="0"/>
                <a:cs typeface="Times New Roman" pitchFamily="18" charset="0"/>
              </a:rPr>
              <a:t>- Đặt </a:t>
            </a:r>
            <a:r>
              <a:rPr lang="en-US" dirty="0" err="1">
                <a:solidFill>
                  <a:srgbClr val="0000FF"/>
                </a:solidFill>
                <a:latin typeface="Times New Roman" pitchFamily="18" charset="0"/>
                <a:cs typeface="Times New Roman" pitchFamily="18" charset="0"/>
              </a:rPr>
              <a:t>một</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câu</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ghép</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biểu</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thị</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mối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quan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hệ</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tương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phản</a:t>
            </a:r>
            <a:r>
              <a:rPr lang="en-US" dirty="0">
                <a:solidFill>
                  <a:srgbClr val="0000FF"/>
                </a:solidFill>
                <a:latin typeface="Times New Roman" pitchFamily="18" charset="0"/>
                <a:cs typeface="Times New Roman" pitchFamily="18" charset="0"/>
              </a:rPr>
              <a:t>.</a:t>
            </a:r>
          </a:p>
          <a:p>
            <a:pPr marL="0" indent="0">
              <a:buNone/>
            </a:pPr>
            <a:r>
              <a:rPr lang="en-US">
                <a:solidFill>
                  <a:srgbClr val="0000FF"/>
                </a:solidFill>
                <a:latin typeface="Times New Roman" pitchFamily="18" charset="0"/>
                <a:cs typeface="Times New Roman" pitchFamily="18" charset="0"/>
              </a:rPr>
              <a:t>- Để </a:t>
            </a:r>
            <a:r>
              <a:rPr lang="en-US" dirty="0" err="1">
                <a:solidFill>
                  <a:srgbClr val="0000FF"/>
                </a:solidFill>
                <a:latin typeface="Times New Roman" pitchFamily="18" charset="0"/>
                <a:cs typeface="Times New Roman" pitchFamily="18" charset="0"/>
              </a:rPr>
              <a:t>thể</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hiện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mối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quan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hệ</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tương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phản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giữa</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hai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vế</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câu</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ghép</a:t>
            </a:r>
            <a:r>
              <a:rPr lang="en-US" dirty="0">
                <a:solidFill>
                  <a:srgbClr val="0000FF"/>
                </a:solidFill>
                <a:latin typeface="Times New Roman" pitchFamily="18" charset="0"/>
                <a:cs typeface="Times New Roman" pitchFamily="18" charset="0"/>
              </a:rPr>
              <a:t> ta </a:t>
            </a:r>
            <a:r>
              <a:rPr lang="en-US" dirty="0" err="1">
                <a:solidFill>
                  <a:srgbClr val="0000FF"/>
                </a:solidFill>
                <a:latin typeface="Times New Roman" pitchFamily="18" charset="0"/>
                <a:cs typeface="Times New Roman" pitchFamily="18" charset="0"/>
              </a:rPr>
              <a:t>có</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thể</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nối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chúng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bằng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gì</a:t>
            </a:r>
            <a:r>
              <a:rPr lang="en-US"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608477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rmAutofit/>
          </a:bodyPr>
          <a:lstStyle/>
          <a:p>
            <a:pPr lvl="0">
              <a:buClr>
                <a:prstClr val="white">
                  <a:shade val="95000"/>
                </a:prstClr>
              </a:buClr>
            </a:pPr>
            <a:r>
              <a:rPr lang="en-US" b="1" u="sng">
                <a:solidFill>
                  <a:srgbClr val="FF0000"/>
                </a:solidFill>
                <a:latin typeface="Times New Roman" pitchFamily="18" charset="0"/>
                <a:cs typeface="Times New Roman" pitchFamily="18" charset="0"/>
              </a:rPr>
              <a:t>Ôn</a:t>
            </a:r>
            <a:r>
              <a:rPr lang="en-US" u="sng">
                <a:solidFill>
                  <a:srgbClr val="FF0000"/>
                </a:solidFill>
                <a:latin typeface="Times New Roman" pitchFamily="18" charset="0"/>
                <a:cs typeface="Times New Roman" pitchFamily="18" charset="0"/>
              </a:rPr>
              <a:t> </a:t>
            </a:r>
            <a:r>
              <a:rPr lang="en-US" b="1" u="sng">
                <a:solidFill>
                  <a:srgbClr val="FF0000"/>
                </a:solidFill>
                <a:latin typeface="Times New Roman" pitchFamily="18" charset="0"/>
                <a:cs typeface="Times New Roman" pitchFamily="18" charset="0"/>
              </a:rPr>
              <a:t>bài </a:t>
            </a:r>
            <a:r>
              <a:rPr lang="en-US" b="1" u="sng" dirty="0" err="1">
                <a:solidFill>
                  <a:srgbClr val="FF0000"/>
                </a:solidFill>
                <a:latin typeface="Times New Roman" pitchFamily="18" charset="0"/>
                <a:cs typeface="Times New Roman" pitchFamily="18" charset="0"/>
              </a:rPr>
              <a:t>cũ</a:t>
            </a:r>
            <a:r>
              <a:rPr lang="en-US" b="1" dirty="0">
                <a:solidFill>
                  <a:srgbClr val="FF0000"/>
                </a:solidFill>
                <a:latin typeface="Times New Roman" pitchFamily="18" charset="0"/>
                <a:cs typeface="Times New Roman" pitchFamily="18" charset="0"/>
              </a:rPr>
              <a:t>:</a:t>
            </a:r>
          </a:p>
          <a:p>
            <a:pPr lvl="0">
              <a:buClr>
                <a:prstClr val="white">
                  <a:shade val="95000"/>
                </a:prstClr>
              </a:buClr>
            </a:pPr>
            <a:r>
              <a:rPr lang="en-US">
                <a:solidFill>
                  <a:srgbClr val="FF0000"/>
                </a:solidFill>
                <a:latin typeface="Times New Roman" pitchFamily="18" charset="0"/>
                <a:cs typeface="Times New Roman" pitchFamily="18" charset="0"/>
              </a:rPr>
              <a:t>* Đặt </a:t>
            </a:r>
            <a:r>
              <a:rPr lang="en-US" dirty="0" err="1">
                <a:solidFill>
                  <a:srgbClr val="FF0000"/>
                </a:solidFill>
                <a:latin typeface="Times New Roman" pitchFamily="18" charset="0"/>
                <a:cs typeface="Times New Roman" pitchFamily="18" charset="0"/>
              </a:rPr>
              <a:t>một</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câu</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ghép</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biểu</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thị</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mối</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quan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hệ</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tương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phản</a:t>
            </a:r>
            <a:r>
              <a:rPr lang="en-US" dirty="0">
                <a:solidFill>
                  <a:srgbClr val="FF0000"/>
                </a:solidFill>
                <a:latin typeface="Times New Roman" pitchFamily="18" charset="0"/>
                <a:cs typeface="Times New Roman" pitchFamily="18" charset="0"/>
              </a:rPr>
              <a:t>.</a:t>
            </a:r>
          </a:p>
          <a:p>
            <a:pPr lvl="0">
              <a:buClr>
                <a:prstClr val="white">
                  <a:shade val="95000"/>
                </a:prstClr>
              </a:buClr>
            </a:pPr>
            <a:r>
              <a:rPr lang="en-US" u="sng" dirty="0" err="1">
                <a:solidFill>
                  <a:srgbClr val="0000FF"/>
                </a:solidFill>
                <a:latin typeface="Times New Roman" pitchFamily="18" charset="0"/>
                <a:cs typeface="Times New Roman" pitchFamily="18" charset="0"/>
              </a:rPr>
              <a:t>Mặc</a:t>
            </a:r>
            <a:r>
              <a:rPr lang="en-US" u="sng" dirty="0">
                <a:solidFill>
                  <a:srgbClr val="0000FF"/>
                </a:solidFill>
                <a:latin typeface="Times New Roman" pitchFamily="18" charset="0"/>
                <a:cs typeface="Times New Roman" pitchFamily="18" charset="0"/>
              </a:rPr>
              <a:t> </a:t>
            </a:r>
            <a:r>
              <a:rPr lang="en-US" u="sng" dirty="0" err="1">
                <a:solidFill>
                  <a:srgbClr val="0000FF"/>
                </a:solidFill>
                <a:latin typeface="Times New Roman" pitchFamily="18" charset="0"/>
                <a:cs typeface="Times New Roman" pitchFamily="18" charset="0"/>
              </a:rPr>
              <a:t>dù</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nhà</a:t>
            </a:r>
            <a:r>
              <a:rPr lang="en-US" dirty="0">
                <a:solidFill>
                  <a:srgbClr val="0000FF"/>
                </a:solidFill>
                <a:latin typeface="Times New Roman" pitchFamily="18" charset="0"/>
                <a:cs typeface="Times New Roman" pitchFamily="18" charset="0"/>
              </a:rPr>
              <a:t> ở </a:t>
            </a:r>
            <a:r>
              <a:rPr lang="en-US" dirty="0" err="1">
                <a:solidFill>
                  <a:srgbClr val="0000FF"/>
                </a:solidFill>
                <a:latin typeface="Times New Roman" pitchFamily="18" charset="0"/>
                <a:cs typeface="Times New Roman" pitchFamily="18" charset="0"/>
              </a:rPr>
              <a:t>xa</a:t>
            </a:r>
            <a:r>
              <a:rPr lang="en-US" dirty="0">
                <a:solidFill>
                  <a:srgbClr val="0000FF"/>
                </a:solidFill>
                <a:latin typeface="Times New Roman" pitchFamily="18" charset="0"/>
                <a:cs typeface="Times New Roman" pitchFamily="18" charset="0"/>
              </a:rPr>
              <a:t> </a:t>
            </a:r>
            <a:r>
              <a:rPr lang="en-US" u="sng" dirty="0" err="1">
                <a:solidFill>
                  <a:srgbClr val="0000FF"/>
                </a:solidFill>
                <a:latin typeface="Times New Roman" pitchFamily="18" charset="0"/>
                <a:cs typeface="Times New Roman" pitchFamily="18" charset="0"/>
              </a:rPr>
              <a:t>nhưng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Trung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vẫn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đi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học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đúng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giờ</a:t>
            </a:r>
            <a:r>
              <a:rPr lang="en-US" dirty="0">
                <a:solidFill>
                  <a:srgbClr val="0000FF"/>
                </a:solidFill>
                <a:latin typeface="Times New Roman" pitchFamily="18" charset="0"/>
                <a:cs typeface="Times New Roman" pitchFamily="18" charset="0"/>
              </a:rPr>
              <a:t>.</a:t>
            </a:r>
          </a:p>
          <a:p>
            <a:pPr lvl="0">
              <a:buClr>
                <a:prstClr val="white">
                  <a:shade val="95000"/>
                </a:prstClr>
              </a:buClr>
            </a:pPr>
            <a:r>
              <a:rPr lang="en-US">
                <a:solidFill>
                  <a:srgbClr val="FF0000"/>
                </a:solidFill>
                <a:latin typeface="Times New Roman" pitchFamily="18" charset="0"/>
                <a:cs typeface="Times New Roman" pitchFamily="18" charset="0"/>
              </a:rPr>
              <a:t>* Để </a:t>
            </a:r>
            <a:r>
              <a:rPr lang="en-US" dirty="0" err="1">
                <a:solidFill>
                  <a:srgbClr val="FF0000"/>
                </a:solidFill>
                <a:latin typeface="Times New Roman" pitchFamily="18" charset="0"/>
                <a:cs typeface="Times New Roman" pitchFamily="18" charset="0"/>
              </a:rPr>
              <a:t>thể</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hiện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mối</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quan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hệ</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tương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phản</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giữa</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hai</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vế</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câu</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ghép</a:t>
            </a:r>
            <a:r>
              <a:rPr lang="en-US" dirty="0">
                <a:solidFill>
                  <a:srgbClr val="FF0000"/>
                </a:solidFill>
                <a:latin typeface="Times New Roman" pitchFamily="18" charset="0"/>
                <a:cs typeface="Times New Roman" pitchFamily="18" charset="0"/>
              </a:rPr>
              <a:t> ta </a:t>
            </a:r>
            <a:r>
              <a:rPr lang="en-US" dirty="0" err="1">
                <a:solidFill>
                  <a:srgbClr val="FF0000"/>
                </a:solidFill>
                <a:latin typeface="Times New Roman" pitchFamily="18" charset="0"/>
                <a:cs typeface="Times New Roman" pitchFamily="18" charset="0"/>
              </a:rPr>
              <a:t>có</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thể</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nối</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chúng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bằng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gì</a:t>
            </a:r>
            <a:r>
              <a:rPr lang="en-US" dirty="0">
                <a:solidFill>
                  <a:srgbClr val="FF0000"/>
                </a:solidFill>
                <a:latin typeface="Times New Roman" pitchFamily="18" charset="0"/>
                <a:cs typeface="Times New Roman" pitchFamily="18" charset="0"/>
              </a:rPr>
              <a:t>?</a:t>
            </a:r>
          </a:p>
          <a:p>
            <a:pPr lvl="0">
              <a:buClr>
                <a:prstClr val="white">
                  <a:shade val="95000"/>
                </a:prstClr>
              </a:buClr>
            </a:pPr>
            <a:r>
              <a:rPr lang="en-US" dirty="0" err="1">
                <a:solidFill>
                  <a:srgbClr val="0000FF"/>
                </a:solidFill>
                <a:latin typeface="Times New Roman" pitchFamily="18" charset="0"/>
                <a:cs typeface="Times New Roman" pitchFamily="18" charset="0"/>
              </a:rPr>
              <a:t>Để</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thể</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hiện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mối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quan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hệ</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tương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phản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giữa</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hai</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vế</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câu</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ghép</a:t>
            </a:r>
            <a:r>
              <a:rPr lang="en-US" dirty="0">
                <a:solidFill>
                  <a:srgbClr val="0000FF"/>
                </a:solidFill>
                <a:latin typeface="Times New Roman" pitchFamily="18" charset="0"/>
                <a:cs typeface="Times New Roman" pitchFamily="18" charset="0"/>
              </a:rPr>
              <a:t> ta </a:t>
            </a:r>
            <a:r>
              <a:rPr lang="en-US" dirty="0" err="1">
                <a:solidFill>
                  <a:srgbClr val="0000FF"/>
                </a:solidFill>
                <a:latin typeface="Times New Roman" pitchFamily="18" charset="0"/>
                <a:cs typeface="Times New Roman" pitchFamily="18" charset="0"/>
              </a:rPr>
              <a:t>có</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thể</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nối</a:t>
            </a:r>
            <a:r>
              <a:rPr lang="en-US" dirty="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chúng</a:t>
            </a:r>
            <a:r>
              <a:rPr lang="en-US">
                <a:solidFill>
                  <a:srgbClr val="0000FF"/>
                </a:solidFill>
                <a:latin typeface="Times New Roman" pitchFamily="18" charset="0"/>
                <a:cs typeface="Times New Roman" pitchFamily="18" charset="0"/>
              </a:rPr>
              <a:t> bằng:  </a:t>
            </a:r>
            <a:endParaRPr lang="en-US" dirty="0">
              <a:solidFill>
                <a:srgbClr val="0000FF"/>
              </a:solidFill>
              <a:latin typeface="Times New Roman" pitchFamily="18" charset="0"/>
              <a:cs typeface="Times New Roman" pitchFamily="18" charset="0"/>
            </a:endParaRPr>
          </a:p>
          <a:p>
            <a:pPr lvl="0">
              <a:buClr>
                <a:prstClr val="white">
                  <a:shade val="95000"/>
                </a:prstClr>
              </a:buClr>
            </a:pPr>
            <a:r>
              <a:rPr lang="en-US">
                <a:solidFill>
                  <a:srgbClr val="0000FF"/>
                </a:solidFill>
                <a:latin typeface="Times New Roman" pitchFamily="18" charset="0"/>
                <a:cs typeface="Times New Roman" pitchFamily="18" charset="0"/>
              </a:rPr>
              <a:t>- Một </a:t>
            </a:r>
            <a:r>
              <a:rPr lang="en-US" dirty="0" err="1">
                <a:solidFill>
                  <a:srgbClr val="0000FF"/>
                </a:solidFill>
                <a:latin typeface="Times New Roman" pitchFamily="18" charset="0"/>
                <a:cs typeface="Times New Roman" pitchFamily="18" charset="0"/>
              </a:rPr>
              <a:t>quan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hệ</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từ</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tuy</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dù</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mặc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dù</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nhưng</a:t>
            </a:r>
            <a:r>
              <a:rPr lang="en-US" dirty="0">
                <a:solidFill>
                  <a:srgbClr val="0000FF"/>
                </a:solidFill>
                <a:latin typeface="Times New Roman" pitchFamily="18" charset="0"/>
                <a:cs typeface="Times New Roman" pitchFamily="18" charset="0"/>
              </a:rPr>
              <a:t>,…</a:t>
            </a:r>
          </a:p>
          <a:p>
            <a:pPr lvl="0">
              <a:buClr>
                <a:prstClr val="white">
                  <a:shade val="95000"/>
                </a:prstClr>
              </a:buClr>
            </a:pPr>
            <a:r>
              <a:rPr lang="en-US">
                <a:solidFill>
                  <a:srgbClr val="0000FF"/>
                </a:solidFill>
                <a:latin typeface="Times New Roman" pitchFamily="18" charset="0"/>
                <a:cs typeface="Times New Roman" pitchFamily="18" charset="0"/>
              </a:rPr>
              <a:t>- Hoặc </a:t>
            </a:r>
            <a:r>
              <a:rPr lang="en-US" dirty="0" err="1">
                <a:solidFill>
                  <a:srgbClr val="0000FF"/>
                </a:solidFill>
                <a:latin typeface="Times New Roman" pitchFamily="18" charset="0"/>
                <a:cs typeface="Times New Roman" pitchFamily="18" charset="0"/>
              </a:rPr>
              <a:t>một</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cặp</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quan</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hệ</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từ</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tuy</a:t>
            </a:r>
            <a:r>
              <a:rPr lang="en-US" dirty="0">
                <a:solidFill>
                  <a:srgbClr val="0000FF"/>
                </a:solidFill>
                <a:latin typeface="Times New Roman" pitchFamily="18" charset="0"/>
                <a:cs typeface="Times New Roman" pitchFamily="18" charset="0"/>
              </a:rPr>
              <a:t>…</a:t>
            </a:r>
            <a:r>
              <a:rPr lang="en-US" dirty="0" err="1">
                <a:solidFill>
                  <a:srgbClr val="0000FF"/>
                </a:solidFill>
                <a:latin typeface="Times New Roman" pitchFamily="18" charset="0"/>
                <a:cs typeface="Times New Roman" pitchFamily="18" charset="0"/>
              </a:rPr>
              <a:t>nhưng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mặc</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dù</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nhưng</a:t>
            </a:r>
            <a:r>
              <a:rPr lang="en-US" dirty="0">
                <a:solidFill>
                  <a:srgbClr val="0000FF"/>
                </a:solidFill>
                <a:latin typeface="Times New Roman" pitchFamily="18" charset="0"/>
                <a:cs typeface="Times New Roman" pitchFamily="18" charset="0"/>
              </a:rPr>
              <a:t>…; </a:t>
            </a:r>
            <a:r>
              <a:rPr lang="en-US" dirty="0" err="1">
                <a:solidFill>
                  <a:srgbClr val="0000FF"/>
                </a:solidFill>
                <a:latin typeface="Times New Roman" pitchFamily="18" charset="0"/>
                <a:cs typeface="Times New Roman" pitchFamily="18" charset="0"/>
              </a:rPr>
              <a:t>dù</a:t>
            </a:r>
            <a:r>
              <a:rPr lang="en-US" dirty="0">
                <a:solidFill>
                  <a:srgbClr val="0000FF"/>
                </a:solidFill>
                <a:latin typeface="Times New Roman" pitchFamily="18" charset="0"/>
                <a:cs typeface="Times New Roman" pitchFamily="18" charset="0"/>
              </a:rPr>
              <a:t>…</a:t>
            </a:r>
            <a:r>
              <a:rPr lang="en-US" dirty="0" err="1">
                <a:solidFill>
                  <a:srgbClr val="0000FF"/>
                </a:solidFill>
                <a:latin typeface="Times New Roman" pitchFamily="18" charset="0"/>
                <a:cs typeface="Times New Roman" pitchFamily="18" charset="0"/>
              </a:rPr>
              <a:t>nhưng</a:t>
            </a:r>
            <a:r>
              <a:rPr lang="en-US" dirty="0">
                <a:solidFill>
                  <a:srgbClr val="0000FF"/>
                </a:solidFill>
                <a:latin typeface="Times New Roman" pitchFamily="18" charset="0"/>
                <a:cs typeface="Times New Roman" pitchFamily="18" charset="0"/>
              </a:rPr>
              <a:t>…</a:t>
            </a:r>
          </a:p>
          <a:p>
            <a:pPr lvl="0">
              <a:buClr>
                <a:prstClr val="white">
                  <a:shade val="95000"/>
                </a:prstClr>
              </a:buClr>
            </a:pPr>
            <a:endParaRPr lang="en-US" dirty="0">
              <a:solidFill>
                <a:srgbClr val="0000FF"/>
              </a:solidFill>
              <a:latin typeface="Times New Roman" pitchFamily="18" charset="0"/>
              <a:cs typeface="Times New Roman" pitchFamily="18" charset="0"/>
            </a:endParaRPr>
          </a:p>
          <a:p>
            <a:pPr lvl="0">
              <a:buClr>
                <a:prstClr val="white">
                  <a:shade val="95000"/>
                </a:prstClr>
              </a:buClr>
            </a:pPr>
            <a:endParaRPr lang="en-US"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39679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12838"/>
            <a:ext cx="8229600" cy="1401762"/>
          </a:xfrm>
        </p:spPr>
        <p:txBody>
          <a:bodyPr>
            <a:normAutofit fontScale="90000"/>
          </a:bodyPr>
          <a:lstStyle/>
          <a:p>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r>
              <a:rPr lang="en-US" sz="3200" u="sng">
                <a:solidFill>
                  <a:srgbClr val="FF0000"/>
                </a:solidFill>
                <a:latin typeface="Times New Roman" pitchFamily="18" charset="0"/>
                <a:cs typeface="Times New Roman" pitchFamily="18" charset="0"/>
              </a:rPr>
              <a:t>Luyện </a:t>
            </a:r>
            <a:r>
              <a:rPr lang="en-US" sz="3200" u="sng" dirty="0" err="1">
                <a:solidFill>
                  <a:srgbClr val="FF0000"/>
                </a:solidFill>
                <a:latin typeface="Times New Roman" pitchFamily="18" charset="0"/>
                <a:cs typeface="Times New Roman" pitchFamily="18" charset="0"/>
              </a:rPr>
              <a:t>từ</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và</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câu</a:t>
            </a:r>
            <a:r>
              <a:rPr lang="en-US" sz="3200" u="sng" dirty="0">
                <a:solidFill>
                  <a:srgbClr val="FF0000"/>
                </a:solidFill>
                <a:latin typeface="Times New Roman" pitchFamily="18" charset="0"/>
                <a:cs typeface="Times New Roman" pitchFamily="18" charset="0"/>
              </a:rPr>
              <a:t>:</a:t>
            </a:r>
            <a:br>
              <a:rPr lang="en-US" sz="3200" dirty="0">
                <a:solidFill>
                  <a:srgbClr val="FF0000"/>
                </a:solidFill>
                <a:latin typeface="Times New Roman" pitchFamily="18" charset="0"/>
                <a:cs typeface="Times New Roman" pitchFamily="18" charset="0"/>
              </a:rPr>
            </a:br>
            <a:r>
              <a:rPr lang="en-US" sz="3200" dirty="0" err="1">
                <a:solidFill>
                  <a:srgbClr val="FF0000"/>
                </a:solidFill>
                <a:latin typeface="Times New Roman" pitchFamily="18" charset="0"/>
                <a:cs typeface="Times New Roman" pitchFamily="18" charset="0"/>
              </a:rPr>
              <a:t>Mở</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rộng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vốn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từ</a:t>
            </a:r>
            <a:r>
              <a:rPr lang="en-US" sz="3200" dirty="0">
                <a:solidFill>
                  <a:srgbClr val="FF0000"/>
                </a:solidFill>
                <a:latin typeface="Times New Roman" pitchFamily="18" charset="0"/>
                <a:cs typeface="Times New Roman" pitchFamily="18" charset="0"/>
              </a:rPr>
              <a:t>: </a:t>
            </a:r>
            <a:r>
              <a:rPr lang="en-US" sz="3200" i="1" dirty="0" err="1">
                <a:solidFill>
                  <a:srgbClr val="FF0000"/>
                </a:solidFill>
                <a:latin typeface="Times New Roman" pitchFamily="18" charset="0"/>
                <a:cs typeface="Times New Roman" pitchFamily="18" charset="0"/>
              </a:rPr>
              <a:t>Trật</a:t>
            </a:r>
            <a:r>
              <a:rPr lang="en-US" sz="3200" i="1" dirty="0">
                <a:solidFill>
                  <a:srgbClr val="FF0000"/>
                </a:solidFill>
                <a:latin typeface="Times New Roman" pitchFamily="18" charset="0"/>
                <a:cs typeface="Times New Roman" pitchFamily="18" charset="0"/>
              </a:rPr>
              <a:t> </a:t>
            </a:r>
            <a:r>
              <a:rPr lang="en-US" sz="3200" i="1" dirty="0" err="1">
                <a:solidFill>
                  <a:srgbClr val="FF0000"/>
                </a:solidFill>
                <a:latin typeface="Times New Roman" pitchFamily="18" charset="0"/>
                <a:cs typeface="Times New Roman" pitchFamily="18" charset="0"/>
              </a:rPr>
              <a:t>tự</a:t>
            </a:r>
            <a:r>
              <a:rPr lang="en-US" sz="3200" i="1" dirty="0">
                <a:solidFill>
                  <a:srgbClr val="FF0000"/>
                </a:solidFill>
                <a:latin typeface="Times New Roman" pitchFamily="18" charset="0"/>
                <a:cs typeface="Times New Roman" pitchFamily="18" charset="0"/>
              </a:rPr>
              <a:t>- An </a:t>
            </a:r>
            <a:r>
              <a:rPr lang="en-US" sz="3200" i="1" dirty="0" err="1">
                <a:solidFill>
                  <a:srgbClr val="FF0000"/>
                </a:solidFill>
                <a:latin typeface="Times New Roman" pitchFamily="18" charset="0"/>
                <a:cs typeface="Times New Roman" pitchFamily="18" charset="0"/>
              </a:rPr>
              <a:t>ninh</a:t>
            </a:r>
            <a:br>
              <a:rPr lang="en-US" sz="3200" u="sng" dirty="0">
                <a:solidFill>
                  <a:srgbClr val="FF0000"/>
                </a:solidFill>
                <a:latin typeface="Times New Roman" pitchFamily="18" charset="0"/>
                <a:cs typeface="Times New Roman" pitchFamily="18" charset="0"/>
              </a:rPr>
            </a:br>
            <a:endParaRPr lang="en-US" sz="3200" u="sng"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484437"/>
            <a:ext cx="8229600" cy="4525963"/>
          </a:xfrm>
        </p:spPr>
        <p:txBody>
          <a:bodyPr/>
          <a:lstStyle/>
          <a:p>
            <a:pPr marL="0" indent="0">
              <a:buNone/>
            </a:pPr>
            <a:r>
              <a:rPr lang="vi-VN">
                <a:solidFill>
                  <a:srgbClr val="0000FF"/>
                </a:solidFill>
                <a:latin typeface="Times New Roman" pitchFamily="18" charset="0"/>
                <a:cs typeface="Times New Roman" pitchFamily="18" charset="0"/>
              </a:rPr>
              <a:t>1. Dòng </a:t>
            </a:r>
            <a:r>
              <a:rPr lang="vi-VN" dirty="0">
                <a:solidFill>
                  <a:srgbClr val="0000FF"/>
                </a:solidFill>
                <a:latin typeface="Times New Roman" pitchFamily="18" charset="0"/>
                <a:cs typeface="Times New Roman" pitchFamily="18" charset="0"/>
              </a:rPr>
              <a:t>nào dưới đây nêu đúng nghĩa của từ trật </a:t>
            </a:r>
            <a:r>
              <a:rPr lang="vi-VN">
                <a:solidFill>
                  <a:srgbClr val="0000FF"/>
                </a:solidFill>
                <a:latin typeface="Times New Roman" pitchFamily="18" charset="0"/>
                <a:cs typeface="Times New Roman" pitchFamily="18" charset="0"/>
              </a:rPr>
              <a:t>tự?</a:t>
            </a:r>
          </a:p>
          <a:p>
            <a:pPr marL="0" indent="0">
              <a:buNone/>
            </a:pPr>
            <a:br>
              <a:rPr lang="vi-VN">
                <a:solidFill>
                  <a:srgbClr val="0000FF"/>
                </a:solidFill>
                <a:latin typeface="Times New Roman" pitchFamily="18" charset="0"/>
                <a:cs typeface="Times New Roman" pitchFamily="18" charset="0"/>
              </a:rPr>
            </a:br>
            <a:r>
              <a:rPr lang="vi-VN">
                <a:solidFill>
                  <a:srgbClr val="0000FF"/>
                </a:solidFill>
                <a:latin typeface="Times New Roman" pitchFamily="18" charset="0"/>
                <a:cs typeface="Times New Roman" pitchFamily="18" charset="0"/>
              </a:rPr>
              <a:t>	a</a:t>
            </a:r>
            <a:r>
              <a:rPr lang="vi-VN" dirty="0">
                <a:solidFill>
                  <a:srgbClr val="0000FF"/>
                </a:solidFill>
                <a:latin typeface="Times New Roman" pitchFamily="18" charset="0"/>
                <a:cs typeface="Times New Roman" pitchFamily="18" charset="0"/>
              </a:rPr>
              <a:t>. Trạng thái bình yên, không có chiến tranh.</a:t>
            </a:r>
            <a:br>
              <a:rPr lang="vi-VN" dirty="0">
                <a:solidFill>
                  <a:srgbClr val="0000FF"/>
                </a:solidFill>
                <a:latin typeface="Times New Roman" pitchFamily="18" charset="0"/>
                <a:cs typeface="Times New Roman" pitchFamily="18" charset="0"/>
              </a:rPr>
            </a:br>
            <a:br>
              <a:rPr lang="vi-VN">
                <a:solidFill>
                  <a:srgbClr val="0000FF"/>
                </a:solidFill>
                <a:latin typeface="Times New Roman" pitchFamily="18" charset="0"/>
                <a:cs typeface="Times New Roman" pitchFamily="18" charset="0"/>
              </a:rPr>
            </a:br>
            <a:r>
              <a:rPr lang="vi-VN">
                <a:solidFill>
                  <a:srgbClr val="0000FF"/>
                </a:solidFill>
                <a:latin typeface="Times New Roman" pitchFamily="18" charset="0"/>
                <a:cs typeface="Times New Roman" pitchFamily="18" charset="0"/>
              </a:rPr>
              <a:t>	b</a:t>
            </a:r>
            <a:r>
              <a:rPr lang="vi-VN" dirty="0">
                <a:solidFill>
                  <a:srgbClr val="0000FF"/>
                </a:solidFill>
                <a:latin typeface="Times New Roman" pitchFamily="18" charset="0"/>
                <a:cs typeface="Times New Roman" pitchFamily="18" charset="0"/>
              </a:rPr>
              <a:t>. Trạng thái yên ổn, bình lặng, không ồn ào.</a:t>
            </a:r>
            <a:br>
              <a:rPr lang="vi-VN" dirty="0">
                <a:solidFill>
                  <a:srgbClr val="0000FF"/>
                </a:solidFill>
                <a:latin typeface="Times New Roman" pitchFamily="18" charset="0"/>
                <a:cs typeface="Times New Roman" pitchFamily="18" charset="0"/>
              </a:rPr>
            </a:br>
            <a:br>
              <a:rPr lang="vi-VN">
                <a:solidFill>
                  <a:srgbClr val="0000FF"/>
                </a:solidFill>
                <a:latin typeface="Times New Roman" pitchFamily="18" charset="0"/>
                <a:cs typeface="Times New Roman" pitchFamily="18" charset="0"/>
              </a:rPr>
            </a:br>
            <a:r>
              <a:rPr lang="vi-VN">
                <a:solidFill>
                  <a:srgbClr val="0000FF"/>
                </a:solidFill>
                <a:latin typeface="Times New Roman" pitchFamily="18" charset="0"/>
                <a:cs typeface="Times New Roman" pitchFamily="18" charset="0"/>
              </a:rPr>
              <a:t>	c.Tình </a:t>
            </a:r>
            <a:r>
              <a:rPr lang="vi-VN" dirty="0">
                <a:solidFill>
                  <a:srgbClr val="0000FF"/>
                </a:solidFill>
                <a:latin typeface="Times New Roman" pitchFamily="18" charset="0"/>
                <a:cs typeface="Times New Roman" pitchFamily="18" charset="0"/>
              </a:rPr>
              <a:t>trạng ổn định, có tổ chức, có kỉ luật.</a:t>
            </a:r>
            <a:endParaRPr lang="en-US" dirty="0">
              <a:solidFill>
                <a:srgbClr val="0000FF"/>
              </a:solidFill>
              <a:latin typeface="Times New Roman" pitchFamily="18" charset="0"/>
              <a:cs typeface="Times New Roman" pitchFamily="18" charset="0"/>
            </a:endParaRPr>
          </a:p>
        </p:txBody>
      </p:sp>
      <p:sp>
        <p:nvSpPr>
          <p:cNvPr id="4" name="Oval 3"/>
          <p:cNvSpPr/>
          <p:nvPr/>
        </p:nvSpPr>
        <p:spPr>
          <a:xfrm>
            <a:off x="1115290" y="4800600"/>
            <a:ext cx="6096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itchFamily="18" charset="0"/>
                <a:cs typeface="Times New Roman" pitchFamily="18" charset="0"/>
              </a:rPr>
              <a:t>c</a:t>
            </a:r>
          </a:p>
        </p:txBody>
      </p:sp>
    </p:spTree>
    <p:extLst>
      <p:ext uri="{BB962C8B-B14F-4D97-AF65-F5344CB8AC3E}">
        <p14:creationId xmlns:p14="http://schemas.microsoft.com/office/powerpoint/2010/main" val="95323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44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4837"/>
            <a:ext cx="8229600" cy="4525963"/>
          </a:xfrm>
        </p:spPr>
        <p:txBody>
          <a:bodyPr>
            <a:normAutofit/>
          </a:bodyPr>
          <a:lstStyle/>
          <a:p>
            <a:pPr marL="0" indent="0">
              <a:buNone/>
            </a:pPr>
            <a:r>
              <a:rPr lang="vi-VN">
                <a:solidFill>
                  <a:srgbClr val="0000FF"/>
                </a:solidFill>
                <a:latin typeface="+mn-lt"/>
              </a:rPr>
              <a:t>2. Tìm </a:t>
            </a:r>
            <a:r>
              <a:rPr lang="vi-VN" dirty="0">
                <a:solidFill>
                  <a:srgbClr val="0000FF"/>
                </a:solidFill>
                <a:latin typeface="+mn-lt"/>
              </a:rPr>
              <a:t>những từ ngữ liên quan tới việc giữ gìn trật tự, an toàn giao thông có trong đoạn văn sau:</a:t>
            </a:r>
            <a:br>
              <a:rPr lang="vi-VN">
                <a:solidFill>
                  <a:srgbClr val="0000FF"/>
                </a:solidFill>
                <a:latin typeface="+mn-lt"/>
              </a:rPr>
            </a:br>
            <a:r>
              <a:rPr lang="vi-VN">
                <a:solidFill>
                  <a:srgbClr val="0000FF"/>
                </a:solidFill>
                <a:latin typeface="+mn-lt"/>
              </a:rPr>
              <a:t>	Theo </a:t>
            </a:r>
            <a:r>
              <a:rPr lang="vi-VN" dirty="0">
                <a:solidFill>
                  <a:srgbClr val="0000FF"/>
                </a:solidFill>
                <a:latin typeface="+mn-lt"/>
              </a:rPr>
              <a:t>thông báo của Phòng Cảnh sát giao thông thành phố, trung bình mỗi đêm có 1 vụ tai nạn và 4 vụ va chạm giao thông. Phần lớn các tai nạn giao thông xảy ra do vi phạm quy định về tốc độ, thiết bị kém an toàn. Ngoài ra, việc lấn chiếm lòng đường, vỉa hè mở hàng quán, đổ vật liệu xây dựng cũng gây ảnh hưởng rất lớn tới trật tự và an toàn giao thông.</a:t>
            </a:r>
            <a:br>
              <a:rPr lang="vi-VN" dirty="0">
                <a:solidFill>
                  <a:srgbClr val="0000FF"/>
                </a:solidFill>
                <a:latin typeface="+mn-lt"/>
              </a:rPr>
            </a:br>
            <a:r>
              <a:rPr lang="en-US">
                <a:solidFill>
                  <a:srgbClr val="0000FF"/>
                </a:solidFill>
                <a:latin typeface="+mn-lt"/>
              </a:rPr>
              <a:t>                                           </a:t>
            </a:r>
            <a:r>
              <a:rPr lang="vi-VN" i="1" dirty="0">
                <a:solidFill>
                  <a:srgbClr val="0000FF"/>
                </a:solidFill>
                <a:latin typeface="+mn-lt"/>
              </a:rPr>
              <a:t>Theo báo AN NINH THỦ ĐÔ</a:t>
            </a:r>
            <a:endParaRPr lang="en-US" i="1" dirty="0">
              <a:solidFill>
                <a:srgbClr val="0000FF"/>
              </a:solidFill>
              <a:latin typeface="+mn-lt"/>
            </a:endParaRPr>
          </a:p>
        </p:txBody>
      </p:sp>
      <p:sp>
        <p:nvSpPr>
          <p:cNvPr id="5" name="Title 1"/>
          <p:cNvSpPr>
            <a:spLocks noGrp="1"/>
          </p:cNvSpPr>
          <p:nvPr>
            <p:ph type="title"/>
          </p:nvPr>
        </p:nvSpPr>
        <p:spPr>
          <a:xfrm>
            <a:off x="609600" y="-152400"/>
            <a:ext cx="8229600" cy="1676400"/>
          </a:xfrm>
        </p:spPr>
        <p:txBody>
          <a:bodyPr>
            <a:normAutofit fontScale="90000"/>
          </a:bodyPr>
          <a:lstStyle/>
          <a:p>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r>
              <a:rPr lang="en-US" sz="3200" u="sng">
                <a:solidFill>
                  <a:srgbClr val="FF0000"/>
                </a:solidFill>
                <a:cs typeface="Times New Roman" pitchFamily="18" charset="0"/>
              </a:rPr>
              <a:t>Luyện </a:t>
            </a:r>
            <a:r>
              <a:rPr lang="en-US" sz="3200" u="sng" dirty="0" err="1">
                <a:solidFill>
                  <a:srgbClr val="FF0000"/>
                </a:solidFill>
                <a:cs typeface="Times New Roman" pitchFamily="18" charset="0"/>
              </a:rPr>
              <a:t>từ</a:t>
            </a:r>
            <a:r>
              <a:rPr lang="en-US" sz="3200" u="sng" dirty="0">
                <a:solidFill>
                  <a:srgbClr val="FF0000"/>
                </a:solidFill>
                <a:cs typeface="Times New Roman" pitchFamily="18" charset="0"/>
              </a:rPr>
              <a:t> </a:t>
            </a:r>
            <a:r>
              <a:rPr lang="en-US" sz="3200" u="sng" dirty="0" err="1">
                <a:solidFill>
                  <a:srgbClr val="FF0000"/>
                </a:solidFill>
                <a:cs typeface="Times New Roman" pitchFamily="18" charset="0"/>
              </a:rPr>
              <a:t>và</a:t>
            </a:r>
            <a:r>
              <a:rPr lang="en-US" sz="3200" u="sng" dirty="0">
                <a:solidFill>
                  <a:srgbClr val="FF0000"/>
                </a:solidFill>
                <a:cs typeface="Times New Roman" pitchFamily="18" charset="0"/>
              </a:rPr>
              <a:t> </a:t>
            </a:r>
            <a:r>
              <a:rPr lang="en-US" sz="3200" u="sng" dirty="0" err="1">
                <a:solidFill>
                  <a:srgbClr val="FF0000"/>
                </a:solidFill>
                <a:cs typeface="Times New Roman" pitchFamily="18" charset="0"/>
              </a:rPr>
              <a:t>câu</a:t>
            </a:r>
            <a:r>
              <a:rPr lang="en-US" sz="3200" u="sng" dirty="0">
                <a:solidFill>
                  <a:srgbClr val="FF0000"/>
                </a:solidFill>
                <a:cs typeface="Times New Roman" pitchFamily="18" charset="0"/>
              </a:rPr>
              <a:t>:</a:t>
            </a:r>
            <a:br>
              <a:rPr lang="en-US" sz="3200" dirty="0">
                <a:solidFill>
                  <a:srgbClr val="FF0000"/>
                </a:solidFill>
                <a:cs typeface="Times New Roman" pitchFamily="18" charset="0"/>
              </a:rPr>
            </a:br>
            <a:r>
              <a:rPr lang="en-US" sz="3200" dirty="0" err="1">
                <a:solidFill>
                  <a:srgbClr val="FF0000"/>
                </a:solidFill>
                <a:cs typeface="Times New Roman" pitchFamily="18" charset="0"/>
              </a:rPr>
              <a:t>Mở</a:t>
            </a:r>
            <a:r>
              <a:rPr lang="en-US" sz="3200" dirty="0">
                <a:solidFill>
                  <a:srgbClr val="FF0000"/>
                </a:solidFill>
                <a:cs typeface="Times New Roman" pitchFamily="18" charset="0"/>
              </a:rPr>
              <a:t> </a:t>
            </a:r>
            <a:r>
              <a:rPr lang="en-US" sz="3200" dirty="0" err="1">
                <a:solidFill>
                  <a:srgbClr val="FF0000"/>
                </a:solidFill>
                <a:cs typeface="Times New Roman" pitchFamily="18" charset="0"/>
              </a:rPr>
              <a:t>rộng</a:t>
            </a:r>
            <a:r>
              <a:rPr lang="en-US" sz="3200" dirty="0">
                <a:solidFill>
                  <a:srgbClr val="FF0000"/>
                </a:solidFill>
                <a:cs typeface="Times New Roman" pitchFamily="18" charset="0"/>
              </a:rPr>
              <a:t> </a:t>
            </a:r>
            <a:r>
              <a:rPr lang="en-US" sz="3200" dirty="0" err="1">
                <a:solidFill>
                  <a:srgbClr val="FF0000"/>
                </a:solidFill>
                <a:cs typeface="Times New Roman" pitchFamily="18" charset="0"/>
              </a:rPr>
              <a:t>vốn</a:t>
            </a:r>
            <a:r>
              <a:rPr lang="en-US" sz="3200" dirty="0">
                <a:solidFill>
                  <a:srgbClr val="FF0000"/>
                </a:solidFill>
                <a:cs typeface="Times New Roman" pitchFamily="18" charset="0"/>
              </a:rPr>
              <a:t> </a:t>
            </a:r>
            <a:r>
              <a:rPr lang="en-US" sz="3200" dirty="0" err="1">
                <a:solidFill>
                  <a:srgbClr val="FF0000"/>
                </a:solidFill>
                <a:cs typeface="Times New Roman" pitchFamily="18" charset="0"/>
              </a:rPr>
              <a:t>từ</a:t>
            </a:r>
            <a:r>
              <a:rPr lang="en-US" sz="3200" dirty="0">
                <a:solidFill>
                  <a:srgbClr val="FF0000"/>
                </a:solidFill>
                <a:cs typeface="Times New Roman" pitchFamily="18" charset="0"/>
              </a:rPr>
              <a:t>: </a:t>
            </a:r>
            <a:r>
              <a:rPr lang="en-US" sz="3200" i="1" dirty="0" err="1">
                <a:solidFill>
                  <a:srgbClr val="FF0000"/>
                </a:solidFill>
                <a:cs typeface="Times New Roman" pitchFamily="18" charset="0"/>
              </a:rPr>
              <a:t>Trật</a:t>
            </a:r>
            <a:r>
              <a:rPr lang="en-US" sz="3200" i="1" dirty="0">
                <a:solidFill>
                  <a:srgbClr val="FF0000"/>
                </a:solidFill>
                <a:cs typeface="Times New Roman" pitchFamily="18" charset="0"/>
              </a:rPr>
              <a:t> </a:t>
            </a:r>
            <a:r>
              <a:rPr lang="en-US" sz="3200" i="1" dirty="0" err="1">
                <a:solidFill>
                  <a:srgbClr val="FF0000"/>
                </a:solidFill>
                <a:cs typeface="Times New Roman" pitchFamily="18" charset="0"/>
              </a:rPr>
              <a:t>tự</a:t>
            </a:r>
            <a:r>
              <a:rPr lang="en-US" sz="3200" i="1" dirty="0">
                <a:solidFill>
                  <a:srgbClr val="FF0000"/>
                </a:solidFill>
                <a:cs typeface="Times New Roman" pitchFamily="18" charset="0"/>
              </a:rPr>
              <a:t>- </a:t>
            </a:r>
            <a:r>
              <a:rPr lang="en-US" sz="3200" i="1">
                <a:solidFill>
                  <a:srgbClr val="FF0000"/>
                </a:solidFill>
                <a:cs typeface="Times New Roman" pitchFamily="18" charset="0"/>
              </a:rPr>
              <a:t>An ninh</a:t>
            </a:r>
            <a:endParaRPr lang="en-US" sz="3200" u="sng" dirty="0">
              <a:solidFill>
                <a:srgbClr val="FF0000"/>
              </a:solidFill>
              <a:cs typeface="Times New Roman" pitchFamily="18" charset="0"/>
            </a:endParaRPr>
          </a:p>
        </p:txBody>
      </p:sp>
    </p:spTree>
    <p:extLst>
      <p:ext uri="{BB962C8B-B14F-4D97-AF65-F5344CB8AC3E}">
        <p14:creationId xmlns:p14="http://schemas.microsoft.com/office/powerpoint/2010/main" val="68761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Clr>
                <a:prstClr val="white">
                  <a:shade val="95000"/>
                </a:prstClr>
              </a:buClr>
              <a:buNone/>
            </a:pPr>
            <a:r>
              <a:rPr lang="vi-VN">
                <a:solidFill>
                  <a:srgbClr val="0000FF"/>
                </a:solidFill>
                <a:latin typeface="Times New Roman" pitchFamily="18" charset="0"/>
                <a:cs typeface="Times New Roman" pitchFamily="18" charset="0"/>
              </a:rPr>
              <a:t>2. </a:t>
            </a:r>
            <a:r>
              <a:rPr lang="vi-VN" dirty="0">
                <a:solidFill>
                  <a:srgbClr val="0000FF"/>
                </a:solidFill>
                <a:latin typeface="Times New Roman" pitchFamily="18" charset="0"/>
                <a:cs typeface="Times New Roman" pitchFamily="18" charset="0"/>
              </a:rPr>
              <a:t> Tìm những từ ngữ liên quan tới việc giữ gìn trật tự, an toàn giao thông có trong đoạn văn sau:</a:t>
            </a:r>
            <a:br>
              <a:rPr lang="vi-VN">
                <a:solidFill>
                  <a:srgbClr val="0000FF"/>
                </a:solidFill>
                <a:latin typeface="Times New Roman" pitchFamily="18" charset="0"/>
                <a:cs typeface="Times New Roman" pitchFamily="18" charset="0"/>
              </a:rPr>
            </a:br>
            <a:r>
              <a:rPr lang="vi-VN">
                <a:solidFill>
                  <a:srgbClr val="0000FF"/>
                </a:solidFill>
                <a:latin typeface="Times New Roman" pitchFamily="18" charset="0"/>
                <a:cs typeface="Times New Roman" pitchFamily="18" charset="0"/>
              </a:rPr>
              <a:t>	Theo </a:t>
            </a:r>
            <a:r>
              <a:rPr lang="vi-VN" dirty="0">
                <a:solidFill>
                  <a:srgbClr val="0000FF"/>
                </a:solidFill>
                <a:latin typeface="Times New Roman" pitchFamily="18" charset="0"/>
                <a:cs typeface="Times New Roman" pitchFamily="18" charset="0"/>
              </a:rPr>
              <a:t>thông báo của Phòng </a:t>
            </a:r>
            <a:r>
              <a:rPr lang="vi-VN" u="sng" dirty="0">
                <a:solidFill>
                  <a:srgbClr val="FF0000"/>
                </a:solidFill>
                <a:latin typeface="Times New Roman" pitchFamily="18" charset="0"/>
                <a:cs typeface="Times New Roman" pitchFamily="18" charset="0"/>
              </a:rPr>
              <a:t>Cảnh sát giao thông</a:t>
            </a:r>
            <a:r>
              <a:rPr lang="vi-VN" dirty="0">
                <a:solidFill>
                  <a:srgbClr val="FF0000"/>
                </a:solidFill>
                <a:latin typeface="Times New Roman" pitchFamily="18" charset="0"/>
                <a:cs typeface="Times New Roman" pitchFamily="18" charset="0"/>
              </a:rPr>
              <a:t> </a:t>
            </a:r>
            <a:r>
              <a:rPr lang="vi-VN" dirty="0">
                <a:solidFill>
                  <a:srgbClr val="0000FF"/>
                </a:solidFill>
                <a:latin typeface="Times New Roman" pitchFamily="18" charset="0"/>
                <a:cs typeface="Times New Roman" pitchFamily="18" charset="0"/>
              </a:rPr>
              <a:t>thành phố, trung bình mỗi đêm có 1 vụ</a:t>
            </a:r>
            <a:r>
              <a:rPr lang="vi-VN" dirty="0">
                <a:solidFill>
                  <a:srgbClr val="333333"/>
                </a:solidFill>
                <a:latin typeface="Times New Roman" pitchFamily="18" charset="0"/>
                <a:cs typeface="Times New Roman" pitchFamily="18" charset="0"/>
              </a:rPr>
              <a:t> </a:t>
            </a:r>
            <a:r>
              <a:rPr lang="vi-VN" u="sng" dirty="0">
                <a:solidFill>
                  <a:srgbClr val="FF0000"/>
                </a:solidFill>
                <a:latin typeface="Times New Roman" pitchFamily="18" charset="0"/>
                <a:cs typeface="Times New Roman" pitchFamily="18" charset="0"/>
              </a:rPr>
              <a:t>tai nạn</a:t>
            </a:r>
            <a:r>
              <a:rPr lang="vi-VN" dirty="0">
                <a:solidFill>
                  <a:srgbClr val="333333"/>
                </a:solidFill>
                <a:latin typeface="Times New Roman" pitchFamily="18" charset="0"/>
                <a:cs typeface="Times New Roman" pitchFamily="18" charset="0"/>
              </a:rPr>
              <a:t> </a:t>
            </a:r>
            <a:r>
              <a:rPr lang="vi-VN" dirty="0">
                <a:solidFill>
                  <a:srgbClr val="0000FF"/>
                </a:solidFill>
                <a:latin typeface="Times New Roman" pitchFamily="18" charset="0"/>
                <a:cs typeface="Times New Roman" pitchFamily="18" charset="0"/>
              </a:rPr>
              <a:t>và 4 vụ </a:t>
            </a:r>
            <a:r>
              <a:rPr lang="vi-VN" u="sng" dirty="0">
                <a:solidFill>
                  <a:srgbClr val="FF0000"/>
                </a:solidFill>
                <a:latin typeface="Times New Roman" pitchFamily="18" charset="0"/>
                <a:cs typeface="Times New Roman" pitchFamily="18" charset="0"/>
              </a:rPr>
              <a:t>va chạm giao thông</a:t>
            </a:r>
            <a:r>
              <a:rPr lang="vi-VN" dirty="0">
                <a:solidFill>
                  <a:srgbClr val="333333"/>
                </a:solidFill>
                <a:latin typeface="Times New Roman" pitchFamily="18" charset="0"/>
                <a:cs typeface="Times New Roman" pitchFamily="18" charset="0"/>
              </a:rPr>
              <a:t>. </a:t>
            </a:r>
            <a:r>
              <a:rPr lang="vi-VN" dirty="0">
                <a:solidFill>
                  <a:srgbClr val="0000FF"/>
                </a:solidFill>
                <a:latin typeface="Times New Roman" pitchFamily="18" charset="0"/>
                <a:cs typeface="Times New Roman" pitchFamily="18" charset="0"/>
              </a:rPr>
              <a:t>Phần lớn các </a:t>
            </a:r>
            <a:r>
              <a:rPr lang="vi-VN" u="sng" dirty="0">
                <a:solidFill>
                  <a:srgbClr val="FF0000"/>
                </a:solidFill>
                <a:latin typeface="Times New Roman" pitchFamily="18" charset="0"/>
                <a:cs typeface="Times New Roman" pitchFamily="18" charset="0"/>
              </a:rPr>
              <a:t>tai nạn giao thông </a:t>
            </a:r>
            <a:r>
              <a:rPr lang="vi-VN" dirty="0">
                <a:solidFill>
                  <a:srgbClr val="0000FF"/>
                </a:solidFill>
                <a:latin typeface="Times New Roman" pitchFamily="18" charset="0"/>
                <a:cs typeface="Times New Roman" pitchFamily="18" charset="0"/>
              </a:rPr>
              <a:t>xảy ra do </a:t>
            </a:r>
            <a:r>
              <a:rPr lang="vi-VN" u="sng" dirty="0">
                <a:solidFill>
                  <a:srgbClr val="0070C0"/>
                </a:solidFill>
                <a:latin typeface="Times New Roman" pitchFamily="18" charset="0"/>
                <a:cs typeface="Times New Roman" pitchFamily="18" charset="0"/>
              </a:rPr>
              <a:t>vi phạm quy định về tốc độ</a:t>
            </a:r>
            <a:r>
              <a:rPr lang="vi-VN" dirty="0">
                <a:solidFill>
                  <a:srgbClr val="333333"/>
                </a:solidFill>
                <a:latin typeface="Times New Roman" pitchFamily="18" charset="0"/>
                <a:cs typeface="Times New Roman" pitchFamily="18" charset="0"/>
              </a:rPr>
              <a:t>, </a:t>
            </a:r>
            <a:r>
              <a:rPr lang="vi-VN" u="sng" dirty="0">
                <a:solidFill>
                  <a:srgbClr val="0070C0"/>
                </a:solidFill>
                <a:latin typeface="Times New Roman" pitchFamily="18" charset="0"/>
                <a:cs typeface="Times New Roman" pitchFamily="18" charset="0"/>
              </a:rPr>
              <a:t>thiết bị kém an toàn</a:t>
            </a:r>
            <a:r>
              <a:rPr lang="vi-VN" dirty="0">
                <a:solidFill>
                  <a:srgbClr val="333333"/>
                </a:solidFill>
                <a:latin typeface="Times New Roman" pitchFamily="18" charset="0"/>
                <a:cs typeface="Times New Roman" pitchFamily="18" charset="0"/>
              </a:rPr>
              <a:t>. </a:t>
            </a:r>
            <a:r>
              <a:rPr lang="vi-VN" dirty="0">
                <a:solidFill>
                  <a:srgbClr val="0000FF"/>
                </a:solidFill>
                <a:latin typeface="Times New Roman" pitchFamily="18" charset="0"/>
                <a:cs typeface="Times New Roman" pitchFamily="18" charset="0"/>
              </a:rPr>
              <a:t>Ngoài ra, </a:t>
            </a:r>
            <a:r>
              <a:rPr lang="vi-VN" u="sng" dirty="0">
                <a:solidFill>
                  <a:srgbClr val="0070C0"/>
                </a:solidFill>
                <a:latin typeface="Times New Roman" pitchFamily="18" charset="0"/>
                <a:cs typeface="Times New Roman" pitchFamily="18" charset="0"/>
              </a:rPr>
              <a:t>việc lấn chiếm lòng đường</a:t>
            </a:r>
            <a:r>
              <a:rPr lang="vi-VN" dirty="0">
                <a:solidFill>
                  <a:srgbClr val="333333"/>
                </a:solidFill>
                <a:latin typeface="Times New Roman" pitchFamily="18" charset="0"/>
                <a:cs typeface="Times New Roman" pitchFamily="18" charset="0"/>
              </a:rPr>
              <a:t>, </a:t>
            </a:r>
            <a:r>
              <a:rPr lang="vi-VN" u="sng" dirty="0">
                <a:solidFill>
                  <a:srgbClr val="0070C0"/>
                </a:solidFill>
                <a:latin typeface="Times New Roman" pitchFamily="18" charset="0"/>
                <a:cs typeface="Times New Roman" pitchFamily="18" charset="0"/>
              </a:rPr>
              <a:t>vỉa hè </a:t>
            </a:r>
            <a:r>
              <a:rPr lang="vi-VN" dirty="0">
                <a:solidFill>
                  <a:srgbClr val="0000FF"/>
                </a:solidFill>
                <a:latin typeface="Times New Roman" pitchFamily="18" charset="0"/>
                <a:cs typeface="Times New Roman" pitchFamily="18" charset="0"/>
              </a:rPr>
              <a:t>mở hàng quán, đổ vật liệu xây dựng cũng gây ảnh hưởng rất lớn tới trật tự và an toàn giao thông.</a:t>
            </a:r>
            <a:br>
              <a:rPr lang="vi-VN" dirty="0">
                <a:solidFill>
                  <a:srgbClr val="0000FF"/>
                </a:solidFill>
                <a:latin typeface="Times New Roman" pitchFamily="18" charset="0"/>
                <a:cs typeface="Times New Roman" pitchFamily="18" charset="0"/>
              </a:rPr>
            </a:b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                     Theo </a:t>
            </a:r>
            <a:r>
              <a:rPr lang="vi-VN" i="1" dirty="0">
                <a:solidFill>
                  <a:srgbClr val="0000FF"/>
                </a:solidFill>
                <a:latin typeface="Times New Roman" pitchFamily="18" charset="0"/>
                <a:cs typeface="Times New Roman" pitchFamily="18" charset="0"/>
              </a:rPr>
              <a:t>báo AN NINH THỦ ĐÔ</a:t>
            </a:r>
            <a:endParaRPr lang="en-US" i="1" dirty="0">
              <a:solidFill>
                <a:srgbClr val="0000FF"/>
              </a:solidFill>
              <a:latin typeface="Times New Roman" pitchFamily="18" charset="0"/>
              <a:cs typeface="Times New Roman" pitchFamily="18" charset="0"/>
            </a:endParaRPr>
          </a:p>
          <a:p>
            <a:endParaRPr lang="en-US" i="1" dirty="0">
              <a:solidFill>
                <a:srgbClr val="0000FF"/>
              </a:solidFill>
              <a:latin typeface="Times New Roman" pitchFamily="18" charset="0"/>
              <a:cs typeface="Times New Roman" pitchFamily="18" charset="0"/>
            </a:endParaRPr>
          </a:p>
        </p:txBody>
      </p:sp>
      <p:sp>
        <p:nvSpPr>
          <p:cNvPr id="5" name="Title 1"/>
          <p:cNvSpPr>
            <a:spLocks noGrp="1"/>
          </p:cNvSpPr>
          <p:nvPr>
            <p:ph type="title"/>
          </p:nvPr>
        </p:nvSpPr>
        <p:spPr>
          <a:xfrm>
            <a:off x="609600" y="-152400"/>
            <a:ext cx="8229600" cy="1676400"/>
          </a:xfrm>
        </p:spPr>
        <p:txBody>
          <a:bodyPr>
            <a:normAutofit fontScale="90000"/>
          </a:bodyPr>
          <a:lstStyle/>
          <a:p>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latin typeface="Times New Roman" pitchFamily="18" charset="0"/>
                <a:cs typeface="Times New Roman" pitchFamily="18" charset="0"/>
              </a:rPr>
            </a:br>
            <a:r>
              <a:rPr lang="en-US" sz="3200" u="sng">
                <a:solidFill>
                  <a:srgbClr val="FF0000"/>
                </a:solidFill>
                <a:latin typeface="Times New Roman" pitchFamily="18" charset="0"/>
                <a:cs typeface="Times New Roman" pitchFamily="18" charset="0"/>
              </a:rPr>
              <a:t>Luyện </a:t>
            </a:r>
            <a:r>
              <a:rPr lang="en-US" sz="3200" u="sng" dirty="0" err="1">
                <a:solidFill>
                  <a:srgbClr val="FF0000"/>
                </a:solidFill>
                <a:latin typeface="Times New Roman" pitchFamily="18" charset="0"/>
                <a:cs typeface="Times New Roman" pitchFamily="18" charset="0"/>
              </a:rPr>
              <a:t>từ</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và</a:t>
            </a:r>
            <a:r>
              <a:rPr lang="en-US" sz="3200" u="sng" dirty="0">
                <a:solidFill>
                  <a:srgbClr val="FF0000"/>
                </a:solidFill>
                <a:latin typeface="Times New Roman" pitchFamily="18" charset="0"/>
                <a:cs typeface="Times New Roman" pitchFamily="18" charset="0"/>
              </a:rPr>
              <a:t> </a:t>
            </a:r>
            <a:r>
              <a:rPr lang="en-US" sz="3200" u="sng" dirty="0" err="1">
                <a:solidFill>
                  <a:srgbClr val="FF0000"/>
                </a:solidFill>
                <a:latin typeface="Times New Roman" pitchFamily="18" charset="0"/>
                <a:cs typeface="Times New Roman" pitchFamily="18" charset="0"/>
              </a:rPr>
              <a:t>câu</a:t>
            </a:r>
            <a:r>
              <a:rPr lang="en-US" sz="3200" u="sng" dirty="0">
                <a:solidFill>
                  <a:srgbClr val="FF0000"/>
                </a:solidFill>
                <a:latin typeface="Times New Roman" pitchFamily="18" charset="0"/>
                <a:cs typeface="Times New Roman" pitchFamily="18" charset="0"/>
              </a:rPr>
              <a:t>:</a:t>
            </a:r>
            <a:br>
              <a:rPr lang="en-US" sz="3200" dirty="0">
                <a:solidFill>
                  <a:srgbClr val="FF0000"/>
                </a:solidFill>
                <a:latin typeface="Times New Roman" pitchFamily="18" charset="0"/>
                <a:cs typeface="Times New Roman" pitchFamily="18" charset="0"/>
              </a:rPr>
            </a:br>
            <a:r>
              <a:rPr lang="en-US" sz="3200" dirty="0" err="1">
                <a:solidFill>
                  <a:srgbClr val="FF0000"/>
                </a:solidFill>
                <a:latin typeface="Times New Roman" pitchFamily="18" charset="0"/>
                <a:cs typeface="Times New Roman" pitchFamily="18" charset="0"/>
              </a:rPr>
              <a:t>Mở</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rộng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vốn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từ</a:t>
            </a:r>
            <a:r>
              <a:rPr lang="en-US" sz="3200" dirty="0">
                <a:solidFill>
                  <a:srgbClr val="FF0000"/>
                </a:solidFill>
                <a:latin typeface="Times New Roman" pitchFamily="18" charset="0"/>
                <a:cs typeface="Times New Roman" pitchFamily="18" charset="0"/>
              </a:rPr>
              <a:t>: </a:t>
            </a:r>
            <a:r>
              <a:rPr lang="en-US" sz="3200" i="1" dirty="0" err="1">
                <a:solidFill>
                  <a:srgbClr val="FF0000"/>
                </a:solidFill>
                <a:latin typeface="Times New Roman" pitchFamily="18" charset="0"/>
                <a:cs typeface="Times New Roman" pitchFamily="18" charset="0"/>
              </a:rPr>
              <a:t>Trật</a:t>
            </a:r>
            <a:r>
              <a:rPr lang="en-US" sz="3200" i="1" dirty="0">
                <a:solidFill>
                  <a:srgbClr val="FF0000"/>
                </a:solidFill>
                <a:latin typeface="Times New Roman" pitchFamily="18" charset="0"/>
                <a:cs typeface="Times New Roman" pitchFamily="18" charset="0"/>
              </a:rPr>
              <a:t> </a:t>
            </a:r>
            <a:r>
              <a:rPr lang="en-US" sz="3200" i="1" dirty="0" err="1">
                <a:solidFill>
                  <a:srgbClr val="FF0000"/>
                </a:solidFill>
                <a:latin typeface="Times New Roman" pitchFamily="18" charset="0"/>
                <a:cs typeface="Times New Roman" pitchFamily="18" charset="0"/>
              </a:rPr>
              <a:t>tự</a:t>
            </a:r>
            <a:r>
              <a:rPr lang="en-US" sz="3200" i="1" dirty="0">
                <a:solidFill>
                  <a:srgbClr val="FF0000"/>
                </a:solidFill>
                <a:latin typeface="Times New Roman" pitchFamily="18" charset="0"/>
                <a:cs typeface="Times New Roman" pitchFamily="18" charset="0"/>
              </a:rPr>
              <a:t>- </a:t>
            </a:r>
            <a:r>
              <a:rPr lang="en-US" sz="3200" i="1">
                <a:solidFill>
                  <a:srgbClr val="FF0000"/>
                </a:solidFill>
                <a:latin typeface="Times New Roman" pitchFamily="18" charset="0"/>
                <a:cs typeface="Times New Roman" pitchFamily="18" charset="0"/>
              </a:rPr>
              <a:t>An ninh</a:t>
            </a:r>
            <a:endParaRPr lang="en-US" sz="3200" u="sng"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81166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vi-VN">
                <a:solidFill>
                  <a:srgbClr val="0000FF"/>
                </a:solidFill>
                <a:latin typeface="+mn-lt"/>
              </a:rPr>
              <a:t>3. Tìm </a:t>
            </a:r>
            <a:r>
              <a:rPr lang="vi-VN" dirty="0">
                <a:solidFill>
                  <a:srgbClr val="0000FF"/>
                </a:solidFill>
                <a:latin typeface="+mn-lt"/>
              </a:rPr>
              <a:t>trong mẩu chuyện vui dưới đây những từ ngữ chỉ người, sự việc liên quan đến bảo vệ trật tự, an ninh:</a:t>
            </a:r>
            <a:endParaRPr lang="en-US" dirty="0">
              <a:solidFill>
                <a:srgbClr val="0000FF"/>
              </a:solidFill>
              <a:latin typeface="+mn-lt"/>
            </a:endParaRPr>
          </a:p>
          <a:p>
            <a:pPr marL="0" indent="0">
              <a:buNone/>
            </a:pPr>
            <a:r>
              <a:rPr lang="en-US">
                <a:solidFill>
                  <a:srgbClr val="0000FF"/>
                </a:solidFill>
                <a:latin typeface="+mn-lt"/>
              </a:rPr>
              <a:t>                                       </a:t>
            </a:r>
            <a:r>
              <a:rPr lang="vi-VN" dirty="0">
                <a:solidFill>
                  <a:srgbClr val="0000FF"/>
                </a:solidFill>
                <a:latin typeface="+mn-lt"/>
              </a:rPr>
              <a:t>Lí do</a:t>
            </a:r>
            <a:br>
              <a:rPr lang="vi-VN" dirty="0">
                <a:solidFill>
                  <a:srgbClr val="0000FF"/>
                </a:solidFill>
                <a:latin typeface="+mn-lt"/>
              </a:rPr>
            </a:br>
            <a:r>
              <a:rPr lang="en-US">
                <a:solidFill>
                  <a:srgbClr val="0000FF"/>
                </a:solidFill>
                <a:latin typeface="+mn-lt"/>
              </a:rPr>
              <a:t> </a:t>
            </a:r>
            <a:r>
              <a:rPr lang="vi-VN">
                <a:solidFill>
                  <a:srgbClr val="0000FF"/>
                </a:solidFill>
                <a:latin typeface="+mn-lt"/>
              </a:rPr>
              <a:t>	Hai </a:t>
            </a:r>
            <a:r>
              <a:rPr lang="vi-VN" dirty="0">
                <a:solidFill>
                  <a:srgbClr val="0000FF"/>
                </a:solidFill>
                <a:latin typeface="+mn-lt"/>
              </a:rPr>
              <a:t>bệnh nhân nằm chung một phòng làm quen với nhau.</a:t>
            </a:r>
            <a:endParaRPr lang="en-US" dirty="0">
              <a:solidFill>
                <a:srgbClr val="0000FF"/>
              </a:solidFill>
              <a:latin typeface="+mn-lt"/>
            </a:endParaRPr>
          </a:p>
          <a:p>
            <a:pPr marL="0" indent="0">
              <a:buNone/>
            </a:pPr>
            <a:br>
              <a:rPr lang="vi-VN">
                <a:solidFill>
                  <a:srgbClr val="0000FF"/>
                </a:solidFill>
                <a:latin typeface="+mn-lt"/>
              </a:rPr>
            </a:br>
            <a:r>
              <a:rPr lang="en-US">
                <a:solidFill>
                  <a:srgbClr val="0000FF"/>
                </a:solidFill>
                <a:latin typeface="+mn-lt"/>
              </a:rPr>
              <a:t>	 </a:t>
            </a:r>
            <a:r>
              <a:rPr lang="vi-VN" dirty="0">
                <a:solidFill>
                  <a:srgbClr val="0000FF"/>
                </a:solidFill>
                <a:latin typeface="+mn-lt"/>
              </a:rPr>
              <a:t>Một anh nói: “Tôi là cảnh sát giữ trật tự trong trận bóng chiều qua. Trọng tài bắt tệ quá. Bọn hu-li-gân quậy phá quá chừng, khiến tôi phải vào đây. Thế còn anh, tại sao anh lại bị thương nặng như thế?”</a:t>
            </a:r>
            <a:endParaRPr lang="en-US" dirty="0">
              <a:solidFill>
                <a:srgbClr val="0000FF"/>
              </a:solidFill>
              <a:latin typeface="+mn-lt"/>
            </a:endParaRPr>
          </a:p>
          <a:p>
            <a:pPr marL="0" indent="0">
              <a:buNone/>
            </a:pPr>
            <a:br>
              <a:rPr lang="vi-VN" dirty="0">
                <a:solidFill>
                  <a:srgbClr val="0000FF"/>
                </a:solidFill>
                <a:latin typeface="+mn-lt"/>
              </a:rPr>
            </a:br>
            <a:r>
              <a:rPr lang="en-US">
                <a:solidFill>
                  <a:srgbClr val="0000FF"/>
                </a:solidFill>
                <a:latin typeface="+mn-lt"/>
              </a:rPr>
              <a:t> </a:t>
            </a:r>
            <a:r>
              <a:rPr lang="vi-VN">
                <a:solidFill>
                  <a:srgbClr val="0000FF"/>
                </a:solidFill>
                <a:latin typeface="+mn-lt"/>
              </a:rPr>
              <a:t>	Anh </a:t>
            </a:r>
            <a:r>
              <a:rPr lang="vi-VN" dirty="0">
                <a:solidFill>
                  <a:srgbClr val="0000FF"/>
                </a:solidFill>
                <a:latin typeface="+mn-lt"/>
              </a:rPr>
              <a:t>kia băng bó khắp người, thều thào trả lời: “Tôi bị bọn càn quấy hành hung. Vì chính tôi là trọng tài trận bóng chiều </a:t>
            </a:r>
            <a:r>
              <a:rPr lang="vi-VN">
                <a:solidFill>
                  <a:srgbClr val="0000FF"/>
                </a:solidFill>
                <a:latin typeface="+mn-lt"/>
              </a:rPr>
              <a:t>qua”.</a:t>
            </a:r>
          </a:p>
          <a:p>
            <a:pPr marL="0" indent="0">
              <a:buNone/>
            </a:pPr>
            <a:br>
              <a:rPr lang="vi-VN" dirty="0">
                <a:solidFill>
                  <a:srgbClr val="0000FF"/>
                </a:solidFill>
                <a:latin typeface="+mn-lt"/>
              </a:rPr>
            </a:br>
            <a:r>
              <a:rPr lang="en-US" dirty="0">
                <a:solidFill>
                  <a:srgbClr val="0000FF"/>
                </a:solidFill>
                <a:latin typeface="+mn-lt"/>
              </a:rPr>
              <a:t>                                                       </a:t>
            </a:r>
            <a:r>
              <a:rPr lang="vi-VN" i="1" dirty="0">
                <a:solidFill>
                  <a:srgbClr val="0000FF"/>
                </a:solidFill>
                <a:latin typeface="+mn-lt"/>
              </a:rPr>
              <a:t>Theo TRUYỆN VUI NƯỚC NGOÀI</a:t>
            </a:r>
            <a:br>
              <a:rPr lang="vi-VN" dirty="0">
                <a:solidFill>
                  <a:srgbClr val="0000FF"/>
                </a:solidFill>
                <a:latin typeface="+mn-lt"/>
              </a:rPr>
            </a:br>
            <a:br>
              <a:rPr lang="vi-VN" dirty="0">
                <a:solidFill>
                  <a:srgbClr val="0000FF"/>
                </a:solidFill>
                <a:latin typeface="+mn-lt"/>
              </a:rPr>
            </a:br>
            <a:r>
              <a:rPr lang="en-US" dirty="0">
                <a:solidFill>
                  <a:srgbClr val="0000FF"/>
                </a:solidFill>
                <a:latin typeface="+mn-lt"/>
              </a:rPr>
              <a:t>   </a:t>
            </a:r>
            <a:r>
              <a:rPr lang="vi-VN" b="1" dirty="0">
                <a:solidFill>
                  <a:srgbClr val="0000FF"/>
                </a:solidFill>
                <a:latin typeface="+mn-lt"/>
              </a:rPr>
              <a:t>Hu-li-gân</a:t>
            </a:r>
            <a:r>
              <a:rPr lang="vi-VN" dirty="0">
                <a:solidFill>
                  <a:srgbClr val="0000FF"/>
                </a:solidFill>
                <a:latin typeface="+mn-lt"/>
              </a:rPr>
              <a:t>: kẻ ngổ ngáo, gây rối trật tự nơi công cộng</a:t>
            </a:r>
            <a:endParaRPr lang="en-US" dirty="0">
              <a:solidFill>
                <a:srgbClr val="0000FF"/>
              </a:solidFill>
              <a:latin typeface="+mn-lt"/>
            </a:endParaRPr>
          </a:p>
        </p:txBody>
      </p:sp>
      <p:sp>
        <p:nvSpPr>
          <p:cNvPr id="5" name="Title 1"/>
          <p:cNvSpPr>
            <a:spLocks noGrp="1"/>
          </p:cNvSpPr>
          <p:nvPr>
            <p:ph type="title"/>
          </p:nvPr>
        </p:nvSpPr>
        <p:spPr>
          <a:xfrm>
            <a:off x="609600" y="-152400"/>
            <a:ext cx="8229600" cy="1676400"/>
          </a:xfrm>
        </p:spPr>
        <p:txBody>
          <a:bodyPr>
            <a:normAutofit fontScale="90000"/>
          </a:bodyPr>
          <a:lstStyle/>
          <a:p>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r>
              <a:rPr lang="en-US" sz="3200" u="sng">
                <a:solidFill>
                  <a:srgbClr val="FF0000"/>
                </a:solidFill>
                <a:cs typeface="Times New Roman" pitchFamily="18" charset="0"/>
              </a:rPr>
              <a:t>Luyện </a:t>
            </a:r>
            <a:r>
              <a:rPr lang="en-US" sz="3200" u="sng" dirty="0" err="1">
                <a:solidFill>
                  <a:srgbClr val="FF0000"/>
                </a:solidFill>
                <a:cs typeface="Times New Roman" pitchFamily="18" charset="0"/>
              </a:rPr>
              <a:t>từ</a:t>
            </a:r>
            <a:r>
              <a:rPr lang="en-US" sz="3200" u="sng" dirty="0">
                <a:solidFill>
                  <a:srgbClr val="FF0000"/>
                </a:solidFill>
                <a:cs typeface="Times New Roman" pitchFamily="18" charset="0"/>
              </a:rPr>
              <a:t> </a:t>
            </a:r>
            <a:r>
              <a:rPr lang="en-US" sz="3200" u="sng" dirty="0" err="1">
                <a:solidFill>
                  <a:srgbClr val="FF0000"/>
                </a:solidFill>
                <a:cs typeface="Times New Roman" pitchFamily="18" charset="0"/>
              </a:rPr>
              <a:t>và</a:t>
            </a:r>
            <a:r>
              <a:rPr lang="en-US" sz="3200" u="sng" dirty="0">
                <a:solidFill>
                  <a:srgbClr val="FF0000"/>
                </a:solidFill>
                <a:cs typeface="Times New Roman" pitchFamily="18" charset="0"/>
              </a:rPr>
              <a:t> </a:t>
            </a:r>
            <a:r>
              <a:rPr lang="en-US" sz="3200" u="sng" dirty="0" err="1">
                <a:solidFill>
                  <a:srgbClr val="FF0000"/>
                </a:solidFill>
                <a:cs typeface="Times New Roman" pitchFamily="18" charset="0"/>
              </a:rPr>
              <a:t>câu</a:t>
            </a:r>
            <a:r>
              <a:rPr lang="en-US" sz="3200" u="sng" dirty="0">
                <a:solidFill>
                  <a:srgbClr val="FF0000"/>
                </a:solidFill>
                <a:cs typeface="Times New Roman" pitchFamily="18" charset="0"/>
              </a:rPr>
              <a:t>:</a:t>
            </a:r>
            <a:br>
              <a:rPr lang="en-US" sz="3200" dirty="0">
                <a:solidFill>
                  <a:srgbClr val="FF0000"/>
                </a:solidFill>
                <a:cs typeface="Times New Roman" pitchFamily="18" charset="0"/>
              </a:rPr>
            </a:br>
            <a:r>
              <a:rPr lang="en-US" sz="3200" dirty="0" err="1">
                <a:solidFill>
                  <a:srgbClr val="FF0000"/>
                </a:solidFill>
                <a:cs typeface="Times New Roman" pitchFamily="18" charset="0"/>
              </a:rPr>
              <a:t>Mở</a:t>
            </a:r>
            <a:r>
              <a:rPr lang="en-US" sz="3200" dirty="0">
                <a:solidFill>
                  <a:srgbClr val="FF0000"/>
                </a:solidFill>
                <a:cs typeface="Times New Roman" pitchFamily="18" charset="0"/>
              </a:rPr>
              <a:t> </a:t>
            </a:r>
            <a:r>
              <a:rPr lang="en-US" sz="3200" dirty="0" err="1">
                <a:solidFill>
                  <a:srgbClr val="FF0000"/>
                </a:solidFill>
                <a:cs typeface="Times New Roman" pitchFamily="18" charset="0"/>
              </a:rPr>
              <a:t>rộng</a:t>
            </a:r>
            <a:r>
              <a:rPr lang="en-US" sz="3200" dirty="0">
                <a:solidFill>
                  <a:srgbClr val="FF0000"/>
                </a:solidFill>
                <a:cs typeface="Times New Roman" pitchFamily="18" charset="0"/>
              </a:rPr>
              <a:t> </a:t>
            </a:r>
            <a:r>
              <a:rPr lang="en-US" sz="3200" dirty="0" err="1">
                <a:solidFill>
                  <a:srgbClr val="FF0000"/>
                </a:solidFill>
                <a:cs typeface="Times New Roman" pitchFamily="18" charset="0"/>
              </a:rPr>
              <a:t>vốn</a:t>
            </a:r>
            <a:r>
              <a:rPr lang="en-US" sz="3200" dirty="0">
                <a:solidFill>
                  <a:srgbClr val="FF0000"/>
                </a:solidFill>
                <a:cs typeface="Times New Roman" pitchFamily="18" charset="0"/>
              </a:rPr>
              <a:t> </a:t>
            </a:r>
            <a:r>
              <a:rPr lang="en-US" sz="3200" dirty="0" err="1">
                <a:solidFill>
                  <a:srgbClr val="FF0000"/>
                </a:solidFill>
                <a:cs typeface="Times New Roman" pitchFamily="18" charset="0"/>
              </a:rPr>
              <a:t>từ</a:t>
            </a:r>
            <a:r>
              <a:rPr lang="en-US" sz="3200" dirty="0">
                <a:solidFill>
                  <a:srgbClr val="FF0000"/>
                </a:solidFill>
                <a:cs typeface="Times New Roman" pitchFamily="18" charset="0"/>
              </a:rPr>
              <a:t>: </a:t>
            </a:r>
            <a:r>
              <a:rPr lang="en-US" sz="3200" i="1" dirty="0" err="1">
                <a:solidFill>
                  <a:srgbClr val="FF0000"/>
                </a:solidFill>
                <a:cs typeface="Times New Roman" pitchFamily="18" charset="0"/>
              </a:rPr>
              <a:t>Trật</a:t>
            </a:r>
            <a:r>
              <a:rPr lang="en-US" sz="3200" i="1" dirty="0">
                <a:solidFill>
                  <a:srgbClr val="FF0000"/>
                </a:solidFill>
                <a:cs typeface="Times New Roman" pitchFamily="18" charset="0"/>
              </a:rPr>
              <a:t> </a:t>
            </a:r>
            <a:r>
              <a:rPr lang="en-US" sz="3200" i="1" dirty="0" err="1">
                <a:solidFill>
                  <a:srgbClr val="FF0000"/>
                </a:solidFill>
                <a:cs typeface="Times New Roman" pitchFamily="18" charset="0"/>
              </a:rPr>
              <a:t>tự</a:t>
            </a:r>
            <a:r>
              <a:rPr lang="en-US" sz="3200" i="1" dirty="0">
                <a:solidFill>
                  <a:srgbClr val="FF0000"/>
                </a:solidFill>
                <a:cs typeface="Times New Roman" pitchFamily="18" charset="0"/>
              </a:rPr>
              <a:t>- </a:t>
            </a:r>
            <a:r>
              <a:rPr lang="en-US" sz="3200" i="1">
                <a:solidFill>
                  <a:srgbClr val="FF0000"/>
                </a:solidFill>
                <a:cs typeface="Times New Roman" pitchFamily="18" charset="0"/>
              </a:rPr>
              <a:t>An ninh</a:t>
            </a:r>
            <a:endParaRPr lang="en-US" sz="3200" u="sng" dirty="0">
              <a:solidFill>
                <a:srgbClr val="FF0000"/>
              </a:solidFill>
              <a:cs typeface="Times New Roman" pitchFamily="18" charset="0"/>
            </a:endParaRPr>
          </a:p>
        </p:txBody>
      </p:sp>
    </p:spTree>
    <p:extLst>
      <p:ext uri="{BB962C8B-B14F-4D97-AF65-F5344CB8AC3E}">
        <p14:creationId xmlns:p14="http://schemas.microsoft.com/office/powerpoint/2010/main" val="417343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par>
                                <p:cTn id="26" presetID="26" presetClass="entr" presetSubtype="0" fill="hold"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wipe(down)">
                                      <p:cBhvr>
                                        <p:cTn id="28" dur="580">
                                          <p:stCondLst>
                                            <p:cond delay="0"/>
                                          </p:stCondLst>
                                        </p:cTn>
                                        <p:tgtEl>
                                          <p:spTgt spid="3">
                                            <p:txEl>
                                              <p:pRg st="1" end="1"/>
                                            </p:txEl>
                                          </p:spTgt>
                                        </p:tgtEl>
                                      </p:cBhvr>
                                    </p:animEffect>
                                    <p:anim calcmode="lin" valueType="num">
                                      <p:cBhvr>
                                        <p:cTn id="2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1" end="1"/>
                                            </p:txEl>
                                          </p:spTgt>
                                        </p:tgtEl>
                                      </p:cBhvr>
                                      <p:to x="100000" y="60000"/>
                                    </p:animScale>
                                    <p:animScale>
                                      <p:cBhvr>
                                        <p:cTn id="35" dur="166" decel="50000">
                                          <p:stCondLst>
                                            <p:cond delay="676"/>
                                          </p:stCondLst>
                                        </p:cTn>
                                        <p:tgtEl>
                                          <p:spTgt spid="3">
                                            <p:txEl>
                                              <p:pRg st="1" end="1"/>
                                            </p:txEl>
                                          </p:spTgt>
                                        </p:tgtEl>
                                      </p:cBhvr>
                                      <p:to x="100000" y="100000"/>
                                    </p:animScale>
                                    <p:animScale>
                                      <p:cBhvr>
                                        <p:cTn id="36" dur="26">
                                          <p:stCondLst>
                                            <p:cond delay="1312"/>
                                          </p:stCondLst>
                                        </p:cTn>
                                        <p:tgtEl>
                                          <p:spTgt spid="3">
                                            <p:txEl>
                                              <p:pRg st="1" end="1"/>
                                            </p:txEl>
                                          </p:spTgt>
                                        </p:tgtEl>
                                      </p:cBhvr>
                                      <p:to x="100000" y="80000"/>
                                    </p:animScale>
                                    <p:animScale>
                                      <p:cBhvr>
                                        <p:cTn id="37" dur="166" decel="50000">
                                          <p:stCondLst>
                                            <p:cond delay="1338"/>
                                          </p:stCondLst>
                                        </p:cTn>
                                        <p:tgtEl>
                                          <p:spTgt spid="3">
                                            <p:txEl>
                                              <p:pRg st="1" end="1"/>
                                            </p:txEl>
                                          </p:spTgt>
                                        </p:tgtEl>
                                      </p:cBhvr>
                                      <p:to x="100000" y="100000"/>
                                    </p:animScale>
                                    <p:animScale>
                                      <p:cBhvr>
                                        <p:cTn id="38" dur="26">
                                          <p:stCondLst>
                                            <p:cond delay="1642"/>
                                          </p:stCondLst>
                                        </p:cTn>
                                        <p:tgtEl>
                                          <p:spTgt spid="3">
                                            <p:txEl>
                                              <p:pRg st="1" end="1"/>
                                            </p:txEl>
                                          </p:spTgt>
                                        </p:tgtEl>
                                      </p:cBhvr>
                                      <p:to x="100000" y="90000"/>
                                    </p:animScale>
                                    <p:animScale>
                                      <p:cBhvr>
                                        <p:cTn id="39" dur="166" decel="50000">
                                          <p:stCondLst>
                                            <p:cond delay="1668"/>
                                          </p:stCondLst>
                                        </p:cTn>
                                        <p:tgtEl>
                                          <p:spTgt spid="3">
                                            <p:txEl>
                                              <p:pRg st="1" end="1"/>
                                            </p:txEl>
                                          </p:spTgt>
                                        </p:tgtEl>
                                      </p:cBhvr>
                                      <p:to x="100000" y="100000"/>
                                    </p:animScale>
                                    <p:animScale>
                                      <p:cBhvr>
                                        <p:cTn id="40" dur="26">
                                          <p:stCondLst>
                                            <p:cond delay="1808"/>
                                          </p:stCondLst>
                                        </p:cTn>
                                        <p:tgtEl>
                                          <p:spTgt spid="3">
                                            <p:txEl>
                                              <p:pRg st="1" end="1"/>
                                            </p:txEl>
                                          </p:spTgt>
                                        </p:tgtEl>
                                      </p:cBhvr>
                                      <p:to x="100000" y="95000"/>
                                    </p:animScale>
                                    <p:animScale>
                                      <p:cBhvr>
                                        <p:cTn id="41" dur="166" decel="50000">
                                          <p:stCondLst>
                                            <p:cond delay="1834"/>
                                          </p:stCondLst>
                                        </p:cTn>
                                        <p:tgtEl>
                                          <p:spTgt spid="3">
                                            <p:txEl>
                                              <p:pRg st="1" end="1"/>
                                            </p:txEl>
                                          </p:spTgt>
                                        </p:tgtEl>
                                      </p:cBhvr>
                                      <p:to x="100000" y="100000"/>
                                    </p:animScale>
                                  </p:childTnLst>
                                </p:cTn>
                              </p:par>
                              <p:par>
                                <p:cTn id="42" presetID="26" presetClass="entr" presetSubtype="0" fill="hold" nodeType="with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wipe(down)">
                                      <p:cBhvr>
                                        <p:cTn id="44" dur="580">
                                          <p:stCondLst>
                                            <p:cond delay="0"/>
                                          </p:stCondLst>
                                        </p:cTn>
                                        <p:tgtEl>
                                          <p:spTgt spid="3">
                                            <p:txEl>
                                              <p:pRg st="2" end="2"/>
                                            </p:txEl>
                                          </p:spTgt>
                                        </p:tgtEl>
                                      </p:cBhvr>
                                    </p:animEffect>
                                    <p:anim calcmode="lin" valueType="num">
                                      <p:cBhvr>
                                        <p:cTn id="45"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0" dur="26">
                                          <p:stCondLst>
                                            <p:cond delay="650"/>
                                          </p:stCondLst>
                                        </p:cTn>
                                        <p:tgtEl>
                                          <p:spTgt spid="3">
                                            <p:txEl>
                                              <p:pRg st="2" end="2"/>
                                            </p:txEl>
                                          </p:spTgt>
                                        </p:tgtEl>
                                      </p:cBhvr>
                                      <p:to x="100000" y="60000"/>
                                    </p:animScale>
                                    <p:animScale>
                                      <p:cBhvr>
                                        <p:cTn id="51" dur="166" decel="50000">
                                          <p:stCondLst>
                                            <p:cond delay="676"/>
                                          </p:stCondLst>
                                        </p:cTn>
                                        <p:tgtEl>
                                          <p:spTgt spid="3">
                                            <p:txEl>
                                              <p:pRg st="2" end="2"/>
                                            </p:txEl>
                                          </p:spTgt>
                                        </p:tgtEl>
                                      </p:cBhvr>
                                      <p:to x="100000" y="100000"/>
                                    </p:animScale>
                                    <p:animScale>
                                      <p:cBhvr>
                                        <p:cTn id="52" dur="26">
                                          <p:stCondLst>
                                            <p:cond delay="1312"/>
                                          </p:stCondLst>
                                        </p:cTn>
                                        <p:tgtEl>
                                          <p:spTgt spid="3">
                                            <p:txEl>
                                              <p:pRg st="2" end="2"/>
                                            </p:txEl>
                                          </p:spTgt>
                                        </p:tgtEl>
                                      </p:cBhvr>
                                      <p:to x="100000" y="80000"/>
                                    </p:animScale>
                                    <p:animScale>
                                      <p:cBhvr>
                                        <p:cTn id="53" dur="166" decel="50000">
                                          <p:stCondLst>
                                            <p:cond delay="1338"/>
                                          </p:stCondLst>
                                        </p:cTn>
                                        <p:tgtEl>
                                          <p:spTgt spid="3">
                                            <p:txEl>
                                              <p:pRg st="2" end="2"/>
                                            </p:txEl>
                                          </p:spTgt>
                                        </p:tgtEl>
                                      </p:cBhvr>
                                      <p:to x="100000" y="100000"/>
                                    </p:animScale>
                                    <p:animScale>
                                      <p:cBhvr>
                                        <p:cTn id="54" dur="26">
                                          <p:stCondLst>
                                            <p:cond delay="1642"/>
                                          </p:stCondLst>
                                        </p:cTn>
                                        <p:tgtEl>
                                          <p:spTgt spid="3">
                                            <p:txEl>
                                              <p:pRg st="2" end="2"/>
                                            </p:txEl>
                                          </p:spTgt>
                                        </p:tgtEl>
                                      </p:cBhvr>
                                      <p:to x="100000" y="90000"/>
                                    </p:animScale>
                                    <p:animScale>
                                      <p:cBhvr>
                                        <p:cTn id="55" dur="166" decel="50000">
                                          <p:stCondLst>
                                            <p:cond delay="1668"/>
                                          </p:stCondLst>
                                        </p:cTn>
                                        <p:tgtEl>
                                          <p:spTgt spid="3">
                                            <p:txEl>
                                              <p:pRg st="2" end="2"/>
                                            </p:txEl>
                                          </p:spTgt>
                                        </p:tgtEl>
                                      </p:cBhvr>
                                      <p:to x="100000" y="100000"/>
                                    </p:animScale>
                                    <p:animScale>
                                      <p:cBhvr>
                                        <p:cTn id="56" dur="26">
                                          <p:stCondLst>
                                            <p:cond delay="1808"/>
                                          </p:stCondLst>
                                        </p:cTn>
                                        <p:tgtEl>
                                          <p:spTgt spid="3">
                                            <p:txEl>
                                              <p:pRg st="2" end="2"/>
                                            </p:txEl>
                                          </p:spTgt>
                                        </p:tgtEl>
                                      </p:cBhvr>
                                      <p:to x="100000" y="95000"/>
                                    </p:animScale>
                                    <p:animScale>
                                      <p:cBhvr>
                                        <p:cTn id="57" dur="166" decel="50000">
                                          <p:stCondLst>
                                            <p:cond delay="1834"/>
                                          </p:stCondLst>
                                        </p:cTn>
                                        <p:tgtEl>
                                          <p:spTgt spid="3">
                                            <p:txEl>
                                              <p:pRg st="2" end="2"/>
                                            </p:txEl>
                                          </p:spTgt>
                                        </p:tgtEl>
                                      </p:cBhvr>
                                      <p:to x="100000" y="100000"/>
                                    </p:animScale>
                                  </p:childTnLst>
                                </p:cTn>
                              </p:par>
                              <p:par>
                                <p:cTn id="58" presetID="26" presetClass="entr" presetSubtype="0" fill="hold" nodeType="withEffect">
                                  <p:stCondLst>
                                    <p:cond delay="0"/>
                                  </p:stCondLst>
                                  <p:childTnLst>
                                    <p:set>
                                      <p:cBhvr>
                                        <p:cTn id="59" dur="1" fill="hold">
                                          <p:stCondLst>
                                            <p:cond delay="0"/>
                                          </p:stCondLst>
                                        </p:cTn>
                                        <p:tgtEl>
                                          <p:spTgt spid="3">
                                            <p:txEl>
                                              <p:pRg st="3" end="3"/>
                                            </p:txEl>
                                          </p:spTgt>
                                        </p:tgtEl>
                                        <p:attrNameLst>
                                          <p:attrName>style.visibility</p:attrName>
                                        </p:attrNameLst>
                                      </p:cBhvr>
                                      <p:to>
                                        <p:strVal val="visible"/>
                                      </p:to>
                                    </p:set>
                                    <p:animEffect transition="in" filter="wipe(down)">
                                      <p:cBhvr>
                                        <p:cTn id="60" dur="580">
                                          <p:stCondLst>
                                            <p:cond delay="0"/>
                                          </p:stCondLst>
                                        </p:cTn>
                                        <p:tgtEl>
                                          <p:spTgt spid="3">
                                            <p:txEl>
                                              <p:pRg st="3" end="3"/>
                                            </p:txEl>
                                          </p:spTgt>
                                        </p:tgtEl>
                                      </p:cBhvr>
                                    </p:animEffect>
                                    <p:anim calcmode="lin" valueType="num">
                                      <p:cBhvr>
                                        <p:cTn id="61"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6" dur="26">
                                          <p:stCondLst>
                                            <p:cond delay="650"/>
                                          </p:stCondLst>
                                        </p:cTn>
                                        <p:tgtEl>
                                          <p:spTgt spid="3">
                                            <p:txEl>
                                              <p:pRg st="3" end="3"/>
                                            </p:txEl>
                                          </p:spTgt>
                                        </p:tgtEl>
                                      </p:cBhvr>
                                      <p:to x="100000" y="60000"/>
                                    </p:animScale>
                                    <p:animScale>
                                      <p:cBhvr>
                                        <p:cTn id="67" dur="166" decel="50000">
                                          <p:stCondLst>
                                            <p:cond delay="676"/>
                                          </p:stCondLst>
                                        </p:cTn>
                                        <p:tgtEl>
                                          <p:spTgt spid="3">
                                            <p:txEl>
                                              <p:pRg st="3" end="3"/>
                                            </p:txEl>
                                          </p:spTgt>
                                        </p:tgtEl>
                                      </p:cBhvr>
                                      <p:to x="100000" y="100000"/>
                                    </p:animScale>
                                    <p:animScale>
                                      <p:cBhvr>
                                        <p:cTn id="68" dur="26">
                                          <p:stCondLst>
                                            <p:cond delay="1312"/>
                                          </p:stCondLst>
                                        </p:cTn>
                                        <p:tgtEl>
                                          <p:spTgt spid="3">
                                            <p:txEl>
                                              <p:pRg st="3" end="3"/>
                                            </p:txEl>
                                          </p:spTgt>
                                        </p:tgtEl>
                                      </p:cBhvr>
                                      <p:to x="100000" y="80000"/>
                                    </p:animScale>
                                    <p:animScale>
                                      <p:cBhvr>
                                        <p:cTn id="69" dur="166" decel="50000">
                                          <p:stCondLst>
                                            <p:cond delay="1338"/>
                                          </p:stCondLst>
                                        </p:cTn>
                                        <p:tgtEl>
                                          <p:spTgt spid="3">
                                            <p:txEl>
                                              <p:pRg st="3" end="3"/>
                                            </p:txEl>
                                          </p:spTgt>
                                        </p:tgtEl>
                                      </p:cBhvr>
                                      <p:to x="100000" y="100000"/>
                                    </p:animScale>
                                    <p:animScale>
                                      <p:cBhvr>
                                        <p:cTn id="70" dur="26">
                                          <p:stCondLst>
                                            <p:cond delay="1642"/>
                                          </p:stCondLst>
                                        </p:cTn>
                                        <p:tgtEl>
                                          <p:spTgt spid="3">
                                            <p:txEl>
                                              <p:pRg st="3" end="3"/>
                                            </p:txEl>
                                          </p:spTgt>
                                        </p:tgtEl>
                                      </p:cBhvr>
                                      <p:to x="100000" y="90000"/>
                                    </p:animScale>
                                    <p:animScale>
                                      <p:cBhvr>
                                        <p:cTn id="71" dur="166" decel="50000">
                                          <p:stCondLst>
                                            <p:cond delay="1668"/>
                                          </p:stCondLst>
                                        </p:cTn>
                                        <p:tgtEl>
                                          <p:spTgt spid="3">
                                            <p:txEl>
                                              <p:pRg st="3" end="3"/>
                                            </p:txEl>
                                          </p:spTgt>
                                        </p:tgtEl>
                                      </p:cBhvr>
                                      <p:to x="100000" y="100000"/>
                                    </p:animScale>
                                    <p:animScale>
                                      <p:cBhvr>
                                        <p:cTn id="72" dur="26">
                                          <p:stCondLst>
                                            <p:cond delay="1808"/>
                                          </p:stCondLst>
                                        </p:cTn>
                                        <p:tgtEl>
                                          <p:spTgt spid="3">
                                            <p:txEl>
                                              <p:pRg st="3" end="3"/>
                                            </p:txEl>
                                          </p:spTgt>
                                        </p:tgtEl>
                                      </p:cBhvr>
                                      <p:to x="100000" y="95000"/>
                                    </p:animScale>
                                    <p:animScale>
                                      <p:cBhvr>
                                        <p:cTn id="73" dur="166" decel="50000">
                                          <p:stCondLst>
                                            <p:cond delay="1834"/>
                                          </p:stCondLst>
                                        </p:cTn>
                                        <p:tgtEl>
                                          <p:spTgt spid="3">
                                            <p:txEl>
                                              <p:pRg st="3" end="3"/>
                                            </p:txEl>
                                          </p:spTgt>
                                        </p:tgtEl>
                                      </p:cBhvr>
                                      <p:to x="100000" y="100000"/>
                                    </p:animScale>
                                  </p:childTnLst>
                                </p:cTn>
                              </p:par>
                              <p:par>
                                <p:cTn id="74" presetID="26" presetClass="entr" presetSubtype="0" fill="hold" nodeType="withEffect">
                                  <p:stCondLst>
                                    <p:cond delay="0"/>
                                  </p:stCondLst>
                                  <p:childTnLst>
                                    <p:set>
                                      <p:cBhvr>
                                        <p:cTn id="75" dur="1" fill="hold">
                                          <p:stCondLst>
                                            <p:cond delay="0"/>
                                          </p:stCondLst>
                                        </p:cTn>
                                        <p:tgtEl>
                                          <p:spTgt spid="3">
                                            <p:txEl>
                                              <p:pRg st="4" end="4"/>
                                            </p:txEl>
                                          </p:spTgt>
                                        </p:tgtEl>
                                        <p:attrNameLst>
                                          <p:attrName>style.visibility</p:attrName>
                                        </p:attrNameLst>
                                      </p:cBhvr>
                                      <p:to>
                                        <p:strVal val="visible"/>
                                      </p:to>
                                    </p:set>
                                    <p:animEffect transition="in" filter="wipe(down)">
                                      <p:cBhvr>
                                        <p:cTn id="76" dur="580">
                                          <p:stCondLst>
                                            <p:cond delay="0"/>
                                          </p:stCondLst>
                                        </p:cTn>
                                        <p:tgtEl>
                                          <p:spTgt spid="3">
                                            <p:txEl>
                                              <p:pRg st="4" end="4"/>
                                            </p:txEl>
                                          </p:spTgt>
                                        </p:tgtEl>
                                      </p:cBhvr>
                                    </p:animEffect>
                                    <p:anim calcmode="lin" valueType="num">
                                      <p:cBhvr>
                                        <p:cTn id="77"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4" end="4"/>
                                            </p:txEl>
                                          </p:spTgt>
                                        </p:tgtEl>
                                      </p:cBhvr>
                                      <p:to x="100000" y="60000"/>
                                    </p:animScale>
                                    <p:animScale>
                                      <p:cBhvr>
                                        <p:cTn id="83" dur="166" decel="50000">
                                          <p:stCondLst>
                                            <p:cond delay="676"/>
                                          </p:stCondLst>
                                        </p:cTn>
                                        <p:tgtEl>
                                          <p:spTgt spid="3">
                                            <p:txEl>
                                              <p:pRg st="4" end="4"/>
                                            </p:txEl>
                                          </p:spTgt>
                                        </p:tgtEl>
                                      </p:cBhvr>
                                      <p:to x="100000" y="100000"/>
                                    </p:animScale>
                                    <p:animScale>
                                      <p:cBhvr>
                                        <p:cTn id="84" dur="26">
                                          <p:stCondLst>
                                            <p:cond delay="1312"/>
                                          </p:stCondLst>
                                        </p:cTn>
                                        <p:tgtEl>
                                          <p:spTgt spid="3">
                                            <p:txEl>
                                              <p:pRg st="4" end="4"/>
                                            </p:txEl>
                                          </p:spTgt>
                                        </p:tgtEl>
                                      </p:cBhvr>
                                      <p:to x="100000" y="80000"/>
                                    </p:animScale>
                                    <p:animScale>
                                      <p:cBhvr>
                                        <p:cTn id="85" dur="166" decel="50000">
                                          <p:stCondLst>
                                            <p:cond delay="1338"/>
                                          </p:stCondLst>
                                        </p:cTn>
                                        <p:tgtEl>
                                          <p:spTgt spid="3">
                                            <p:txEl>
                                              <p:pRg st="4" end="4"/>
                                            </p:txEl>
                                          </p:spTgt>
                                        </p:tgtEl>
                                      </p:cBhvr>
                                      <p:to x="100000" y="100000"/>
                                    </p:animScale>
                                    <p:animScale>
                                      <p:cBhvr>
                                        <p:cTn id="86" dur="26">
                                          <p:stCondLst>
                                            <p:cond delay="1642"/>
                                          </p:stCondLst>
                                        </p:cTn>
                                        <p:tgtEl>
                                          <p:spTgt spid="3">
                                            <p:txEl>
                                              <p:pRg st="4" end="4"/>
                                            </p:txEl>
                                          </p:spTgt>
                                        </p:tgtEl>
                                      </p:cBhvr>
                                      <p:to x="100000" y="90000"/>
                                    </p:animScale>
                                    <p:animScale>
                                      <p:cBhvr>
                                        <p:cTn id="87" dur="166" decel="50000">
                                          <p:stCondLst>
                                            <p:cond delay="1668"/>
                                          </p:stCondLst>
                                        </p:cTn>
                                        <p:tgtEl>
                                          <p:spTgt spid="3">
                                            <p:txEl>
                                              <p:pRg st="4" end="4"/>
                                            </p:txEl>
                                          </p:spTgt>
                                        </p:tgtEl>
                                      </p:cBhvr>
                                      <p:to x="100000" y="100000"/>
                                    </p:animScale>
                                    <p:animScale>
                                      <p:cBhvr>
                                        <p:cTn id="88" dur="26">
                                          <p:stCondLst>
                                            <p:cond delay="1808"/>
                                          </p:stCondLst>
                                        </p:cTn>
                                        <p:tgtEl>
                                          <p:spTgt spid="3">
                                            <p:txEl>
                                              <p:pRg st="4" end="4"/>
                                            </p:txEl>
                                          </p:spTgt>
                                        </p:tgtEl>
                                      </p:cBhvr>
                                      <p:to x="100000" y="95000"/>
                                    </p:animScale>
                                    <p:animScale>
                                      <p:cBhvr>
                                        <p:cTn id="89"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vi-VN" dirty="0">
                <a:solidFill>
                  <a:srgbClr val="0000FF"/>
                </a:solidFill>
                <a:latin typeface="+mn-lt"/>
              </a:rPr>
              <a:t>3</a:t>
            </a:r>
            <a:r>
              <a:rPr lang="en-US" dirty="0">
                <a:solidFill>
                  <a:srgbClr val="0000FF"/>
                </a:solidFill>
                <a:latin typeface="+mn-lt"/>
              </a:rPr>
              <a:t>. </a:t>
            </a:r>
            <a:r>
              <a:rPr lang="en-US" dirty="0" err="1">
                <a:solidFill>
                  <a:srgbClr val="0000FF"/>
                </a:solidFill>
                <a:latin typeface="Times New Roman" panose="02020603050405020304" pitchFamily="18" charset="0"/>
                <a:cs typeface="Times New Roman" panose="02020603050405020304" pitchFamily="18" charset="0"/>
              </a:rPr>
              <a:t>Những</a:t>
            </a:r>
            <a:r>
              <a:rPr lang="en-US" dirty="0">
                <a:solidFill>
                  <a:srgbClr val="0000FF"/>
                </a:solidFill>
                <a:latin typeface="+mn-lt"/>
              </a:rPr>
              <a:t> </a:t>
            </a:r>
            <a:r>
              <a:rPr lang="vi-VN" dirty="0">
                <a:solidFill>
                  <a:srgbClr val="0000FF"/>
                </a:solidFill>
                <a:latin typeface="+mn-lt"/>
              </a:rPr>
              <a:t>từ ngữ chỉ người, sự việc liên quan đến bảo vệ trật tự, an ninh:</a:t>
            </a:r>
          </a:p>
          <a:p>
            <a:pPr marL="0" indent="0">
              <a:buNone/>
            </a:pPr>
            <a:br>
              <a:rPr lang="vi-VN" dirty="0">
                <a:solidFill>
                  <a:srgbClr val="0000FF"/>
                </a:solidFill>
                <a:latin typeface="+mn-lt"/>
              </a:rPr>
            </a:br>
            <a:r>
              <a:rPr lang="vi-VN" dirty="0">
                <a:solidFill>
                  <a:srgbClr val="0000FF"/>
                </a:solidFill>
                <a:latin typeface="+mn-lt"/>
              </a:rPr>
              <a:t>* Từ ngữ chỉ sự việc, hiện tượng, hoạt động liên quan đến trật tự , an ninh :</a:t>
            </a:r>
            <a:br>
              <a:rPr lang="vi-VN" dirty="0">
                <a:solidFill>
                  <a:srgbClr val="0000FF"/>
                </a:solidFill>
                <a:latin typeface="+mn-lt"/>
              </a:rPr>
            </a:br>
            <a:r>
              <a:rPr lang="vi-VN" dirty="0">
                <a:solidFill>
                  <a:srgbClr val="0000FF"/>
                </a:solidFill>
                <a:latin typeface="+mn-lt"/>
              </a:rPr>
              <a:t>giữ trật tự, bắt, quậy phá, hành hung, bị thương.</a:t>
            </a:r>
          </a:p>
          <a:p>
            <a:pPr marL="0" indent="0">
              <a:buNone/>
            </a:pPr>
            <a:br>
              <a:rPr lang="vi-VN" dirty="0">
                <a:solidFill>
                  <a:srgbClr val="0000FF"/>
                </a:solidFill>
                <a:latin typeface="+mn-lt"/>
              </a:rPr>
            </a:br>
            <a:r>
              <a:rPr lang="vi-VN" dirty="0">
                <a:solidFill>
                  <a:srgbClr val="0000FF"/>
                </a:solidFill>
                <a:latin typeface="+mn-lt"/>
              </a:rPr>
              <a:t>* Từ ngữ chỉ người làm việc liên quan đến trật tự, an ninh :</a:t>
            </a:r>
            <a:br>
              <a:rPr lang="vi-VN" dirty="0">
                <a:solidFill>
                  <a:srgbClr val="0000FF"/>
                </a:solidFill>
                <a:latin typeface="+mn-lt"/>
              </a:rPr>
            </a:br>
            <a:r>
              <a:rPr lang="vi-VN" dirty="0">
                <a:solidFill>
                  <a:srgbClr val="0000FF"/>
                </a:solidFill>
                <a:latin typeface="+mn-lt"/>
              </a:rPr>
              <a:t>cảnh sát, trọng tài, bọn càn quấy, bọn hu-li-gân.</a:t>
            </a:r>
            <a:endParaRPr lang="en-US" dirty="0">
              <a:solidFill>
                <a:srgbClr val="0000FF"/>
              </a:solidFill>
              <a:latin typeface="+mn-lt"/>
            </a:endParaRPr>
          </a:p>
        </p:txBody>
      </p:sp>
      <p:sp>
        <p:nvSpPr>
          <p:cNvPr id="5" name="Title 1"/>
          <p:cNvSpPr>
            <a:spLocks noGrp="1"/>
          </p:cNvSpPr>
          <p:nvPr>
            <p:ph type="title"/>
          </p:nvPr>
        </p:nvSpPr>
        <p:spPr>
          <a:xfrm>
            <a:off x="609600" y="0"/>
            <a:ext cx="8229600" cy="1676400"/>
          </a:xfrm>
        </p:spPr>
        <p:txBody>
          <a:bodyPr>
            <a:normAutofit fontScale="90000"/>
          </a:bodyPr>
          <a:lstStyle/>
          <a:p>
            <a:br>
              <a:rPr lang="en-US" sz="3200" u="sng"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br>
              <a:rPr lang="en-US" sz="3200" u="sng"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cs typeface="Times New Roman" pitchFamily="18" charset="0"/>
              </a:rPr>
            </a:br>
            <a:r>
              <a:rPr lang="en-US" sz="3200" u="sng" dirty="0" err="1">
                <a:solidFill>
                  <a:srgbClr val="FF0000"/>
                </a:solidFill>
                <a:cs typeface="Times New Roman" pitchFamily="18" charset="0"/>
              </a:rPr>
              <a:t>Luyện</a:t>
            </a:r>
            <a:r>
              <a:rPr lang="en-US" sz="3200" u="sng" dirty="0">
                <a:solidFill>
                  <a:srgbClr val="FF0000"/>
                </a:solidFill>
                <a:cs typeface="Times New Roman" pitchFamily="18" charset="0"/>
              </a:rPr>
              <a:t> </a:t>
            </a:r>
            <a:r>
              <a:rPr lang="en-US" sz="3200" u="sng" dirty="0" err="1">
                <a:solidFill>
                  <a:srgbClr val="FF0000"/>
                </a:solidFill>
                <a:cs typeface="Times New Roman" pitchFamily="18" charset="0"/>
              </a:rPr>
              <a:t>từ</a:t>
            </a:r>
            <a:r>
              <a:rPr lang="en-US" sz="3200" u="sng" dirty="0">
                <a:solidFill>
                  <a:srgbClr val="FF0000"/>
                </a:solidFill>
                <a:cs typeface="Times New Roman" pitchFamily="18" charset="0"/>
              </a:rPr>
              <a:t> </a:t>
            </a:r>
            <a:r>
              <a:rPr lang="en-US" sz="3200" u="sng" dirty="0" err="1">
                <a:solidFill>
                  <a:srgbClr val="FF0000"/>
                </a:solidFill>
                <a:cs typeface="Times New Roman" pitchFamily="18" charset="0"/>
              </a:rPr>
              <a:t>và</a:t>
            </a:r>
            <a:r>
              <a:rPr lang="en-US" sz="3200" u="sng" dirty="0">
                <a:solidFill>
                  <a:srgbClr val="FF0000"/>
                </a:solidFill>
                <a:cs typeface="Times New Roman" pitchFamily="18" charset="0"/>
              </a:rPr>
              <a:t> </a:t>
            </a:r>
            <a:r>
              <a:rPr lang="en-US" sz="3200" u="sng" dirty="0" err="1">
                <a:solidFill>
                  <a:srgbClr val="FF0000"/>
                </a:solidFill>
                <a:cs typeface="Times New Roman" pitchFamily="18" charset="0"/>
              </a:rPr>
              <a:t>câu</a:t>
            </a:r>
            <a:r>
              <a:rPr lang="en-US" sz="3200" u="sng" dirty="0">
                <a:solidFill>
                  <a:srgbClr val="FF0000"/>
                </a:solidFill>
                <a:cs typeface="Times New Roman" pitchFamily="18" charset="0"/>
              </a:rPr>
              <a:t>:</a:t>
            </a:r>
            <a:br>
              <a:rPr lang="en-US" sz="3200" dirty="0">
                <a:solidFill>
                  <a:srgbClr val="FF0000"/>
                </a:solidFill>
                <a:cs typeface="Times New Roman" pitchFamily="18" charset="0"/>
              </a:rPr>
            </a:br>
            <a:r>
              <a:rPr lang="en-US" sz="3200" dirty="0" err="1">
                <a:solidFill>
                  <a:srgbClr val="FF0000"/>
                </a:solidFill>
                <a:cs typeface="Times New Roman" pitchFamily="18" charset="0"/>
              </a:rPr>
              <a:t>Mở</a:t>
            </a:r>
            <a:r>
              <a:rPr lang="en-US" sz="3200" dirty="0">
                <a:solidFill>
                  <a:srgbClr val="FF0000"/>
                </a:solidFill>
                <a:cs typeface="Times New Roman" pitchFamily="18" charset="0"/>
              </a:rPr>
              <a:t> </a:t>
            </a:r>
            <a:r>
              <a:rPr lang="en-US" sz="3200" dirty="0" err="1">
                <a:solidFill>
                  <a:srgbClr val="FF0000"/>
                </a:solidFill>
                <a:cs typeface="Times New Roman" pitchFamily="18" charset="0"/>
              </a:rPr>
              <a:t>rộng</a:t>
            </a:r>
            <a:r>
              <a:rPr lang="en-US" sz="3200" dirty="0">
                <a:solidFill>
                  <a:srgbClr val="FF0000"/>
                </a:solidFill>
                <a:cs typeface="Times New Roman" pitchFamily="18" charset="0"/>
              </a:rPr>
              <a:t> </a:t>
            </a:r>
            <a:r>
              <a:rPr lang="en-US" sz="3200" dirty="0" err="1">
                <a:solidFill>
                  <a:srgbClr val="FF0000"/>
                </a:solidFill>
                <a:cs typeface="Times New Roman" pitchFamily="18" charset="0"/>
              </a:rPr>
              <a:t>vốn</a:t>
            </a:r>
            <a:r>
              <a:rPr lang="en-US" sz="3200" dirty="0">
                <a:solidFill>
                  <a:srgbClr val="FF0000"/>
                </a:solidFill>
                <a:cs typeface="Times New Roman" pitchFamily="18" charset="0"/>
              </a:rPr>
              <a:t> </a:t>
            </a:r>
            <a:r>
              <a:rPr lang="en-US" sz="3200" dirty="0" err="1">
                <a:solidFill>
                  <a:srgbClr val="FF0000"/>
                </a:solidFill>
                <a:cs typeface="Times New Roman" pitchFamily="18" charset="0"/>
              </a:rPr>
              <a:t>từ</a:t>
            </a:r>
            <a:r>
              <a:rPr lang="en-US" sz="3200" dirty="0">
                <a:solidFill>
                  <a:srgbClr val="FF0000"/>
                </a:solidFill>
                <a:cs typeface="Times New Roman" pitchFamily="18" charset="0"/>
              </a:rPr>
              <a:t>: </a:t>
            </a:r>
            <a:r>
              <a:rPr lang="en-US" sz="3200" i="1" dirty="0" err="1">
                <a:solidFill>
                  <a:srgbClr val="FF0000"/>
                </a:solidFill>
                <a:cs typeface="Times New Roman" pitchFamily="18" charset="0"/>
              </a:rPr>
              <a:t>Trật</a:t>
            </a:r>
            <a:r>
              <a:rPr lang="en-US" sz="3200" i="1" dirty="0">
                <a:solidFill>
                  <a:srgbClr val="FF0000"/>
                </a:solidFill>
                <a:cs typeface="Times New Roman" pitchFamily="18" charset="0"/>
              </a:rPr>
              <a:t> </a:t>
            </a:r>
            <a:r>
              <a:rPr lang="en-US" sz="3200" i="1" dirty="0" err="1">
                <a:solidFill>
                  <a:srgbClr val="FF0000"/>
                </a:solidFill>
                <a:cs typeface="Times New Roman" pitchFamily="18" charset="0"/>
              </a:rPr>
              <a:t>tự</a:t>
            </a:r>
            <a:r>
              <a:rPr lang="en-US" sz="3200" i="1" dirty="0">
                <a:solidFill>
                  <a:srgbClr val="FF0000"/>
                </a:solidFill>
                <a:cs typeface="Times New Roman" pitchFamily="18" charset="0"/>
              </a:rPr>
              <a:t>- An </a:t>
            </a:r>
            <a:r>
              <a:rPr lang="en-US" sz="3200" i="1" dirty="0" err="1">
                <a:solidFill>
                  <a:srgbClr val="FF0000"/>
                </a:solidFill>
                <a:cs typeface="Times New Roman" pitchFamily="18" charset="0"/>
              </a:rPr>
              <a:t>ninh</a:t>
            </a:r>
            <a:endParaRPr lang="en-US" sz="3200" u="sng" dirty="0">
              <a:solidFill>
                <a:srgbClr val="FF0000"/>
              </a:solidFill>
              <a:cs typeface="Times New Roman" pitchFamily="18" charset="0"/>
            </a:endParaRPr>
          </a:p>
        </p:txBody>
      </p:sp>
    </p:spTree>
    <p:extLst>
      <p:ext uri="{BB962C8B-B14F-4D97-AF65-F5344CB8AC3E}">
        <p14:creationId xmlns:p14="http://schemas.microsoft.com/office/powerpoint/2010/main" val="1974424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164</TotalTime>
  <Words>844</Words>
  <Application>Microsoft Office PowerPoint</Application>
  <PresentationFormat>On-screen Show (4:3)</PresentationFormat>
  <Paragraphs>37</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Century Gothic</vt:lpstr>
      <vt:lpstr>Courier New</vt:lpstr>
      <vt:lpstr>Palatino Linotype</vt:lpstr>
      <vt:lpstr>Times New Roman</vt:lpstr>
      <vt:lpstr>Executive</vt:lpstr>
      <vt:lpstr>PowerPoint Presentation</vt:lpstr>
      <vt:lpstr>PowerPoint Presentation</vt:lpstr>
      <vt:lpstr>PowerPoint Presentation</vt:lpstr>
      <vt:lpstr>     Luyện từ và câu: Mở rộng vốn từ: Trật tự- An ninh </vt:lpstr>
      <vt:lpstr>PowerPoint Presentation</vt:lpstr>
      <vt:lpstr>     Luyện từ và câu: Mở rộng vốn từ: Trật tự- An ninh</vt:lpstr>
      <vt:lpstr>     Luyện từ và câu: Mở rộng vốn từ: Trật tự- An ninh</vt:lpstr>
      <vt:lpstr>     Luyện từ và câu: Mở rộng vốn từ: Trật tự- An ninh</vt:lpstr>
      <vt:lpstr>     Luyện từ và câu: Mở rộng vốn từ: Trật tự- An ninh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tiểu học Phú Cát</dc:title>
  <dc:creator>Admin</dc:creator>
  <cp:lastModifiedBy>Pham Cong Khai</cp:lastModifiedBy>
  <cp:revision>19</cp:revision>
  <dcterms:created xsi:type="dcterms:W3CDTF">2016-02-01T05:50:05Z</dcterms:created>
  <dcterms:modified xsi:type="dcterms:W3CDTF">2022-02-15T12:57:50Z</dcterms:modified>
</cp:coreProperties>
</file>