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sldIdLst>
    <p:sldId id="331" r:id="rId3"/>
    <p:sldId id="258" r:id="rId4"/>
    <p:sldId id="260" r:id="rId5"/>
    <p:sldId id="259" r:id="rId6"/>
    <p:sldId id="263" r:id="rId7"/>
    <p:sldId id="308" r:id="rId8"/>
    <p:sldId id="265" r:id="rId9"/>
    <p:sldId id="315" r:id="rId10"/>
    <p:sldId id="267" r:id="rId11"/>
    <p:sldId id="317" r:id="rId12"/>
    <p:sldId id="327" r:id="rId13"/>
    <p:sldId id="268" r:id="rId14"/>
    <p:sldId id="328" r:id="rId15"/>
    <p:sldId id="271" r:id="rId16"/>
    <p:sldId id="273" r:id="rId17"/>
    <p:sldId id="321" r:id="rId18"/>
    <p:sldId id="275" r:id="rId19"/>
    <p:sldId id="320" r:id="rId20"/>
    <p:sldId id="313" r:id="rId21"/>
    <p:sldId id="323" r:id="rId22"/>
    <p:sldId id="325" r:id="rId23"/>
    <p:sldId id="324" r:id="rId24"/>
    <p:sldId id="326" r:id="rId25"/>
    <p:sldId id="330"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06/03/2023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099EBDFC-0BA5-44A6-903E-A1AFC0DCC3AD}" type="slidenum">
              <a:rPr lang="en-US" altLang="en-US" sz="1200" smtClean="0">
                <a:latin typeface="Arial" charset="0"/>
              </a:rPr>
              <a:pPr/>
              <a:t>1</a:t>
            </a:fld>
            <a:endParaRPr lang="en-US" altLang="en-US" sz="1200"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3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C34A3310-5CFA-488A-9E85-6452CED4D538}" type="datetimeFigureOut">
              <a:rPr lang="en-US"/>
              <a:pPr>
                <a:defRPr/>
              </a:pPr>
              <a:t>06/03/2023</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377AADDF-4CF2-47C3-9287-29DD81D2F58C}" type="slidenum">
              <a:rPr lang="en-US"/>
              <a:pPr>
                <a:defRPr/>
              </a:pPr>
              <a:t>‹#›</a:t>
            </a:fld>
            <a:endParaRPr lang="en-US"/>
          </a:p>
        </p:txBody>
      </p:sp>
    </p:spTree>
    <p:extLst>
      <p:ext uri="{BB962C8B-B14F-4D97-AF65-F5344CB8AC3E}">
        <p14:creationId xmlns:p14="http://schemas.microsoft.com/office/powerpoint/2010/main" val="3668786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F09F62D6-055D-4334-9BF5-3031F3757D2C}" type="datetimeFigureOut">
              <a:rPr lang="en-US"/>
              <a:pPr>
                <a:defRPr/>
              </a:pPr>
              <a:t>06/03/2023</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4C473997-5A51-4D5F-BC9F-A2BE8C630C72}" type="slidenum">
              <a:rPr lang="en-US"/>
              <a:pPr>
                <a:defRPr/>
              </a:pPr>
              <a:t>‹#›</a:t>
            </a:fld>
            <a:endParaRPr lang="en-US"/>
          </a:p>
        </p:txBody>
      </p:sp>
    </p:spTree>
    <p:extLst>
      <p:ext uri="{BB962C8B-B14F-4D97-AF65-F5344CB8AC3E}">
        <p14:creationId xmlns:p14="http://schemas.microsoft.com/office/powerpoint/2010/main" val="310336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10"/>
            <a:ext cx="7772400" cy="1362075"/>
          </a:xfrm>
        </p:spPr>
        <p:txBody>
          <a:bodyPr anchor="t"/>
          <a:lstStyle>
            <a:lvl1pPr algn="l">
              <a:defRPr sz="3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C50B67E7-33A7-458F-A0D6-CE75EDA630B2}" type="datetimeFigureOut">
              <a:rPr lang="en-US"/>
              <a:pPr>
                <a:defRPr/>
              </a:pPr>
              <a:t>06/03/2023</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91F92E85-AA8F-4654-B492-20DCE8703988}" type="slidenum">
              <a:rPr lang="en-US"/>
              <a:pPr>
                <a:defRPr/>
              </a:pPr>
              <a:t>‹#›</a:t>
            </a:fld>
            <a:endParaRPr lang="en-US"/>
          </a:p>
        </p:txBody>
      </p:sp>
    </p:spTree>
    <p:extLst>
      <p:ext uri="{BB962C8B-B14F-4D97-AF65-F5344CB8AC3E}">
        <p14:creationId xmlns:p14="http://schemas.microsoft.com/office/powerpoint/2010/main" val="370241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0347355D-4C22-43E8-9CB6-F9E202C9CCDC}" type="datetimeFigureOut">
              <a:rPr lang="en-US"/>
              <a:pPr>
                <a:defRPr/>
              </a:pPr>
              <a:t>06/03/2023</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D6D5CA1A-0E4A-426A-AFEE-09D0967143F3}" type="slidenum">
              <a:rPr lang="en-US"/>
              <a:pPr>
                <a:defRPr/>
              </a:pPr>
              <a:t>‹#›</a:t>
            </a:fld>
            <a:endParaRPr lang="en-US"/>
          </a:p>
        </p:txBody>
      </p:sp>
    </p:spTree>
    <p:extLst>
      <p:ext uri="{BB962C8B-B14F-4D97-AF65-F5344CB8AC3E}">
        <p14:creationId xmlns:p14="http://schemas.microsoft.com/office/powerpoint/2010/main" val="3129653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3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smtClean="0"/>
              <a:t>Bấm &amp; sửa kiểu tiêu đề</a:t>
            </a:r>
          </a:p>
        </p:txBody>
      </p:sp>
      <p:sp>
        <p:nvSpPr>
          <p:cNvPr id="6" name="Nơi giữ chỗ cho Nội dung 5"/>
          <p:cNvSpPr>
            <a:spLocks noGrp="1"/>
          </p:cNvSpPr>
          <p:nvPr>
            <p:ph sz="quarter" idx="4"/>
          </p:nvPr>
        </p:nvSpPr>
        <p:spPr>
          <a:xfrm>
            <a:off x="464503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FCCC1D98-8F66-466A-9530-25A7CCE6E037}" type="datetimeFigureOut">
              <a:rPr lang="en-US"/>
              <a:pPr>
                <a:defRPr/>
              </a:pPr>
              <a:t>06/03/2023</a:t>
            </a:fld>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68E4A9C1-F0E7-4FD1-B40C-1D0E004E661F}" type="slidenum">
              <a:rPr lang="en-US"/>
              <a:pPr>
                <a:defRPr/>
              </a:pPr>
              <a:t>‹#›</a:t>
            </a:fld>
            <a:endParaRPr lang="en-US"/>
          </a:p>
        </p:txBody>
      </p:sp>
    </p:spTree>
    <p:extLst>
      <p:ext uri="{BB962C8B-B14F-4D97-AF65-F5344CB8AC3E}">
        <p14:creationId xmlns:p14="http://schemas.microsoft.com/office/powerpoint/2010/main" val="3914728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E458227E-3DEA-4842-9E2A-3EFB8A135483}" type="datetimeFigureOut">
              <a:rPr lang="en-US"/>
              <a:pPr>
                <a:defRPr/>
              </a:pPr>
              <a:t>06/03/2023</a:t>
            </a:fld>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FF5924BA-0739-48A9-BC5A-7FADD2215033}" type="slidenum">
              <a:rPr lang="en-US"/>
              <a:pPr>
                <a:defRPr/>
              </a:pPr>
              <a:t>‹#›</a:t>
            </a:fld>
            <a:endParaRPr lang="en-US"/>
          </a:p>
        </p:txBody>
      </p:sp>
    </p:spTree>
    <p:extLst>
      <p:ext uri="{BB962C8B-B14F-4D97-AF65-F5344CB8AC3E}">
        <p14:creationId xmlns:p14="http://schemas.microsoft.com/office/powerpoint/2010/main" val="335342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9F4A0169-8566-42D8-BBC7-37BEA7F59E4E}" type="datetimeFigureOut">
              <a:rPr lang="en-US"/>
              <a:pPr>
                <a:defRPr/>
              </a:pPr>
              <a:t>06/03/2023</a:t>
            </a:fld>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C1427C71-9456-4752-96DB-B3B71374A7BE}" type="slidenum">
              <a:rPr lang="en-US"/>
              <a:pPr>
                <a:defRPr/>
              </a:pPr>
              <a:t>‹#›</a:t>
            </a:fld>
            <a:endParaRPr lang="en-US"/>
          </a:p>
        </p:txBody>
      </p:sp>
    </p:spTree>
    <p:extLst>
      <p:ext uri="{BB962C8B-B14F-4D97-AF65-F5344CB8AC3E}">
        <p14:creationId xmlns:p14="http://schemas.microsoft.com/office/powerpoint/2010/main" val="3730701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2" y="273050"/>
            <a:ext cx="3008313" cy="1162050"/>
          </a:xfrm>
        </p:spPr>
        <p:txBody>
          <a:bodyPr anchor="b"/>
          <a:lstStyle>
            <a:lvl1pPr algn="l">
              <a:defRPr sz="15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4DFA8F81-DE9D-4D9B-85C6-09A9F243B73C}" type="datetimeFigureOut">
              <a:rPr lang="en-US"/>
              <a:pPr>
                <a:defRPr/>
              </a:pPr>
              <a:t>06/03/2023</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A0F16CFF-BEAB-4CC1-9734-8C6C07A723C7}" type="slidenum">
              <a:rPr lang="en-US"/>
              <a:pPr>
                <a:defRPr/>
              </a:pPr>
              <a:t>‹#›</a:t>
            </a:fld>
            <a:endParaRPr lang="en-US"/>
          </a:p>
        </p:txBody>
      </p:sp>
    </p:spTree>
    <p:extLst>
      <p:ext uri="{BB962C8B-B14F-4D97-AF65-F5344CB8AC3E}">
        <p14:creationId xmlns:p14="http://schemas.microsoft.com/office/powerpoint/2010/main" val="255943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15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140FA127-AFBF-485C-A2A9-185122C695A6}" type="datetimeFigureOut">
              <a:rPr lang="en-US"/>
              <a:pPr>
                <a:defRPr/>
              </a:pPr>
              <a:t>06/03/2023</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01DFBA96-B33A-4B1D-9AB7-804CB6AA72B6}" type="slidenum">
              <a:rPr lang="en-US"/>
              <a:pPr>
                <a:defRPr/>
              </a:pPr>
              <a:t>‹#›</a:t>
            </a:fld>
            <a:endParaRPr lang="en-US"/>
          </a:p>
        </p:txBody>
      </p:sp>
    </p:spTree>
    <p:extLst>
      <p:ext uri="{BB962C8B-B14F-4D97-AF65-F5344CB8AC3E}">
        <p14:creationId xmlns:p14="http://schemas.microsoft.com/office/powerpoint/2010/main" val="867906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57E9026-28FC-4B9E-A195-CF6F8AC33545}" type="datetimeFigureOut">
              <a:rPr lang="en-US"/>
              <a:pPr>
                <a:defRPr/>
              </a:pPr>
              <a:t>06/03/2023</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2A148E43-B744-44B6-B73D-70BFB69D2E80}" type="slidenum">
              <a:rPr lang="en-US"/>
              <a:pPr>
                <a:defRPr/>
              </a:pPr>
              <a:t>‹#›</a:t>
            </a:fld>
            <a:endParaRPr lang="en-US"/>
          </a:p>
        </p:txBody>
      </p:sp>
    </p:spTree>
    <p:extLst>
      <p:ext uri="{BB962C8B-B14F-4D97-AF65-F5344CB8AC3E}">
        <p14:creationId xmlns:p14="http://schemas.microsoft.com/office/powerpoint/2010/main" val="1063808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4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E292D87-4B6D-4FE4-90FB-A9FE85DC37B2}" type="datetimeFigureOut">
              <a:rPr lang="en-US"/>
              <a:pPr>
                <a:defRPr/>
              </a:pPr>
              <a:t>06/03/2023</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026374F-F61B-423D-B176-82C23DA4E5D3}" type="slidenum">
              <a:rPr lang="en-US"/>
              <a:pPr>
                <a:defRPr/>
              </a:pPr>
              <a:t>‹#›</a:t>
            </a:fld>
            <a:endParaRPr lang="en-US"/>
          </a:p>
        </p:txBody>
      </p:sp>
    </p:spTree>
    <p:extLst>
      <p:ext uri="{BB962C8B-B14F-4D97-AF65-F5344CB8AC3E}">
        <p14:creationId xmlns:p14="http://schemas.microsoft.com/office/powerpoint/2010/main" val="8849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06/03/2023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06/03/2023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06/03/2023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06/03/2023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06/03/2023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06/03/2023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06/03/2023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3075"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900" smtClean="0">
                <a:solidFill>
                  <a:schemeClr val="tx1">
                    <a:tint val="75000"/>
                  </a:schemeClr>
                </a:solidFill>
              </a:defRPr>
            </a:lvl1pPr>
          </a:lstStyle>
          <a:p>
            <a:pPr>
              <a:defRPr/>
            </a:pPr>
            <a:fld id="{16D842C2-87F3-4128-B185-773D932E1444}" type="datetimeFigureOut">
              <a:rPr lang="en-US"/>
              <a:pPr>
                <a:defRPr/>
              </a:pPr>
              <a:t>06/03/2023</a:t>
            </a:fld>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900" smtClean="0">
                <a:solidFill>
                  <a:schemeClr val="tx1">
                    <a:tint val="75000"/>
                  </a:schemeClr>
                </a:solidFill>
              </a:defRPr>
            </a:lvl1pPr>
          </a:lstStyle>
          <a:p>
            <a:pPr>
              <a:defRPr/>
            </a:pPr>
            <a:fld id="{19E61873-A186-482C-88F1-56A37A6527F2}" type="slidenum">
              <a:rPr lang="en-US"/>
              <a:pPr>
                <a:defRPr/>
              </a:pPr>
              <a:t>‹#›</a:t>
            </a:fld>
            <a:endParaRPr lang="en-US"/>
          </a:p>
        </p:txBody>
      </p:sp>
    </p:spTree>
    <p:extLst>
      <p:ext uri="{BB962C8B-B14F-4D97-AF65-F5344CB8AC3E}">
        <p14:creationId xmlns:p14="http://schemas.microsoft.com/office/powerpoint/2010/main" val="12832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anose="020F0502020204030204" pitchFamily="34" charset="0"/>
        </a:defRPr>
      </a:lvl2pPr>
      <a:lvl3pPr algn="ctr" defTabSz="685800" rtl="0" fontAlgn="base">
        <a:spcBef>
          <a:spcPct val="0"/>
        </a:spcBef>
        <a:spcAft>
          <a:spcPct val="0"/>
        </a:spcAft>
        <a:defRPr sz="3300">
          <a:solidFill>
            <a:schemeClr val="tx1"/>
          </a:solidFill>
          <a:latin typeface="Calibri" panose="020F0502020204030204" pitchFamily="34" charset="0"/>
        </a:defRPr>
      </a:lvl3pPr>
      <a:lvl4pPr algn="ctr" defTabSz="685800" rtl="0" fontAlgn="base">
        <a:spcBef>
          <a:spcPct val="0"/>
        </a:spcBef>
        <a:spcAft>
          <a:spcPct val="0"/>
        </a:spcAft>
        <a:defRPr sz="3300">
          <a:solidFill>
            <a:schemeClr val="tx1"/>
          </a:solidFill>
          <a:latin typeface="Calibri" panose="020F0502020204030204" pitchFamily="34" charset="0"/>
        </a:defRPr>
      </a:lvl4pPr>
      <a:lvl5pPr algn="ctr" defTabSz="685800" rtl="0" fontAlgn="base">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wmf"/><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endParaRPr lang="vi-VN" altLang="en-US" smtClean="0">
              <a:cs typeface="Times New Roman" pitchFamily="18" charset="0"/>
            </a:endParaRPr>
          </a:p>
        </p:txBody>
      </p:sp>
      <p:pic>
        <p:nvPicPr>
          <p:cNvPr id="2051" name="Picture 3"/>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2052"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175" y="5108575"/>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94575" y="3175"/>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50260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6096000"/>
            <a:ext cx="487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WordArt 9"/>
          <p:cNvSpPr>
            <a:spLocks noChangeArrowheads="1" noChangeShapeType="1" noTextEdit="1"/>
          </p:cNvSpPr>
          <p:nvPr/>
        </p:nvSpPr>
        <p:spPr bwMode="auto">
          <a:xfrm>
            <a:off x="2597150" y="1828801"/>
            <a:ext cx="4337050" cy="909243"/>
          </a:xfrm>
          <a:prstGeom prst="rect">
            <a:avLst/>
          </a:prstGeom>
        </p:spPr>
        <p:txBody>
          <a:bodyPr spcFirstLastPara="1" wrap="none" fromWordArt="1">
            <a:prstTxWarp prst="textArchUp">
              <a:avLst>
                <a:gd name="adj" fmla="val 10800000"/>
              </a:avLst>
            </a:prstTxWarp>
          </a:bodyPr>
          <a:lstStyle/>
          <a:p>
            <a:pPr algn="ctr"/>
            <a:r>
              <a:rPr lang="en-US" sz="3600" b="1" kern="10" dirty="0" err="1">
                <a:ln w="15875">
                  <a:solidFill>
                    <a:srgbClr val="FFFF00"/>
                  </a:solidFill>
                  <a:round/>
                  <a:headEnd/>
                  <a:tailEnd/>
                </a:ln>
                <a:solidFill>
                  <a:srgbClr val="FF0000"/>
                </a:solidFill>
                <a:latin typeface="Times New Roman"/>
                <a:cs typeface="Times New Roman"/>
              </a:rPr>
              <a:t>Môn</a:t>
            </a:r>
            <a:r>
              <a:rPr lang="en-US" sz="3600" b="1" kern="10" dirty="0">
                <a:ln w="15875">
                  <a:solidFill>
                    <a:srgbClr val="FFFF00"/>
                  </a:solidFill>
                  <a:round/>
                  <a:headEnd/>
                  <a:tailEnd/>
                </a:ln>
                <a:solidFill>
                  <a:srgbClr val="FF0000"/>
                </a:solidFill>
                <a:latin typeface="Times New Roman"/>
                <a:cs typeface="Times New Roman"/>
              </a:rPr>
              <a:t> </a:t>
            </a:r>
            <a:r>
              <a:rPr lang="en-US" sz="3600" b="1" kern="10" dirty="0" err="1">
                <a:ln w="15875">
                  <a:solidFill>
                    <a:srgbClr val="FFFF00"/>
                  </a:solidFill>
                  <a:round/>
                  <a:headEnd/>
                  <a:tailEnd/>
                </a:ln>
                <a:solidFill>
                  <a:srgbClr val="FF0000"/>
                </a:solidFill>
                <a:latin typeface="Times New Roman"/>
                <a:cs typeface="Times New Roman"/>
              </a:rPr>
              <a:t>Khoa</a:t>
            </a:r>
            <a:r>
              <a:rPr lang="en-US" sz="3600" b="1" kern="10" dirty="0">
                <a:ln w="15875">
                  <a:solidFill>
                    <a:srgbClr val="FFFF00"/>
                  </a:solidFill>
                  <a:round/>
                  <a:headEnd/>
                  <a:tailEnd/>
                </a:ln>
                <a:solidFill>
                  <a:srgbClr val="FF0000"/>
                </a:solidFill>
                <a:latin typeface="Times New Roman"/>
                <a:cs typeface="Times New Roman"/>
              </a:rPr>
              <a:t> </a:t>
            </a:r>
            <a:r>
              <a:rPr lang="en-US" sz="3600" b="1" kern="10" dirty="0" err="1">
                <a:ln w="15875">
                  <a:solidFill>
                    <a:srgbClr val="FFFF00"/>
                  </a:solidFill>
                  <a:round/>
                  <a:headEnd/>
                  <a:tailEnd/>
                </a:ln>
                <a:solidFill>
                  <a:srgbClr val="FF0000"/>
                </a:solidFill>
                <a:latin typeface="Times New Roman"/>
                <a:cs typeface="Times New Roman"/>
              </a:rPr>
              <a:t>học</a:t>
            </a:r>
            <a:endParaRPr lang="en-US" sz="3600" b="1" kern="10" dirty="0">
              <a:ln w="15875">
                <a:solidFill>
                  <a:srgbClr val="FFFF00"/>
                </a:solidFill>
                <a:round/>
                <a:headEnd/>
                <a:tailEnd/>
              </a:ln>
              <a:solidFill>
                <a:srgbClr val="FF0000"/>
              </a:solidFill>
              <a:latin typeface="Times New Roman"/>
              <a:cs typeface="Times New Roman"/>
            </a:endParaRPr>
          </a:p>
        </p:txBody>
      </p:sp>
      <p:pic>
        <p:nvPicPr>
          <p:cNvPr id="2058" name="Picture 10" descr="blue_bubbling_liquid_sm_wm"/>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854325" y="4154488"/>
            <a:ext cx="7635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9" name="Group 11"/>
          <p:cNvGrpSpPr>
            <a:grpSpLocks/>
          </p:cNvGrpSpPr>
          <p:nvPr/>
        </p:nvGrpSpPr>
        <p:grpSpPr bwMode="auto">
          <a:xfrm>
            <a:off x="5703888" y="4483100"/>
            <a:ext cx="700087" cy="622300"/>
            <a:chOff x="1944" y="1344"/>
            <a:chExt cx="2064" cy="1776"/>
          </a:xfrm>
        </p:grpSpPr>
        <p:sp>
          <p:nvSpPr>
            <p:cNvPr id="2063" name="Oval 12"/>
            <p:cNvSpPr>
              <a:spLocks noChangeArrowheads="1"/>
            </p:cNvSpPr>
            <p:nvPr/>
          </p:nvSpPr>
          <p:spPr bwMode="auto">
            <a:xfrm rot="-3277775">
              <a:off x="2157" y="1827"/>
              <a:ext cx="1541" cy="576"/>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tLang="en-US">
                <a:cs typeface="Times New Roman" pitchFamily="18" charset="0"/>
              </a:endParaRPr>
            </a:p>
          </p:txBody>
        </p:sp>
        <p:pic>
          <p:nvPicPr>
            <p:cNvPr id="2064" name="Picture 13" descr="BKCHEM"/>
            <p:cNvPicPr>
              <a:picLocks noChangeAspect="1" noChangeArrowheads="1"/>
            </p:cNvPicPr>
            <p:nvPr/>
          </p:nvPicPr>
          <p:blipFill>
            <a:blip r:embed="rId9" cstate="print">
              <a:lum bright="60000"/>
              <a:extLst>
                <a:ext uri="{28A0092B-C50C-407E-A947-70E740481C1C}">
                  <a14:useLocalDpi xmlns:a14="http://schemas.microsoft.com/office/drawing/2010/main" val="0"/>
                </a:ext>
              </a:extLst>
            </a:blip>
            <a:srcRect/>
            <a:stretch>
              <a:fillRect/>
            </a:stretch>
          </p:blipFill>
          <p:spPr bwMode="auto">
            <a:xfrm>
              <a:off x="1944" y="2544"/>
              <a:ext cx="206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Oval 14"/>
            <p:cNvSpPr>
              <a:spLocks noChangeArrowheads="1"/>
            </p:cNvSpPr>
            <p:nvPr/>
          </p:nvSpPr>
          <p:spPr bwMode="auto">
            <a:xfrm>
              <a:off x="2112" y="1800"/>
              <a:ext cx="1680" cy="57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cs typeface="Times New Roman" pitchFamily="18" charset="0"/>
              </a:endParaRPr>
            </a:p>
          </p:txBody>
        </p:sp>
        <p:sp>
          <p:nvSpPr>
            <p:cNvPr id="2066" name="Oval 15"/>
            <p:cNvSpPr>
              <a:spLocks noChangeArrowheads="1"/>
            </p:cNvSpPr>
            <p:nvPr/>
          </p:nvSpPr>
          <p:spPr bwMode="auto">
            <a:xfrm rot="3538881">
              <a:off x="2214" y="1818"/>
              <a:ext cx="1522" cy="669"/>
            </a:xfrm>
            <a:prstGeom prst="ellipse">
              <a:avLst/>
            </a:pr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cs typeface="Times New Roman" pitchFamily="18" charset="0"/>
              </a:endParaRPr>
            </a:p>
          </p:txBody>
        </p:sp>
        <p:sp>
          <p:nvSpPr>
            <p:cNvPr id="2067" name="Oval 16"/>
            <p:cNvSpPr>
              <a:spLocks noChangeArrowheads="1"/>
            </p:cNvSpPr>
            <p:nvPr/>
          </p:nvSpPr>
          <p:spPr bwMode="auto">
            <a:xfrm>
              <a:off x="2688" y="1824"/>
              <a:ext cx="144" cy="136"/>
            </a:xfrm>
            <a:prstGeom prst="ellipse">
              <a:avLst/>
            </a:prstGeom>
            <a:gradFill rotWithShape="1">
              <a:gsLst>
                <a:gs pos="0">
                  <a:srgbClr val="FFFFFF"/>
                </a:gs>
                <a:gs pos="100000">
                  <a:srgbClr val="0000FF"/>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cs typeface="Times New Roman" pitchFamily="18" charset="0"/>
              </a:endParaRPr>
            </a:p>
          </p:txBody>
        </p:sp>
        <p:sp>
          <p:nvSpPr>
            <p:cNvPr id="2068" name="Oval 17"/>
            <p:cNvSpPr>
              <a:spLocks noChangeArrowheads="1"/>
            </p:cNvSpPr>
            <p:nvPr/>
          </p:nvSpPr>
          <p:spPr bwMode="auto">
            <a:xfrm>
              <a:off x="2736" y="2400"/>
              <a:ext cx="144" cy="144"/>
            </a:xfrm>
            <a:prstGeom prst="ellipse">
              <a:avLst/>
            </a:prstGeom>
            <a:gradFill rotWithShape="1">
              <a:gsLst>
                <a:gs pos="0">
                  <a:srgbClr val="FF0000"/>
                </a:gs>
                <a:gs pos="100000">
                  <a:srgbClr val="FF99FF"/>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cs typeface="Times New Roman" pitchFamily="18" charset="0"/>
              </a:endParaRPr>
            </a:p>
          </p:txBody>
        </p:sp>
        <p:sp>
          <p:nvSpPr>
            <p:cNvPr id="2069" name="Oval 18"/>
            <p:cNvSpPr>
              <a:spLocks noChangeArrowheads="1"/>
            </p:cNvSpPr>
            <p:nvPr/>
          </p:nvSpPr>
          <p:spPr bwMode="auto">
            <a:xfrm>
              <a:off x="3456" y="1824"/>
              <a:ext cx="144" cy="144"/>
            </a:xfrm>
            <a:prstGeom prst="ellipse">
              <a:avLst/>
            </a:prstGeom>
            <a:gradFill rotWithShape="1">
              <a:gsLst>
                <a:gs pos="0">
                  <a:srgbClr val="FFFFFF"/>
                </a:gs>
                <a:gs pos="100000">
                  <a:srgbClr val="A50021"/>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cs typeface="Times New Roman" pitchFamily="18" charset="0"/>
              </a:endParaRPr>
            </a:p>
          </p:txBody>
        </p:sp>
      </p:grpSp>
      <p:pic>
        <p:nvPicPr>
          <p:cNvPr id="20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313" y="895350"/>
            <a:ext cx="11477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Box 13"/>
          <p:cNvSpPr txBox="1">
            <a:spLocks noChangeArrowheads="1"/>
          </p:cNvSpPr>
          <p:nvPr/>
        </p:nvSpPr>
        <p:spPr bwMode="auto">
          <a:xfrm>
            <a:off x="1752600" y="295275"/>
            <a:ext cx="586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altLang="en-US" sz="2400" b="1" dirty="0">
                <a:solidFill>
                  <a:srgbClr val="002060"/>
                </a:solidFill>
                <a:cs typeface="Times New Roman" pitchFamily="18" charset="0"/>
              </a:rPr>
              <a:t>ỦY BAN NHÂN DÂN QUẬN LONG BIÊN</a:t>
            </a:r>
          </a:p>
          <a:p>
            <a:pPr algn="ctr" eaLnBrk="1" hangingPunct="1"/>
            <a:r>
              <a:rPr lang="en-US" altLang="en-US" sz="2400" b="1" u="sng" dirty="0">
                <a:solidFill>
                  <a:srgbClr val="002060"/>
                </a:solidFill>
                <a:cs typeface="Times New Roman" pitchFamily="18" charset="0"/>
              </a:rPr>
              <a:t>TRƯỜNG TIỂU HỌC ÁI MỘ B</a:t>
            </a:r>
          </a:p>
        </p:txBody>
      </p:sp>
      <p:sp>
        <p:nvSpPr>
          <p:cNvPr id="2" name="Rectangle 1"/>
          <p:cNvSpPr/>
          <p:nvPr/>
        </p:nvSpPr>
        <p:spPr>
          <a:xfrm>
            <a:off x="1296194" y="2738044"/>
            <a:ext cx="6367443" cy="1200329"/>
          </a:xfrm>
          <a:prstGeom prst="rect">
            <a:avLst/>
          </a:prstGeom>
        </p:spPr>
        <p:txBody>
          <a:bodyPr wrap="square">
            <a:spAutoFit/>
          </a:bodyPr>
          <a:lstStyle/>
          <a:p>
            <a:pPr algn="ctr">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Bài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40: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40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015600043"/>
      </p:ext>
    </p:extLst>
  </p:cSld>
  <p:clrMapOvr>
    <a:masterClrMapping/>
  </p:clrMapOvr>
  <p:transition advTm="19000">
    <p:zoom/>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wedge">
                                      <p:cBhvr>
                                        <p:cTn id="7" dur="10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2672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4214" name="Text Box 6"/>
          <p:cNvSpPr txBox="1">
            <a:spLocks noChangeArrowheads="1"/>
          </p:cNvSpPr>
          <p:nvPr/>
        </p:nvSpPr>
        <p:spPr bwMode="auto">
          <a:xfrm>
            <a:off x="7239000" y="42672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Times New Roman" pitchFamily="18" charset="0"/>
              <a:cs typeface="Times New Roman"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10</a:t>
            </a:fld>
            <a:endParaRPr lang="en-US" sz="1400" dirty="0">
              <a:latin typeface="Times New Roman" pitchFamily="18" charset="0"/>
              <a:ea typeface="SimSun" panose="02010600030101010101" pitchFamily="2" charset="-122"/>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739183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191000"/>
            <a:ext cx="2019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4214" name="Text Box 6"/>
          <p:cNvSpPr txBox="1">
            <a:spLocks noChangeArrowheads="1"/>
          </p:cNvSpPr>
          <p:nvPr/>
        </p:nvSpPr>
        <p:spPr bwMode="auto">
          <a:xfrm>
            <a:off x="7239000" y="4203700"/>
            <a:ext cx="190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Times New Roman" pitchFamily="18" charset="0"/>
              <a:cs typeface="Times New Roman"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11</a:t>
            </a:fld>
            <a:endParaRPr lang="en-US" sz="1400" dirty="0">
              <a:latin typeface="Times New Roman" pitchFamily="18" charset="0"/>
              <a:ea typeface="SimSun" panose="02010600030101010101" pitchFamily="2" charset="-122"/>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 y="5277806"/>
            <a:ext cx="9182100" cy="144655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gồm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406400" y="685800"/>
            <a:ext cx="81534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800" b="1" dirty="0">
                <a:solidFill>
                  <a:schemeClr val="accent2"/>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Sưu</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tầm</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một</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số</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loại</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hoa</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hoặc</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liệt</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kê</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một</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số</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tên</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hoa</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để</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hoàn</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thành</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bảng</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sau</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796370364"/>
              </p:ext>
            </p:extLst>
          </p:nvPr>
        </p:nvGraphicFramePr>
        <p:xfrm>
          <a:off x="304800" y="1904999"/>
          <a:ext cx="8229600" cy="3927882"/>
        </p:xfrm>
        <a:graphic>
          <a:graphicData uri="http://schemas.openxmlformats.org/drawingml/2006/table">
            <a:tbl>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113799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0"/>
                  </a:ext>
                </a:extLst>
              </a:tr>
              <a:tr h="6974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1"/>
                  </a:ext>
                </a:extLst>
              </a:tr>
              <a:tr h="6974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2"/>
                  </a:ext>
                </a:extLst>
              </a:tr>
              <a:tr h="6974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3"/>
                  </a:ext>
                </a:extLst>
              </a:tr>
              <a:tr h="6974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4"/>
                  </a:ext>
                </a:extLst>
              </a:tr>
            </a:tbl>
          </a:graphicData>
        </a:graphic>
      </p:graphicFrame>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12</a:t>
            </a:fld>
            <a:endParaRPr lang="en-US" sz="1400" dirty="0">
              <a:latin typeface="Times New Roman" pitchFamily="18" charset="0"/>
              <a:ea typeface="SimSun" panose="02010600030101010101" pitchFamily="2" charset="-122"/>
              <a:cs typeface="Times New Roman" pitchFamily="18" charset="0"/>
            </a:endParaRPr>
          </a:p>
        </p:txBody>
      </p:sp>
      <p:sp>
        <p:nvSpPr>
          <p:cNvPr id="3" name="TextBox 2"/>
          <p:cNvSpPr txBox="1"/>
          <p:nvPr/>
        </p:nvSpPr>
        <p:spPr>
          <a:xfrm>
            <a:off x="714871" y="3137049"/>
            <a:ext cx="1587294" cy="584775"/>
          </a:xfrm>
          <a:prstGeom prst="rect">
            <a:avLst/>
          </a:prstGeom>
          <a:noFill/>
        </p:spPr>
        <p:txBody>
          <a:bodyPr wrap="none" rtlCol="0">
            <a:spAutoFit/>
          </a:bodyPr>
          <a:lstStyle/>
          <a:p>
            <a:pPr lvl="0"/>
            <a:r>
              <a:rPr lang="en-US" sz="3200" dirty="0" err="1">
                <a:latin typeface="Times New Roman"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612279" y="3810742"/>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616582" y="4578580"/>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03878" y="519458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626471" y="3162736"/>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609504" y="3842263"/>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565614" y="4572000"/>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483100" y="525837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13</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5200" y="3226014"/>
            <a:ext cx="1739900" cy="646331"/>
          </a:xfrm>
          <a:prstGeom prst="rect">
            <a:avLst/>
          </a:prstGeom>
          <a:solidFill>
            <a:schemeClr val="bg1"/>
          </a:solid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248400"/>
            <a:ext cx="1574800" cy="646331"/>
          </a:xfrm>
          <a:prstGeom prst="rect">
            <a:avLst/>
          </a:prstGeom>
          <a:solidFill>
            <a:schemeClr val="bg1"/>
          </a:solid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239869"/>
            <a:ext cx="2133600" cy="646331"/>
          </a:xfrm>
          <a:prstGeom prst="rect">
            <a:avLst/>
          </a:prstGeom>
          <a:solidFill>
            <a:schemeClr val="bg1"/>
          </a:solid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211669"/>
            <a:ext cx="2743200" cy="646331"/>
          </a:xfrm>
          <a:prstGeom prst="rect">
            <a:avLst/>
          </a:prstGeom>
          <a:solidFill>
            <a:schemeClr val="bg1"/>
          </a:solid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519193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animBg="1"/>
      <p:bldP spid="11"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solidFill>
            <a:schemeClr val="bg1"/>
          </a:solid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200400" y="5922059"/>
            <a:ext cx="3200400" cy="646331"/>
          </a:xfrm>
          <a:prstGeom prst="rect">
            <a:avLst/>
          </a:prstGeom>
          <a:solidFill>
            <a:schemeClr val="bg1"/>
          </a:solid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15</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0" y="57658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19200" y="1676400"/>
            <a:ext cx="6858000" cy="383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86360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a:latin typeface="Times New Roman" pitchFamily="18" charset="0"/>
                <a:cs typeface="Times New Roman" pitchFamily="18" charset="0"/>
              </a:rPr>
              <a:t>Noãn</a:t>
            </a: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776413"/>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3836988" y="1211263"/>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4581" name="Line 7"/>
          <p:cNvSpPr>
            <a:spLocks noChangeShapeType="1"/>
          </p:cNvSpPr>
          <p:nvPr/>
        </p:nvSpPr>
        <p:spPr bwMode="auto">
          <a:xfrm>
            <a:off x="5376863" y="112553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2534" name="Line 10"/>
          <p:cNvSpPr>
            <a:spLocks noChangeShapeType="1"/>
          </p:cNvSpPr>
          <p:nvPr/>
        </p:nvSpPr>
        <p:spPr bwMode="auto">
          <a:xfrm>
            <a:off x="2752725" y="1120775"/>
            <a:ext cx="1931988" cy="121920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4583" name="Line 19"/>
          <p:cNvSpPr>
            <a:spLocks noChangeShapeType="1"/>
          </p:cNvSpPr>
          <p:nvPr/>
        </p:nvSpPr>
        <p:spPr bwMode="auto">
          <a:xfrm flipH="1">
            <a:off x="3911600" y="2582863"/>
            <a:ext cx="2743200" cy="7620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4584" name="Line 20"/>
          <p:cNvSpPr>
            <a:spLocks noChangeShapeType="1"/>
          </p:cNvSpPr>
          <p:nvPr/>
        </p:nvSpPr>
        <p:spPr bwMode="auto">
          <a:xfrm flipH="1">
            <a:off x="5410200" y="2660650"/>
            <a:ext cx="1066800" cy="928688"/>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2537" name="Line 21"/>
          <p:cNvSpPr>
            <a:spLocks noChangeShapeType="1"/>
          </p:cNvSpPr>
          <p:nvPr/>
        </p:nvSpPr>
        <p:spPr bwMode="auto">
          <a:xfrm>
            <a:off x="2463800" y="4062413"/>
            <a:ext cx="1614488" cy="1968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2538" name="Line 22"/>
          <p:cNvSpPr>
            <a:spLocks noChangeShapeType="1"/>
          </p:cNvSpPr>
          <p:nvPr/>
        </p:nvSpPr>
        <p:spPr bwMode="auto">
          <a:xfrm>
            <a:off x="2390775" y="2684463"/>
            <a:ext cx="2055813" cy="306387"/>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2539" name="Line 23"/>
          <p:cNvSpPr>
            <a:spLocks noChangeShapeType="1"/>
          </p:cNvSpPr>
          <p:nvPr/>
        </p:nvSpPr>
        <p:spPr bwMode="auto">
          <a:xfrm flipV="1">
            <a:off x="2141538" y="4389438"/>
            <a:ext cx="2532062" cy="1241425"/>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5386" name="Oval 26"/>
          <p:cNvSpPr>
            <a:spLocks noChangeArrowheads="1"/>
          </p:cNvSpPr>
          <p:nvPr/>
        </p:nvSpPr>
        <p:spPr bwMode="auto">
          <a:xfrm>
            <a:off x="5229225" y="420688"/>
            <a:ext cx="2743200" cy="1168400"/>
          </a:xfrm>
          <a:prstGeom prst="ellipse">
            <a:avLst/>
          </a:prstGeom>
          <a:solidFill>
            <a:srgbClr val="FFCCFF"/>
          </a:solidFill>
          <a:ln w="28575">
            <a:solidFill>
              <a:srgbClr val="0000CC"/>
            </a:solidFill>
            <a:round/>
          </a:ln>
        </p:spPr>
        <p:txBody>
          <a:bodyPr wrap="none" anchor="ctr"/>
          <a:lstStyle/>
          <a:p>
            <a:pPr algn="ctr"/>
            <a:r>
              <a:rPr lang="en-US" sz="2400" b="1">
                <a:solidFill>
                  <a:schemeClr val="accent2"/>
                </a:solidFill>
                <a:latin typeface="Times New Roman" pitchFamily="18" charset="0"/>
                <a:cs typeface="Times New Roman" pitchFamily="18" charset="0"/>
              </a:rPr>
              <a:t>Bao phấn (chứa </a:t>
            </a:r>
          </a:p>
          <a:p>
            <a:pPr algn="ctr"/>
            <a:r>
              <a:rPr lang="en-US" sz="2400" b="1">
                <a:solidFill>
                  <a:schemeClr val="accent2"/>
                </a:solidFill>
                <a:latin typeface="Times New Roman" pitchFamily="18" charset="0"/>
                <a:cs typeface="Times New Roman" pitchFamily="18" charset="0"/>
              </a:rPr>
              <a:t>các hạt phấn)</a:t>
            </a:r>
          </a:p>
        </p:txBody>
      </p:sp>
      <p:sp>
        <p:nvSpPr>
          <p:cNvPr id="15387" name="AutoShape 27"/>
          <p:cNvSpPr>
            <a:spLocks noChangeArrowheads="1"/>
          </p:cNvSpPr>
          <p:nvPr/>
        </p:nvSpPr>
        <p:spPr bwMode="auto">
          <a:xfrm>
            <a:off x="1131888" y="498475"/>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nhuỵ</a:t>
            </a:r>
            <a:endParaRPr lang="en-US" sz="2400" b="1" dirty="0">
              <a:latin typeface="Times New Roman" pitchFamily="18" charset="0"/>
              <a:cs typeface="Times New Roman" pitchFamily="18" charset="0"/>
            </a:endParaRPr>
          </a:p>
        </p:txBody>
      </p:sp>
      <p:sp>
        <p:nvSpPr>
          <p:cNvPr id="15388" name="AutoShape 28"/>
          <p:cNvSpPr>
            <a:spLocks noChangeArrowheads="1"/>
          </p:cNvSpPr>
          <p:nvPr/>
        </p:nvSpPr>
        <p:spPr bwMode="auto">
          <a:xfrm>
            <a:off x="6426200" y="2063750"/>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a:solidFill>
                  <a:schemeClr val="accent2"/>
                </a:solidFill>
                <a:latin typeface="Times New Roman" pitchFamily="18" charset="0"/>
                <a:cs typeface="Times New Roman" pitchFamily="18" charset="0"/>
              </a:rPr>
              <a:t>Chỉ nhị</a:t>
            </a:r>
          </a:p>
        </p:txBody>
      </p:sp>
      <p:sp>
        <p:nvSpPr>
          <p:cNvPr id="15389" name="Oval 29"/>
          <p:cNvSpPr>
            <a:spLocks noChangeArrowheads="1"/>
          </p:cNvSpPr>
          <p:nvPr/>
        </p:nvSpPr>
        <p:spPr bwMode="auto">
          <a:xfrm>
            <a:off x="762000" y="2262188"/>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Times New Roman" pitchFamily="18" charset="0"/>
                <a:cs typeface="Times New Roman" pitchFamily="18" charset="0"/>
              </a:rPr>
              <a:t>Vòi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nhuỵ</a:t>
            </a:r>
            <a:endParaRPr lang="en-US" sz="2400" b="1" dirty="0">
              <a:latin typeface="Times New Roman" pitchFamily="18" charset="0"/>
              <a:cs typeface="Times New Roman" pitchFamily="18" charset="0"/>
            </a:endParaRPr>
          </a:p>
        </p:txBody>
      </p:sp>
      <p:sp>
        <p:nvSpPr>
          <p:cNvPr id="15390" name="Oval 30"/>
          <p:cNvSpPr>
            <a:spLocks noChangeArrowheads="1"/>
          </p:cNvSpPr>
          <p:nvPr/>
        </p:nvSpPr>
        <p:spPr bwMode="auto">
          <a:xfrm>
            <a:off x="649288" y="3627438"/>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Times New Roman" pitchFamily="18" charset="0"/>
                <a:cs typeface="Times New Roman" pitchFamily="18"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checkerboard(across)">
                                      <p:cBhvr>
                                        <p:cTn id="10" dur="500"/>
                                        <p:tgtEl>
                                          <p:spTgt spid="24581"/>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5386"/>
                                        </p:tgtEl>
                                        <p:attrNameLst>
                                          <p:attrName>style.visibility</p:attrName>
                                        </p:attrNameLst>
                                      </p:cBhvr>
                                      <p:to>
                                        <p:strVal val="visible"/>
                                      </p:to>
                                    </p:set>
                                    <p:animScale>
                                      <p:cBhvr>
                                        <p:cTn id="15"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86"/>
                                        </p:tgtEl>
                                        <p:attrNameLst>
                                          <p:attrName>ppt_x</p:attrName>
                                          <p:attrName>ppt_y</p:attrName>
                                        </p:attrNameLst>
                                      </p:cBhvr>
                                    </p:animMotion>
                                    <p:animEffect transition="in" filter="fade">
                                      <p:cBhvr>
                                        <p:cTn id="17" dur="1000"/>
                                        <p:tgtEl>
                                          <p:spTgt spid="15386"/>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diamond(in)">
                                      <p:cBhvr>
                                        <p:cTn id="22" dur="2000"/>
                                        <p:tgtEl>
                                          <p:spTgt spid="2458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diamond(in)">
                                      <p:cBhvr>
                                        <p:cTn id="25" dur="2000"/>
                                        <p:tgtEl>
                                          <p:spTgt spid="2458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5388"/>
                                        </p:tgtEl>
                                        <p:attrNameLst>
                                          <p:attrName>style.visibility</p:attrName>
                                        </p:attrNameLst>
                                      </p:cBhvr>
                                      <p:to>
                                        <p:strVal val="visible"/>
                                      </p:to>
                                    </p:set>
                                    <p:anim calcmode="lin" valueType="num">
                                      <p:cBhvr>
                                        <p:cTn id="30" dur="1000" fill="hold"/>
                                        <p:tgtEl>
                                          <p:spTgt spid="15388"/>
                                        </p:tgtEl>
                                        <p:attrNameLst>
                                          <p:attrName>ppt_w</p:attrName>
                                        </p:attrNameLst>
                                      </p:cBhvr>
                                      <p:tavLst>
                                        <p:tav tm="0">
                                          <p:val>
                                            <p:strVal val="#ppt_w+.3"/>
                                          </p:val>
                                        </p:tav>
                                        <p:tav tm="100000">
                                          <p:val>
                                            <p:strVal val="#ppt_w"/>
                                          </p:val>
                                        </p:tav>
                                      </p:tavLst>
                                    </p:anim>
                                    <p:anim calcmode="lin" valueType="num">
                                      <p:cBhvr>
                                        <p:cTn id="31" dur="1000" fill="hold"/>
                                        <p:tgtEl>
                                          <p:spTgt spid="15388"/>
                                        </p:tgtEl>
                                        <p:attrNameLst>
                                          <p:attrName>ppt_h</p:attrName>
                                        </p:attrNameLst>
                                      </p:cBhvr>
                                      <p:tavLst>
                                        <p:tav tm="0">
                                          <p:val>
                                            <p:strVal val="#ppt_h"/>
                                          </p:val>
                                        </p:tav>
                                        <p:tav tm="100000">
                                          <p:val>
                                            <p:strVal val="#ppt_h"/>
                                          </p:val>
                                        </p:tav>
                                      </p:tavLst>
                                    </p:anim>
                                    <p:animEffect transition="in" filter="fade">
                                      <p:cBhvr>
                                        <p:cTn id="32" dur="1000"/>
                                        <p:tgtEl>
                                          <p:spTgt spid="15388"/>
                                        </p:tgtEl>
                                      </p:cBhvr>
                                    </p:animEffect>
                                  </p:childTnLst>
                                  <p:subTnLst>
                                    <p:audio>
                                      <p:cMediaNode>
                                        <p:cTn display="0" masterRel="sameClick">
                                          <p:stCondLst>
                                            <p:cond evt="begin" delay="0">
                                              <p:tn val="28"/>
                                            </p:cond>
                                          </p:stCondLst>
                                          <p:endCondLst>
                                            <p:cond evt="onStopAudio" delay="0">
                                              <p:tgtEl>
                                                <p:sldTgt/>
                                              </p:tgtEl>
                                            </p:cond>
                                          </p:endCondLst>
                                        </p:cTn>
                                        <p:tgtEl>
                                          <p:sndTgt r:embed="rId3" name="voltage.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2534"/>
                                        </p:tgtEl>
                                        <p:attrNameLst>
                                          <p:attrName>style.visibility</p:attrName>
                                        </p:attrNameLst>
                                      </p:cBhvr>
                                      <p:to>
                                        <p:strVal val="visible"/>
                                      </p:to>
                                    </p:set>
                                    <p:animEffect transition="in" filter="barn(inHorizontal)">
                                      <p:cBhvr>
                                        <p:cTn id="37" dur="500"/>
                                        <p:tgtEl>
                                          <p:spTgt spid="2253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87"/>
                                        </p:tgtEl>
                                        <p:attrNameLst>
                                          <p:attrName>style.visibility</p:attrName>
                                        </p:attrNameLst>
                                      </p:cBhvr>
                                      <p:to>
                                        <p:strVal val="visible"/>
                                      </p:to>
                                    </p:set>
                                    <p:animEffect transition="in" filter="dissolve">
                                      <p:cBhvr>
                                        <p:cTn id="42" dur="500"/>
                                        <p:tgtEl>
                                          <p:spTgt spid="15387"/>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barn(inHorizontal)">
                                      <p:cBhvr>
                                        <p:cTn id="47" dur="500"/>
                                        <p:tgtEl>
                                          <p:spTgt spid="225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5389"/>
                                        </p:tgtEl>
                                        <p:attrNameLst>
                                          <p:attrName>style.visibility</p:attrName>
                                        </p:attrNameLst>
                                      </p:cBhvr>
                                      <p:to>
                                        <p:strVal val="visible"/>
                                      </p:to>
                                    </p:set>
                                    <p:animEffect transition="in" filter="barn(inHorizontal)">
                                      <p:cBhvr>
                                        <p:cTn id="52" dur="500"/>
                                        <p:tgtEl>
                                          <p:spTgt spid="1538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2537"/>
                                        </p:tgtEl>
                                        <p:attrNameLst>
                                          <p:attrName>style.visibility</p:attrName>
                                        </p:attrNameLst>
                                      </p:cBhvr>
                                      <p:to>
                                        <p:strVal val="visible"/>
                                      </p:to>
                                    </p:set>
                                    <p:animEffect transition="in" filter="barn(inHorizontal)">
                                      <p:cBhvr>
                                        <p:cTn id="57" dur="500"/>
                                        <p:tgtEl>
                                          <p:spTgt spid="225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5390"/>
                                        </p:tgtEl>
                                        <p:attrNameLst>
                                          <p:attrName>style.visibility</p:attrName>
                                        </p:attrNameLst>
                                      </p:cBhvr>
                                      <p:to>
                                        <p:strVal val="visible"/>
                                      </p:to>
                                    </p:set>
                                    <p:animEffect transition="in" filter="barn(inHorizontal)">
                                      <p:cBhvr>
                                        <p:cTn id="62" dur="500"/>
                                        <p:tgtEl>
                                          <p:spTgt spid="1539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22539"/>
                                        </p:tgtEl>
                                        <p:attrNameLst>
                                          <p:attrName>style.visibility</p:attrName>
                                        </p:attrNameLst>
                                      </p:cBhvr>
                                      <p:to>
                                        <p:strVal val="visible"/>
                                      </p:to>
                                    </p:set>
                                    <p:animEffect transition="in" filter="barn(inHorizontal)">
                                      <p:cBhvr>
                                        <p:cTn id="67" dur="500"/>
                                        <p:tgtEl>
                                          <p:spTgt spid="225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5364"/>
                                        </p:tgtEl>
                                        <p:attrNameLst>
                                          <p:attrName>style.visibility</p:attrName>
                                        </p:attrNameLst>
                                      </p:cBhvr>
                                      <p:to>
                                        <p:strVal val="visible"/>
                                      </p:to>
                                    </p:set>
                                    <p:animEffect transition="in" filter="barn(inHorizontal)">
                                      <p:cBhvr>
                                        <p:cTn id="72" dur="500"/>
                                        <p:tgtEl>
                                          <p:spTgt spid="1536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2" name="Picture 4" descr="2"/>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228599" y="457201"/>
            <a:ext cx="4343401" cy="5819714"/>
          </a:xfrm>
          <a:noFill/>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4800600" y="457200"/>
            <a:ext cx="3962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800" b="1" dirty="0" err="1">
                <a:solidFill>
                  <a:srgbClr val="FF0000"/>
                </a:solidFill>
                <a:cs typeface="Times New Roman" pitchFamily="18" charset="0"/>
              </a:rPr>
              <a:t>Nhị</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gồm</a:t>
            </a:r>
            <a:r>
              <a:rPr lang="en-US" altLang="en-US" sz="2800" b="1" dirty="0">
                <a:solidFill>
                  <a:srgbClr val="FF0000"/>
                </a:solidFill>
                <a:cs typeface="Times New Roman" pitchFamily="18" charset="0"/>
              </a:rPr>
              <a:t>:</a:t>
            </a:r>
          </a:p>
          <a:p>
            <a:r>
              <a:rPr lang="en-US" altLang="en-US" sz="2800" b="1" dirty="0">
                <a:solidFill>
                  <a:srgbClr val="FF0000"/>
                </a:solidFill>
                <a:cs typeface="Times New Roman" pitchFamily="18" charset="0"/>
              </a:rPr>
              <a:t>  - a : </a:t>
            </a:r>
            <a:r>
              <a:rPr lang="en-US" altLang="en-US" sz="2800" b="1" dirty="0" err="1">
                <a:solidFill>
                  <a:srgbClr val="FF0000"/>
                </a:solidFill>
                <a:cs typeface="Times New Roman" pitchFamily="18" charset="0"/>
              </a:rPr>
              <a:t>Bao</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phấn</a:t>
            </a:r>
            <a:r>
              <a:rPr lang="en-US" altLang="en-US" sz="2800" b="1" dirty="0">
                <a:solidFill>
                  <a:srgbClr val="FF0000"/>
                </a:solidFill>
                <a:cs typeface="Times New Roman" pitchFamily="18" charset="0"/>
              </a:rPr>
              <a:t> </a:t>
            </a:r>
            <a:r>
              <a:rPr lang="en-US" altLang="en-US" sz="2800" b="1" i="1" dirty="0">
                <a:solidFill>
                  <a:srgbClr val="FF0000"/>
                </a:solidFill>
                <a:cs typeface="Times New Roman" pitchFamily="18" charset="0"/>
              </a:rPr>
              <a:t>(</a:t>
            </a:r>
            <a:r>
              <a:rPr lang="en-US" altLang="en-US" sz="2800" b="1" i="1" dirty="0" err="1">
                <a:solidFill>
                  <a:srgbClr val="FF0000"/>
                </a:solidFill>
                <a:cs typeface="Times New Roman" pitchFamily="18" charset="0"/>
              </a:rPr>
              <a:t>chứa</a:t>
            </a:r>
            <a:r>
              <a:rPr lang="en-US" altLang="en-US" sz="2800" b="1" i="1" dirty="0">
                <a:solidFill>
                  <a:srgbClr val="FF0000"/>
                </a:solidFill>
                <a:cs typeface="Times New Roman" pitchFamily="18" charset="0"/>
              </a:rPr>
              <a:t> </a:t>
            </a:r>
            <a:r>
              <a:rPr lang="en-US" altLang="en-US" sz="2800" b="1" i="1" dirty="0" err="1">
                <a:solidFill>
                  <a:srgbClr val="FF0000"/>
                </a:solidFill>
                <a:cs typeface="Times New Roman" pitchFamily="18" charset="0"/>
              </a:rPr>
              <a:t>các</a:t>
            </a:r>
            <a:r>
              <a:rPr lang="en-US" altLang="en-US" sz="2800" b="1" i="1" dirty="0">
                <a:solidFill>
                  <a:srgbClr val="FF0000"/>
                </a:solidFill>
                <a:cs typeface="Times New Roman" pitchFamily="18" charset="0"/>
              </a:rPr>
              <a:t> </a:t>
            </a:r>
            <a:r>
              <a:rPr lang="en-US" altLang="en-US" sz="2800" b="1" i="1" dirty="0" err="1">
                <a:solidFill>
                  <a:srgbClr val="FF0000"/>
                </a:solidFill>
                <a:cs typeface="Times New Roman" pitchFamily="18" charset="0"/>
              </a:rPr>
              <a:t>hạt</a:t>
            </a:r>
            <a:r>
              <a:rPr lang="en-US" altLang="en-US" sz="2800" b="1" i="1" dirty="0">
                <a:solidFill>
                  <a:srgbClr val="FF0000"/>
                </a:solidFill>
                <a:cs typeface="Times New Roman" pitchFamily="18" charset="0"/>
              </a:rPr>
              <a:t> </a:t>
            </a:r>
            <a:r>
              <a:rPr lang="en-US" altLang="en-US" sz="2800" b="1" i="1" dirty="0" err="1">
                <a:solidFill>
                  <a:srgbClr val="FF0000"/>
                </a:solidFill>
                <a:cs typeface="Times New Roman" pitchFamily="18" charset="0"/>
              </a:rPr>
              <a:t>phấn</a:t>
            </a:r>
            <a:r>
              <a:rPr lang="en-US" altLang="en-US" sz="2800" b="1" i="1" dirty="0">
                <a:solidFill>
                  <a:srgbClr val="FF0000"/>
                </a:solidFill>
                <a:cs typeface="Times New Roman" pitchFamily="18" charset="0"/>
              </a:rPr>
              <a:t>)</a:t>
            </a:r>
          </a:p>
          <a:p>
            <a:r>
              <a:rPr lang="en-US" altLang="en-US" sz="2800" b="1" dirty="0">
                <a:solidFill>
                  <a:srgbClr val="FF0000"/>
                </a:solidFill>
                <a:cs typeface="Times New Roman" pitchFamily="18" charset="0"/>
              </a:rPr>
              <a:t>  - b : </a:t>
            </a:r>
            <a:r>
              <a:rPr lang="en-US" altLang="en-US" sz="2800" b="1" dirty="0" err="1">
                <a:solidFill>
                  <a:srgbClr val="FF0000"/>
                </a:solidFill>
                <a:cs typeface="Times New Roman" pitchFamily="18" charset="0"/>
              </a:rPr>
              <a:t>Chỉ</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nhị</a:t>
            </a:r>
            <a:endParaRPr lang="en-US" altLang="en-US" sz="2800" b="1" dirty="0">
              <a:solidFill>
                <a:srgbClr val="FF0000"/>
              </a:solidFill>
              <a:cs typeface="Times New Roman" pitchFamily="18" charset="0"/>
            </a:endParaRPr>
          </a:p>
          <a:p>
            <a:r>
              <a:rPr lang="en-US" altLang="en-US" sz="2800" b="1" dirty="0" err="1">
                <a:solidFill>
                  <a:srgbClr val="FF0000"/>
                </a:solidFill>
                <a:cs typeface="Times New Roman" pitchFamily="18" charset="0"/>
              </a:rPr>
              <a:t>Nhuỵ</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gồm</a:t>
            </a:r>
            <a:r>
              <a:rPr lang="en-US" altLang="en-US" sz="2800" b="1" dirty="0">
                <a:solidFill>
                  <a:srgbClr val="FF0000"/>
                </a:solidFill>
                <a:cs typeface="Times New Roman" pitchFamily="18" charset="0"/>
              </a:rPr>
              <a:t>:</a:t>
            </a:r>
          </a:p>
          <a:p>
            <a:r>
              <a:rPr lang="en-US" altLang="en-US" sz="2800" b="1" dirty="0">
                <a:solidFill>
                  <a:srgbClr val="FF0000"/>
                </a:solidFill>
                <a:cs typeface="Times New Roman" pitchFamily="18" charset="0"/>
              </a:rPr>
              <a:t>  - c : </a:t>
            </a:r>
            <a:r>
              <a:rPr lang="en-US" altLang="en-US" sz="2800" b="1" dirty="0" err="1">
                <a:solidFill>
                  <a:srgbClr val="FF0000"/>
                </a:solidFill>
                <a:cs typeface="Times New Roman" pitchFamily="18" charset="0"/>
              </a:rPr>
              <a:t>Đầu</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nhuỵ</a:t>
            </a:r>
            <a:r>
              <a:rPr lang="en-US" altLang="en-US" sz="2800" b="1" dirty="0">
                <a:solidFill>
                  <a:srgbClr val="FF0000"/>
                </a:solidFill>
                <a:cs typeface="Times New Roman" pitchFamily="18" charset="0"/>
              </a:rPr>
              <a:t>.</a:t>
            </a:r>
          </a:p>
          <a:p>
            <a:r>
              <a:rPr lang="en-US" altLang="en-US" sz="2800" b="1" dirty="0">
                <a:solidFill>
                  <a:srgbClr val="FF0000"/>
                </a:solidFill>
                <a:cs typeface="Times New Roman" pitchFamily="18" charset="0"/>
              </a:rPr>
              <a:t>  - d : </a:t>
            </a:r>
            <a:r>
              <a:rPr lang="en-US" altLang="en-US" sz="2800" b="1" dirty="0" err="1">
                <a:solidFill>
                  <a:srgbClr val="FF0000"/>
                </a:solidFill>
                <a:cs typeface="Times New Roman" pitchFamily="18" charset="0"/>
              </a:rPr>
              <a:t>Vòi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nhuỵ</a:t>
            </a:r>
            <a:r>
              <a:rPr lang="en-US" altLang="en-US" sz="2800" b="1" dirty="0">
                <a:solidFill>
                  <a:srgbClr val="FF0000"/>
                </a:solidFill>
                <a:cs typeface="Times New Roman" pitchFamily="18" charset="0"/>
              </a:rPr>
              <a:t>.</a:t>
            </a:r>
          </a:p>
          <a:p>
            <a:r>
              <a:rPr lang="en-US" altLang="en-US" sz="2800" b="1" dirty="0">
                <a:solidFill>
                  <a:srgbClr val="FF0000"/>
                </a:solidFill>
                <a:cs typeface="Times New Roman" pitchFamily="18" charset="0"/>
              </a:rPr>
              <a:t>  - e : </a:t>
            </a:r>
            <a:r>
              <a:rPr lang="en-US" altLang="en-US" sz="2800" b="1" dirty="0" err="1">
                <a:solidFill>
                  <a:srgbClr val="FF0000"/>
                </a:solidFill>
                <a:cs typeface="Times New Roman" pitchFamily="18" charset="0"/>
              </a:rPr>
              <a:t>Bầu</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nhuỵ</a:t>
            </a:r>
            <a:r>
              <a:rPr lang="en-US" altLang="en-US" sz="2800" b="1" dirty="0">
                <a:solidFill>
                  <a:srgbClr val="FF0000"/>
                </a:solidFill>
                <a:cs typeface="Times New Roman" pitchFamily="18" charset="0"/>
              </a:rPr>
              <a:t> </a:t>
            </a:r>
          </a:p>
          <a:p>
            <a:r>
              <a:rPr lang="en-US" altLang="en-US" sz="2800" b="1" dirty="0">
                <a:solidFill>
                  <a:srgbClr val="FF0000"/>
                </a:solidFill>
                <a:cs typeface="Times New Roman" pitchFamily="18" charset="0"/>
              </a:rPr>
              <a:t>  - g : </a:t>
            </a:r>
            <a:r>
              <a:rPr lang="en-US" altLang="en-US" sz="2800" b="1" dirty="0" err="1">
                <a:solidFill>
                  <a:srgbClr val="FF0000"/>
                </a:solidFill>
                <a:cs typeface="Times New Roman" pitchFamily="18" charset="0"/>
              </a:rPr>
              <a:t>Noãn</a:t>
            </a:r>
            <a:endParaRPr lang="en-US" altLang="en-US" sz="2800" b="1" dirty="0">
              <a:solidFill>
                <a:srgbClr val="FF0000"/>
              </a:solidFill>
              <a:cs typeface="Times New Roman" pitchFamily="18" charset="0"/>
            </a:endParaRPr>
          </a:p>
        </p:txBody>
      </p:sp>
    </p:spTree>
    <p:extLst>
      <p:ext uri="{BB962C8B-B14F-4D97-AF65-F5344CB8AC3E}">
        <p14:creationId xmlns:p14="http://schemas.microsoft.com/office/powerpoint/2010/main" val="7400861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30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par>
                          <p:cTn id="8" fill="hold" nodeType="afterGroup">
                            <p:stCondLst>
                              <p:cond delay="800"/>
                            </p:stCondLst>
                            <p:childTnLst>
                              <p:par>
                                <p:cTn id="9" presetID="53" presetClass="entr" presetSubtype="0" fill="hold" grpId="0" nodeType="afterEffect">
                                  <p:stCondLst>
                                    <p:cond delay="0"/>
                                  </p:stCondLst>
                                  <p:childTnLst>
                                    <p:set>
                                      <p:cBhvr>
                                        <p:cTn id="10" dur="1" fill="hold">
                                          <p:stCondLst>
                                            <p:cond delay="0"/>
                                          </p:stCondLst>
                                        </p:cTn>
                                        <p:tgtEl>
                                          <p:spTgt spid="63493"/>
                                        </p:tgtEl>
                                        <p:attrNameLst>
                                          <p:attrName>style.visibility</p:attrName>
                                        </p:attrNameLst>
                                      </p:cBhvr>
                                      <p:to>
                                        <p:strVal val="visible"/>
                                      </p:to>
                                    </p:set>
                                    <p:anim calcmode="lin" valueType="num">
                                      <p:cBhvr>
                                        <p:cTn id="11" dur="500" fill="hold"/>
                                        <p:tgtEl>
                                          <p:spTgt spid="63493"/>
                                        </p:tgtEl>
                                        <p:attrNameLst>
                                          <p:attrName>ppt_w</p:attrName>
                                        </p:attrNameLst>
                                      </p:cBhvr>
                                      <p:tavLst>
                                        <p:tav tm="0">
                                          <p:val>
                                            <p:fltVal val="0"/>
                                          </p:val>
                                        </p:tav>
                                        <p:tav tm="100000">
                                          <p:val>
                                            <p:strVal val="#ppt_w"/>
                                          </p:val>
                                        </p:tav>
                                      </p:tavLst>
                                    </p:anim>
                                    <p:anim calcmode="lin" valueType="num">
                                      <p:cBhvr>
                                        <p:cTn id="12" dur="500" fill="hold"/>
                                        <p:tgtEl>
                                          <p:spTgt spid="63493"/>
                                        </p:tgtEl>
                                        <p:attrNameLst>
                                          <p:attrName>ppt_h</p:attrName>
                                        </p:attrNameLst>
                                      </p:cBhvr>
                                      <p:tavLst>
                                        <p:tav tm="0">
                                          <p:val>
                                            <p:fltVal val="0"/>
                                          </p:val>
                                        </p:tav>
                                        <p:tav tm="100000">
                                          <p:val>
                                            <p:strVal val="#ppt_h"/>
                                          </p:val>
                                        </p:tav>
                                      </p:tavLst>
                                    </p:anim>
                                    <p:animEffect transition="in" filter="fade">
                                      <p:cBhvr>
                                        <p:cTn id="13"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23" y="2667000"/>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sp>
        <p:nvSpPr>
          <p:cNvPr id="4" name="AutoShape 28"/>
          <p:cNvSpPr>
            <a:spLocks noChangeArrowheads="1"/>
          </p:cNvSpPr>
          <p:nvPr/>
        </p:nvSpPr>
        <p:spPr bwMode="auto">
          <a:xfrm>
            <a:off x="609600" y="1358900"/>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(SGK tr.105)</a:t>
            </a:r>
          </a:p>
        </p:txBody>
      </p:sp>
      <p:sp>
        <p:nvSpPr>
          <p:cNvPr id="5" name="TextBox 4"/>
          <p:cNvSpPr txBox="1"/>
          <p:nvPr/>
        </p:nvSpPr>
        <p:spPr>
          <a:xfrm>
            <a:off x="457200" y="457200"/>
            <a:ext cx="7924800" cy="584775"/>
          </a:xfrm>
          <a:prstGeom prst="rect">
            <a:avLst/>
          </a:prstGeom>
          <a:noFill/>
        </p:spPr>
        <p:txBody>
          <a:bodyPr wrap="square" rtlCol="0">
            <a:spAutoFit/>
          </a:bodyPr>
          <a:lstStyle/>
          <a:p>
            <a:r>
              <a:rPr lang="en-US" sz="3200" b="1" dirty="0" err="1">
                <a:solidFill>
                  <a:srgbClr val="00B0F0"/>
                </a:solidFill>
                <a:latin typeface="Times New Roman" pitchFamily="18" charset="0"/>
                <a:cs typeface="Times New Roman" pitchFamily="18" charset="0"/>
              </a:rPr>
              <a:t>Cơ</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quan</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sinh</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sản</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của</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thực</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vật</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có</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hoa</a:t>
            </a:r>
            <a:r>
              <a:rPr lang="en-US" sz="3200" b="1" dirty="0">
                <a:solidFill>
                  <a:srgbClr val="00B0F0"/>
                </a:solidFill>
                <a:latin typeface="Times New Roman" pitchFamily="18" charset="0"/>
                <a:cs typeface="Times New Roman" pitchFamily="18" charset="0"/>
              </a:rPr>
              <a:t> </a:t>
            </a:r>
            <a:r>
              <a:rPr lang="en-US" sz="3200" b="1" dirty="0" err="1" smtClean="0">
                <a:solidFill>
                  <a:srgbClr val="00B0F0"/>
                </a:solidFill>
                <a:latin typeface="Times New Roman" pitchFamily="18" charset="0"/>
                <a:cs typeface="Times New Roman" pitchFamily="18" charset="0"/>
              </a:rPr>
              <a:t>là</a:t>
            </a:r>
            <a:r>
              <a:rPr lang="en-US" sz="3200" b="1" dirty="0" smtClean="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gì</a:t>
            </a:r>
            <a:r>
              <a:rPr lang="en-US" sz="3200" b="1" dirty="0">
                <a:solidFill>
                  <a:srgbClr val="00B0F0"/>
                </a:solidFill>
                <a:latin typeface="Times New Roman" pitchFamily="18" charset="0"/>
                <a:cs typeface="Times New Roman" pitchFamily="18" charset="0"/>
              </a:rPr>
              <a:t> ?</a:t>
            </a:r>
            <a:endParaRPr lang="en-US" sz="32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2</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381000"/>
            <a:ext cx="426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124200"/>
            <a:ext cx="4090986" cy="27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401290"/>
            <a:ext cx="412273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304802" y="3162235"/>
            <a:ext cx="43037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500063" y="6275388"/>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1"/>
            <a:ext cx="8305800" cy="2819400"/>
          </a:xfrm>
        </p:spPr>
        <p:txBody>
          <a:bodyPr>
            <a:normAutofit lnSpcReduction="10000"/>
          </a:bodyPr>
          <a:lstStyle/>
          <a:p>
            <a:pPr eaLnBrk="1" hangingPunct="1">
              <a:buFont typeface="Wingdings" pitchFamily="2" charset="2"/>
              <a:buNone/>
              <a:tabLst>
                <a:tab pos="1431925" algn="l"/>
              </a:tabLst>
              <a:defRPr/>
            </a:pPr>
            <a:endParaRPr lang="en-US"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sản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Rễ</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Lá</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Thân</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Hoa</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2004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38100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38100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1212" y="31750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3797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884237" y="369888"/>
            <a:ext cx="7527925"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3" end="3"/>
                                            </p:txEl>
                                          </p:spTgt>
                                        </p:tgtEl>
                                        <p:attrNameLst>
                                          <p:attrName>style.visibility</p:attrName>
                                        </p:attrNameLst>
                                      </p:cBhvr>
                                      <p:to>
                                        <p:strVal val="visible"/>
                                      </p:to>
                                    </p:set>
                                    <p:animEffect transition="in" filter="fade">
                                      <p:cBhvr>
                                        <p:cTn id="23" dur="500"/>
                                        <p:tgtEl>
                                          <p:spTgt spid="69635">
                                            <p:txEl>
                                              <p:pRg st="3" end="3"/>
                                            </p:txEl>
                                          </p:spTgt>
                                        </p:tgtEl>
                                      </p:cBhvr>
                                    </p:animEffect>
                                    <p:anim calcmode="lin" valueType="num">
                                      <p:cBhvr>
                                        <p:cTn id="24"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3" end="3"/>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4" end="4"/>
                                            </p:txEl>
                                          </p:spTgt>
                                        </p:tgtEl>
                                        <p:attrNameLst>
                                          <p:attrName>style.visibility</p:attrName>
                                        </p:attrNameLst>
                                      </p:cBhvr>
                                      <p:to>
                                        <p:strVal val="visible"/>
                                      </p:to>
                                    </p:set>
                                    <p:animEffect transition="in" filter="fade">
                                      <p:cBhvr>
                                        <p:cTn id="40" dur="500"/>
                                        <p:tgtEl>
                                          <p:spTgt spid="69635">
                                            <p:txEl>
                                              <p:pRg st="4" end="4"/>
                                            </p:txEl>
                                          </p:spTgt>
                                        </p:tgtEl>
                                      </p:cBhvr>
                                    </p:animEffect>
                                    <p:anim calcmode="lin" valueType="num">
                                      <p:cBhvr>
                                        <p:cTn id="4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2743200"/>
          </a:xfrm>
        </p:spPr>
        <p:txBody>
          <a:bodyPr>
            <a:normAutofit lnSpcReduction="10000"/>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chemeClr val="hlink"/>
                </a:solidFill>
                <a:effectLst/>
                <a:latin typeface="Times New Roman" pitchFamily="18" charset="0"/>
                <a:cs typeface="Times New Roman" pitchFamily="18" charset="0"/>
              </a:rPr>
              <a:t>2.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dục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đực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gọi</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Nhị</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Nhuỵ</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358900" y="37480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570412" y="37338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358900" y="37338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4" name="TextBox 13"/>
          <p:cNvSpPr txBox="1"/>
          <p:nvPr/>
        </p:nvSpPr>
        <p:spPr>
          <a:xfrm>
            <a:off x="457200" y="685800"/>
            <a:ext cx="70548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b="1" dirty="0">
                <a:solidFill>
                  <a:schemeClr val="hlink"/>
                </a:solidFill>
                <a:effectLst/>
                <a:latin typeface="Times New Roman" pitchFamily="18" charset="0"/>
                <a:cs typeface="Times New Roman" pitchFamily="18" charset="0"/>
              </a:rPr>
              <a:t>3. </a:t>
            </a:r>
            <a:r>
              <a:rPr lang="en-US" altLang="en-US" b="1" dirty="0" err="1">
                <a:solidFill>
                  <a:schemeClr val="hlink"/>
                </a:solidFill>
                <a:effectLst/>
                <a:latin typeface="Times New Roman" pitchFamily="18" charset="0"/>
                <a:cs typeface="Times New Roman" pitchFamily="18" charset="0"/>
              </a:rPr>
              <a:t>Cơ</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quan</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sinh</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dục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cái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của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thực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vật</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có</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hoa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được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gọi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là</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gì</a:t>
            </a:r>
            <a:r>
              <a:rPr lang="en-US" alt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Nhị</a:t>
            </a:r>
            <a:r>
              <a:rPr lang="en-US" altLang="en-US" b="1" dirty="0">
                <a:solidFill>
                  <a:srgbClr val="3399FF"/>
                </a:solidFill>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Nhuỵ</a:t>
            </a:r>
            <a:endParaRPr lang="en-US" alt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7846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59300" y="37719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46600" y="37846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9" name="TextBox 8"/>
          <p:cNvSpPr txBox="1"/>
          <p:nvPr/>
        </p:nvSpPr>
        <p:spPr>
          <a:xfrm>
            <a:off x="990600" y="1447512"/>
            <a:ext cx="708660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512" y="685799"/>
            <a:ext cx="4267200" cy="4876801"/>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(SGK tr.105)</a:t>
            </a:r>
            <a:br>
              <a:rPr lang="en-US" sz="3200" b="1" dirty="0">
                <a:solidFill>
                  <a:srgbClr val="FF0000"/>
                </a:solidFill>
                <a:latin typeface="Times New Roman" pitchFamily="18" charset="0"/>
                <a:cs typeface="Times New Roman" pitchFamily="18" charset="0"/>
              </a:rPr>
            </a:b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8599" y="1447799"/>
            <a:ext cx="3959225" cy="48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73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ẫu slide cảm ơn, kết thúc đẹp nhất cho Powerpoint, Background power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57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3</a:t>
            </a:fld>
            <a:endParaRPr lang="en-US" sz="1400">
              <a:latin typeface="Arial" panose="020B0604020202020204" pitchFamily="34" charset="0"/>
              <a:ea typeface="SimSun" panose="02010600030101010101" pitchFamily="2" charset="-122"/>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1676400"/>
            <a:ext cx="4181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700212"/>
            <a:ext cx="4502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txBox="1">
            <a:spLocks noChangeArrowheads="1"/>
          </p:cNvSpPr>
          <p:nvPr/>
        </p:nvSpPr>
        <p:spPr bwMode="auto">
          <a:xfrm>
            <a:off x="2851646" y="231644"/>
            <a:ext cx="2609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u="sng" dirty="0" err="1" smtClean="0">
                <a:solidFill>
                  <a:srgbClr val="002060"/>
                </a:solidFill>
                <a:latin typeface="Times New Roman" pitchFamily="18" charset="0"/>
                <a:cs typeface="Times New Roman" pitchFamily="18" charset="0"/>
              </a:rPr>
              <a:t>Khoa</a:t>
            </a:r>
            <a:r>
              <a:rPr lang="en-US" sz="3200" b="1" u="sng" dirty="0" smtClean="0">
                <a:solidFill>
                  <a:srgbClr val="002060"/>
                </a:solidFill>
                <a:latin typeface="Times New Roman" pitchFamily="18" charset="0"/>
                <a:cs typeface="Times New Roman" pitchFamily="18" charset="0"/>
              </a:rPr>
              <a:t> </a:t>
            </a:r>
            <a:r>
              <a:rPr lang="en-US" sz="3200" b="1" u="sng" dirty="0" err="1">
                <a:solidFill>
                  <a:srgbClr val="002060"/>
                </a:solidFill>
                <a:latin typeface="Times New Roman" pitchFamily="18" charset="0"/>
                <a:cs typeface="Times New Roman" pitchFamily="18" charset="0"/>
              </a:rPr>
              <a:t>học</a:t>
            </a:r>
            <a:r>
              <a:rPr lang="en-US" sz="3200" b="1" u="sng" dirty="0">
                <a:solidFill>
                  <a:srgbClr val="002060"/>
                </a:solidFill>
                <a:latin typeface="Times New Roman" pitchFamily="18" charset="0"/>
                <a:cs typeface="Times New Roman" pitchFamily="18" charset="0"/>
              </a:rPr>
              <a:t> </a:t>
            </a:r>
            <a:endParaRPr lang="en-US" sz="32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2" name="Oval 1"/>
          <p:cNvSpPr/>
          <p:nvPr/>
        </p:nvSpPr>
        <p:spPr>
          <a:xfrm>
            <a:off x="304800" y="5029200"/>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45487" y="5029200"/>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762000" y="5791200"/>
            <a:ext cx="77724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7300" y="5042694"/>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27830" y="5081120"/>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
        <p:nvSpPr>
          <p:cNvPr id="12" name="TextBox 15"/>
          <p:cNvSpPr txBox="1">
            <a:spLocks noChangeArrowheads="1"/>
          </p:cNvSpPr>
          <p:nvPr/>
        </p:nvSpPr>
        <p:spPr bwMode="auto">
          <a:xfrm>
            <a:off x="1009650" y="896406"/>
            <a:ext cx="7335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76"/>
                                        </p:tgtEl>
                                        <p:attrNameLst>
                                          <p:attrName>style.visibility</p:attrName>
                                        </p:attrNameLst>
                                      </p:cBhvr>
                                      <p:to>
                                        <p:strVal val="visible"/>
                                      </p:to>
                                    </p:set>
                                    <p:anim calcmode="lin" valueType="num">
                                      <p:cBhvr>
                                        <p:cTn id="7" dur="1000" fill="hold"/>
                                        <p:tgtEl>
                                          <p:spTgt spid="10276"/>
                                        </p:tgtEl>
                                        <p:attrNameLst>
                                          <p:attrName>ppt_w</p:attrName>
                                        </p:attrNameLst>
                                      </p:cBhvr>
                                      <p:tavLst>
                                        <p:tav tm="0">
                                          <p:val>
                                            <p:fltVal val="0"/>
                                          </p:val>
                                        </p:tav>
                                        <p:tav tm="100000">
                                          <p:val>
                                            <p:strVal val="#ppt_w"/>
                                          </p:val>
                                        </p:tav>
                                      </p:tavLst>
                                    </p:anim>
                                    <p:anim calcmode="lin" valueType="num">
                                      <p:cBhvr>
                                        <p:cTn id="8" dur="1000" fill="hold"/>
                                        <p:tgtEl>
                                          <p:spTgt spid="10276"/>
                                        </p:tgtEl>
                                        <p:attrNameLst>
                                          <p:attrName>ppt_h</p:attrName>
                                        </p:attrNameLst>
                                      </p:cBhvr>
                                      <p:tavLst>
                                        <p:tav tm="0">
                                          <p:val>
                                            <p:fltVal val="0"/>
                                          </p:val>
                                        </p:tav>
                                        <p:tav tm="100000">
                                          <p:val>
                                            <p:strVal val="#ppt_h"/>
                                          </p:val>
                                        </p:tav>
                                      </p:tavLst>
                                    </p:anim>
                                    <p:anim calcmode="lin" valueType="num">
                                      <p:cBhvr>
                                        <p:cTn id="9" dur="1000" fill="hold"/>
                                        <p:tgtEl>
                                          <p:spTgt spid="10276"/>
                                        </p:tgtEl>
                                        <p:attrNameLst>
                                          <p:attrName>style.rotation</p:attrName>
                                        </p:attrNameLst>
                                      </p:cBhvr>
                                      <p:tavLst>
                                        <p:tav tm="0">
                                          <p:val>
                                            <p:fltVal val="90"/>
                                          </p:val>
                                        </p:tav>
                                        <p:tav tm="100000">
                                          <p:val>
                                            <p:fltVal val="0"/>
                                          </p:val>
                                        </p:tav>
                                      </p:tavLst>
                                    </p:anim>
                                    <p:animEffect transition="in" filter="fade">
                                      <p:cBhvr>
                                        <p:cTn id="10" dur="1000"/>
                                        <p:tgtEl>
                                          <p:spTgt spid="1027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10275"/>
                                        </p:tgtEl>
                                        <p:attrNameLst>
                                          <p:attrName>style.visibility</p:attrName>
                                        </p:attrNameLst>
                                      </p:cBhvr>
                                      <p:to>
                                        <p:strVal val="visible"/>
                                      </p:to>
                                    </p:set>
                                    <p:anim calcmode="lin" valueType="num">
                                      <p:cBhvr>
                                        <p:cTn id="26" dur="1000" fill="hold"/>
                                        <p:tgtEl>
                                          <p:spTgt spid="10275"/>
                                        </p:tgtEl>
                                        <p:attrNameLst>
                                          <p:attrName>ppt_w</p:attrName>
                                        </p:attrNameLst>
                                      </p:cBhvr>
                                      <p:tavLst>
                                        <p:tav tm="0">
                                          <p:val>
                                            <p:fltVal val="0"/>
                                          </p:val>
                                        </p:tav>
                                        <p:tav tm="100000">
                                          <p:val>
                                            <p:strVal val="#ppt_w"/>
                                          </p:val>
                                        </p:tav>
                                      </p:tavLst>
                                    </p:anim>
                                    <p:anim calcmode="lin" valueType="num">
                                      <p:cBhvr>
                                        <p:cTn id="27" dur="1000" fill="hold"/>
                                        <p:tgtEl>
                                          <p:spTgt spid="10275"/>
                                        </p:tgtEl>
                                        <p:attrNameLst>
                                          <p:attrName>ppt_h</p:attrName>
                                        </p:attrNameLst>
                                      </p:cBhvr>
                                      <p:tavLst>
                                        <p:tav tm="0">
                                          <p:val>
                                            <p:fltVal val="0"/>
                                          </p:val>
                                        </p:tav>
                                        <p:tav tm="100000">
                                          <p:val>
                                            <p:strVal val="#ppt_h"/>
                                          </p:val>
                                        </p:tav>
                                      </p:tavLst>
                                    </p:anim>
                                    <p:anim calcmode="lin" valueType="num">
                                      <p:cBhvr>
                                        <p:cTn id="28" dur="1000" fill="hold"/>
                                        <p:tgtEl>
                                          <p:spTgt spid="10275"/>
                                        </p:tgtEl>
                                        <p:attrNameLst>
                                          <p:attrName>style.rotation</p:attrName>
                                        </p:attrNameLst>
                                      </p:cBhvr>
                                      <p:tavLst>
                                        <p:tav tm="0">
                                          <p:val>
                                            <p:fltVal val="90"/>
                                          </p:val>
                                        </p:tav>
                                        <p:tav tm="100000">
                                          <p:val>
                                            <p:fltVal val="0"/>
                                          </p:val>
                                        </p:tav>
                                      </p:tavLst>
                                    </p:anim>
                                    <p:animEffect transition="in" filter="fade">
                                      <p:cBhvr>
                                        <p:cTn id="29" dur="1000"/>
                                        <p:tgtEl>
                                          <p:spTgt spid="10275"/>
                                        </p:tgtEl>
                                      </p:cBhvr>
                                    </p:animEffect>
                                  </p:childTnLst>
                                </p:cTn>
                              </p:par>
                            </p:childTnLst>
                          </p:cTn>
                        </p:par>
                        <p:par>
                          <p:cTn id="30" fill="hold">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4" grpId="0" build="p"/>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1562100" y="457200"/>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err="1">
                <a:latin typeface="Times New Roman" panose="02020603050405020304" pitchFamily="18" charset="0"/>
                <a:cs typeface="Arial" panose="020B0604020202020204" pitchFamily="34" charset="0"/>
              </a:rPr>
              <a:t>Kể</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tên</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những</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loài</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hoa</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mà</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em</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biết</a:t>
            </a:r>
            <a:r>
              <a:rPr lang="en-US" sz="2800" b="1" dirty="0">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4114800"/>
            <a:ext cx="4359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14800"/>
            <a:ext cx="411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6" y="1295400"/>
            <a:ext cx="43719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4" y="1295401"/>
            <a:ext cx="4156076" cy="2470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5</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73025" y="546258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chỉ</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nhuỵ</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sen.</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 y="374174"/>
            <a:ext cx="4608513" cy="434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111125" y="47783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50250" y="4770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4174"/>
            <a:ext cx="3949700" cy="4319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533400"/>
            <a:ext cx="3848099"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191000" y="4572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Nhị</a:t>
            </a:r>
            <a:endParaRPr lang="en-US" sz="2800" dirty="0">
              <a:solidFill>
                <a:srgbClr val="442CD4"/>
              </a:solidFill>
              <a:latin typeface="Times New Roman" pitchFamily="18" charset="0"/>
              <a:cs typeface="Times New Roman" pitchFamily="18" charset="0"/>
            </a:endParaRPr>
          </a:p>
        </p:txBody>
      </p:sp>
      <p:sp>
        <p:nvSpPr>
          <p:cNvPr id="17425" name="Line 17"/>
          <p:cNvSpPr>
            <a:spLocks noChangeShapeType="1"/>
          </p:cNvSpPr>
          <p:nvPr/>
        </p:nvSpPr>
        <p:spPr bwMode="auto">
          <a:xfrm flipH="1">
            <a:off x="1524000" y="762000"/>
            <a:ext cx="2667000" cy="1219200"/>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Times New Roman" pitchFamily="18" charset="0"/>
              <a:cs typeface="Times New Roman" pitchFamily="18" charset="0"/>
            </a:endParaRPr>
          </a:p>
        </p:txBody>
      </p:sp>
      <p:sp>
        <p:nvSpPr>
          <p:cNvPr id="17427" name="Text Box 19"/>
          <p:cNvSpPr txBox="1">
            <a:spLocks noChangeArrowheads="1"/>
          </p:cNvSpPr>
          <p:nvPr/>
        </p:nvSpPr>
        <p:spPr bwMode="auto">
          <a:xfrm>
            <a:off x="4100512" y="38196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815974" y="2150268"/>
            <a:ext cx="3284537" cy="1931005"/>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7" name="Slide Number Placeholder 7"/>
          <p:cNvSpPr txBox="1">
            <a:spLocks noGrp="1"/>
          </p:cNvSpPr>
          <p:nvPr/>
        </p:nvSpPr>
        <p:spPr bwMode="auto">
          <a:xfrm>
            <a:off x="6553200" y="5330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6</a:t>
            </a:fld>
            <a:endParaRPr lang="en-US" sz="1400" dirty="0">
              <a:latin typeface="Times New Roman" pitchFamily="18" charset="0"/>
              <a:ea typeface="SimSun" panose="02010600030101010101" pitchFamily="2" charset="-122"/>
              <a:cs typeface="Times New Roman" pitchFamily="18" charset="0"/>
            </a:endParaRPr>
          </a:p>
        </p:txBody>
      </p:sp>
      <p:sp>
        <p:nvSpPr>
          <p:cNvPr id="14" name="Text Box 23"/>
          <p:cNvSpPr txBox="1">
            <a:spLocks noChangeArrowheads="1"/>
          </p:cNvSpPr>
          <p:nvPr/>
        </p:nvSpPr>
        <p:spPr bwMode="auto">
          <a:xfrm>
            <a:off x="1066800" y="4981000"/>
            <a:ext cx="7467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endParaRPr lang="en-US" sz="3200" b="1" dirty="0">
              <a:latin typeface="Times New Roman" pitchFamily="18" charset="0"/>
              <a:cs typeface="Times New Roman" pitchFamily="18" charset="0"/>
            </a:endParaRPr>
          </a:p>
        </p:txBody>
      </p:sp>
      <p:sp>
        <p:nvSpPr>
          <p:cNvPr id="15" name="Oval 14"/>
          <p:cNvSpPr/>
          <p:nvPr/>
        </p:nvSpPr>
        <p:spPr>
          <a:xfrm>
            <a:off x="111125" y="39274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50250" y="39322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295400" y="39127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5979325" y="39022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5214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53000" y="7215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16512" y="19812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3434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527"/>
            <a:ext cx="4419600" cy="425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304800" y="4916488"/>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Trong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hai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mướp</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trên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nào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là</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đực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nào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là</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cái</a:t>
            </a:r>
            <a:r>
              <a:rPr lang="en-US" sz="3200" b="1" dirty="0">
                <a:solidFill>
                  <a:srgbClr val="FF3300"/>
                </a:solidFill>
                <a:latin typeface="Times New Roman" pitchFamily="18" charset="0"/>
                <a:cs typeface="Times New Roman" pitchFamily="18" charset="0"/>
              </a:rPr>
              <a:t> ?</a:t>
            </a:r>
          </a:p>
          <a:p>
            <a:pPr eaLnBrk="1" hangingPunct="1"/>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Tại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sao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em</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có</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thể</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phân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biệt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được</a:t>
            </a:r>
            <a:r>
              <a:rPr lang="en-US" sz="3200" b="1" dirty="0">
                <a:solidFill>
                  <a:srgbClr val="FF3300"/>
                </a:solidFill>
                <a:latin typeface="Times New Roman" pitchFamily="18" charset="0"/>
                <a:cs typeface="Times New Roman" pitchFamily="18" charset="0"/>
              </a:rPr>
              <a:t> ?</a:t>
            </a: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7</a:t>
            </a:fld>
            <a:endParaRPr lang="en-US" sz="1400" dirty="0">
              <a:latin typeface="Times New Roman" pitchFamily="18" charset="0"/>
              <a:ea typeface="SimSun" panose="02010600030101010101" pitchFamily="2" charset="-122"/>
              <a:cs typeface="Times New Roman" pitchFamily="18" charset="0"/>
            </a:endParaRP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067300" y="5722005"/>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8</a:t>
            </a:fld>
            <a:endParaRPr lang="en-US" sz="1400" dirty="0">
              <a:latin typeface="Times New Roman" pitchFamily="18" charset="0"/>
              <a:ea typeface="SimSun" panose="02010600030101010101" pitchFamily="2" charset="-122"/>
              <a:cs typeface="Times New Roman" pitchFamily="18" charset="0"/>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Times New Roman" pitchFamily="18" charset="0"/>
              <a:cs typeface="Times New Roman" pitchFamily="18" charset="0"/>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1250" y="1889382"/>
            <a:ext cx="4572000" cy="3087432"/>
          </a:xfrm>
          <a:noFill/>
        </p:spPr>
      </p:pic>
      <p:sp>
        <p:nvSpPr>
          <p:cNvPr id="94211" name="Text Box 3"/>
          <p:cNvSpPr txBox="1">
            <a:spLocks noChangeArrowheads="1"/>
          </p:cNvSpPr>
          <p:nvPr/>
        </p:nvSpPr>
        <p:spPr bwMode="auto">
          <a:xfrm>
            <a:off x="0" y="40735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1905000" y="31242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0386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5943600" y="3311524"/>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9</a:t>
            </a:fld>
            <a:endParaRPr lang="en-US" sz="1400" dirty="0">
              <a:latin typeface="Arial" panose="020B0604020202020204" pitchFamily="34" charset="0"/>
              <a:ea typeface="SimSun" panose="02010600030101010101" pitchFamily="2" charset="-122"/>
            </a:endParaRPr>
          </a:p>
        </p:txBody>
      </p:sp>
      <p:sp>
        <p:nvSpPr>
          <p:cNvPr id="11" name="Oval 10"/>
          <p:cNvSpPr/>
          <p:nvPr/>
        </p:nvSpPr>
        <p:spPr>
          <a:xfrm>
            <a:off x="3619500" y="50201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423104" y="50201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241300" y="57549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79176&quot;&gt;&lt;object type=&quot;3&quot; unique_id=&quot;79178&quot;&gt;&lt;property id=&quot;20148&quot; value=&quot;5&quot;/&gt;&lt;property id=&quot;20300&quot; value=&quot;Slide 1&quot;/&gt;&lt;property id=&quot;20307&quot; value=&quot;331&quot;/&gt;&lt;/object&gt;&lt;object type=&quot;3&quot; unique_id=&quot;79179&quot;&gt;&lt;property id=&quot;20148&quot; value=&quot;5&quot;/&gt;&lt;property id=&quot;20300&quot; value=&quot;Slide 2&quot;/&gt;&lt;property id=&quot;20307&quot; value=&quot;258&quot;/&gt;&lt;/object&gt;&lt;object type=&quot;3&quot; unique_id=&quot;79180&quot;&gt;&lt;property id=&quot;20148&quot; value=&quot;5&quot;/&gt;&lt;property id=&quot;20300&quot; value=&quot;Slide 3&quot;/&gt;&lt;property id=&quot;20307&quot; value=&quot;260&quot;/&gt;&lt;/object&gt;&lt;object type=&quot;3&quot; unique_id=&quot;79181&quot;&gt;&lt;property id=&quot;20148&quot; value=&quot;5&quot;/&gt;&lt;property id=&quot;20300&quot; value=&quot;Slide 4&quot;/&gt;&lt;property id=&quot;20307&quot; value=&quot;259&quot;/&gt;&lt;/object&gt;&lt;object type=&quot;3&quot; unique_id=&quot;79182&quot;&gt;&lt;property id=&quot;20148&quot; value=&quot;5&quot;/&gt;&lt;property id=&quot;20300&quot; value=&quot;Slide 5&quot;/&gt;&lt;property id=&quot;20307&quot; value=&quot;263&quot;/&gt;&lt;/object&gt;&lt;object type=&quot;3&quot; unique_id=&quot;79183&quot;&gt;&lt;property id=&quot;20148&quot; value=&quot;5&quot;/&gt;&lt;property id=&quot;20300&quot; value=&quot;Slide 6&quot;/&gt;&lt;property id=&quot;20307&quot; value=&quot;308&quot;/&gt;&lt;/object&gt;&lt;object type=&quot;3&quot; unique_id=&quot;79184&quot;&gt;&lt;property id=&quot;20148&quot; value=&quot;5&quot;/&gt;&lt;property id=&quot;20300&quot; value=&quot;Slide 7&quot;/&gt;&lt;property id=&quot;20307&quot; value=&quot;265&quot;/&gt;&lt;/object&gt;&lt;object type=&quot;3&quot; unique_id=&quot;79185&quot;&gt;&lt;property id=&quot;20148&quot; value=&quot;5&quot;/&gt;&lt;property id=&quot;20300&quot; value=&quot;Slide 8&quot;/&gt;&lt;property id=&quot;20307&quot; value=&quot;315&quot;/&gt;&lt;/object&gt;&lt;object type=&quot;3&quot; unique_id=&quot;79186&quot;&gt;&lt;property id=&quot;20148&quot; value=&quot;5&quot;/&gt;&lt;property id=&quot;20300&quot; value=&quot;Slide 9&quot;/&gt;&lt;property id=&quot;20307&quot; value=&quot;267&quot;/&gt;&lt;/object&gt;&lt;object type=&quot;3&quot; unique_id=&quot;79187&quot;&gt;&lt;property id=&quot;20148&quot; value=&quot;5&quot;/&gt;&lt;property id=&quot;20300&quot; value=&quot;Slide 10&quot;/&gt;&lt;property id=&quot;20307&quot; value=&quot;317&quot;/&gt;&lt;/object&gt;&lt;object type=&quot;3&quot; unique_id=&quot;79188&quot;&gt;&lt;property id=&quot;20148&quot; value=&quot;5&quot;/&gt;&lt;property id=&quot;20300&quot; value=&quot;Slide 11&quot;/&gt;&lt;property id=&quot;20307&quot; value=&quot;327&quot;/&gt;&lt;/object&gt;&lt;object type=&quot;3&quot; unique_id=&quot;79189&quot;&gt;&lt;property id=&quot;20148&quot; value=&quot;5&quot;/&gt;&lt;property id=&quot;20300&quot; value=&quot;Slide 12&quot;/&gt;&lt;property id=&quot;20307&quot; value=&quot;268&quot;/&gt;&lt;/object&gt;&lt;object type=&quot;3&quot; unique_id=&quot;79190&quot;&gt;&lt;property id=&quot;20148&quot; value=&quot;5&quot;/&gt;&lt;property id=&quot;20300&quot; value=&quot;Slide 13 - &amp;quot;Hoa có cả nhị và nhụy&amp;quot;&quot;/&gt;&lt;property id=&quot;20307&quot; value=&quot;328&quot;/&gt;&lt;/object&gt;&lt;object type=&quot;3&quot; unique_id=&quot;79191&quot;&gt;&lt;property id=&quot;20148&quot; value=&quot;5&quot;/&gt;&lt;property id=&quot;20300&quot; value=&quot;Slide 14 - &amp;quot;Hoa chỉ có nhị (hoa đực) hoặc nhụy (hoa cái)&amp;quot;&quot;/&gt;&lt;property id=&quot;20307&quot; value=&quot;271&quot;/&gt;&lt;/object&gt;&lt;object type=&quot;3&quot; unique_id=&quot;79192&quot;&gt;&lt;property id=&quot;20148&quot; value=&quot;5&quot;/&gt;&lt;property id=&quot;20300&quot; value=&quot;Slide 15 - &amp;quot;Hoa chỉ có nhị (hoa đực) hoặc nhụy (hoa cái)&amp;quot;&quot;/&gt;&lt;property id=&quot;20307&quot; value=&quot;273&quot;/&gt;&lt;/object&gt;&lt;object type=&quot;3&quot; unique_id=&quot;79193&quot;&gt;&lt;property id=&quot;20148&quot; value=&quot;5&quot;/&gt;&lt;property id=&quot;20300&quot; value=&quot;Slide 16&quot;/&gt;&lt;property id=&quot;20307&quot; value=&quot;321&quot;/&gt;&lt;/object&gt;&lt;object type=&quot;3&quot; unique_id=&quot;79194&quot;&gt;&lt;property id=&quot;20148&quot; value=&quot;5&quot;/&gt;&lt;property id=&quot;20300&quot; value=&quot;Slide 17&quot;/&gt;&lt;property id=&quot;20307&quot; value=&quot;275&quot;/&gt;&lt;/object&gt;&lt;object type=&quot;3&quot; unique_id=&quot;79195&quot;&gt;&lt;property id=&quot;20148&quot; value=&quot;5&quot;/&gt;&lt;property id=&quot;20300&quot; value=&quot;Slide 18&quot;/&gt;&lt;property id=&quot;20307&quot; value=&quot;320&quot;/&gt;&lt;/object&gt;&lt;object type=&quot;3&quot; unique_id=&quot;79196&quot;&gt;&lt;property id=&quot;20148&quot; value=&quot;5&quot;/&gt;&lt;property id=&quot;20300&quot; value=&quot;Slide 19 - &amp;quot;      Hoa là cơ quan sinh sản của những loài thực  vật có hoa. Cơ quan sinh dục đực gọi là nhị. Cơ quan sinh dục c&quot;/&gt;&lt;property id=&quot;20307&quot; value=&quot;313&quot;/&gt;&lt;/object&gt;&lt;object type=&quot;3&quot; unique_id=&quot;79197&quot;&gt;&lt;property id=&quot;20148&quot; value=&quot;5&quot;/&gt;&lt;property id=&quot;20300&quot; value=&quot;Slide 20&quot;/&gt;&lt;property id=&quot;20307&quot; value=&quot;323&quot;/&gt;&lt;/object&gt;&lt;object type=&quot;3&quot; unique_id=&quot;79198&quot;&gt;&lt;property id=&quot;20148&quot; value=&quot;5&quot;/&gt;&lt;property id=&quot;20300&quot; value=&quot;Slide 21&quot;/&gt;&lt;property id=&quot;20307&quot; value=&quot;325&quot;/&gt;&lt;/object&gt;&lt;object type=&quot;3&quot; unique_id=&quot;79199&quot;&gt;&lt;property id=&quot;20148&quot; value=&quot;5&quot;/&gt;&lt;property id=&quot;20300&quot; value=&quot;Slide 22&quot;/&gt;&lt;property id=&quot;20307&quot; value=&quot;324&quot;/&gt;&lt;/object&gt;&lt;object type=&quot;3&quot; unique_id=&quot;79200&quot;&gt;&lt;property id=&quot;20148&quot; value=&quot;5&quot;/&gt;&lt;property id=&quot;20300&quot; value=&quot;Slide 23 - &amp;quot;      Bài học: (SGK tr.105) Hoa là cơ quan sinh sản của những loài thực vật có hoa. Cơ quan sinh dục đực gọi là nh&quot;/&gt;&lt;property id=&quot;20307&quot; value=&quot;326&quot;/&gt;&lt;/object&gt;&lt;object type=&quot;3&quot; unique_id=&quot;79201&quot;&gt;&lt;property id=&quot;20148&quot; value=&quot;5&quot;/&gt;&lt;property id=&quot;20300&quot; value=&quot;Slide 24&quot;/&gt;&lt;property id=&quot;20307&quot; value=&quot;330&quot;/&gt;&lt;/object&gt;&lt;/object&gt;&lt;object type=&quot;8&quot; unique_id=&quot;7922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641</Words>
  <Application>Microsoft Office PowerPoint</Application>
  <PresentationFormat>On-screen Show (4:3)</PresentationFormat>
  <Paragraphs>132</Paragraphs>
  <Slides>24</Slides>
  <Notes>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chỉ có nhị (hoa đực) hoặc nhụy (hoa cái)</vt:lpstr>
      <vt:lpstr>Hoa chỉ có nhị (hoa đực) hoặc nhụy (hoa cái)</vt:lpstr>
      <vt:lpstr>PowerPoint Presentation</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PowerPoint Presentation</vt:lpstr>
      <vt:lpstr>PowerPoint Presentation</vt:lpstr>
      <vt:lpstr>      Bài học: (SGK tr.105)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MTC</cp:lastModifiedBy>
  <cp:revision>127</cp:revision>
  <dcterms:created xsi:type="dcterms:W3CDTF">2019-03-06T16:17:00Z</dcterms:created>
  <dcterms:modified xsi:type="dcterms:W3CDTF">2023-03-06T04:01:47Z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