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59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6" r:id="rId16"/>
  </p:sldIdLst>
  <p:sldSz cx="12161838" cy="6858000"/>
  <p:notesSz cx="6858000" cy="9144000"/>
  <p:defaultTextStyle>
    <a:defPPr>
      <a:defRPr lang="en-US"/>
    </a:defPPr>
    <a:lvl1pPr marL="0" algn="l" defTabSz="10867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61" algn="l" defTabSz="10867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23" algn="l" defTabSz="10867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084" algn="l" defTabSz="10867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445" algn="l" defTabSz="10867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806" algn="l" defTabSz="10867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168" algn="l" defTabSz="10867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529" algn="l" defTabSz="10867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6890" algn="l" defTabSz="108672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CC00"/>
    <a:srgbClr val="FF0066"/>
    <a:srgbClr val="AFAFFF"/>
    <a:srgbClr val="9999FF"/>
    <a:srgbClr val="CCCCFF"/>
    <a:srgbClr val="CC66FF"/>
    <a:srgbClr val="CCECFF"/>
    <a:srgbClr val="CAFEFD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howGuides="1">
      <p:cViewPr varScale="1">
        <p:scale>
          <a:sx n="65" d="100"/>
          <a:sy n="65" d="100"/>
        </p:scale>
        <p:origin x="704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24A41-B134-4E58-9126-7129333884B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730A-ADD1-4C23-8F49-6CA626DC5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67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3361" algn="l" defTabSz="10867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6723" algn="l" defTabSz="10867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0084" algn="l" defTabSz="10867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3445" algn="l" defTabSz="10867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16806" algn="l" defTabSz="10867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0168" algn="l" defTabSz="10867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3529" algn="l" defTabSz="10867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46890" algn="l" defTabSz="108672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3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AF2-9FF7-4C5C-BAE1-98D54EAE016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99D4-0C27-4769-BE5B-44B991077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2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1600200"/>
            <a:ext cx="1094565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AF2-9FF7-4C5C-BAE1-98D54EAE016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99D4-0C27-4769-BE5B-44B991077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45535" y="384176"/>
            <a:ext cx="3830134" cy="8193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7" y="384176"/>
            <a:ext cx="11291929" cy="8193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AF2-9FF7-4C5C-BAE1-98D54EAE016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99D4-0C27-4769-BE5B-44B991077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0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00200"/>
            <a:ext cx="1094565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AF2-9FF7-4C5C-BAE1-98D54EAE016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99D4-0C27-4769-BE5B-44B991077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4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6"/>
          </a:xfrm>
          <a:prstGeom prst="rect">
            <a:avLst/>
          </a:prstGeo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36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6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00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34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68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01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35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68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AF2-9FF7-4C5C-BAE1-98D54EAE016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99D4-0C27-4769-BE5B-44B991077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6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9" y="2239964"/>
            <a:ext cx="7561031" cy="6337300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4635" y="2239964"/>
            <a:ext cx="7561032" cy="6337300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AF2-9FF7-4C5C-BAE1-98D54EAE016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99D4-0C27-4769-BE5B-44B991077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4"/>
            <a:ext cx="537359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/>
            </a:lvl1pPr>
            <a:lvl2pPr marL="543361" indent="0">
              <a:buNone/>
              <a:defRPr sz="2400" b="1"/>
            </a:lvl2pPr>
            <a:lvl3pPr marL="1086723" indent="0">
              <a:buNone/>
              <a:defRPr sz="2200" b="1"/>
            </a:lvl3pPr>
            <a:lvl4pPr marL="1630084" indent="0">
              <a:buNone/>
              <a:defRPr sz="1900" b="1"/>
            </a:lvl4pPr>
            <a:lvl5pPr marL="2173445" indent="0">
              <a:buNone/>
              <a:defRPr sz="1900" b="1"/>
            </a:lvl5pPr>
            <a:lvl6pPr marL="2716806" indent="0">
              <a:buNone/>
              <a:defRPr sz="1900" b="1"/>
            </a:lvl6pPr>
            <a:lvl7pPr marL="3260168" indent="0">
              <a:buNone/>
              <a:defRPr sz="1900" b="1"/>
            </a:lvl7pPr>
            <a:lvl8pPr marL="3803529" indent="0">
              <a:buNone/>
              <a:defRPr sz="1900" b="1"/>
            </a:lvl8pPr>
            <a:lvl9pPr marL="434689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4"/>
            <a:ext cx="537570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/>
            </a:lvl1pPr>
            <a:lvl2pPr marL="543361" indent="0">
              <a:buNone/>
              <a:defRPr sz="2400" b="1"/>
            </a:lvl2pPr>
            <a:lvl3pPr marL="1086723" indent="0">
              <a:buNone/>
              <a:defRPr sz="2200" b="1"/>
            </a:lvl3pPr>
            <a:lvl4pPr marL="1630084" indent="0">
              <a:buNone/>
              <a:defRPr sz="1900" b="1"/>
            </a:lvl4pPr>
            <a:lvl5pPr marL="2173445" indent="0">
              <a:buNone/>
              <a:defRPr sz="1900" b="1"/>
            </a:lvl5pPr>
            <a:lvl6pPr marL="2716806" indent="0">
              <a:buNone/>
              <a:defRPr sz="1900" b="1"/>
            </a:lvl6pPr>
            <a:lvl7pPr marL="3260168" indent="0">
              <a:buNone/>
              <a:defRPr sz="1900" b="1"/>
            </a:lvl7pPr>
            <a:lvl8pPr marL="3803529" indent="0">
              <a:buNone/>
              <a:defRPr sz="1900" b="1"/>
            </a:lvl8pPr>
            <a:lvl9pPr marL="434689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AF2-9FF7-4C5C-BAE1-98D54EAE016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99D4-0C27-4769-BE5B-44B991077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6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AF2-9FF7-4C5C-BAE1-98D54EAE016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99D4-0C27-4769-BE5B-44B991077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9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AF2-9FF7-4C5C-BAE1-98D54EAE016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99D4-0C27-4769-BE5B-44B991077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4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1"/>
            <a:ext cx="4001161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0"/>
            <a:ext cx="6798805" cy="585311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1"/>
            <a:ext cx="400116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/>
            </a:lvl1pPr>
            <a:lvl2pPr marL="543361" indent="0">
              <a:buNone/>
              <a:defRPr sz="1400"/>
            </a:lvl2pPr>
            <a:lvl3pPr marL="1086723" indent="0">
              <a:buNone/>
              <a:defRPr sz="1200"/>
            </a:lvl3pPr>
            <a:lvl4pPr marL="1630084" indent="0">
              <a:buNone/>
              <a:defRPr sz="1200"/>
            </a:lvl4pPr>
            <a:lvl5pPr marL="2173445" indent="0">
              <a:buNone/>
              <a:defRPr sz="1200"/>
            </a:lvl5pPr>
            <a:lvl6pPr marL="2716806" indent="0">
              <a:buNone/>
              <a:defRPr sz="1200"/>
            </a:lvl6pPr>
            <a:lvl7pPr marL="3260168" indent="0">
              <a:buNone/>
              <a:defRPr sz="1200"/>
            </a:lvl7pPr>
            <a:lvl8pPr marL="3803529" indent="0">
              <a:buNone/>
              <a:defRPr sz="1200"/>
            </a:lvl8pPr>
            <a:lvl9pPr marL="434689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AF2-9FF7-4C5C-BAE1-98D54EAE016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99D4-0C27-4769-BE5B-44B991077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0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/>
            </a:lvl1pPr>
            <a:lvl2pPr marL="543361" indent="0">
              <a:buNone/>
              <a:defRPr sz="3300"/>
            </a:lvl2pPr>
            <a:lvl3pPr marL="1086723" indent="0">
              <a:buNone/>
              <a:defRPr sz="2900"/>
            </a:lvl3pPr>
            <a:lvl4pPr marL="1630084" indent="0">
              <a:buNone/>
              <a:defRPr sz="2400"/>
            </a:lvl4pPr>
            <a:lvl5pPr marL="2173445" indent="0">
              <a:buNone/>
              <a:defRPr sz="2400"/>
            </a:lvl5pPr>
            <a:lvl6pPr marL="2716806" indent="0">
              <a:buNone/>
              <a:defRPr sz="2400"/>
            </a:lvl6pPr>
            <a:lvl7pPr marL="3260168" indent="0">
              <a:buNone/>
              <a:defRPr sz="2400"/>
            </a:lvl7pPr>
            <a:lvl8pPr marL="3803529" indent="0">
              <a:buNone/>
              <a:defRPr sz="2400"/>
            </a:lvl8pPr>
            <a:lvl9pPr marL="434689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/>
            </a:lvl1pPr>
            <a:lvl2pPr marL="543361" indent="0">
              <a:buNone/>
              <a:defRPr sz="1400"/>
            </a:lvl2pPr>
            <a:lvl3pPr marL="1086723" indent="0">
              <a:buNone/>
              <a:defRPr sz="1200"/>
            </a:lvl3pPr>
            <a:lvl4pPr marL="1630084" indent="0">
              <a:buNone/>
              <a:defRPr sz="1200"/>
            </a:lvl4pPr>
            <a:lvl5pPr marL="2173445" indent="0">
              <a:buNone/>
              <a:defRPr sz="1200"/>
            </a:lvl5pPr>
            <a:lvl6pPr marL="2716806" indent="0">
              <a:buNone/>
              <a:defRPr sz="1200"/>
            </a:lvl6pPr>
            <a:lvl7pPr marL="3260168" indent="0">
              <a:buNone/>
              <a:defRPr sz="1200"/>
            </a:lvl7pPr>
            <a:lvl8pPr marL="3803529" indent="0">
              <a:buNone/>
              <a:defRPr sz="1200"/>
            </a:lvl8pPr>
            <a:lvl9pPr marL="434689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AF2-9FF7-4C5C-BAE1-98D54EAE016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A99D4-0C27-4769-BE5B-44B991077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108672" tIns="54336" rIns="108672" bIns="543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EAF2-9FF7-4C5C-BAE1-98D54EAE016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108672" tIns="54336" rIns="108672" bIns="543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108672" tIns="54336" rIns="108672" bIns="543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99D4-0C27-4769-BE5B-44B99107732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Picnic background by iscord on @DeviantArt | Anime background, Animation  background, Cartoon background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9" r="9895"/>
          <a:stretch/>
        </p:blipFill>
        <p:spPr bwMode="auto">
          <a:xfrm>
            <a:off x="-709439" y="1829"/>
            <a:ext cx="12871278" cy="68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xmlns="" id="{B5FFF671-102D-4B24-A6CD-CBEF9F9F745A}"/>
              </a:ext>
            </a:extLst>
          </p:cNvPr>
          <p:cNvSpPr/>
          <p:nvPr userDrawn="1"/>
        </p:nvSpPr>
        <p:spPr>
          <a:xfrm>
            <a:off x="533560" y="391200"/>
            <a:ext cx="11186159" cy="609834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2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672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521" indent="-407521" algn="l" defTabSz="108672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2962" indent="-339601" algn="l" defTabSz="108672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404" indent="-271681" algn="l" defTabSz="108672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765" indent="-271681" algn="l" defTabSz="108672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126" indent="-271681" algn="l" defTabSz="108672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488" indent="-271681" algn="l" defTabSz="10867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1849" indent="-271681" algn="l" defTabSz="10867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210" indent="-271681" algn="l" defTabSz="10867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572" indent="-271681" algn="l" defTabSz="10867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61" algn="l" defTabSz="10867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23" algn="l" defTabSz="10867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084" algn="l" defTabSz="10867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445" algn="l" defTabSz="10867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806" algn="l" defTabSz="10867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168" algn="l" defTabSz="10867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529" algn="l" defTabSz="10867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6890" algn="l" defTabSz="10867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0.png"/><Relationship Id="rId18" Type="http://schemas.openxmlformats.org/officeDocument/2006/relationships/image" Target="../media/image40.png"/><Relationship Id="rId3" Type="http://schemas.openxmlformats.org/officeDocument/2006/relationships/image" Target="../media/image5.png"/><Relationship Id="rId12" Type="http://schemas.openxmlformats.org/officeDocument/2006/relationships/image" Target="../media/image3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8.png"/><Relationship Id="rId19" Type="http://schemas.openxmlformats.org/officeDocument/2006/relationships/image" Target="../media/image41.png"/><Relationship Id="rId4" Type="http://schemas.microsoft.com/office/2007/relationships/hdphoto" Target="../media/hdphoto2.wdp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230FDB-4E5B-41A4-B84E-861093420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381000"/>
            <a:ext cx="1453753" cy="1453753"/>
          </a:xfrm>
          <a:prstGeom prst="ellipse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BA52883-A684-4CFB-A3C4-27EBB4916EF3}"/>
              </a:ext>
            </a:extLst>
          </p:cNvPr>
          <p:cNvSpPr txBox="1"/>
          <p:nvPr/>
        </p:nvSpPr>
        <p:spPr>
          <a:xfrm>
            <a:off x="3490119" y="541228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UBND QUẬN LONG BIÊN</a:t>
            </a:r>
          </a:p>
          <a:p>
            <a:pPr algn="ctr"/>
            <a:r>
              <a:rPr lang="en-US" sz="2400" b="1" dirty="0"/>
              <a:t>TRƯỜNG TIỂU HỌC ÁI MỘ B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275F84D-D734-4391-AC9B-5A2EA4D8ADCA}"/>
              </a:ext>
            </a:extLst>
          </p:cNvPr>
          <p:cNvSpPr txBox="1"/>
          <p:nvPr/>
        </p:nvSpPr>
        <p:spPr>
          <a:xfrm>
            <a:off x="2537619" y="289560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TOÁN 5 – </a:t>
            </a:r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TUẦN </a:t>
            </a:r>
            <a:r>
              <a:rPr lang="en-US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35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44290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660969" y="342047"/>
            <a:ext cx="4893954" cy="1913074"/>
            <a:chOff x="3660969" y="342047"/>
            <a:chExt cx="4893954" cy="191307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074" b="95000" l="20521" r="60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5" t="55785" r="35862"/>
            <a:stretch/>
          </p:blipFill>
          <p:spPr bwMode="auto">
            <a:xfrm>
              <a:off x="3660969" y="342047"/>
              <a:ext cx="4893954" cy="1913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081872" y="877669"/>
              <a:ext cx="1701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051050" y="2261229"/>
                <a:ext cx="8068469" cy="4104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Diện tích đáy bể bơi là: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22,5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19,2 = 432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i="1" smtClean="0">
                            <a:latin typeface="Cambria Math" panose="02040503050406030204" pitchFamily="18" charset="0"/>
                            <a:cs typeface="#9Slide07 Itim" pitchFamily="2" charset="-34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vi-VN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vi-VN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Chiều cao mực nước trong bể là: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414,72 : 432 = 0,96 (m)</a:t>
                </a:r>
              </a:p>
              <a:p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Chiều cao bể bơi là: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0,96 : 4 </a:t>
                </a:r>
                <a14:m>
                  <m:oMath xmlns:m="http://schemas.openxmlformats.org/officeDocument/2006/math">
                    <m:r>
                      <a:rPr lang="en-US" sz="3600" b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5  = 1,2 (m)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Đáp số: 1,2 m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50" y="2261229"/>
                <a:ext cx="8068469" cy="4104072"/>
              </a:xfrm>
              <a:prstGeom prst="rect">
                <a:avLst/>
              </a:prstGeom>
              <a:blipFill>
                <a:blip r:embed="rId6"/>
                <a:stretch>
                  <a:fillRect l="-2266" t="-2377" b="-4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80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9572" y="2590800"/>
            <a:ext cx="3029348" cy="457200"/>
          </a:xfrm>
          <a:prstGeom prst="roundRect">
            <a:avLst/>
          </a:prstGeom>
          <a:solidFill>
            <a:srgbClr val="9900CC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94719" y="3276600"/>
            <a:ext cx="9144000" cy="457200"/>
          </a:xfrm>
          <a:prstGeom prst="roundRect">
            <a:avLst/>
          </a:prstGeom>
          <a:solidFill>
            <a:srgbClr val="9900CC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74073" y="3886200"/>
            <a:ext cx="9640846" cy="457200"/>
          </a:xfrm>
          <a:prstGeom prst="roundRect">
            <a:avLst/>
          </a:prstGeom>
          <a:solidFill>
            <a:srgbClr val="9900CC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623719" y="685800"/>
            <a:ext cx="3163095" cy="457200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0871" y="1315547"/>
            <a:ext cx="6096000" cy="457200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70919" y="1981200"/>
            <a:ext cx="9144000" cy="457200"/>
          </a:xfrm>
          <a:prstGeom prst="roundRect">
            <a:avLst/>
          </a:prstGeom>
          <a:solidFill>
            <a:srgbClr val="9900CC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8" descr="1 To 10 Numbers For Schools - Cartoon, HD Png Download - 626x626 (#445591)  - PinP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6C69C1FB-FB29-45B9-B8D7-0208F40CC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37" b="55422" l="22381" r="37619">
                        <a14:foregroundMark x1="23571" y1="41867" x2="24286" y2="44428"/>
                        <a14:foregroundMark x1="22381" y1="44428" x2="22381" y2="44428"/>
                        <a14:foregroundMark x1="25833" y1="34337" x2="26786" y2="34337"/>
                        <a14:foregroundMark x1="33452" y1="34337" x2="33452" y2="34337"/>
                        <a14:foregroundMark x1="28690" y1="55271" x2="28690" y2="55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1" t="32593" r="60364" b="41874"/>
          <a:stretch/>
        </p:blipFill>
        <p:spPr bwMode="auto">
          <a:xfrm>
            <a:off x="887955" y="647722"/>
            <a:ext cx="1006395" cy="11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7519" y="533400"/>
            <a:ext cx="9829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Một con thuyền đi với vận tốc 7,2 km/giờ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khi nước lặng, vận tốc của dòng nước là 1,6 km/giờ.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Nếu thuyền đi xuôi dòng thì sau 3,5 giờ sẽ đi được bao nhiêu ki-lô-mét?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b) Nếu thuyền đi ngược dòng thì cần bao nhiêu thời gian để đi được quãng đường như khi xuôi dòng trong 3,5 giờ?</a:t>
            </a:r>
          </a:p>
        </p:txBody>
      </p:sp>
    </p:spTree>
    <p:extLst>
      <p:ext uri="{BB962C8B-B14F-4D97-AF65-F5344CB8AC3E}">
        <p14:creationId xmlns:p14="http://schemas.microsoft.com/office/powerpoint/2010/main" val="94780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 animBg="1"/>
      <p:bldP spid="6" grpId="0" animBg="1"/>
      <p:bldP spid="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Chevron 15">
            <a:extLst>
              <a:ext uri="{FF2B5EF4-FFF2-40B4-BE49-F238E27FC236}">
                <a16:creationId xmlns:a16="http://schemas.microsoft.com/office/drawing/2014/main" xmlns="" id="{580818EB-2D8F-468F-BFB3-7B6B238D67F4}"/>
              </a:ext>
            </a:extLst>
          </p:cNvPr>
          <p:cNvSpPr/>
          <p:nvPr/>
        </p:nvSpPr>
        <p:spPr>
          <a:xfrm rot="10800000">
            <a:off x="41278" y="701051"/>
            <a:ext cx="3076813" cy="8709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BBB1E7-85FA-440C-A769-A71F2882EDC7}"/>
              </a:ext>
            </a:extLst>
          </p:cNvPr>
          <p:cNvSpPr txBox="1"/>
          <p:nvPr/>
        </p:nvSpPr>
        <p:spPr>
          <a:xfrm>
            <a:off x="906184" y="824019"/>
            <a:ext cx="93294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800" b="1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746919" y="1752600"/>
            <a:ext cx="10896600" cy="1219200"/>
          </a:xfrm>
          <a:prstGeom prst="round2DiagRect">
            <a:avLst>
              <a:gd name="adj1" fmla="val 38060"/>
              <a:gd name="adj2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tốc xuôi dòng =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nước lặng + vận tốc dòng nước.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746919" y="3238500"/>
            <a:ext cx="10896600" cy="1219200"/>
          </a:xfrm>
          <a:prstGeom prst="round2DiagRect">
            <a:avLst>
              <a:gd name="adj1" fmla="val 38060"/>
              <a:gd name="adj2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vi-VN" sz="24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tốc ngược dòng = vận tốc khi nước lặng – vận tốc dòng nước.</a:t>
            </a:r>
            <a:endParaRPr lang="en-US" sz="2400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746919" y="4724400"/>
            <a:ext cx="10896600" cy="1219200"/>
          </a:xfrm>
          <a:prstGeom prst="round2DiagRect">
            <a:avLst>
              <a:gd name="adj1" fmla="val 38060"/>
              <a:gd name="adj2" fmla="val 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vi-VN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 đường = vận tốc xuôi dòng × thời gian đi xuôi dòng </a:t>
            </a:r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</a:t>
            </a:r>
            <a:r>
              <a:rPr lang="vi-VN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vận tốc ngược dòng × thời gian đi ngược dòng.</a:t>
            </a:r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680292" y="221814"/>
            <a:ext cx="4893954" cy="1913074"/>
            <a:chOff x="3774942" y="411461"/>
            <a:chExt cx="4893954" cy="1913074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074" b="95000" l="20521" r="60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5" t="55785" r="35862"/>
            <a:stretch/>
          </p:blipFill>
          <p:spPr bwMode="auto">
            <a:xfrm>
              <a:off x="3774942" y="411461"/>
              <a:ext cx="4893954" cy="1913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081872" y="877669"/>
              <a:ext cx="15295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56519" y="1447800"/>
                <a:ext cx="9440069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a) Vận tốc thuyền khi đi xuôi dòng là: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7,2 + 1,6 = 8,8 (km/giờ)</a:t>
                </a:r>
              </a:p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Vận tốc thuyền khi đi ngược dòng là: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7,2 – 1,6 = 5,6 (km/giờ)</a:t>
                </a:r>
              </a:p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Quãng sông thuyền đi xuôi dòng trong 3,5 giờ là: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8,8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3,5 = 30,8 (km)</a:t>
                </a:r>
              </a:p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Thời gian thuyền đi ngược dòng quãng sông 30,8km là: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30,8 : 5,6 = 5,5 (giờ) = 5 giờ 30 phút.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Đáp số: a) 30,8km; b) 5 giờ 30 phút.</a:t>
                </a:r>
              </a:p>
              <a:p>
                <a:endParaRPr lang="vi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19" y="1447800"/>
                <a:ext cx="9440069" cy="4401205"/>
              </a:xfrm>
              <a:prstGeom prst="rect">
                <a:avLst/>
              </a:prstGeom>
              <a:blipFill>
                <a:blip r:embed="rId5"/>
                <a:stretch>
                  <a:fillRect l="-1357" t="-1526" r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ip nghệ thuật số - Dễ thương Số Năm PNG Yêu Ảnh png tải về - Miễn phí  trong suốt Màu Hồng png Tải về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" b="982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71" r="16275"/>
          <a:stretch/>
        </p:blipFill>
        <p:spPr bwMode="auto">
          <a:xfrm>
            <a:off x="975519" y="914400"/>
            <a:ext cx="609600" cy="90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37519" y="857071"/>
                <a:ext cx="96012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9900CC"/>
                    </a:solidFill>
                    <a:latin typeface="Cambria" panose="02040503050406030204" pitchFamily="18" charset="0"/>
                  </a:rPr>
                  <a:t>Tìm x:</a:t>
                </a:r>
              </a:p>
              <a:p>
                <a:r>
                  <a:rPr lang="en-US" sz="4000" dirty="0">
                    <a:solidFill>
                      <a:srgbClr val="9900CC"/>
                    </a:solidFill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en-US" sz="4000" b="1" i="0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4000" b="1" i="0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𝟕𝟓</m:t>
                    </m:r>
                    <m:r>
                      <a:rPr lang="en-US" sz="4000" b="1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4000" b="1" i="0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4000" b="1" i="0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4000" b="1" i="0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4000" b="1" i="0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𝟐𝟓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𝟐𝟎</m:t>
                    </m:r>
                  </m:oMath>
                </a14:m>
                <a:endParaRPr lang="vi-VN" sz="4000" b="1" dirty="0">
                  <a:solidFill>
                    <a:srgbClr val="9900C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519" y="857071"/>
                <a:ext cx="9601200" cy="1323439"/>
              </a:xfrm>
              <a:prstGeom prst="rect">
                <a:avLst/>
              </a:prstGeom>
              <a:blipFill>
                <a:blip r:embed="rId6"/>
                <a:stretch>
                  <a:fillRect l="-2222" t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81110" y="2286000"/>
                <a:ext cx="753840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9900CC"/>
                    </a:solidFill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4000" b="1" i="0" smtClean="0">
                            <a:solidFill>
                              <a:srgbClr val="9900CC"/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  <m:r>
                          <a:rPr lang="en-US" sz="4000" b="1" i="0" smtClean="0">
                            <a:solidFill>
                              <a:srgbClr val="9900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4000" b="1" i="0" smtClean="0">
                            <a:solidFill>
                              <a:srgbClr val="9900CC"/>
                            </a:solidFill>
                            <a:latin typeface="Cambria Math"/>
                            <a:ea typeface="Cambria Math"/>
                          </a:rPr>
                          <m:t>𝟕𝟓</m:t>
                        </m:r>
                        <m:r>
                          <a:rPr lang="en-US" sz="4000" b="1" i="0" smtClean="0">
                            <a:solidFill>
                              <a:srgbClr val="9900CC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4000" b="1" i="0" smtClean="0">
                            <a:solidFill>
                              <a:srgbClr val="9900CC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4000" b="1" i="0" smtClean="0">
                            <a:solidFill>
                              <a:srgbClr val="9900CC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4000" b="1" i="0" smtClean="0">
                            <a:solidFill>
                              <a:srgbClr val="9900CC"/>
                            </a:solidFill>
                            <a:latin typeface="Cambria Math"/>
                            <a:ea typeface="Cambria Math"/>
                          </a:rPr>
                          <m:t>𝟐𝟓</m:t>
                        </m:r>
                      </m:e>
                    </m:d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𝟐𝟎</m:t>
                    </m:r>
                  </m:oMath>
                </a14:m>
                <a:endParaRPr lang="en-US" sz="4000" b="1" i="1" dirty="0">
                  <a:solidFill>
                    <a:srgbClr val="9900CC"/>
                  </a:solidFill>
                  <a:latin typeface="Cambria Math"/>
                  <a:ea typeface="Cambria Math"/>
                </a:endParaRPr>
              </a:p>
              <a:p>
                <a:r>
                  <a:rPr lang="en-US" sz="4000" b="1" dirty="0">
                    <a:solidFill>
                      <a:srgbClr val="9900CC"/>
                    </a:solidFill>
                    <a:ea typeface="Cambria Math"/>
                  </a:rPr>
                  <a:t>		 	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𝟐𝟎</m:t>
                    </m:r>
                  </m:oMath>
                </a14:m>
                <a:endParaRPr lang="en-US" sz="4000" b="1" dirty="0">
                  <a:solidFill>
                    <a:srgbClr val="9900CC"/>
                  </a:solidFill>
                  <a:latin typeface="Cambria" panose="02040503050406030204" pitchFamily="18" charset="0"/>
                  <a:ea typeface="Cambria Math"/>
                </a:endParaRPr>
              </a:p>
              <a:p>
                <a:r>
                  <a:rPr lang="en-US" sz="4000" b="1" dirty="0">
                    <a:solidFill>
                      <a:srgbClr val="9900CC"/>
                    </a:solidFill>
                    <a:ea typeface="Cambria Math"/>
                  </a:rPr>
                  <a:t>				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𝟐𝟎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4000" b="1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𝟏𝟎</m:t>
                    </m:r>
                  </m:oMath>
                </a14:m>
                <a:endParaRPr lang="en-US" sz="4000" b="1" i="1" dirty="0">
                  <a:solidFill>
                    <a:srgbClr val="9900CC"/>
                  </a:solidFill>
                  <a:latin typeface="Cambria Math"/>
                  <a:ea typeface="Cambria Math"/>
                </a:endParaRPr>
              </a:p>
              <a:p>
                <a:r>
                  <a:rPr lang="en-US" sz="4000" b="1" dirty="0">
                    <a:solidFill>
                      <a:srgbClr val="9900CC"/>
                    </a:solidFill>
                    <a:ea typeface="Cambria Math"/>
                  </a:rPr>
                  <a:t>				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4000" b="1" i="1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en-US" sz="4000" b="1" dirty="0">
                  <a:solidFill>
                    <a:srgbClr val="9900CC"/>
                  </a:solidFill>
                  <a:latin typeface="Cambria" panose="02040503050406030204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110" y="2286000"/>
                <a:ext cx="7538409" cy="2554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3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356518" y="291853"/>
            <a:ext cx="9463353" cy="1913074"/>
            <a:chOff x="3334442" y="342047"/>
            <a:chExt cx="4893954" cy="191307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074" b="95000" l="20521" r="60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5" t="55785" r="35862"/>
            <a:stretch/>
          </p:blipFill>
          <p:spPr bwMode="auto">
            <a:xfrm>
              <a:off x="3334442" y="342047"/>
              <a:ext cx="4893954" cy="1913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477235" y="931803"/>
              <a:ext cx="2570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3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32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30DB35F-E970-41D9-8D31-6FE8007E78D5}"/>
              </a:ext>
            </a:extLst>
          </p:cNvPr>
          <p:cNvSpPr txBox="1"/>
          <p:nvPr/>
        </p:nvSpPr>
        <p:spPr>
          <a:xfrm>
            <a:off x="1034555" y="2335411"/>
            <a:ext cx="10224089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5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660969" y="342047"/>
            <a:ext cx="4893954" cy="1913074"/>
            <a:chOff x="3660969" y="342047"/>
            <a:chExt cx="4893954" cy="191307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074" b="95000" l="20521" r="60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5" t="55785" r="35862"/>
            <a:stretch/>
          </p:blipFill>
          <p:spPr bwMode="auto">
            <a:xfrm>
              <a:off x="3660969" y="342047"/>
              <a:ext cx="4893954" cy="1913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081872" y="877669"/>
              <a:ext cx="19287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 tiêu</a:t>
              </a:r>
              <a:endParaRPr lang="en-US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30DB35F-E970-41D9-8D31-6FE8007E78D5}"/>
              </a:ext>
            </a:extLst>
          </p:cNvPr>
          <p:cNvSpPr txBox="1"/>
          <p:nvPr/>
        </p:nvSpPr>
        <p:spPr>
          <a:xfrm>
            <a:off x="1034555" y="2335411"/>
            <a:ext cx="10381176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0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1 To 10 Numbers For Schools - Cartoon, HD Png Download - 626x626 (#445591)  - PinP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435BF339-EF6A-41CA-85FD-8FB523BE2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29" b="29066" l="22976" r="35476">
                        <a14:foregroundMark x1="27857" y1="8133" x2="28929" y2="8133"/>
                        <a14:foregroundMark x1="28333" y1="7229" x2="28214" y2="10994"/>
                        <a14:foregroundMark x1="27143" y1="8133" x2="27143" y2="8133"/>
                        <a14:foregroundMark x1="28690" y1="8133" x2="26905" y2="9639"/>
                        <a14:foregroundMark x1="25595" y1="28765" x2="31548" y2="29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1" t="5000" r="62805" b="69011"/>
          <a:stretch/>
        </p:blipFill>
        <p:spPr bwMode="auto">
          <a:xfrm>
            <a:off x="867103" y="838200"/>
            <a:ext cx="1048100" cy="11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7519" y="984951"/>
            <a:ext cx="154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bg2">
                    <a:lumMod val="25000"/>
                  </a:schemeClr>
                </a:solidFill>
                <a:latin typeface="#9Slide07 Cadena" pitchFamily="2" charset="0"/>
              </a:rPr>
              <a:t>Tính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#9Slide07 Caden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103075" y="2209800"/>
                <a:ext cx="4804799" cy="129631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0" dirty="0"/>
                  <a:t>a)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vi-V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vi-VN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vi-VN" sz="32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vi-VN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75" y="2209800"/>
                <a:ext cx="4804799" cy="1296314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255401" y="2209800"/>
                <a:ext cx="4804799" cy="129631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vi-VN" sz="3200" b="0" i="1" smtClean="0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vi-VN" sz="3200" b="0" i="1" smtClean="0">
                        <a:latin typeface="Cambria Math"/>
                      </a:rPr>
                      <m:t>:</m:t>
                    </m:r>
                    <m:r>
                      <a:rPr lang="vi-VN" sz="3200" b="0" i="1" smtClean="0">
                        <a:latin typeface="Cambria Math"/>
                        <a:ea typeface="Cambria Math"/>
                      </a:rPr>
                      <m:t>1</m:t>
                    </m:r>
                    <m:f>
                      <m:fPr>
                        <m:ctrlPr>
                          <a:rPr lang="vi-VN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401" y="2209800"/>
                <a:ext cx="4804799" cy="1296314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076794" y="4191000"/>
                <a:ext cx="4804799" cy="129631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0" dirty="0"/>
                  <a:t>c)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/>
                      </a:rPr>
                      <m:t>3,57</m:t>
                    </m:r>
                    <m:r>
                      <a:rPr lang="vi-VN" sz="3200" b="0" i="1" smtClean="0">
                        <a:latin typeface="Cambria Math"/>
                        <a:ea typeface="Cambria Math"/>
                      </a:rPr>
                      <m:t>×4,1+2,43×4,1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794" y="4191000"/>
                <a:ext cx="4804799" cy="1296314"/>
              </a:xfrm>
              <a:prstGeom prst="roundRect">
                <a:avLst/>
              </a:prstGeom>
              <a:blipFill rotWithShape="1">
                <a:blip r:embed="rId7"/>
                <a:stretch>
                  <a:fillRect l="-1259"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305320" y="4191000"/>
                <a:ext cx="4804799" cy="129631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0" dirty="0"/>
                  <a:t>d)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/>
                      </a:rPr>
                      <m:t>3,42:0,57</m:t>
                    </m:r>
                    <m:r>
                      <a:rPr lang="vi-VN" sz="3200" b="0" i="1" smtClean="0">
                        <a:latin typeface="Cambria Math"/>
                        <a:ea typeface="Cambria Math"/>
                      </a:rPr>
                      <m:t>×8,4−6,8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320" y="4191000"/>
                <a:ext cx="4804799" cy="1296314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 To 10 Numbers For Schools - Cartoon, HD Png Download - 626x626 (#445591)  - PinP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435BF339-EF6A-41CA-85FD-8FB523BE2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29" b="29066" l="22976" r="35476">
                        <a14:foregroundMark x1="27857" y1="8133" x2="28929" y2="8133"/>
                        <a14:foregroundMark x1="28333" y1="7229" x2="28214" y2="10994"/>
                        <a14:foregroundMark x1="27143" y1="8133" x2="27143" y2="8133"/>
                        <a14:foregroundMark x1="28690" y1="8133" x2="26905" y2="9639"/>
                        <a14:foregroundMark x1="25595" y1="28765" x2="31548" y2="29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1" t="5000" r="62805" b="69011"/>
          <a:stretch/>
        </p:blipFill>
        <p:spPr bwMode="auto">
          <a:xfrm>
            <a:off x="867103" y="767649"/>
            <a:ext cx="1048100" cy="11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7519" y="914400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382799" y="2209800"/>
                <a:ext cx="6984120" cy="1296314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 </m:t>
                      </m:r>
                      <m:r>
                        <a:rPr lang="vi-VN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vi-V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𝟕</m:t>
                          </m:r>
                        </m:den>
                      </m:f>
                      <m:r>
                        <a:rPr lang="vi-VN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vi-V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99" y="2209800"/>
                <a:ext cx="6984120" cy="1296314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432719" y="4343400"/>
                <a:ext cx="9220200" cy="1296314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vi-V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  <m:r>
                        <a:rPr lang="vi-VN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:</m:t>
                      </m:r>
                      <m:r>
                        <a:rPr lang="vi-VN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vi-V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19" y="4343400"/>
                <a:ext cx="9220200" cy="1296314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04318" y="2378135"/>
                <a:ext cx="5381858" cy="1050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/>
                  <a:t> </a:t>
                </a:r>
                <a14:m>
                  <m:oMath xmlns:m="http://schemas.openxmlformats.org/officeDocument/2006/math">
                    <m:r>
                      <a:rPr lang="vi-VN" sz="4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vi-VN" sz="44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vi-VN" sz="4400" i="1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4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4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/>
                          </a:rPr>
                          <m:t>4</m:t>
                        </m:r>
                        <m:r>
                          <a:rPr lang="vi-VN" sz="4400" b="0" i="1" smtClean="0">
                            <a:latin typeface="Cambria Math"/>
                            <a:ea typeface="Cambria Math"/>
                          </a:rPr>
                          <m:t>×3×3</m:t>
                        </m:r>
                      </m:num>
                      <m:den>
                        <m:r>
                          <a:rPr lang="vi-VN" sz="4400" b="0" i="1" smtClean="0">
                            <a:latin typeface="Cambria Math"/>
                          </a:rPr>
                          <m:t>7</m:t>
                        </m:r>
                        <m:r>
                          <a:rPr lang="vi-VN" sz="4400" b="0" i="1" smtClean="0">
                            <a:latin typeface="Cambria Math"/>
                            <a:ea typeface="Cambria Math"/>
                          </a:rPr>
                          <m:t>×4</m:t>
                        </m:r>
                      </m:den>
                    </m:f>
                    <m:r>
                      <a:rPr lang="vi-VN" sz="4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vi-VN" sz="4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318" y="2378135"/>
                <a:ext cx="5381858" cy="1050865"/>
              </a:xfrm>
              <a:prstGeom prst="rect">
                <a:avLst/>
              </a:prstGeom>
              <a:blipFill>
                <a:blip r:embed="rId7"/>
                <a:stretch>
                  <a:fillRect b="-595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28959" y="4499680"/>
                <a:ext cx="7571560" cy="1062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/>
                  <a:t> </a:t>
                </a:r>
                <a14:m>
                  <m:oMath xmlns:m="http://schemas.openxmlformats.org/officeDocument/2006/math">
                    <m:r>
                      <a:rPr lang="vi-VN" sz="44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vi-VN" sz="4400" b="0" i="1" smtClean="0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vi-VN" sz="4400" b="0" i="1" smtClean="0">
                        <a:latin typeface="Cambria Math"/>
                      </a:rPr>
                      <m:t>:</m:t>
                    </m:r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vi-VN" sz="4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vi-VN" sz="4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vi-VN" sz="4400" b="0" i="1" smtClean="0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vi-VN" sz="44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4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sz="4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/>
                          </a:rPr>
                          <m:t>5</m:t>
                        </m:r>
                        <m:r>
                          <a:rPr lang="vi-VN" sz="4400" b="0" i="1" smtClean="0">
                            <a:latin typeface="Cambria Math"/>
                            <a:ea typeface="Cambria Math"/>
                          </a:rPr>
                          <m:t>×2×3</m:t>
                        </m:r>
                      </m:num>
                      <m:den>
                        <m:r>
                          <a:rPr lang="vi-VN" sz="4400" b="0" i="1" smtClean="0">
                            <a:latin typeface="Cambria Math"/>
                          </a:rPr>
                          <m:t>11</m:t>
                        </m:r>
                        <m:r>
                          <a:rPr lang="vi-VN" sz="4400" b="0" i="1" smtClean="0">
                            <a:latin typeface="Cambria Math"/>
                            <a:ea typeface="Cambria Math"/>
                          </a:rPr>
                          <m:t>×2×2</m:t>
                        </m:r>
                      </m:den>
                    </m:f>
                    <m:r>
                      <a:rPr lang="vi-VN" sz="4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vi-VN" sz="4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/>
                            <a:ea typeface="Cambria Math"/>
                          </a:rPr>
                          <m:t>15</m:t>
                        </m:r>
                      </m:num>
                      <m:den>
                        <m:r>
                          <a:rPr lang="vi-VN" sz="4400" b="0" i="1" smtClean="0">
                            <a:latin typeface="Cambria Math"/>
                            <a:ea typeface="Cambria Math"/>
                          </a:rPr>
                          <m:t>22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59" y="4499680"/>
                <a:ext cx="7571560" cy="10629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4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1 To 10 Numbers For Schools - Cartoon, HD Png Download - 626x626 (#445591)  - PinP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435BF339-EF6A-41CA-85FD-8FB523BE2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29" b="29066" l="22976" r="35476">
                        <a14:foregroundMark x1="27857" y1="8133" x2="28929" y2="8133"/>
                        <a14:foregroundMark x1="28333" y1="7229" x2="28214" y2="10994"/>
                        <a14:foregroundMark x1="27143" y1="8133" x2="27143" y2="8133"/>
                        <a14:foregroundMark x1="28690" y1="8133" x2="26905" y2="9639"/>
                        <a14:foregroundMark x1="25595" y1="28765" x2="31548" y2="29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1" t="5000" r="62805" b="69011"/>
          <a:stretch/>
        </p:blipFill>
        <p:spPr bwMode="auto">
          <a:xfrm>
            <a:off x="867103" y="767649"/>
            <a:ext cx="1048100" cy="11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37519" y="914400"/>
            <a:ext cx="1555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04119" y="2056486"/>
                <a:ext cx="10287000" cy="1296314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𝟓𝟕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𝟒𝟑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19" y="2056486"/>
                <a:ext cx="10287000" cy="1296314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204119" y="3581400"/>
                <a:ext cx="10287000" cy="1296314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𝟒𝟐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: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𝟓𝟕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vi-VN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19" y="3581400"/>
                <a:ext cx="10287000" cy="1296314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37752" y="2523866"/>
                <a:ext cx="6277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3,57+2,43</m:t>
                          </m:r>
                        </m:e>
                      </m:d>
                      <m:r>
                        <a:rPr lang="vi-VN" sz="2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vi-VN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4,1=6×4,1=24,6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752" y="2523866"/>
                <a:ext cx="627716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5961" y="4044147"/>
                <a:ext cx="56320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=6</m:t>
                      </m:r>
                      <m:r>
                        <a:rPr lang="vi-VN" sz="2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vi-VN" sz="2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8,4−6,8=50,4−46,8=3,6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961" y="4044147"/>
                <a:ext cx="56320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4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 To 10 Numbers For Schools - Cartoon, HD Png Download - 626x626 (#445591)  - PinP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F075334F-9C71-4339-9774-B5F056DA0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81" b="28313" l="43571" r="56667">
                        <a14:foregroundMark x1="48333" y1="7681" x2="51310" y2="9036"/>
                        <a14:foregroundMark x1="46071" y1="27861" x2="54881" y2="28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66" t="5244" r="41668" b="69879"/>
          <a:stretch/>
        </p:blipFill>
        <p:spPr bwMode="auto">
          <a:xfrm>
            <a:off x="929451" y="671044"/>
            <a:ext cx="923403" cy="110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7519" y="968514"/>
            <a:ext cx="6944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Tính bằng cách thuận tiện nhất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585119" y="2818486"/>
                <a:ext cx="3657600" cy="129631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2A29E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200" b="1" dirty="0">
                          <a:solidFill>
                            <a:srgbClr val="009999"/>
                          </a:solidFill>
                          <a:latin typeface="Cambria Math"/>
                        </a:rPr>
                        <m:t>a</m:t>
                      </m:r>
                      <m:r>
                        <m:rPr>
                          <m:nor/>
                        </m:rPr>
                        <a:rPr lang="vi-VN" sz="3200" b="1" dirty="0" smtClean="0">
                          <a:solidFill>
                            <a:srgbClr val="009999"/>
                          </a:solidFill>
                        </a:rPr>
                        <m:t>) 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009999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𝟐𝟐</m:t>
                          </m:r>
                        </m:num>
                        <m:den>
                          <m: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𝟏𝟕</m:t>
                          </m:r>
                        </m:den>
                      </m:f>
                      <m:r>
                        <a:rPr lang="vi-VN" sz="3200" b="1" i="1" smtClean="0">
                          <a:solidFill>
                            <a:srgbClr val="009999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𝟔𝟖</m:t>
                          </m:r>
                        </m:num>
                        <m:den>
                          <m: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𝟔𝟑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009999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119" y="2818486"/>
                <a:ext cx="3657600" cy="1296314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02A29E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766719" y="2818486"/>
                <a:ext cx="3657600" cy="129631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2A29E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200" b="1" dirty="0" smtClean="0">
                          <a:solidFill>
                            <a:srgbClr val="009999"/>
                          </a:solidFill>
                          <a:latin typeface="Cambria Math"/>
                        </a:rPr>
                        <m:t>b</m:t>
                      </m:r>
                      <m:r>
                        <m:rPr>
                          <m:nor/>
                        </m:rPr>
                        <a:rPr lang="vi-VN" sz="3200" b="1" dirty="0" smtClean="0">
                          <a:solidFill>
                            <a:srgbClr val="009999"/>
                          </a:solidFill>
                        </a:rPr>
                        <m:t>) 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/>
                            </a:rPr>
                            <m:t>𝟏𝟒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009999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num>
                        <m:den>
                          <m: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𝟏𝟑</m:t>
                          </m:r>
                        </m:den>
                      </m:f>
                      <m:r>
                        <a:rPr lang="vi-VN" sz="3200" b="1" i="1" smtClean="0">
                          <a:solidFill>
                            <a:srgbClr val="009999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𝟐𝟔</m:t>
                          </m:r>
                        </m:num>
                        <m:den>
                          <m:r>
                            <a:rPr lang="vi-VN" sz="32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009999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719" y="2818486"/>
                <a:ext cx="3657600" cy="1296314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rgbClr val="02A29E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4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 To 10 Numbers For Schools - Cartoon, HD Png Download - 626x626 (#445591)  - PinP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F075334F-9C71-4339-9774-B5F056DA0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81" b="28313" l="43571" r="56667">
                        <a14:foregroundMark x1="48333" y1="7681" x2="51310" y2="9036"/>
                        <a14:foregroundMark x1="46071" y1="27861" x2="54881" y2="28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66" t="5244" r="41668" b="69879"/>
          <a:stretch/>
        </p:blipFill>
        <p:spPr bwMode="auto">
          <a:xfrm>
            <a:off x="929451" y="671044"/>
            <a:ext cx="923403" cy="110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7519" y="968514"/>
            <a:ext cx="6944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Tính bằng cách thuận tiện nhất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670719" y="2209800"/>
                <a:ext cx="10896600" cy="1296314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b="1" dirty="0" smtClean="0">
                          <a:solidFill>
                            <a:srgbClr val="009999"/>
                          </a:solidFill>
                          <a:latin typeface="Cambria Math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800" b="1" dirty="0" smtClean="0">
                          <a:solidFill>
                            <a:srgbClr val="009999"/>
                          </a:solidFill>
                        </a:rPr>
                        <m:t>) </m:t>
                      </m:r>
                      <m:f>
                        <m:fPr>
                          <m:ctrlP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  <m:r>
                        <a:rPr lang="vi-VN" sz="2800" b="1" i="1">
                          <a:solidFill>
                            <a:srgbClr val="009999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𝟐𝟐</m:t>
                          </m:r>
                        </m:num>
                        <m:den>
                          <m: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𝟏𝟕</m:t>
                          </m:r>
                        </m:den>
                      </m:f>
                      <m:r>
                        <a:rPr lang="vi-VN" sz="2800" b="1" i="1" smtClean="0">
                          <a:solidFill>
                            <a:srgbClr val="009999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𝟔𝟖</m:t>
                          </m:r>
                        </m:num>
                        <m:den>
                          <m: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𝟔𝟑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9999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19" y="2209800"/>
                <a:ext cx="10896600" cy="129631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70719" y="3733800"/>
                <a:ext cx="10896600" cy="1296314"/>
              </a:xfrm>
              <a:prstGeom prst="roundRect">
                <a:avLst/>
              </a:prstGeom>
              <a:solidFill>
                <a:schemeClr val="bg1"/>
              </a:solidFill>
              <a:ln w="38100"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1" dirty="0" smtClean="0">
                          <a:solidFill>
                            <a:srgbClr val="009999"/>
                          </a:solidFill>
                          <a:latin typeface="Cambria Math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400" b="1" dirty="0" smtClean="0">
                          <a:solidFill>
                            <a:srgbClr val="009999"/>
                          </a:solidFill>
                        </a:rPr>
                        <m:t>)</m:t>
                      </m:r>
                      <m:f>
                        <m:fPr>
                          <m:ctrlP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/>
                            </a:rPr>
                            <m:t>𝟏𝟒</m:t>
                          </m:r>
                        </m:den>
                      </m:f>
                      <m:r>
                        <a:rPr lang="vi-VN" sz="2800" b="1" i="1">
                          <a:solidFill>
                            <a:srgbClr val="009999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num>
                        <m:den>
                          <m: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𝟏𝟑</m:t>
                          </m:r>
                        </m:den>
                      </m:f>
                      <m:r>
                        <a:rPr lang="vi-VN" sz="2800" b="1" i="1" smtClean="0">
                          <a:solidFill>
                            <a:srgbClr val="009999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𝟐𝟔</m:t>
                          </m:r>
                        </m:num>
                        <m:den>
                          <m:r>
                            <a:rPr lang="vi-VN" sz="2800" b="1" i="1" smtClean="0">
                              <a:solidFill>
                                <a:srgbClr val="009999"/>
                              </a:solidFill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9999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19" y="3733800"/>
                <a:ext cx="10896600" cy="1296314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5319" y="2378135"/>
                <a:ext cx="6156878" cy="96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r>
                      <a:rPr lang="vi-VN" sz="40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latin typeface="Cambria Math"/>
                          </a:rPr>
                          <m:t>21</m:t>
                        </m:r>
                        <m:r>
                          <a:rPr lang="vi-VN" sz="4000" b="0" i="1" smtClean="0">
                            <a:latin typeface="Cambria Math"/>
                            <a:ea typeface="Cambria Math"/>
                          </a:rPr>
                          <m:t>×22×68</m:t>
                        </m:r>
                      </m:num>
                      <m:den>
                        <m:r>
                          <a:rPr lang="vi-VN" sz="4000" b="0" i="1" smtClean="0">
                            <a:latin typeface="Cambria Math"/>
                            <a:ea typeface="Cambria Math"/>
                          </a:rPr>
                          <m:t>11×1</m:t>
                        </m:r>
                        <m:r>
                          <a:rPr lang="vi-VN" sz="4000" b="0" i="1" smtClean="0">
                            <a:latin typeface="Cambria Math"/>
                          </a:rPr>
                          <m:t>7</m:t>
                        </m:r>
                        <m:r>
                          <a:rPr lang="vi-VN" sz="4000" b="0" i="1" smtClean="0">
                            <a:latin typeface="Cambria Math"/>
                            <a:ea typeface="Cambria Math"/>
                          </a:rPr>
                          <m:t>×63</m:t>
                        </m:r>
                      </m:den>
                    </m:f>
                    <m:r>
                      <a:rPr lang="vi-VN" sz="4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latin typeface="Cambria Math"/>
                          </a:rPr>
                          <m:t>21</m:t>
                        </m:r>
                        <m:r>
                          <a:rPr lang="vi-VN" sz="4000" b="0" i="1" smtClean="0">
                            <a:latin typeface="Cambria Math"/>
                            <a:ea typeface="Cambria Math"/>
                          </a:rPr>
                          <m:t>×11×2×17×4</m:t>
                        </m:r>
                      </m:num>
                      <m:den>
                        <m:r>
                          <a:rPr lang="vi-VN" sz="4000" b="0" i="1" smtClean="0">
                            <a:latin typeface="Cambria Math"/>
                            <a:ea typeface="Cambria Math"/>
                          </a:rPr>
                          <m:t>11×1</m:t>
                        </m:r>
                        <m:r>
                          <a:rPr lang="vi-VN" sz="4000" b="0" i="1" smtClean="0">
                            <a:latin typeface="Cambria Math"/>
                          </a:rPr>
                          <m:t>7</m:t>
                        </m:r>
                        <m:r>
                          <a:rPr lang="vi-VN" sz="4000" b="0" i="1" smtClean="0">
                            <a:latin typeface="Cambria Math"/>
                            <a:ea typeface="Cambria Math"/>
                          </a:rPr>
                          <m:t>×21×3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19" y="2378135"/>
                <a:ext cx="6156878" cy="966675"/>
              </a:xfrm>
              <a:prstGeom prst="rect">
                <a:avLst/>
              </a:prstGeom>
              <a:blipFill>
                <a:blip r:embed="rId14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09119" y="3910125"/>
                <a:ext cx="5724067" cy="975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r>
                      <a:rPr lang="vi-VN" sz="40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latin typeface="Cambria Math"/>
                          </a:rPr>
                          <m:t>5</m:t>
                        </m:r>
                        <m:r>
                          <a:rPr lang="vi-VN" sz="4000" b="0" i="1" smtClean="0">
                            <a:latin typeface="Cambria Math"/>
                            <a:ea typeface="Cambria Math"/>
                          </a:rPr>
                          <m:t>×7×26</m:t>
                        </m:r>
                      </m:num>
                      <m:den>
                        <m:r>
                          <a:rPr lang="vi-VN" sz="4000" b="0" i="1" smtClean="0">
                            <a:latin typeface="Cambria Math"/>
                            <a:ea typeface="Cambria Math"/>
                          </a:rPr>
                          <m:t>14×13×25</m:t>
                        </m:r>
                      </m:den>
                    </m:f>
                    <m:r>
                      <a:rPr lang="vi-VN" sz="4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vi-VN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latin typeface="Cambria Math"/>
                          </a:rPr>
                          <m:t>5</m:t>
                        </m:r>
                        <m:r>
                          <a:rPr lang="vi-VN" sz="4000" b="0" i="1" smtClean="0">
                            <a:latin typeface="Cambria Math"/>
                            <a:ea typeface="Cambria Math"/>
                          </a:rPr>
                          <m:t>×7×13×2</m:t>
                        </m:r>
                      </m:num>
                      <m:den>
                        <m:r>
                          <a:rPr lang="vi-VN" sz="4000" b="0" i="1" smtClean="0">
                            <a:latin typeface="Cambria Math"/>
                            <a:ea typeface="Cambria Math"/>
                          </a:rPr>
                          <m:t>7×2×13</m:t>
                        </m:r>
                        <m:r>
                          <a:rPr lang="vi-VN" sz="40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vi-VN" sz="4000" b="0" i="1" smtClean="0">
                            <a:latin typeface="Cambria Math"/>
                            <a:ea typeface="Cambria Math"/>
                          </a:rPr>
                          <m:t>5×5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19" y="3910125"/>
                <a:ext cx="5724067" cy="975460"/>
              </a:xfrm>
              <a:prstGeom prst="rect">
                <a:avLst/>
              </a:prstGeom>
              <a:blipFill>
                <a:blip r:embed="rId15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5F63481-ED6F-00D4-DB21-92C74042BA92}"/>
              </a:ext>
            </a:extLst>
          </p:cNvPr>
          <p:cNvCxnSpPr/>
          <p:nvPr/>
        </p:nvCxnSpPr>
        <p:spPr>
          <a:xfrm flipH="1">
            <a:off x="7121889" y="2411086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DCA8861-3CBA-9973-C8FD-9DF3C32B2C32}"/>
              </a:ext>
            </a:extLst>
          </p:cNvPr>
          <p:cNvCxnSpPr/>
          <p:nvPr/>
        </p:nvCxnSpPr>
        <p:spPr>
          <a:xfrm flipH="1">
            <a:off x="6690519" y="2979191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6F3018A-D9FF-2C74-EA62-4BA547AEFC5E}"/>
              </a:ext>
            </a:extLst>
          </p:cNvPr>
          <p:cNvCxnSpPr/>
          <p:nvPr/>
        </p:nvCxnSpPr>
        <p:spPr>
          <a:xfrm flipH="1">
            <a:off x="8375650" y="2426762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A346354-C585-428F-A525-FAD806299CD7}"/>
              </a:ext>
            </a:extLst>
          </p:cNvPr>
          <p:cNvCxnSpPr/>
          <p:nvPr/>
        </p:nvCxnSpPr>
        <p:spPr>
          <a:xfrm flipH="1">
            <a:off x="7435420" y="2971961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0495EB8-E8A9-24A8-FD52-0634E75E87DF}"/>
              </a:ext>
            </a:extLst>
          </p:cNvPr>
          <p:cNvCxnSpPr/>
          <p:nvPr/>
        </p:nvCxnSpPr>
        <p:spPr>
          <a:xfrm flipH="1">
            <a:off x="6477942" y="2421919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40D26B3-29E3-190C-789C-DA1F4C0A0FAE}"/>
              </a:ext>
            </a:extLst>
          </p:cNvPr>
          <p:cNvCxnSpPr/>
          <p:nvPr/>
        </p:nvCxnSpPr>
        <p:spPr>
          <a:xfrm flipH="1">
            <a:off x="8070850" y="2968152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E3A73D6-72DB-1A2F-1DFF-2F8BF69549FA}"/>
              </a:ext>
            </a:extLst>
          </p:cNvPr>
          <p:cNvCxnSpPr/>
          <p:nvPr/>
        </p:nvCxnSpPr>
        <p:spPr>
          <a:xfrm flipH="1">
            <a:off x="7604919" y="3935766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D6DEF97A-086E-27C0-93A5-6154FC5C03D4}"/>
              </a:ext>
            </a:extLst>
          </p:cNvPr>
          <p:cNvCxnSpPr/>
          <p:nvPr/>
        </p:nvCxnSpPr>
        <p:spPr>
          <a:xfrm flipH="1">
            <a:off x="7366000" y="4525873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31851838-C5A7-C517-B39C-BCB0DC0B508D}"/>
              </a:ext>
            </a:extLst>
          </p:cNvPr>
          <p:cNvCxnSpPr/>
          <p:nvPr/>
        </p:nvCxnSpPr>
        <p:spPr>
          <a:xfrm flipH="1">
            <a:off x="6542994" y="3959281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022ADC96-502E-9550-C31E-050CBA9560ED}"/>
              </a:ext>
            </a:extLst>
          </p:cNvPr>
          <p:cNvCxnSpPr/>
          <p:nvPr/>
        </p:nvCxnSpPr>
        <p:spPr>
          <a:xfrm flipH="1">
            <a:off x="7949270" y="4519966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2393EFE-1E62-371D-1CDD-4DABE4D84584}"/>
              </a:ext>
            </a:extLst>
          </p:cNvPr>
          <p:cNvCxnSpPr/>
          <p:nvPr/>
        </p:nvCxnSpPr>
        <p:spPr>
          <a:xfrm flipH="1">
            <a:off x="7015095" y="3945312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8AB3F827-A45D-4490-29DD-CAC8E6FA5A9A}"/>
              </a:ext>
            </a:extLst>
          </p:cNvPr>
          <p:cNvCxnSpPr/>
          <p:nvPr/>
        </p:nvCxnSpPr>
        <p:spPr>
          <a:xfrm flipH="1">
            <a:off x="6321444" y="4483899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7D472FC5-038D-9843-2EBC-9F3D07961C64}"/>
              </a:ext>
            </a:extLst>
          </p:cNvPr>
          <p:cNvCxnSpPr/>
          <p:nvPr/>
        </p:nvCxnSpPr>
        <p:spPr>
          <a:xfrm flipH="1">
            <a:off x="8189807" y="3951731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2E73516D-4D20-576D-EA21-9CE4BC1AE06E}"/>
              </a:ext>
            </a:extLst>
          </p:cNvPr>
          <p:cNvCxnSpPr/>
          <p:nvPr/>
        </p:nvCxnSpPr>
        <p:spPr>
          <a:xfrm flipH="1">
            <a:off x="6791623" y="4530338"/>
            <a:ext cx="304800" cy="3650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CE8CCED9-6DE7-69A6-B74D-F392D9C5B2C7}"/>
                  </a:ext>
                </a:extLst>
              </p:cNvPr>
              <p:cNvSpPr/>
              <p:nvPr/>
            </p:nvSpPr>
            <p:spPr>
              <a:xfrm>
                <a:off x="8826069" y="2333982"/>
                <a:ext cx="2712024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3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000" i="1">
                              <a:latin typeface="Cambria Math"/>
                              <a:ea typeface="Cambria Math"/>
                            </a:rPr>
                            <m:t>2×4</m:t>
                          </m:r>
                        </m:num>
                        <m:den>
                          <m:r>
                            <a:rPr lang="vi-VN" sz="3000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vi-VN" sz="3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3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000" i="1"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vi-VN" sz="3000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x-none" sz="3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E8CCED9-6DE7-69A6-B74D-F392D9C5B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069" y="2333982"/>
                <a:ext cx="2712024" cy="959686"/>
              </a:xfrm>
              <a:prstGeom prst="rect">
                <a:avLst/>
              </a:prstGeom>
              <a:blipFill>
                <a:blip r:embed="rId18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89C47D31-E880-FFC8-8BDF-4D78B18CBBEB}"/>
                  </a:ext>
                </a:extLst>
              </p:cNvPr>
              <p:cNvSpPr/>
              <p:nvPr/>
            </p:nvSpPr>
            <p:spPr>
              <a:xfrm>
                <a:off x="8641089" y="3895890"/>
                <a:ext cx="878253" cy="959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vi-VN" sz="3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vi-VN" sz="3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vi-VN" sz="3000" i="1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x-none" sz="3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9C47D31-E880-FFC8-8BDF-4D78B18CB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089" y="3895890"/>
                <a:ext cx="878253" cy="959686"/>
              </a:xfrm>
              <a:prstGeom prst="rect">
                <a:avLst/>
              </a:prstGeom>
              <a:blipFill>
                <a:blip r:embed="rId19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4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786922" y="1004248"/>
            <a:ext cx="3009900" cy="457200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119018" y="990600"/>
            <a:ext cx="3562349" cy="457200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813717" y="1447800"/>
            <a:ext cx="6781801" cy="730155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9306176" y="1578093"/>
            <a:ext cx="1819274" cy="457200"/>
          </a:xfrm>
          <a:prstGeom prst="roundRect">
            <a:avLst/>
          </a:prstGeom>
          <a:solidFill>
            <a:srgbClr val="9900CC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795984" y="2163310"/>
            <a:ext cx="4323033" cy="457200"/>
          </a:xfrm>
          <a:prstGeom prst="roundRect">
            <a:avLst/>
          </a:prstGeom>
          <a:solidFill>
            <a:srgbClr val="9900CC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813719" y="533400"/>
            <a:ext cx="6019800" cy="457200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8290718" y="533400"/>
            <a:ext cx="2781301" cy="457200"/>
          </a:xfrm>
          <a:prstGeom prst="round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37519" y="530457"/>
                <a:ext cx="9601200" cy="2087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</a:rPr>
                  <a:t>Một bể bơi dạng hình hộp chữ nhật có chiều dài 22,5 m, chiều rộng 19,2 m. Nếu bể chứa 414,72 m</a:t>
                </a:r>
                <a:r>
                  <a:rPr lang="vi-VN" sz="2800" baseline="30000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</a:rPr>
                  <a:t>2</a:t>
                </a:r>
                <a:r>
                  <a:rPr lang="vi-VN" sz="2800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</a:rPr>
                  <a:t> nước thì mực nước trong bể lên tới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8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</a:rPr>
                  <a:t> chiều cao của bể. Hỏi chiều cao của bể là bao nhiêu mét?</a:t>
                </a:r>
                <a:endParaRPr lang="en-US" sz="2800" dirty="0">
                  <a:solidFill>
                    <a:schemeClr val="bg2">
                      <a:lumMod val="2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519" y="530457"/>
                <a:ext cx="9601200" cy="2087110"/>
              </a:xfrm>
              <a:prstGeom prst="rect">
                <a:avLst/>
              </a:prstGeom>
              <a:blipFill>
                <a:blip r:embed="rId2"/>
                <a:stretch>
                  <a:fillRect l="-1270" t="-2924" r="-1905" b="-6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 descr="1 To 10 Numbers For Schools - Cartoon, HD Png Download - 626x626 (#445591)  - Pin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B97A0EE3-C66D-4130-9B79-477C5795B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7" b="29970" l="65119" r="77381">
                        <a14:foregroundMark x1="77381" y1="23193" x2="77381" y2="23193"/>
                        <a14:foregroundMark x1="74048" y1="6627" x2="74048" y2="6627"/>
                        <a14:foregroundMark x1="74881" y1="7982" x2="74881" y2="7982"/>
                        <a14:foregroundMark x1="68929" y1="29669" x2="68929" y2="29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59" t="5244" r="21461" b="67134"/>
          <a:stretch/>
        </p:blipFill>
        <p:spPr bwMode="auto">
          <a:xfrm>
            <a:off x="888232" y="804412"/>
            <a:ext cx="738649" cy="109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2118519" y="4191000"/>
            <a:ext cx="9372600" cy="1752600"/>
            <a:chOff x="1737519" y="4191000"/>
            <a:chExt cx="9372600" cy="1752600"/>
          </a:xfrm>
        </p:grpSpPr>
        <p:sp>
          <p:nvSpPr>
            <p:cNvPr id="2" name="Cube 1"/>
            <p:cNvSpPr/>
            <p:nvPr/>
          </p:nvSpPr>
          <p:spPr>
            <a:xfrm>
              <a:off x="1737519" y="4191000"/>
              <a:ext cx="9372600" cy="1752600"/>
            </a:xfrm>
            <a:prstGeom prst="cube">
              <a:avLst>
                <a:gd name="adj" fmla="val 48826"/>
              </a:avLst>
            </a:prstGeom>
            <a:pattFill prst="horzBrick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2173504" y="4321703"/>
              <a:ext cx="8555615" cy="555097"/>
            </a:xfrm>
            <a:prstGeom prst="parallelogram">
              <a:avLst>
                <a:gd name="adj" fmla="val 100775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85098" y="2819400"/>
            <a:ext cx="8506019" cy="1371600"/>
            <a:chOff x="2604099" y="2819400"/>
            <a:chExt cx="8506019" cy="1371600"/>
          </a:xfrm>
        </p:grpSpPr>
        <p:sp>
          <p:nvSpPr>
            <p:cNvPr id="9" name="Left Brace 8"/>
            <p:cNvSpPr/>
            <p:nvPr/>
          </p:nvSpPr>
          <p:spPr>
            <a:xfrm rot="5400000">
              <a:off x="6628510" y="-290609"/>
              <a:ext cx="457198" cy="8506019"/>
            </a:xfrm>
            <a:prstGeom prst="leftBrace">
              <a:avLst>
                <a:gd name="adj1" fmla="val 48653"/>
                <a:gd name="adj2" fmla="val 4815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>
              <a:off x="6080919" y="2819400"/>
              <a:ext cx="1828800" cy="838202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22,5m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06231" y="3429000"/>
            <a:ext cx="1826687" cy="1240920"/>
            <a:chOff x="825232" y="3429000"/>
            <a:chExt cx="1826687" cy="1240920"/>
          </a:xfrm>
        </p:grpSpPr>
        <p:sp>
          <p:nvSpPr>
            <p:cNvPr id="8" name="Left Brace 7"/>
            <p:cNvSpPr/>
            <p:nvPr/>
          </p:nvSpPr>
          <p:spPr>
            <a:xfrm rot="2787806">
              <a:off x="1899613" y="3922459"/>
              <a:ext cx="337439" cy="1157484"/>
            </a:xfrm>
            <a:prstGeom prst="leftBrace">
              <a:avLst>
                <a:gd name="adj1" fmla="val 48653"/>
                <a:gd name="adj2" fmla="val 4815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/>
            <p:cNvSpPr/>
            <p:nvPr/>
          </p:nvSpPr>
          <p:spPr>
            <a:xfrm>
              <a:off x="825232" y="3429000"/>
              <a:ext cx="1826687" cy="838203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dirty="0"/>
                <a:t>19,2m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13718" y="5029200"/>
            <a:ext cx="274320" cy="914400"/>
            <a:chOff x="1432719" y="5029200"/>
            <a:chExt cx="274320" cy="914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585119" y="5029200"/>
              <a:ext cx="0" cy="914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32719" y="5943600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32719" y="5029200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432719" y="5760720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32719" y="5577840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432719" y="5394960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32719" y="5212080"/>
              <a:ext cx="2743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118518" y="4419603"/>
            <a:ext cx="9372601" cy="1523998"/>
            <a:chOff x="1737519" y="4419603"/>
            <a:chExt cx="9372601" cy="1523998"/>
          </a:xfrm>
        </p:grpSpPr>
        <p:sp>
          <p:nvSpPr>
            <p:cNvPr id="23" name="Rectangle 22"/>
            <p:cNvSpPr/>
            <p:nvPr/>
          </p:nvSpPr>
          <p:spPr>
            <a:xfrm>
              <a:off x="1737519" y="5212080"/>
              <a:ext cx="8534400" cy="731520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16200000" flipH="1">
              <a:off x="9929021" y="4762502"/>
              <a:ext cx="1523998" cy="838200"/>
            </a:xfrm>
            <a:prstGeom prst="parallelogram">
              <a:avLst>
                <a:gd name="adj" fmla="val 94291"/>
              </a:avLst>
            </a:prstGeom>
            <a:solidFill>
              <a:srgbClr val="CCECF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V="1">
            <a:off x="442119" y="5181600"/>
            <a:ext cx="10196602" cy="30480"/>
          </a:xfrm>
          <a:prstGeom prst="line">
            <a:avLst/>
          </a:prstGeom>
          <a:ln w="28575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3049" y="4787800"/>
                <a:ext cx="1715470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𝟒𝟏𝟒</m:t>
                      </m:r>
                      <m:r>
                        <a:rPr lang="vi-VN" sz="2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vi-VN" sz="2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𝟕𝟐</m:t>
                      </m:r>
                      <m:sSup>
                        <m:sSupPr>
                          <m:ctrlPr>
                            <a:rPr lang="vi-VN" sz="24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b="1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𝐦</m:t>
                          </m:r>
                        </m:e>
                        <m:sup>
                          <m:r>
                            <a:rPr lang="vi-VN" sz="2400" b="1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49" y="4787800"/>
                <a:ext cx="1715470" cy="47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4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 animBg="1"/>
      <p:bldP spid="39" grpId="0" animBg="1"/>
      <p:bldP spid="3" grpId="0" animBg="1"/>
      <p:bldP spid="27" grpId="0" animBg="1"/>
      <p:bldP spid="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356519" y="1066800"/>
            <a:ext cx="3657600" cy="1296314"/>
          </a:xfrm>
          <a:prstGeom prst="plaque">
            <a:avLst/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66"/>
                </a:solidFill>
              </a:rPr>
              <a:t>Chiều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cao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của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bể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" name="Plaque 2"/>
          <p:cNvSpPr/>
          <p:nvPr/>
        </p:nvSpPr>
        <p:spPr>
          <a:xfrm>
            <a:off x="5928519" y="1066800"/>
            <a:ext cx="3657600" cy="1296314"/>
          </a:xfrm>
          <a:prstGeom prst="plaque">
            <a:avLst/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66"/>
                </a:solidFill>
                <a:ea typeface="Cambria Math"/>
              </a:rPr>
              <a:t>Chiều</a:t>
            </a:r>
            <a:r>
              <a:rPr lang="en-US" sz="3200" b="1" dirty="0">
                <a:solidFill>
                  <a:srgbClr val="FF0066"/>
                </a:solidFill>
                <a:ea typeface="Cambria Math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a typeface="Cambria Math"/>
              </a:rPr>
              <a:t>cao</a:t>
            </a:r>
            <a:r>
              <a:rPr lang="en-US" sz="3200" b="1" dirty="0">
                <a:solidFill>
                  <a:srgbClr val="FF0066"/>
                </a:solidFill>
                <a:ea typeface="Cambria Math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a typeface="Cambria Math"/>
              </a:rPr>
              <a:t>mực</a:t>
            </a:r>
            <a:r>
              <a:rPr lang="en-US" sz="3200" b="1" dirty="0">
                <a:solidFill>
                  <a:srgbClr val="FF0066"/>
                </a:solidFill>
                <a:ea typeface="Cambria Math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a typeface="Cambria Math"/>
              </a:rPr>
              <a:t>nước</a:t>
            </a:r>
            <a:r>
              <a:rPr lang="en-US" sz="3200" b="1" dirty="0">
                <a:solidFill>
                  <a:srgbClr val="FF0066"/>
                </a:solidFill>
                <a:ea typeface="Cambria Math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a typeface="Cambria Math"/>
              </a:rPr>
              <a:t>trong</a:t>
            </a:r>
            <a:r>
              <a:rPr lang="en-US" sz="3200" b="1" dirty="0">
                <a:solidFill>
                  <a:srgbClr val="FF0066"/>
                </a:solidFill>
                <a:ea typeface="Cambria Math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a typeface="Cambria Math"/>
              </a:rPr>
              <a:t>bể</a:t>
            </a:r>
            <a:endParaRPr lang="vi-VN" sz="3200" b="1" dirty="0">
              <a:solidFill>
                <a:srgbClr val="FF0066"/>
              </a:solidFill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/>
              <p:cNvSpPr/>
              <p:nvPr/>
            </p:nvSpPr>
            <p:spPr>
              <a:xfrm>
                <a:off x="10424319" y="1066800"/>
                <a:ext cx="914400" cy="1296314"/>
              </a:xfrm>
              <a:prstGeom prst="plaque">
                <a:avLst/>
              </a:prstGeom>
              <a:solidFill>
                <a:schemeClr val="bg1"/>
              </a:solidFill>
              <a:ln w="38100">
                <a:solidFill>
                  <a:srgbClr val="FF0066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FF0066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" name="Plaqu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319" y="1066800"/>
                <a:ext cx="914400" cy="1296314"/>
              </a:xfrm>
              <a:prstGeom prst="plaqu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FF0066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80949" y="1349514"/>
                <a:ext cx="6671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0066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4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949" y="1349514"/>
                <a:ext cx="667170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9120" y="1349514"/>
                <a:ext cx="6831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00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120" y="1349514"/>
                <a:ext cx="683199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004719" y="2363114"/>
            <a:ext cx="3505200" cy="913486"/>
            <a:chOff x="6614319" y="2363114"/>
            <a:chExt cx="2286000" cy="913486"/>
          </a:xfrm>
        </p:grpSpPr>
        <p:cxnSp>
          <p:nvCxnSpPr>
            <p:cNvPr id="8" name="Straight Connector 7"/>
            <p:cNvCxnSpPr>
              <a:stCxn id="3" idx="2"/>
            </p:cNvCxnSpPr>
            <p:nvPr/>
          </p:nvCxnSpPr>
          <p:spPr>
            <a:xfrm>
              <a:off x="7757319" y="2363114"/>
              <a:ext cx="0" cy="456286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614319" y="2819400"/>
              <a:ext cx="2286000" cy="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614319" y="2819400"/>
              <a:ext cx="0" cy="45720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900319" y="2819400"/>
              <a:ext cx="0" cy="45720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laque 14"/>
              <p:cNvSpPr/>
              <p:nvPr/>
            </p:nvSpPr>
            <p:spPr>
              <a:xfrm>
                <a:off x="8595519" y="3308221"/>
                <a:ext cx="1828800" cy="1296314"/>
              </a:xfrm>
              <a:prstGeom prst="plaque">
                <a:avLst/>
              </a:prstGeom>
              <a:solidFill>
                <a:schemeClr val="bg1"/>
              </a:solidFill>
              <a:ln w="38100">
                <a:solidFill>
                  <a:srgbClr val="FF0066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20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3200" b="0" i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đá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y</m:t>
                          </m:r>
                          <m:r>
                            <a:rPr lang="en-US" sz="320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b</m:t>
                          </m:r>
                          <m:r>
                            <a:rPr lang="en-US" sz="320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ể</m:t>
                          </m:r>
                        </m:sub>
                      </m:sSub>
                    </m:oMath>
                  </m:oMathPara>
                </a14:m>
                <a:endParaRPr lang="vi-VN" sz="3200" dirty="0">
                  <a:solidFill>
                    <a:srgbClr val="FF0066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5" name="Plaqu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519" y="3308221"/>
                <a:ext cx="1828800" cy="1296314"/>
              </a:xfrm>
              <a:prstGeom prst="plaqu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FF0066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laque 15"/>
              <p:cNvSpPr/>
              <p:nvPr/>
            </p:nvSpPr>
            <p:spPr>
              <a:xfrm>
                <a:off x="4709319" y="3276600"/>
                <a:ext cx="2667000" cy="1296314"/>
              </a:xfrm>
              <a:prstGeom prst="plaque">
                <a:avLst/>
              </a:prstGeom>
              <a:solidFill>
                <a:schemeClr val="bg1"/>
              </a:solidFill>
              <a:ln w="38100">
                <a:solidFill>
                  <a:srgbClr val="FF0066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20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n</m:t>
                          </m:r>
                          <m:r>
                            <a:rPr lang="en-US" sz="3200" b="0" i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ướ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c</m:t>
                          </m:r>
                          <m:r>
                            <a:rPr lang="en-US" sz="3200" b="0" i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trong</m:t>
                          </m:r>
                          <m:r>
                            <a:rPr lang="en-US" sz="3200" b="0" i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b</m:t>
                          </m:r>
                          <m:r>
                            <a:rPr lang="en-US" sz="3200" b="0" i="0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</a:rPr>
                            <m:t>ể</m:t>
                          </m:r>
                        </m:sub>
                      </m:sSub>
                    </m:oMath>
                  </m:oMathPara>
                </a14:m>
                <a:endParaRPr lang="vi-VN" sz="3200" dirty="0">
                  <a:solidFill>
                    <a:srgbClr val="FF0066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6" name="Plaqu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319" y="3276600"/>
                <a:ext cx="2667000" cy="1296314"/>
              </a:xfrm>
              <a:prstGeom prst="plaqu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rgbClr val="FF0066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9498250" y="4572000"/>
            <a:ext cx="0" cy="396413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que 21"/>
          <p:cNvSpPr/>
          <p:nvPr/>
        </p:nvSpPr>
        <p:spPr>
          <a:xfrm>
            <a:off x="8443119" y="4953000"/>
            <a:ext cx="2133600" cy="1296314"/>
          </a:xfrm>
          <a:prstGeom prst="plaque">
            <a:avLst/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66"/>
                </a:solidFill>
                <a:ea typeface="Cambria Math"/>
              </a:rPr>
              <a:t>Dài</a:t>
            </a:r>
            <a:r>
              <a:rPr lang="en-US" sz="3200" dirty="0">
                <a:solidFill>
                  <a:srgbClr val="FF0066"/>
                </a:solidFill>
                <a:ea typeface="Cambria Math"/>
              </a:rPr>
              <a:t> x </a:t>
            </a:r>
            <a:r>
              <a:rPr lang="en-US" sz="3200" dirty="0" err="1">
                <a:solidFill>
                  <a:srgbClr val="FF0066"/>
                </a:solidFill>
                <a:ea typeface="Cambria Math"/>
              </a:rPr>
              <a:t>cao</a:t>
            </a:r>
            <a:endParaRPr lang="vi-VN" sz="3200" dirty="0">
              <a:solidFill>
                <a:srgbClr val="FF0066"/>
              </a:solidFill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48638" y="3602435"/>
                <a:ext cx="434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66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4000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38" y="3602435"/>
                <a:ext cx="434734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80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15" grpId="0" animBg="1"/>
      <p:bldP spid="16" grpId="0" animBg="1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401</Words>
  <Application>Microsoft Office PowerPoint</Application>
  <PresentationFormat>Custom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#9Slide07 Cadena</vt:lpstr>
      <vt:lpstr>#9Slide07 Itim</vt:lpstr>
      <vt:lpstr>Arial</vt:lpstr>
      <vt:lpstr>Calibri</vt:lpstr>
      <vt:lpstr>Cambria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38</cp:revision>
  <dcterms:created xsi:type="dcterms:W3CDTF">2022-05-03T07:31:27Z</dcterms:created>
  <dcterms:modified xsi:type="dcterms:W3CDTF">2024-05-11T02:18:28Z</dcterms:modified>
</cp:coreProperties>
</file>