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0"/>
  </p:notesMasterIdLst>
  <p:sldIdLst>
    <p:sldId id="265" r:id="rId4"/>
    <p:sldId id="260" r:id="rId5"/>
    <p:sldId id="261" r:id="rId6"/>
    <p:sldId id="262" r:id="rId7"/>
    <p:sldId id="263" r:id="rId8"/>
    <p:sldId id="264" r:id="rId9"/>
    <p:sldId id="256" r:id="rId10"/>
    <p:sldId id="266" r:id="rId11"/>
    <p:sldId id="267" r:id="rId12"/>
    <p:sldId id="271" r:id="rId13"/>
    <p:sldId id="282" r:id="rId14"/>
    <p:sldId id="290" r:id="rId15"/>
    <p:sldId id="320" r:id="rId16"/>
    <p:sldId id="318" r:id="rId17"/>
    <p:sldId id="279" r:id="rId18"/>
    <p:sldId id="277" r:id="rId19"/>
    <p:sldId id="292" r:id="rId20"/>
    <p:sldId id="293" r:id="rId21"/>
    <p:sldId id="278" r:id="rId22"/>
    <p:sldId id="276" r:id="rId23"/>
    <p:sldId id="275" r:id="rId24"/>
    <p:sldId id="274" r:id="rId25"/>
    <p:sldId id="317" r:id="rId26"/>
    <p:sldId id="273" r:id="rId27"/>
    <p:sldId id="319"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660"/>
  </p:normalViewPr>
  <p:slideViewPr>
    <p:cSldViewPr>
      <p:cViewPr varScale="1">
        <p:scale>
          <a:sx n="63" d="100"/>
          <a:sy n="63" d="100"/>
        </p:scale>
        <p:origin x="102"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14/4/2022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9</a:t>
            </a:fld>
            <a:endParaRPr lang="en-US"/>
          </a:p>
        </p:txBody>
      </p:sp>
    </p:spTree>
    <p:extLst>
      <p:ext uri="{BB962C8B-B14F-4D97-AF65-F5344CB8AC3E}">
        <p14:creationId xmlns:p14="http://schemas.microsoft.com/office/powerpoint/2010/main" val="36625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không nhất thiết dạy theo giáo án soạn sẵn.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10</a:t>
            </a:fld>
            <a:endParaRPr lang="en-US"/>
          </a:p>
        </p:txBody>
      </p:sp>
    </p:spTree>
    <p:extLst>
      <p:ext uri="{BB962C8B-B14F-4D97-AF65-F5344CB8AC3E}">
        <p14:creationId xmlns:p14="http://schemas.microsoft.com/office/powerpoint/2010/main" val="26681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24</a:t>
            </a:fld>
            <a:endParaRPr lang="en-US"/>
          </a:p>
        </p:txBody>
      </p:sp>
    </p:spTree>
    <p:extLst>
      <p:ext uri="{BB962C8B-B14F-4D97-AF65-F5344CB8AC3E}">
        <p14:creationId xmlns:p14="http://schemas.microsoft.com/office/powerpoint/2010/main" val="47036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1764388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20521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589033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2740786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30982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5571938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37553064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5750355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32259593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427716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241192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4600208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385728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125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686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307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65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4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278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150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668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934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399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9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538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14/4/2022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2022/4/14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792873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6786C-9A71-4956-86D1-E1D5B56627F2}" type="datetimeFigureOut">
              <a:rPr lang="en-US">
                <a:solidFill>
                  <a:prstClr val="black">
                    <a:tint val="75000"/>
                  </a:prstClr>
                </a:solidFill>
              </a:rPr>
              <a:pPr/>
              <a:t>14/4/2022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877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 Target="slide7.xml"/><Relationship Id="rId4" Type="http://schemas.openxmlformats.org/officeDocument/2006/relationships/image" Target="../media/image10.jp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4.jp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6.jpe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22.wdp"/><Relationship Id="rId18" Type="http://schemas.openxmlformats.org/officeDocument/2006/relationships/image" Target="../media/image58.png"/><Relationship Id="rId26" Type="http://schemas.openxmlformats.org/officeDocument/2006/relationships/image" Target="../media/image62.png"/><Relationship Id="rId3" Type="http://schemas.microsoft.com/office/2007/relationships/hdphoto" Target="../media/hdphoto19.wdp"/><Relationship Id="rId21" Type="http://schemas.microsoft.com/office/2007/relationships/hdphoto" Target="../media/hdphoto26.wdp"/><Relationship Id="rId7" Type="http://schemas.openxmlformats.org/officeDocument/2006/relationships/image" Target="../media/image52.gif"/><Relationship Id="rId12" Type="http://schemas.openxmlformats.org/officeDocument/2006/relationships/image" Target="../media/image55.png"/><Relationship Id="rId17" Type="http://schemas.microsoft.com/office/2007/relationships/hdphoto" Target="../media/hdphoto24.wdp"/><Relationship Id="rId25" Type="http://schemas.microsoft.com/office/2007/relationships/hdphoto" Target="../media/hdphoto28.wdp"/><Relationship Id="rId2" Type="http://schemas.openxmlformats.org/officeDocument/2006/relationships/image" Target="../media/image51.png"/><Relationship Id="rId16" Type="http://schemas.openxmlformats.org/officeDocument/2006/relationships/image" Target="../media/image57.png"/><Relationship Id="rId20" Type="http://schemas.openxmlformats.org/officeDocument/2006/relationships/image" Target="../media/image59.png"/><Relationship Id="rId29"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21.wdp"/><Relationship Id="rId24" Type="http://schemas.openxmlformats.org/officeDocument/2006/relationships/image" Target="../media/image61.png"/><Relationship Id="rId5" Type="http://schemas.microsoft.com/office/2007/relationships/hdphoto" Target="../media/hdphoto16.wdp"/><Relationship Id="rId15" Type="http://schemas.microsoft.com/office/2007/relationships/hdphoto" Target="../media/hdphoto23.wdp"/><Relationship Id="rId23" Type="http://schemas.microsoft.com/office/2007/relationships/hdphoto" Target="../media/hdphoto27.wdp"/><Relationship Id="rId28" Type="http://schemas.microsoft.com/office/2007/relationships/hdphoto" Target="../media/hdphoto29.wdp"/><Relationship Id="rId10" Type="http://schemas.openxmlformats.org/officeDocument/2006/relationships/image" Target="../media/image54.png"/><Relationship Id="rId19" Type="http://schemas.microsoft.com/office/2007/relationships/hdphoto" Target="../media/hdphoto25.wdp"/><Relationship Id="rId4" Type="http://schemas.openxmlformats.org/officeDocument/2006/relationships/image" Target="../media/image34.png"/><Relationship Id="rId9" Type="http://schemas.microsoft.com/office/2007/relationships/hdphoto" Target="../media/hdphoto20.wdp"/><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8.wdp"/><Relationship Id="rId18" Type="http://schemas.openxmlformats.org/officeDocument/2006/relationships/image" Target="../media/image26.png"/><Relationship Id="rId26" Type="http://schemas.openxmlformats.org/officeDocument/2006/relationships/slide" Target="slide4.xml"/><Relationship Id="rId39" Type="http://schemas.openxmlformats.org/officeDocument/2006/relationships/image" Target="../media/image36.png"/><Relationship Id="rId3" Type="http://schemas.microsoft.com/office/2007/relationships/hdphoto" Target="../media/hdphoto3.wdp"/><Relationship Id="rId21" Type="http://schemas.microsoft.com/office/2007/relationships/hdphoto" Target="../media/hdphoto12.wdp"/><Relationship Id="rId34" Type="http://schemas.openxmlformats.org/officeDocument/2006/relationships/image" Target="../media/image33.png"/><Relationship Id="rId7" Type="http://schemas.microsoft.com/office/2007/relationships/hdphoto" Target="../media/hdphoto5.wdp"/><Relationship Id="rId12" Type="http://schemas.openxmlformats.org/officeDocument/2006/relationships/image" Target="../media/image23.png"/><Relationship Id="rId17" Type="http://schemas.microsoft.com/office/2007/relationships/hdphoto" Target="../media/hdphoto10.wdp"/><Relationship Id="rId25" Type="http://schemas.openxmlformats.org/officeDocument/2006/relationships/slide" Target="slide2.xml"/><Relationship Id="rId33" Type="http://schemas.microsoft.com/office/2007/relationships/hdphoto" Target="../media/hdphoto14.wdp"/><Relationship Id="rId38" Type="http://schemas.openxmlformats.org/officeDocument/2006/relationships/image" Target="../media/image35.png"/><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0.png"/><Relationship Id="rId11" Type="http://schemas.microsoft.com/office/2007/relationships/hdphoto" Target="../media/hdphoto7.wdp"/><Relationship Id="rId24" Type="http://schemas.openxmlformats.org/officeDocument/2006/relationships/image" Target="../media/image29.png"/><Relationship Id="rId32" Type="http://schemas.openxmlformats.org/officeDocument/2006/relationships/image" Target="../media/image32.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3.xml"/><Relationship Id="rId36" Type="http://schemas.openxmlformats.org/officeDocument/2006/relationships/image" Target="../media/image34.png"/><Relationship Id="rId10" Type="http://schemas.openxmlformats.org/officeDocument/2006/relationships/image" Target="../media/image22.png"/><Relationship Id="rId19" Type="http://schemas.microsoft.com/office/2007/relationships/hdphoto" Target="../media/hdphoto11.wdp"/><Relationship Id="rId31" Type="http://schemas.openxmlformats.org/officeDocument/2006/relationships/slide" Target="slide6.xml"/><Relationship Id="rId4" Type="http://schemas.openxmlformats.org/officeDocument/2006/relationships/image" Target="../media/image19.png"/><Relationship Id="rId9" Type="http://schemas.microsoft.com/office/2007/relationships/hdphoto" Target="../media/hdphoto6.wdp"/><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5.xml"/><Relationship Id="rId30" Type="http://schemas.openxmlformats.org/officeDocument/2006/relationships/image" Target="../media/image31.gif"/><Relationship Id="rId35" Type="http://schemas.microsoft.com/office/2007/relationships/hdphoto" Target="../media/hdphoto15.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a:t>
            </a:r>
            <a:r>
              <a:rPr lang="en-US" sz="40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1000" b="5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523208"/>
          </a:xfrm>
          <a:prstGeom prst="rect">
            <a:avLst/>
          </a:prstGeom>
          <a:noFill/>
        </p:spPr>
        <p:txBody>
          <a:bodyPr wrap="square" lIns="91428" tIns="45714" rIns="91428" bIns="45714" rtlCol="0">
            <a:spAutoFit/>
          </a:bodyPr>
          <a:lstStyle/>
          <a:p>
            <a:pPr algn="just"/>
            <a:r>
              <a:rPr lang="en-US" sz="2800" b="1" dirty="0">
                <a:latin typeface="Arial-SGK-TV" pitchFamily="2" charset="0"/>
                <a:ea typeface="Arial-Rounded" pitchFamily="34" charset="0"/>
                <a:cs typeface="Arial-SGK-TV" pitchFamily="2" charset="0"/>
              </a:rPr>
              <a:t>Đọc</a:t>
            </a: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71098" y="528135"/>
            <a:ext cx="11789569" cy="5878532"/>
          </a:xfrm>
          <a:prstGeom prst="rect">
            <a:avLst/>
          </a:prstGeom>
        </p:spPr>
        <p:txBody>
          <a:bodyPr wrap="square">
            <a:spAutoFit/>
          </a:bodyPr>
          <a:lstStyle/>
          <a:p>
            <a:pPr algn="ctr">
              <a:defRPr/>
            </a:pPr>
            <a:r>
              <a:rPr lang="en-US" sz="2800" b="1" dirty="0">
                <a:latin typeface="Arial-SGK-TV" pitchFamily="2" charset="0"/>
                <a:ea typeface="Arial-Rounded" panose="020B0500000000000000" pitchFamily="34" charset="0"/>
                <a:cs typeface="Arial-SGK-TV" pitchFamily="2" charset="0"/>
              </a:rPr>
              <a:t>Cây liễu dẻo dai</a:t>
            </a:r>
          </a:p>
          <a:p>
            <a:pPr algn="just">
              <a:defRPr/>
            </a:pPr>
            <a:r>
              <a:rPr lang="en-US" sz="2800" dirty="0">
                <a:latin typeface="Arial-SGK-TV" pitchFamily="2" charset="0"/>
                <a:ea typeface="Arial-Rounded" panose="020B0500000000000000" pitchFamily="34" charset="0"/>
                <a:cs typeface="Arial-SGK-TV" pitchFamily="2" charset="0"/>
              </a:rPr>
              <a:t>	</a:t>
            </a:r>
          </a:p>
          <a:p>
            <a:pPr algn="just">
              <a:defRPr/>
            </a:pPr>
            <a:r>
              <a:rPr lang="en-US" sz="3200" dirty="0">
                <a:latin typeface="Arial-SGK-TV" pitchFamily="2" charset="0"/>
                <a:ea typeface="Arial-Rounded" panose="020B0500000000000000" pitchFamily="34" charset="0"/>
                <a:cs typeface="Arial-SGK-TV" pitchFamily="2" charset="0"/>
              </a:rPr>
              <a:t>     </a:t>
            </a:r>
            <a:r>
              <a:rPr lang="en-US" sz="26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6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sz="2600" dirty="0">
                <a:latin typeface="Arial-SGK-TV" pitchFamily="2" charset="0"/>
                <a:ea typeface="Arial-Rounded" panose="020B0500000000000000" pitchFamily="34" charset="0"/>
                <a:cs typeface="Arial-SGK-TV" pitchFamily="2" charset="0"/>
              </a:rPr>
              <a:t>     Mẹ mỉm cười đáp:</a:t>
            </a:r>
          </a:p>
          <a:p>
            <a:pPr algn="just">
              <a:defRPr/>
            </a:pPr>
            <a:r>
              <a:rPr lang="en-US" sz="2600" dirty="0">
                <a:latin typeface="Arial-SGK-TV" pitchFamily="2" charset="0"/>
                <a:ea typeface="Arial-Rounded" panose="020B0500000000000000" pitchFamily="34" charset="0"/>
                <a:cs typeface="Arial-SGK-TV" pitchFamily="2" charset="0"/>
              </a:rPr>
              <a:t>     - Con yên tâm, cây liễu sẽ không sao đâu!</a:t>
            </a:r>
          </a:p>
          <a:p>
            <a:pPr algn="just">
              <a:defRPr/>
            </a:pPr>
            <a:endParaRPr lang="en-US" sz="2600" dirty="0">
              <a:latin typeface="Arial-SGK-TV" pitchFamily="2" charset="0"/>
              <a:ea typeface="Arial-Rounded" panose="020B0500000000000000" pitchFamily="34" charset="0"/>
              <a:cs typeface="Arial-SGK-TV" pitchFamily="2" charset="0"/>
            </a:endParaRPr>
          </a:p>
          <a:p>
            <a:pPr algn="just">
              <a:defRPr/>
            </a:pPr>
            <a:r>
              <a:rPr lang="en-US" sz="2600" dirty="0">
                <a:latin typeface="Arial-SGK-TV" pitchFamily="2" charset="0"/>
                <a:ea typeface="Arial-Rounded" panose="020B0500000000000000" pitchFamily="34" charset="0"/>
                <a:cs typeface="Arial-SGK-TV" pitchFamily="2" charset="0"/>
              </a:rPr>
              <a:t>     Mẹ giải thích thêm: </a:t>
            </a:r>
          </a:p>
          <a:p>
            <a:pPr algn="just">
              <a:defRPr/>
            </a:pPr>
            <a:r>
              <a:rPr lang="en-US" sz="2600" dirty="0">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SGK-TV" pitchFamily="2" charset="0"/>
                <a:ea typeface="Arial-Rounded" panose="020B0500000000000000" pitchFamily="34" charset="0"/>
                <a:cs typeface="Arial-SGK-TV" pitchFamily="2" charset="0"/>
              </a:rPr>
              <a:t>(</a:t>
            </a:r>
            <a:r>
              <a:rPr lang="en-US" sz="2000" dirty="0">
                <a:latin typeface="Arial-SGK-TV" pitchFamily="2" charset="0"/>
                <a:ea typeface="Arial-Rounded" panose="020B0500000000000000" pitchFamily="34" charset="0"/>
                <a:cs typeface="Arial-SGK-TV" pitchFamily="2" charset="0"/>
              </a:rPr>
              <a:t>Hải An)</a:t>
            </a:r>
          </a:p>
        </p:txBody>
      </p:sp>
      <p:sp>
        <p:nvSpPr>
          <p:cNvPr id="8" name="TextBox 7"/>
          <p:cNvSpPr txBox="1"/>
          <p:nvPr/>
        </p:nvSpPr>
        <p:spPr>
          <a:xfrm>
            <a:off x="0" y="6044661"/>
            <a:ext cx="11931766" cy="584739"/>
          </a:xfrm>
          <a:prstGeom prst="rect">
            <a:avLst/>
          </a:prstGeom>
          <a:solidFill>
            <a:srgbClr val="92D050"/>
          </a:solidFill>
        </p:spPr>
        <p:txBody>
          <a:bodyPr wrap="square" lIns="91403" tIns="45702" rIns="91403" bIns="45702" rtlCol="0">
            <a:spAutoFit/>
          </a:bodyPr>
          <a:lstStyle/>
          <a:p>
            <a:pPr algn="ctr"/>
            <a:r>
              <a:rPr lang="en-US" sz="3200" dirty="0">
                <a:latin typeface="Arial-SGK-TV" pitchFamily="2" charset="0"/>
                <a:ea typeface="Arial-Rounded" pitchFamily="34" charset="0"/>
                <a:cs typeface="Arial-SGK-TV" pitchFamily="2" charset="0"/>
              </a:rPr>
              <a:t>Em hãy tìm từ khó đọc, khó hiểu trong bài.</a:t>
            </a:r>
          </a:p>
        </p:txBody>
      </p:sp>
      <p:sp>
        <p:nvSpPr>
          <p:cNvPr id="9" name="Minus 8"/>
          <p:cNvSpPr/>
          <p:nvPr/>
        </p:nvSpPr>
        <p:spPr>
          <a:xfrm flipV="1">
            <a:off x="9448800" y="1823522"/>
            <a:ext cx="1066800" cy="45721"/>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1524000" y="1828800"/>
            <a:ext cx="1066800" cy="45720"/>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flipV="1">
            <a:off x="8216705" y="5410200"/>
            <a:ext cx="1828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6975" y="342939"/>
            <a:ext cx="11153564" cy="6986528"/>
          </a:xfrm>
          <a:prstGeom prst="rect">
            <a:avLst/>
          </a:prstGeom>
          <a:noFill/>
        </p:spPr>
        <p:txBody>
          <a:bodyPr wrap="square" rtlCol="0">
            <a:spAutoFit/>
          </a:bodyPr>
          <a:lstStyle/>
          <a:p>
            <a:pPr algn="ctr" defTabSz="914377"/>
            <a:r>
              <a:rPr lang="en-US" sz="3200" b="1" dirty="0" err="1">
                <a:solidFill>
                  <a:prstClr val="black"/>
                </a:solidFill>
                <a:latin typeface="Arial-SGK-TV" pitchFamily="2" charset="0"/>
                <a:cs typeface="Arial-SGK-TV" pitchFamily="2" charset="0"/>
              </a:rPr>
              <a:t>Cây</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liễu</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dẻo</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dai</a:t>
            </a:r>
            <a:endParaRPr lang="en-US" sz="3200" b="1" dirty="0">
              <a:solidFill>
                <a:prstClr val="black"/>
              </a:solidFill>
              <a:latin typeface="Arial-SGK-TV" pitchFamily="2" charset="0"/>
              <a:cs typeface="Arial-SGK-TV" pitchFamily="2" charset="0"/>
            </a:endParaRPr>
          </a:p>
          <a:p>
            <a:pPr defTabSz="914377"/>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Trời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nổi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gió</a:t>
            </a:r>
            <a:r>
              <a:rPr lang="en-US" sz="3200" dirty="0">
                <a:solidFill>
                  <a:srgbClr val="4CA420"/>
                </a:solidFill>
                <a:latin typeface="Arial-SGK-TV" pitchFamily="2" charset="0"/>
                <a:cs typeface="Arial-SGK-TV" pitchFamily="2" charset="0"/>
              </a:rPr>
              <a:t> to.       </a:t>
            </a:r>
            <a:r>
              <a:rPr lang="en-US" sz="3200" dirty="0" err="1">
                <a:solidFill>
                  <a:srgbClr val="5B9BD5">
                    <a:lumMod val="75000"/>
                  </a:srgbClr>
                </a:solidFill>
                <a:latin typeface="Arial-SGK-TV" pitchFamily="2" charset="0"/>
                <a:cs typeface="Arial-SGK-TV" pitchFamily="2" charset="0"/>
              </a:rPr>
              <a:t>Cây</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không</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ngừng</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lắc</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lư</a:t>
            </a:r>
            <a:r>
              <a:rPr lang="en-US" sz="3200" dirty="0">
                <a:solidFill>
                  <a:srgbClr val="5B9BD5">
                    <a:lumMod val="75000"/>
                  </a:srgbClr>
                </a:solidFill>
                <a:latin typeface="Arial-SGK-TV" pitchFamily="2" charset="0"/>
                <a:cs typeface="Arial-SGK-TV" pitchFamily="2" charset="0"/>
              </a:rPr>
              <a:t>.</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Thấy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vậy</a:t>
            </a:r>
            <a:r>
              <a:rPr lang="en-US" sz="3200" dirty="0">
                <a:solidFill>
                  <a:srgbClr val="4CA420"/>
                </a:solidFill>
                <a:latin typeface="Arial-SGK-TV" pitchFamily="2" charset="0"/>
                <a:cs typeface="Arial-SGK-TV" pitchFamily="2" charset="0"/>
              </a:rPr>
              <a:t>, Nam </a:t>
            </a:r>
            <a:r>
              <a:rPr lang="en-US" sz="3200" dirty="0" err="1">
                <a:solidFill>
                  <a:srgbClr val="4CA420"/>
                </a:solidFill>
                <a:latin typeface="Arial-SGK-TV" pitchFamily="2" charset="0"/>
                <a:cs typeface="Arial-SGK-TV" pitchFamily="2" charset="0"/>
              </a:rPr>
              <a:t>rất</a:t>
            </a:r>
            <a:r>
              <a:rPr lang="en-US" sz="3200" dirty="0">
                <a:solidFill>
                  <a:srgbClr val="4CA420"/>
                </a:solidFill>
                <a:latin typeface="Arial-SGK-TV" pitchFamily="2" charset="0"/>
                <a:cs typeface="Arial-SGK-TV" pitchFamily="2" charset="0"/>
              </a:rPr>
              <a:t> lo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sẽ</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prstClr val="black"/>
                </a:solidFill>
                <a:latin typeface="Arial-SGK-TV" pitchFamily="2" charset="0"/>
                <a:cs typeface="Arial-SGK-TV" pitchFamily="2" charset="0"/>
              </a:rPr>
              <a:t>.       </a:t>
            </a:r>
            <a:r>
              <a:rPr lang="en-US" sz="3200" dirty="0">
                <a:solidFill>
                  <a:srgbClr val="5B9BD5">
                    <a:lumMod val="75000"/>
                  </a:srgbClr>
                </a:solidFill>
                <a:latin typeface="Arial-SGK-TV" pitchFamily="2" charset="0"/>
                <a:cs typeface="Arial-SGK-TV" pitchFamily="2" charset="0"/>
              </a:rPr>
              <a:t>Nam </a:t>
            </a:r>
            <a:r>
              <a:rPr lang="en-US" sz="3200" dirty="0" err="1">
                <a:solidFill>
                  <a:srgbClr val="5B9BD5">
                    <a:lumMod val="75000"/>
                  </a:srgbClr>
                </a:solidFill>
                <a:latin typeface="Arial-SGK-TV" pitchFamily="2" charset="0"/>
                <a:cs typeface="Arial-SGK-TV" pitchFamily="2" charset="0"/>
              </a:rPr>
              <a:t>hỏi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a:t>
            </a:r>
          </a:p>
          <a:p>
            <a:pPr marL="380990" indent="-380990" defTabSz="914377">
              <a:buFontTx/>
              <a:buChar char="-"/>
            </a:pPr>
            <a:r>
              <a:rPr lang="en-US" sz="3200" dirty="0" err="1">
                <a:solidFill>
                  <a:srgbClr val="4CA420"/>
                </a:solidFill>
                <a:latin typeface="Arial-SGK-TV" pitchFamily="2" charset="0"/>
                <a:cs typeface="Arial-SGK-TV" pitchFamily="2" charset="0"/>
              </a:rPr>
              <a:t>Mẹ</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ơi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mềm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yếu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thế</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liệu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gió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làm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ạ?</a:t>
            </a:r>
          </a:p>
          <a:p>
            <a:pPr defTabSz="914377"/>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mỉm</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cười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đáp</a:t>
            </a:r>
            <a:r>
              <a:rPr lang="en-US" sz="3200" dirty="0">
                <a:solidFill>
                  <a:srgbClr val="5B9BD5">
                    <a:lumMod val="75000"/>
                  </a:srgbClr>
                </a:solidFill>
                <a:latin typeface="Arial-SGK-TV" pitchFamily="2" charset="0"/>
                <a:cs typeface="Arial-SGK-TV" pitchFamily="2" charset="0"/>
              </a:rPr>
              <a:t>:</a:t>
            </a:r>
          </a:p>
          <a:p>
            <a:pPr marL="380990" indent="-380990" defTabSz="914377">
              <a:buFontTx/>
              <a:buChar char="-"/>
            </a:pPr>
            <a:r>
              <a:rPr lang="en-US" sz="3200" dirty="0">
                <a:solidFill>
                  <a:srgbClr val="4CA420"/>
                </a:solidFill>
                <a:latin typeface="Arial-SGK-TV" pitchFamily="2" charset="0"/>
                <a:cs typeface="Arial-SGK-TV" pitchFamily="2" charset="0"/>
              </a:rPr>
              <a:t>Con </a:t>
            </a:r>
            <a:r>
              <a:rPr lang="en-US" sz="3200" dirty="0" err="1">
                <a:solidFill>
                  <a:srgbClr val="4CA420"/>
                </a:solidFill>
                <a:latin typeface="Arial-SGK-TV" pitchFamily="2" charset="0"/>
                <a:cs typeface="Arial-SGK-TV" pitchFamily="2" charset="0"/>
              </a:rPr>
              <a:t>yên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tâm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sẽ</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sao</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đâu</a:t>
            </a:r>
            <a:r>
              <a:rPr lang="en-US" sz="3200" dirty="0">
                <a:solidFill>
                  <a:srgbClr val="4CA420"/>
                </a:solidFill>
                <a:latin typeface="Arial-SGK-TV" pitchFamily="2" charset="0"/>
                <a:cs typeface="Arial-SGK-TV" pitchFamily="2" charset="0"/>
              </a:rPr>
              <a:t>!</a:t>
            </a:r>
          </a:p>
          <a:p>
            <a:pPr defTabSz="914377"/>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giải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thích</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thêm</a:t>
            </a:r>
            <a:r>
              <a:rPr lang="en-US" sz="3200" dirty="0">
                <a:solidFill>
                  <a:srgbClr val="5B9BD5">
                    <a:lumMod val="75000"/>
                  </a:srgbClr>
                </a:solidFill>
                <a:latin typeface="Arial-SGK-TV" pitchFamily="2" charset="0"/>
                <a:cs typeface="Arial-SGK-TV" pitchFamily="2" charset="0"/>
              </a:rPr>
              <a:t>:</a:t>
            </a:r>
          </a:p>
          <a:p>
            <a:pPr defTabSz="914377"/>
            <a:r>
              <a:rPr lang="en-US" sz="3200" dirty="0">
                <a:solidFill>
                  <a:prstClr val="black"/>
                </a:solidFill>
                <a:latin typeface="Arial-SGK-TV" pitchFamily="2" charset="0"/>
                <a:cs typeface="Arial-SGK-TV" pitchFamily="2" charset="0"/>
              </a:rPr>
              <a:t> </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Thân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tuy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to </a:t>
            </a:r>
            <a:r>
              <a:rPr lang="en-US" sz="3200" dirty="0" err="1">
                <a:solidFill>
                  <a:srgbClr val="4CA420"/>
                </a:solidFill>
                <a:latin typeface="Arial-SGK-TV" pitchFamily="2" charset="0"/>
                <a:cs typeface="Arial-SGK-TV" pitchFamily="2" charset="0"/>
              </a:rPr>
              <a:t>nhưng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dẻo</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dai</a:t>
            </a:r>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Cành</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mềm</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mại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có</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thể</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chuyển</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động</a:t>
            </a:r>
            <a:r>
              <a:rPr lang="en-US" sz="3200" dirty="0">
                <a:solidFill>
                  <a:srgbClr val="5B9BD5">
                    <a:lumMod val="75000"/>
                  </a:srgbClr>
                </a:solidFill>
                <a:latin typeface="Arial-SGK-TV" pitchFamily="2" charset="0"/>
                <a:cs typeface="Arial-SGK-TV" pitchFamily="2" charset="0"/>
              </a:rPr>
              <a:t> </a:t>
            </a:r>
            <a:r>
              <a:rPr lang="en-US" sz="3200" dirty="0" err="1" smtClean="0">
                <a:solidFill>
                  <a:srgbClr val="5B9BD5">
                    <a:lumMod val="75000"/>
                  </a:srgbClr>
                </a:solidFill>
                <a:latin typeface="Arial-SGK-TV" pitchFamily="2" charset="0"/>
                <a:cs typeface="Arial-SGK-TV" pitchFamily="2" charset="0"/>
              </a:rPr>
              <a:t>theo</a:t>
            </a:r>
            <a:r>
              <a:rPr lang="en-US" sz="3200" dirty="0" smtClean="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chiều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gió</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Vì</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vậy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dễ</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srgbClr val="4CA420"/>
                </a:solidFill>
                <a:latin typeface="Arial-SGK-TV" pitchFamily="2" charset="0"/>
                <a:cs typeface="Arial-SGK-TV" pitchFamily="2" charset="0"/>
              </a:rPr>
              <a:t>.</a:t>
            </a:r>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còn</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là</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loài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cây</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dễ</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trồng</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Chỉ</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cần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cắm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cành</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xuống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đất</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thể</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nhanh</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chóng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mọc</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lên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non.</a:t>
            </a:r>
          </a:p>
          <a:p>
            <a:pPr algn="r" defTabSz="914377"/>
            <a:r>
              <a:rPr lang="en-US" sz="3200" dirty="0">
                <a:solidFill>
                  <a:prstClr val="black"/>
                </a:solidFill>
                <a:latin typeface="Arial-SGK-TV" pitchFamily="2" charset="0"/>
                <a:cs typeface="Arial-SGK-TV" pitchFamily="2" charset="0"/>
              </a:rPr>
              <a:t>(</a:t>
            </a:r>
            <a:r>
              <a:rPr lang="en-US" sz="3200" dirty="0" err="1">
                <a:solidFill>
                  <a:prstClr val="black"/>
                </a:solidFill>
                <a:latin typeface="Arial-SGK-TV" pitchFamily="2" charset="0"/>
                <a:cs typeface="Arial-SGK-TV" pitchFamily="2" charset="0"/>
              </a:rPr>
              <a:t>Hải</a:t>
            </a:r>
            <a:r>
              <a:rPr lang="en-US" sz="3200" dirty="0">
                <a:solidFill>
                  <a:prstClr val="black"/>
                </a:solidFill>
                <a:latin typeface="Arial-SGK-TV" pitchFamily="2" charset="0"/>
                <a:cs typeface="Arial-SGK-TV" pitchFamily="2" charset="0"/>
              </a:rPr>
              <a:t> An)</a:t>
            </a: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21706" y="806979"/>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1</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3767195" y="823407"/>
            <a:ext cx="496187"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2</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9525000" y="833298"/>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3</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6784137" y="1363041"/>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4</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1" y="1922600"/>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5</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334891" y="2784437"/>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6</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40705" y="3297294"/>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7</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421705" y="3858813"/>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8</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xmlns="" id="{47C08B50-8E4E-4C6C-9850-333F77FE0ED1}"/>
              </a:ext>
            </a:extLst>
          </p:cNvPr>
          <p:cNvSpPr/>
          <p:nvPr/>
        </p:nvSpPr>
        <p:spPr>
          <a:xfrm>
            <a:off x="112450" y="4381429"/>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9</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xmlns="" id="{47C08B50-8E4E-4C6C-9850-333F77FE0ED1}"/>
              </a:ext>
            </a:extLst>
          </p:cNvPr>
          <p:cNvSpPr/>
          <p:nvPr/>
        </p:nvSpPr>
        <p:spPr>
          <a:xfrm>
            <a:off x="8636164" y="4775521"/>
            <a:ext cx="699215"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1867" b="1" dirty="0">
                <a:solidFill>
                  <a:prstClr val="white"/>
                </a:solidFill>
                <a:latin typeface="Times New Roman" panose="02020603050405020304" pitchFamily="18" charset="0"/>
                <a:cs typeface="Times New Roman" panose="02020603050405020304" pitchFamily="18" charset="0"/>
              </a:rPr>
              <a:t>11</a:t>
            </a:r>
            <a:endParaRPr lang="vi-VN" sz="1867" b="1" dirty="0">
              <a:solidFill>
                <a:prstClr val="white"/>
              </a:solidFill>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xmlns="" id="{47C08B50-8E4E-4C6C-9850-333F77FE0ED1}"/>
              </a:ext>
            </a:extLst>
          </p:cNvPr>
          <p:cNvSpPr/>
          <p:nvPr/>
        </p:nvSpPr>
        <p:spPr>
          <a:xfrm>
            <a:off x="3492622" y="5285472"/>
            <a:ext cx="770760"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2133" b="1" dirty="0">
                <a:solidFill>
                  <a:prstClr val="white"/>
                </a:solidFill>
                <a:latin typeface="Times New Roman" panose="02020603050405020304" pitchFamily="18" charset="0"/>
                <a:cs typeface="Times New Roman" panose="02020603050405020304" pitchFamily="18" charset="0"/>
              </a:rPr>
              <a:t>12</a:t>
            </a:r>
            <a:endParaRPr lang="vi-VN" sz="2133" b="1" dirty="0">
              <a:solidFill>
                <a:prstClr val="white"/>
              </a:solidFill>
              <a:latin typeface="Times New Roman" panose="02020603050405020304" pitchFamily="18" charset="0"/>
              <a:cs typeface="Times New Roman" panose="02020603050405020304" pitchFamily="18" charset="0"/>
            </a:endParaRPr>
          </a:p>
        </p:txBody>
      </p:sp>
      <p:sp>
        <p:nvSpPr>
          <p:cNvPr id="22" name="Lưu đồ: Đường kết nối 15">
            <a:extLst>
              <a:ext uri="{FF2B5EF4-FFF2-40B4-BE49-F238E27FC236}">
                <a16:creationId xmlns:a16="http://schemas.microsoft.com/office/drawing/2014/main" xmlns="" id="{47C08B50-8E4E-4C6C-9850-333F77FE0ED1}"/>
              </a:ext>
            </a:extLst>
          </p:cNvPr>
          <p:cNvSpPr/>
          <p:nvPr/>
        </p:nvSpPr>
        <p:spPr>
          <a:xfrm>
            <a:off x="9710925" y="5285472"/>
            <a:ext cx="819808"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2400" b="1" dirty="0">
                <a:solidFill>
                  <a:prstClr val="white"/>
                </a:solidFill>
                <a:latin typeface="Times New Roman" panose="02020603050405020304" pitchFamily="18" charset="0"/>
                <a:cs typeface="Times New Roman" panose="02020603050405020304" pitchFamily="18" charset="0"/>
              </a:rPr>
              <a:t>13</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23" name="Lưu đồ: Đường kết nối 15">
            <a:extLst>
              <a:ext uri="{FF2B5EF4-FFF2-40B4-BE49-F238E27FC236}">
                <a16:creationId xmlns:a16="http://schemas.microsoft.com/office/drawing/2014/main" xmlns="" id="{47C08B50-8E4E-4C6C-9850-333F77FE0ED1}"/>
              </a:ext>
            </a:extLst>
          </p:cNvPr>
          <p:cNvSpPr/>
          <p:nvPr/>
        </p:nvSpPr>
        <p:spPr>
          <a:xfrm>
            <a:off x="8458200" y="4296589"/>
            <a:ext cx="653120" cy="4789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1600" b="1" dirty="0">
                <a:solidFill>
                  <a:prstClr val="white"/>
                </a:solidFill>
                <a:latin typeface="Times New Roman" panose="02020603050405020304" pitchFamily="18" charset="0"/>
                <a:cs typeface="Times New Roman" panose="02020603050405020304" pitchFamily="18" charset="0"/>
              </a:rPr>
              <a:t>10</a:t>
            </a:r>
            <a:endParaRPr lang="vi-VN" sz="1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750"/>
                                        <p:tgtEl>
                                          <p:spTgt spid="12"/>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750"/>
                                        <p:tgtEl>
                                          <p:spTgt spid="13"/>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750"/>
                                        <p:tgtEl>
                                          <p:spTgt spid="14"/>
                                        </p:tgtEl>
                                      </p:cBhvr>
                                    </p:animEffect>
                                  </p:childTnLst>
                                </p:cTn>
                              </p:par>
                            </p:childTnLst>
                          </p:cTn>
                        </p:par>
                        <p:par>
                          <p:cTn id="24" fill="hold">
                            <p:stCondLst>
                              <p:cond delay="3750"/>
                            </p:stCondLst>
                            <p:childTnLst>
                              <p:par>
                                <p:cTn id="25" presetID="6"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750"/>
                                        <p:tgtEl>
                                          <p:spTgt spid="15"/>
                                        </p:tgtEl>
                                      </p:cBhvr>
                                    </p:animEffect>
                                  </p:childTnLst>
                                </p:cTn>
                              </p:par>
                            </p:childTnLst>
                          </p:cTn>
                        </p:par>
                        <p:par>
                          <p:cTn id="28" fill="hold">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childTnLst>
                          </p:cTn>
                        </p:par>
                        <p:par>
                          <p:cTn id="32" fill="hold">
                            <p:stCondLst>
                              <p:cond delay="5250"/>
                            </p:stCondLst>
                            <p:childTnLst>
                              <p:par>
                                <p:cTn id="33" presetID="6"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750"/>
                                        <p:tgtEl>
                                          <p:spTgt spid="17"/>
                                        </p:tgtEl>
                                      </p:cBhvr>
                                    </p:animEffect>
                                  </p:childTnLst>
                                </p:cTn>
                              </p:par>
                            </p:childTnLst>
                          </p:cTn>
                        </p:par>
                        <p:par>
                          <p:cTn id="36" fill="hold">
                            <p:stCondLst>
                              <p:cond delay="6000"/>
                            </p:stCondLst>
                            <p:childTnLst>
                              <p:par>
                                <p:cTn id="37" presetID="6"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750"/>
                                        <p:tgtEl>
                                          <p:spTgt spid="19"/>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725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75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825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8561" y="580734"/>
            <a:ext cx="2554545" cy="748988"/>
          </a:xfrm>
          <a:prstGeom prst="rect">
            <a:avLst/>
          </a:prstGeom>
          <a:noFill/>
        </p:spPr>
        <p:txBody>
          <a:bodyPr wrap="square" rtlCol="0">
            <a:spAutoFit/>
          </a:bodyPr>
          <a:lstStyle/>
          <a:p>
            <a:pPr defTabSz="914377"/>
            <a:r>
              <a:rPr lang="en-US" sz="4267" b="1" dirty="0" err="1">
                <a:solidFill>
                  <a:prstClr val="black"/>
                </a:solidFill>
                <a:latin typeface="Arial-SGK-TV" pitchFamily="2" charset="0"/>
                <a:cs typeface="Arial-SGK-TV" pitchFamily="2" charset="0"/>
              </a:rPr>
              <a:t>Đọc</a:t>
            </a:r>
            <a:r>
              <a:rPr lang="en-US" sz="4267" b="1" dirty="0">
                <a:solidFill>
                  <a:prstClr val="black"/>
                </a:solidFill>
                <a:latin typeface="Arial-SGK-TV" pitchFamily="2" charset="0"/>
                <a:cs typeface="Arial-SGK-TV" pitchFamily="2" charset="0"/>
              </a:rPr>
              <a:t> </a:t>
            </a:r>
            <a:r>
              <a:rPr lang="en-US" sz="4267" b="1" dirty="0" err="1">
                <a:solidFill>
                  <a:prstClr val="black"/>
                </a:solidFill>
                <a:latin typeface="Arial-SGK-TV" pitchFamily="2" charset="0"/>
                <a:cs typeface="Arial-SGK-TV" pitchFamily="2" charset="0"/>
              </a:rPr>
              <a:t>câu</a:t>
            </a:r>
            <a:endParaRPr lang="en-US" sz="4267" b="1" dirty="0">
              <a:solidFill>
                <a:prstClr val="black"/>
              </a:solidFill>
              <a:latin typeface="Arial-SGK-TV" pitchFamily="2" charset="0"/>
              <a:cs typeface="Arial-SGK-TV" pitchFamily="2" charset="0"/>
            </a:endParaRPr>
          </a:p>
        </p:txBody>
      </p:sp>
      <p:sp>
        <p:nvSpPr>
          <p:cNvPr id="3" name="TextBox 2"/>
          <p:cNvSpPr txBox="1"/>
          <p:nvPr/>
        </p:nvSpPr>
        <p:spPr>
          <a:xfrm>
            <a:off x="712983" y="1641961"/>
            <a:ext cx="10223960" cy="1405641"/>
          </a:xfrm>
          <a:prstGeom prst="rect">
            <a:avLst/>
          </a:prstGeom>
          <a:noFill/>
        </p:spPr>
        <p:txBody>
          <a:bodyPr wrap="square" rtlCol="0">
            <a:spAutoFit/>
          </a:bodyPr>
          <a:lstStyle/>
          <a:p>
            <a:pPr defTabSz="914377"/>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Thân</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cây</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liễu</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tuy</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không</a:t>
            </a:r>
            <a:r>
              <a:rPr lang="en-US" sz="4267" dirty="0">
                <a:solidFill>
                  <a:prstClr val="black"/>
                </a:solidFill>
                <a:latin typeface="Arial-SGK-TV" pitchFamily="2" charset="0"/>
                <a:cs typeface="Arial-SGK-TV" pitchFamily="2" charset="0"/>
              </a:rPr>
              <a:t> to </a:t>
            </a:r>
            <a:r>
              <a:rPr lang="en-US" sz="4267" dirty="0" err="1">
                <a:solidFill>
                  <a:prstClr val="black"/>
                </a:solidFill>
                <a:latin typeface="Arial-SGK-TV" pitchFamily="2" charset="0"/>
                <a:cs typeface="Arial-SGK-TV" pitchFamily="2" charset="0"/>
              </a:rPr>
              <a:t>nhưng</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dẻo</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dai</a:t>
            </a:r>
            <a:endParaRPr lang="en-US" sz="4267" dirty="0">
              <a:solidFill>
                <a:prstClr val="black"/>
              </a:solidFill>
              <a:latin typeface="Arial-SGK-TV" pitchFamily="2" charset="0"/>
              <a:cs typeface="Arial-SGK-TV" pitchFamily="2" charset="0"/>
            </a:endParaRPr>
          </a:p>
        </p:txBody>
      </p:sp>
      <p:sp>
        <p:nvSpPr>
          <p:cNvPr id="4" name="TextBox 3"/>
          <p:cNvSpPr txBox="1"/>
          <p:nvPr/>
        </p:nvSpPr>
        <p:spPr>
          <a:xfrm>
            <a:off x="745068" y="2871849"/>
            <a:ext cx="10223960" cy="1405641"/>
          </a:xfrm>
          <a:prstGeom prst="rect">
            <a:avLst/>
          </a:prstGeom>
          <a:noFill/>
        </p:spPr>
        <p:txBody>
          <a:bodyPr wrap="square" rtlCol="0">
            <a:spAutoFit/>
          </a:bodyPr>
          <a:lstStyle/>
          <a:p>
            <a:pPr defTabSz="914377"/>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Chỉ</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cần</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cắm</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xuống</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đất</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nó</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có</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thể</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nhanh</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chóng</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mọc</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lên</a:t>
            </a:r>
            <a:r>
              <a:rPr lang="en-US" sz="4267" dirty="0">
                <a:solidFill>
                  <a:prstClr val="black"/>
                </a:solidFill>
                <a:latin typeface="Arial-SGK-TV" pitchFamily="2" charset="0"/>
                <a:cs typeface="Arial-SGK-TV" pitchFamily="2" charset="0"/>
              </a:rPr>
              <a:t> </a:t>
            </a:r>
            <a:r>
              <a:rPr lang="en-US" sz="4267" dirty="0" err="1">
                <a:solidFill>
                  <a:prstClr val="black"/>
                </a:solidFill>
                <a:latin typeface="Arial-SGK-TV" pitchFamily="2" charset="0"/>
                <a:cs typeface="Arial-SGK-TV" pitchFamily="2" charset="0"/>
              </a:rPr>
              <a:t>cây</a:t>
            </a:r>
            <a:r>
              <a:rPr lang="en-US" sz="4267" dirty="0">
                <a:solidFill>
                  <a:prstClr val="black"/>
                </a:solidFill>
                <a:latin typeface="Arial-SGK-TV" pitchFamily="2" charset="0"/>
                <a:cs typeface="Arial-SGK-TV" pitchFamily="2" charset="0"/>
              </a:rPr>
              <a:t> non.</a:t>
            </a:r>
          </a:p>
        </p:txBody>
      </p:sp>
      <p:cxnSp>
        <p:nvCxnSpPr>
          <p:cNvPr id="5" name="Straight Connector 4"/>
          <p:cNvCxnSpPr/>
          <p:nvPr/>
        </p:nvCxnSpPr>
        <p:spPr>
          <a:xfrm flipH="1">
            <a:off x="4419600" y="1756578"/>
            <a:ext cx="181813" cy="588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460032" y="1756578"/>
            <a:ext cx="181811" cy="553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829684" y="3012473"/>
            <a:ext cx="181811" cy="553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99721" y="3090793"/>
            <a:ext cx="181811" cy="5180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6502" y="4602226"/>
            <a:ext cx="3435341" cy="211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821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6975" y="342939"/>
            <a:ext cx="11153564" cy="6986528"/>
          </a:xfrm>
          <a:prstGeom prst="rect">
            <a:avLst/>
          </a:prstGeom>
          <a:noFill/>
        </p:spPr>
        <p:txBody>
          <a:bodyPr wrap="square" rtlCol="0">
            <a:spAutoFit/>
          </a:bodyPr>
          <a:lstStyle/>
          <a:p>
            <a:pPr algn="ctr" defTabSz="914377"/>
            <a:r>
              <a:rPr lang="en-US" sz="3200" b="1" dirty="0" err="1">
                <a:solidFill>
                  <a:prstClr val="black"/>
                </a:solidFill>
                <a:latin typeface="Arial-SGK-TV" pitchFamily="2" charset="0"/>
                <a:cs typeface="Arial-SGK-TV" pitchFamily="2" charset="0"/>
              </a:rPr>
              <a:t>Cây</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liễu</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dẻo</a:t>
            </a:r>
            <a:r>
              <a:rPr lang="en-US" sz="3200" b="1" dirty="0">
                <a:solidFill>
                  <a:prstClr val="black"/>
                </a:solidFill>
                <a:latin typeface="Arial-SGK-TV" pitchFamily="2" charset="0"/>
                <a:cs typeface="Arial-SGK-TV" pitchFamily="2" charset="0"/>
              </a:rPr>
              <a:t> </a:t>
            </a:r>
            <a:r>
              <a:rPr lang="en-US" sz="3200" b="1" dirty="0" err="1">
                <a:solidFill>
                  <a:prstClr val="black"/>
                </a:solidFill>
                <a:latin typeface="Arial-SGK-TV" pitchFamily="2" charset="0"/>
                <a:cs typeface="Arial-SGK-TV" pitchFamily="2" charset="0"/>
              </a:rPr>
              <a:t>dai</a:t>
            </a:r>
            <a:endParaRPr lang="en-US" sz="3200" b="1" dirty="0">
              <a:solidFill>
                <a:prstClr val="black"/>
              </a:solidFill>
              <a:latin typeface="Arial-SGK-TV" pitchFamily="2" charset="0"/>
              <a:cs typeface="Arial-SGK-TV" pitchFamily="2" charset="0"/>
            </a:endParaRPr>
          </a:p>
          <a:p>
            <a:pPr defTabSz="914377"/>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Trời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nổi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gió</a:t>
            </a:r>
            <a:r>
              <a:rPr lang="en-US" sz="3200" dirty="0">
                <a:solidFill>
                  <a:srgbClr val="4CA420"/>
                </a:solidFill>
                <a:latin typeface="Arial-SGK-TV" pitchFamily="2" charset="0"/>
                <a:cs typeface="Arial-SGK-TV" pitchFamily="2" charset="0"/>
              </a:rPr>
              <a:t> to.       </a:t>
            </a:r>
            <a:r>
              <a:rPr lang="en-US" sz="3200" dirty="0" err="1">
                <a:solidFill>
                  <a:srgbClr val="5B9BD5">
                    <a:lumMod val="75000"/>
                  </a:srgbClr>
                </a:solidFill>
                <a:latin typeface="Arial-SGK-TV" pitchFamily="2" charset="0"/>
                <a:cs typeface="Arial-SGK-TV" pitchFamily="2" charset="0"/>
              </a:rPr>
              <a:t>Cây</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không</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ngừng</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lắc</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lư</a:t>
            </a:r>
            <a:r>
              <a:rPr lang="en-US" sz="3200" dirty="0">
                <a:solidFill>
                  <a:srgbClr val="5B9BD5">
                    <a:lumMod val="75000"/>
                  </a:srgbClr>
                </a:solidFill>
                <a:latin typeface="Arial-SGK-TV" pitchFamily="2" charset="0"/>
                <a:cs typeface="Arial-SGK-TV" pitchFamily="2" charset="0"/>
              </a:rPr>
              <a:t>.</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Thấy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vậy</a:t>
            </a:r>
            <a:r>
              <a:rPr lang="en-US" sz="3200" dirty="0">
                <a:solidFill>
                  <a:srgbClr val="4CA420"/>
                </a:solidFill>
                <a:latin typeface="Arial-SGK-TV" pitchFamily="2" charset="0"/>
                <a:cs typeface="Arial-SGK-TV" pitchFamily="2" charset="0"/>
              </a:rPr>
              <a:t>, Nam </a:t>
            </a:r>
            <a:r>
              <a:rPr lang="en-US" sz="3200" dirty="0" err="1">
                <a:solidFill>
                  <a:srgbClr val="4CA420"/>
                </a:solidFill>
                <a:latin typeface="Arial-SGK-TV" pitchFamily="2" charset="0"/>
                <a:cs typeface="Arial-SGK-TV" pitchFamily="2" charset="0"/>
              </a:rPr>
              <a:t>rất</a:t>
            </a:r>
            <a:r>
              <a:rPr lang="en-US" sz="3200" dirty="0">
                <a:solidFill>
                  <a:srgbClr val="4CA420"/>
                </a:solidFill>
                <a:latin typeface="Arial-SGK-TV" pitchFamily="2" charset="0"/>
                <a:cs typeface="Arial-SGK-TV" pitchFamily="2" charset="0"/>
              </a:rPr>
              <a:t> lo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sẽ</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prstClr val="black"/>
                </a:solidFill>
                <a:latin typeface="Arial-SGK-TV" pitchFamily="2" charset="0"/>
                <a:cs typeface="Arial-SGK-TV" pitchFamily="2" charset="0"/>
              </a:rPr>
              <a:t>.       </a:t>
            </a:r>
            <a:r>
              <a:rPr lang="en-US" sz="3200" dirty="0">
                <a:solidFill>
                  <a:srgbClr val="5B9BD5">
                    <a:lumMod val="75000"/>
                  </a:srgbClr>
                </a:solidFill>
                <a:latin typeface="Arial-SGK-TV" pitchFamily="2" charset="0"/>
                <a:cs typeface="Arial-SGK-TV" pitchFamily="2" charset="0"/>
              </a:rPr>
              <a:t>Nam </a:t>
            </a:r>
            <a:r>
              <a:rPr lang="en-US" sz="3200" dirty="0" err="1">
                <a:solidFill>
                  <a:srgbClr val="5B9BD5">
                    <a:lumMod val="75000"/>
                  </a:srgbClr>
                </a:solidFill>
                <a:latin typeface="Arial-SGK-TV" pitchFamily="2" charset="0"/>
                <a:cs typeface="Arial-SGK-TV" pitchFamily="2" charset="0"/>
              </a:rPr>
              <a:t>hỏi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a:t>
            </a:r>
          </a:p>
          <a:p>
            <a:pPr marL="380990" indent="-380990" defTabSz="914377">
              <a:buFontTx/>
              <a:buChar char="-"/>
            </a:pPr>
            <a:r>
              <a:rPr lang="en-US" sz="3200" dirty="0" err="1">
                <a:solidFill>
                  <a:srgbClr val="4CA420"/>
                </a:solidFill>
                <a:latin typeface="Arial-SGK-TV" pitchFamily="2" charset="0"/>
                <a:cs typeface="Arial-SGK-TV" pitchFamily="2" charset="0"/>
              </a:rPr>
              <a:t>Mẹ</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ơi</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mềm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yếu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thế</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liệu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gió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làm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ạ?</a:t>
            </a:r>
          </a:p>
          <a:p>
            <a:pPr defTabSz="914377"/>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mỉm</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cười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đáp</a:t>
            </a:r>
            <a:r>
              <a:rPr lang="en-US" sz="3200" dirty="0">
                <a:solidFill>
                  <a:srgbClr val="5B9BD5">
                    <a:lumMod val="75000"/>
                  </a:srgbClr>
                </a:solidFill>
                <a:latin typeface="Arial-SGK-TV" pitchFamily="2" charset="0"/>
                <a:cs typeface="Arial-SGK-TV" pitchFamily="2" charset="0"/>
              </a:rPr>
              <a:t>:</a:t>
            </a:r>
          </a:p>
          <a:p>
            <a:pPr marL="380990" indent="-380990" defTabSz="914377">
              <a:buFontTx/>
              <a:buChar char="-"/>
            </a:pPr>
            <a:r>
              <a:rPr lang="en-US" sz="3200" dirty="0">
                <a:solidFill>
                  <a:srgbClr val="4CA420"/>
                </a:solidFill>
                <a:latin typeface="Arial-SGK-TV" pitchFamily="2" charset="0"/>
                <a:cs typeface="Arial-SGK-TV" pitchFamily="2" charset="0"/>
              </a:rPr>
              <a:t>Con </a:t>
            </a:r>
            <a:r>
              <a:rPr lang="en-US" sz="3200" dirty="0" err="1">
                <a:solidFill>
                  <a:srgbClr val="4CA420"/>
                </a:solidFill>
                <a:latin typeface="Arial-SGK-TV" pitchFamily="2" charset="0"/>
                <a:cs typeface="Arial-SGK-TV" pitchFamily="2" charset="0"/>
              </a:rPr>
              <a:t>yên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tâm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sẽ</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sao</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đâu</a:t>
            </a:r>
            <a:r>
              <a:rPr lang="en-US" sz="3200" dirty="0">
                <a:solidFill>
                  <a:srgbClr val="4CA420"/>
                </a:solidFill>
                <a:latin typeface="Arial-SGK-TV" pitchFamily="2" charset="0"/>
                <a:cs typeface="Arial-SGK-TV" pitchFamily="2" charset="0"/>
              </a:rPr>
              <a:t>!</a:t>
            </a:r>
          </a:p>
          <a:p>
            <a:pPr defTabSz="914377"/>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Mẹ</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giải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thích</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thêm</a:t>
            </a:r>
            <a:r>
              <a:rPr lang="en-US" sz="3200" dirty="0">
                <a:solidFill>
                  <a:srgbClr val="5B9BD5">
                    <a:lumMod val="75000"/>
                  </a:srgbClr>
                </a:solidFill>
                <a:latin typeface="Arial-SGK-TV" pitchFamily="2" charset="0"/>
                <a:cs typeface="Arial-SGK-TV" pitchFamily="2" charset="0"/>
              </a:rPr>
              <a:t>:</a:t>
            </a:r>
          </a:p>
          <a:p>
            <a:pPr defTabSz="914377"/>
            <a:r>
              <a:rPr lang="en-US" sz="3200" dirty="0">
                <a:solidFill>
                  <a:prstClr val="black"/>
                </a:solidFill>
                <a:latin typeface="Arial-SGK-TV" pitchFamily="2" charset="0"/>
                <a:cs typeface="Arial-SGK-TV" pitchFamily="2" charset="0"/>
              </a:rPr>
              <a:t> </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Thân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liễu</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tuy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to </a:t>
            </a:r>
            <a:r>
              <a:rPr lang="en-US" sz="3200" dirty="0" err="1">
                <a:solidFill>
                  <a:srgbClr val="4CA420"/>
                </a:solidFill>
                <a:latin typeface="Arial-SGK-TV" pitchFamily="2" charset="0"/>
                <a:cs typeface="Arial-SGK-TV" pitchFamily="2" charset="0"/>
              </a:rPr>
              <a:t>nhưng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dẻo</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dai</a:t>
            </a:r>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Cành</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mềm</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mại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có</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thể</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chuyển</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động</a:t>
            </a:r>
            <a:r>
              <a:rPr lang="en-US" sz="3200" dirty="0">
                <a:solidFill>
                  <a:srgbClr val="5B9BD5">
                    <a:lumMod val="75000"/>
                  </a:srgbClr>
                </a:solidFill>
                <a:latin typeface="Arial-SGK-TV" pitchFamily="2" charset="0"/>
                <a:cs typeface="Arial-SGK-TV" pitchFamily="2" charset="0"/>
              </a:rPr>
              <a:t> </a:t>
            </a:r>
            <a:r>
              <a:rPr lang="en-US" sz="3200" dirty="0" err="1" smtClean="0">
                <a:solidFill>
                  <a:srgbClr val="5B9BD5">
                    <a:lumMod val="75000"/>
                  </a:srgbClr>
                </a:solidFill>
                <a:latin typeface="Arial-SGK-TV" pitchFamily="2" charset="0"/>
                <a:cs typeface="Arial-SGK-TV" pitchFamily="2" charset="0"/>
              </a:rPr>
              <a:t>theo</a:t>
            </a:r>
            <a:r>
              <a:rPr lang="en-US" sz="3200" dirty="0" smtClean="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chiều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gió</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Vì</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vậy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không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dễ</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bị</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gãy</a:t>
            </a:r>
            <a:r>
              <a:rPr lang="en-US" sz="3200" dirty="0">
                <a:solidFill>
                  <a:srgbClr val="4CA420"/>
                </a:solidFill>
                <a:latin typeface="Arial-SGK-TV" pitchFamily="2" charset="0"/>
                <a:cs typeface="Arial-SGK-TV" pitchFamily="2" charset="0"/>
              </a:rPr>
              <a:t>.</a:t>
            </a:r>
            <a:r>
              <a:rPr lang="en-US" sz="3200" dirty="0">
                <a:solidFill>
                  <a:prstClr val="black"/>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Liễu</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còn</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là</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loài</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cây</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dễ</a:t>
            </a:r>
            <a:r>
              <a:rPr lang="en-US" sz="3200" dirty="0">
                <a:solidFill>
                  <a:srgbClr val="5B9BD5">
                    <a:lumMod val="75000"/>
                  </a:srgbClr>
                </a:solidFill>
                <a:latin typeface="Arial-SGK-TV" pitchFamily="2" charset="0"/>
                <a:cs typeface="Arial-SGK-TV" pitchFamily="2" charset="0"/>
              </a:rPr>
              <a:t> </a:t>
            </a:r>
            <a:r>
              <a:rPr lang="en-US" sz="3200" dirty="0" err="1">
                <a:solidFill>
                  <a:srgbClr val="5B9BD5">
                    <a:lumMod val="75000"/>
                  </a:srgbClr>
                </a:solidFill>
                <a:latin typeface="Arial-SGK-TV" pitchFamily="2" charset="0"/>
                <a:cs typeface="Arial-SGK-TV" pitchFamily="2" charset="0"/>
              </a:rPr>
              <a:t>trồng</a:t>
            </a:r>
            <a:r>
              <a:rPr lang="en-US" sz="3200" dirty="0">
                <a:solidFill>
                  <a:prstClr val="black"/>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Chỉ</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cần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cắm</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cành</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xuống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đất</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có</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thể</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nhanh</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chóng</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mọc</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lên</a:t>
            </a:r>
            <a:r>
              <a:rPr lang="en-US" sz="3200" dirty="0">
                <a:solidFill>
                  <a:srgbClr val="4CA420"/>
                </a:solidFill>
                <a:latin typeface="Arial-SGK-TV" pitchFamily="2" charset="0"/>
                <a:cs typeface="Arial-SGK-TV" pitchFamily="2" charset="0"/>
              </a:rPr>
              <a:t> </a:t>
            </a:r>
            <a:r>
              <a:rPr lang="en-US" sz="3200" dirty="0" err="1">
                <a:solidFill>
                  <a:srgbClr val="4CA420"/>
                </a:solidFill>
                <a:latin typeface="Arial-SGK-TV" pitchFamily="2" charset="0"/>
                <a:cs typeface="Arial-SGK-TV" pitchFamily="2" charset="0"/>
              </a:rPr>
              <a:t>cây</a:t>
            </a:r>
            <a:r>
              <a:rPr lang="en-US" sz="3200" dirty="0">
                <a:solidFill>
                  <a:srgbClr val="4CA420"/>
                </a:solidFill>
                <a:latin typeface="Arial-SGK-TV" pitchFamily="2" charset="0"/>
                <a:cs typeface="Arial-SGK-TV" pitchFamily="2" charset="0"/>
              </a:rPr>
              <a:t> non.</a:t>
            </a:r>
          </a:p>
          <a:p>
            <a:pPr algn="r" defTabSz="914377"/>
            <a:r>
              <a:rPr lang="en-US" sz="3200" dirty="0">
                <a:solidFill>
                  <a:prstClr val="black"/>
                </a:solidFill>
                <a:latin typeface="Arial-SGK-TV" pitchFamily="2" charset="0"/>
                <a:cs typeface="Arial-SGK-TV" pitchFamily="2" charset="0"/>
              </a:rPr>
              <a:t>(</a:t>
            </a:r>
            <a:r>
              <a:rPr lang="en-US" sz="3200" dirty="0" err="1">
                <a:solidFill>
                  <a:prstClr val="black"/>
                </a:solidFill>
                <a:latin typeface="Arial-SGK-TV" pitchFamily="2" charset="0"/>
                <a:cs typeface="Arial-SGK-TV" pitchFamily="2" charset="0"/>
              </a:rPr>
              <a:t>Hải</a:t>
            </a:r>
            <a:r>
              <a:rPr lang="en-US" sz="3200" dirty="0">
                <a:solidFill>
                  <a:prstClr val="black"/>
                </a:solidFill>
                <a:latin typeface="Arial-SGK-TV" pitchFamily="2" charset="0"/>
                <a:cs typeface="Arial-SGK-TV" pitchFamily="2" charset="0"/>
              </a:rPr>
              <a:t> An)</a:t>
            </a: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21706" y="806979"/>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1</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3767195" y="823407"/>
            <a:ext cx="496187"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2</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9525000" y="833298"/>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3</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6784137" y="1363041"/>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4</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1" y="1922600"/>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5</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334891" y="2784437"/>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6</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40705" y="3297294"/>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7</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421705" y="3858813"/>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8</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xmlns="" id="{47C08B50-8E4E-4C6C-9850-333F77FE0ED1}"/>
              </a:ext>
            </a:extLst>
          </p:cNvPr>
          <p:cNvSpPr/>
          <p:nvPr/>
        </p:nvSpPr>
        <p:spPr>
          <a:xfrm>
            <a:off x="112450" y="4381429"/>
            <a:ext cx="482009"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9</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xmlns="" id="{47C08B50-8E4E-4C6C-9850-333F77FE0ED1}"/>
              </a:ext>
            </a:extLst>
          </p:cNvPr>
          <p:cNvSpPr/>
          <p:nvPr/>
        </p:nvSpPr>
        <p:spPr>
          <a:xfrm>
            <a:off x="8636164" y="4775521"/>
            <a:ext cx="699215"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1867" b="1" dirty="0">
                <a:solidFill>
                  <a:prstClr val="white"/>
                </a:solidFill>
                <a:latin typeface="Times New Roman" panose="02020603050405020304" pitchFamily="18" charset="0"/>
                <a:cs typeface="Times New Roman" panose="02020603050405020304" pitchFamily="18" charset="0"/>
              </a:rPr>
              <a:t>11</a:t>
            </a:r>
            <a:endParaRPr lang="vi-VN" sz="1867" b="1" dirty="0">
              <a:solidFill>
                <a:prstClr val="white"/>
              </a:solidFill>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xmlns="" id="{47C08B50-8E4E-4C6C-9850-333F77FE0ED1}"/>
              </a:ext>
            </a:extLst>
          </p:cNvPr>
          <p:cNvSpPr/>
          <p:nvPr/>
        </p:nvSpPr>
        <p:spPr>
          <a:xfrm>
            <a:off x="3492622" y="5285472"/>
            <a:ext cx="770760"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2133" b="1" dirty="0">
                <a:solidFill>
                  <a:prstClr val="white"/>
                </a:solidFill>
                <a:latin typeface="Times New Roman" panose="02020603050405020304" pitchFamily="18" charset="0"/>
                <a:cs typeface="Times New Roman" panose="02020603050405020304" pitchFamily="18" charset="0"/>
              </a:rPr>
              <a:t>12</a:t>
            </a:r>
            <a:endParaRPr lang="vi-VN" sz="2133" b="1" dirty="0">
              <a:solidFill>
                <a:prstClr val="white"/>
              </a:solidFill>
              <a:latin typeface="Times New Roman" panose="02020603050405020304" pitchFamily="18" charset="0"/>
              <a:cs typeface="Times New Roman" panose="02020603050405020304" pitchFamily="18" charset="0"/>
            </a:endParaRPr>
          </a:p>
        </p:txBody>
      </p:sp>
      <p:sp>
        <p:nvSpPr>
          <p:cNvPr id="22" name="Lưu đồ: Đường kết nối 15">
            <a:extLst>
              <a:ext uri="{FF2B5EF4-FFF2-40B4-BE49-F238E27FC236}">
                <a16:creationId xmlns:a16="http://schemas.microsoft.com/office/drawing/2014/main" xmlns="" id="{47C08B50-8E4E-4C6C-9850-333F77FE0ED1}"/>
              </a:ext>
            </a:extLst>
          </p:cNvPr>
          <p:cNvSpPr/>
          <p:nvPr/>
        </p:nvSpPr>
        <p:spPr>
          <a:xfrm>
            <a:off x="9710925" y="5285472"/>
            <a:ext cx="819808" cy="4678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2400" b="1" dirty="0">
                <a:solidFill>
                  <a:prstClr val="white"/>
                </a:solidFill>
                <a:latin typeface="Times New Roman" panose="02020603050405020304" pitchFamily="18" charset="0"/>
                <a:cs typeface="Times New Roman" panose="02020603050405020304" pitchFamily="18" charset="0"/>
              </a:rPr>
              <a:t>13</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23" name="Lưu đồ: Đường kết nối 15">
            <a:extLst>
              <a:ext uri="{FF2B5EF4-FFF2-40B4-BE49-F238E27FC236}">
                <a16:creationId xmlns:a16="http://schemas.microsoft.com/office/drawing/2014/main" xmlns="" id="{47C08B50-8E4E-4C6C-9850-333F77FE0ED1}"/>
              </a:ext>
            </a:extLst>
          </p:cNvPr>
          <p:cNvSpPr/>
          <p:nvPr/>
        </p:nvSpPr>
        <p:spPr>
          <a:xfrm>
            <a:off x="8458200" y="4296589"/>
            <a:ext cx="653120" cy="4789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914377"/>
            <a:r>
              <a:rPr lang="en-US" sz="1600" b="1" dirty="0">
                <a:solidFill>
                  <a:prstClr val="white"/>
                </a:solidFill>
                <a:latin typeface="Times New Roman" panose="02020603050405020304" pitchFamily="18" charset="0"/>
                <a:cs typeface="Times New Roman" panose="02020603050405020304" pitchFamily="18" charset="0"/>
              </a:rPr>
              <a:t>10</a:t>
            </a:r>
            <a:endParaRPr lang="vi-VN" sz="1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0458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750"/>
                                        <p:tgtEl>
                                          <p:spTgt spid="12"/>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750"/>
                                        <p:tgtEl>
                                          <p:spTgt spid="13"/>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750"/>
                                        <p:tgtEl>
                                          <p:spTgt spid="14"/>
                                        </p:tgtEl>
                                      </p:cBhvr>
                                    </p:animEffect>
                                  </p:childTnLst>
                                </p:cTn>
                              </p:par>
                            </p:childTnLst>
                          </p:cTn>
                        </p:par>
                        <p:par>
                          <p:cTn id="24" fill="hold">
                            <p:stCondLst>
                              <p:cond delay="3750"/>
                            </p:stCondLst>
                            <p:childTnLst>
                              <p:par>
                                <p:cTn id="25" presetID="6"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750"/>
                                        <p:tgtEl>
                                          <p:spTgt spid="15"/>
                                        </p:tgtEl>
                                      </p:cBhvr>
                                    </p:animEffect>
                                  </p:childTnLst>
                                </p:cTn>
                              </p:par>
                            </p:childTnLst>
                          </p:cTn>
                        </p:par>
                        <p:par>
                          <p:cTn id="28" fill="hold">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childTnLst>
                          </p:cTn>
                        </p:par>
                        <p:par>
                          <p:cTn id="32" fill="hold">
                            <p:stCondLst>
                              <p:cond delay="5250"/>
                            </p:stCondLst>
                            <p:childTnLst>
                              <p:par>
                                <p:cTn id="33" presetID="6"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750"/>
                                        <p:tgtEl>
                                          <p:spTgt spid="17"/>
                                        </p:tgtEl>
                                      </p:cBhvr>
                                    </p:animEffect>
                                  </p:childTnLst>
                                </p:cTn>
                              </p:par>
                            </p:childTnLst>
                          </p:cTn>
                        </p:par>
                        <p:par>
                          <p:cTn id="36" fill="hold">
                            <p:stCondLst>
                              <p:cond delay="6000"/>
                            </p:stCondLst>
                            <p:childTnLst>
                              <p:par>
                                <p:cTn id="37" presetID="6"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750"/>
                                        <p:tgtEl>
                                          <p:spTgt spid="19"/>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725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75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825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E1CD856-8A64-4BBB-9C1A-413105F9A5E1}"/>
              </a:ext>
            </a:extLst>
          </p:cNvPr>
          <p:cNvSpPr/>
          <p:nvPr/>
        </p:nvSpPr>
        <p:spPr>
          <a:xfrm>
            <a:off x="3124200" y="457200"/>
            <a:ext cx="623119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Nghỉ</a:t>
            </a:r>
            <a:r>
              <a:rPr kumimoji="0" lang="en-US" sz="8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 </a:t>
            </a:r>
            <a:r>
              <a:rPr kumimoji="0" lang="en-US" sz="8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giải</a:t>
            </a:r>
            <a:r>
              <a:rPr kumimoji="0" lang="en-US" sz="8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 lao</a:t>
            </a:r>
          </a:p>
        </p:txBody>
      </p:sp>
    </p:spTree>
    <p:extLst>
      <p:ext uri="{BB962C8B-B14F-4D97-AF65-F5344CB8AC3E}">
        <p14:creationId xmlns:p14="http://schemas.microsoft.com/office/powerpoint/2010/main" val="3374071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t="2000" b="5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13146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402431" y="480602"/>
            <a:ext cx="11789569" cy="5878532"/>
          </a:xfrm>
          <a:prstGeom prst="rect">
            <a:avLst/>
          </a:prstGeom>
        </p:spPr>
        <p:txBody>
          <a:bodyPr wrap="square">
            <a:spAutoFit/>
          </a:bodyPr>
          <a:lstStyle/>
          <a:p>
            <a:pPr algn="ctr">
              <a:defRPr/>
            </a:pPr>
            <a:r>
              <a:rPr lang="en-US" sz="3200" b="1" dirty="0">
                <a:latin typeface="Arial-SGK-TV" pitchFamily="2" charset="0"/>
                <a:ea typeface="Arial-Rounded" panose="020B0500000000000000" pitchFamily="34" charset="0"/>
                <a:cs typeface="Arial-SGK-TV" pitchFamily="2" charset="0"/>
              </a:rPr>
              <a:t>Cây liễu dẻo dai</a:t>
            </a:r>
          </a:p>
          <a:p>
            <a:pPr algn="just">
              <a:defRPr/>
            </a:pPr>
            <a:r>
              <a:rPr lang="en-US" sz="3200" dirty="0">
                <a:latin typeface="Arial-SGK-TV" pitchFamily="2" charset="0"/>
                <a:ea typeface="Arial-Rounded" panose="020B0500000000000000" pitchFamily="34" charset="0"/>
                <a:cs typeface="Arial-SGK-TV" pitchFamily="2" charset="0"/>
              </a:rPr>
              <a:t>	</a:t>
            </a:r>
          </a:p>
          <a:p>
            <a:pPr algn="just">
              <a:defRPr/>
            </a:pPr>
            <a:r>
              <a:rPr lang="en-US" sz="3200" dirty="0">
                <a:latin typeface="Arial-SGK-TV" pitchFamily="2" charset="0"/>
                <a:ea typeface="Arial-Rounded" panose="020B0500000000000000" pitchFamily="34" charset="0"/>
                <a:cs typeface="Arial-SGK-TV" pitchFamily="2" charset="0"/>
              </a:rPr>
              <a:t>     </a:t>
            </a:r>
            <a:r>
              <a:rPr lang="en-US" sz="26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6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sz="2600" dirty="0">
                <a:latin typeface="Arial-SGK-TV" pitchFamily="2" charset="0"/>
                <a:ea typeface="Arial-Rounded" panose="020B0500000000000000" pitchFamily="34" charset="0"/>
                <a:cs typeface="Arial-SGK-TV" pitchFamily="2" charset="0"/>
              </a:rPr>
              <a:t>     </a:t>
            </a:r>
          </a:p>
          <a:p>
            <a:pPr algn="just">
              <a:defRPr/>
            </a:pPr>
            <a:r>
              <a:rPr lang="en-US" sz="2600" dirty="0">
                <a:latin typeface="Arial-SGK-TV" pitchFamily="2" charset="0"/>
                <a:ea typeface="Arial-Rounded" panose="020B0500000000000000" pitchFamily="34" charset="0"/>
                <a:cs typeface="Arial-SGK-TV" pitchFamily="2" charset="0"/>
              </a:rPr>
              <a:t>     Mẹ mỉm cười đáp:</a:t>
            </a:r>
          </a:p>
          <a:p>
            <a:pPr algn="just">
              <a:defRPr/>
            </a:pPr>
            <a:r>
              <a:rPr lang="en-US" sz="2600" dirty="0">
                <a:latin typeface="Arial-SGK-TV" pitchFamily="2" charset="0"/>
                <a:ea typeface="Arial-Rounded" panose="020B0500000000000000" pitchFamily="34" charset="0"/>
                <a:cs typeface="Arial-SGK-TV" pitchFamily="2" charset="0"/>
              </a:rPr>
              <a:t>     - Con yên tâm, cây liễu sẽ không sao đâu!</a:t>
            </a:r>
          </a:p>
          <a:p>
            <a:pPr algn="just">
              <a:defRPr/>
            </a:pPr>
            <a:r>
              <a:rPr lang="en-US" sz="2600" dirty="0">
                <a:latin typeface="Arial-SGK-TV" pitchFamily="2" charset="0"/>
                <a:ea typeface="Arial-Rounded" panose="020B0500000000000000" pitchFamily="34" charset="0"/>
                <a:cs typeface="Arial-SGK-TV" pitchFamily="2" charset="0"/>
              </a:rPr>
              <a:t>     Mẹ giải thích thêm: </a:t>
            </a:r>
          </a:p>
          <a:p>
            <a:pPr algn="just">
              <a:defRPr/>
            </a:pPr>
            <a:r>
              <a:rPr lang="en-US" sz="2600" dirty="0">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SGK-TV" pitchFamily="2" charset="0"/>
                <a:ea typeface="Arial-Rounded" panose="020B0500000000000000" pitchFamily="34" charset="0"/>
                <a:cs typeface="Arial-SGK-TV" pitchFamily="2" charset="0"/>
              </a:rPr>
              <a:t>(</a:t>
            </a:r>
            <a:r>
              <a:rPr lang="en-US" sz="2000" dirty="0">
                <a:latin typeface="Arial-SGK-TV" pitchFamily="2" charset="0"/>
                <a:ea typeface="Arial-Rounded" panose="020B0500000000000000" pitchFamily="34" charset="0"/>
                <a:cs typeface="Arial-SGK-TV" pitchFamily="2" charset="0"/>
              </a:rPr>
              <a:t>Hải An)</a:t>
            </a:r>
          </a:p>
        </p:txBody>
      </p:sp>
      <p:sp>
        <p:nvSpPr>
          <p:cNvPr id="8" name="TextBox 7"/>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SGK-TV" pitchFamily="2" charset="0"/>
                <a:ea typeface="Arial-Rounded" pitchFamily="34" charset="0"/>
                <a:cs typeface="Arial-SGK-TV" pitchFamily="2" charset="0"/>
              </a:rPr>
              <a:t>Đọc nối tiếp đoạn</a:t>
            </a: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7531070" y="-12787"/>
            <a:ext cx="4660930" cy="3213188"/>
          </a:xfrm>
          <a:prstGeom prst="rect">
            <a:avLst/>
          </a:prstGeom>
        </p:spPr>
      </p:pic>
      <p:sp>
        <p:nvSpPr>
          <p:cNvPr id="5" name="TextBox 4"/>
          <p:cNvSpPr txBox="1"/>
          <p:nvPr/>
        </p:nvSpPr>
        <p:spPr>
          <a:xfrm>
            <a:off x="1828800" y="990600"/>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SGK-TV" pitchFamily="2" charset="0"/>
                <a:ea typeface="Arial-Rounded" pitchFamily="34" charset="0"/>
                <a:cs typeface="Arial-SGK-TV" pitchFamily="2" charset="0"/>
              </a:rPr>
              <a:t>Giải nghĩa của từ</a:t>
            </a:r>
          </a:p>
        </p:txBody>
      </p:sp>
      <p:sp>
        <p:nvSpPr>
          <p:cNvPr id="6" name="Rectangle 5"/>
          <p:cNvSpPr/>
          <p:nvPr/>
        </p:nvSpPr>
        <p:spPr>
          <a:xfrm>
            <a:off x="685800" y="2337237"/>
            <a:ext cx="11125200" cy="2640723"/>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SGK-TV" pitchFamily="2" charset="0"/>
                <a:ea typeface="Arial-Rounded" panose="020B0500000000000000" pitchFamily="34" charset="0"/>
                <a:cs typeface="Arial-SGK-TV" pitchFamily="2" charset="0"/>
              </a:rPr>
              <a:t>dẻo dai</a:t>
            </a:r>
            <a:r>
              <a:rPr lang="en-US" sz="3600" dirty="0">
                <a:latin typeface="Arial-SGK-TV" pitchFamily="2" charset="0"/>
                <a:ea typeface="Arial-Rounded" panose="020B0500000000000000" pitchFamily="34" charset="0"/>
                <a:cs typeface="Arial-SGK-TV" pitchFamily="2" charset="0"/>
              </a:rPr>
              <a:t>: có khả năng chịu đựng trong khoảng thời gian dài.</a:t>
            </a:r>
            <a:endParaRPr lang="en-US" sz="3200" dirty="0">
              <a:latin typeface="Arial-SGK-TV" pitchFamily="2" charset="0"/>
              <a:ea typeface="Arial-Rounded" panose="020B0500000000000000" pitchFamily="34" charset="0"/>
              <a:cs typeface="Arial-SGK-TV" pitchFamily="2" charset="0"/>
            </a:endParaRPr>
          </a:p>
          <a:p>
            <a:pPr algn="just">
              <a:lnSpc>
                <a:spcPct val="115000"/>
              </a:lnSpc>
              <a:spcAft>
                <a:spcPts val="0"/>
              </a:spcAft>
            </a:pPr>
            <a:r>
              <a:rPr lang="en-US" sz="3600" i="1" dirty="0">
                <a:solidFill>
                  <a:srgbClr val="C00000"/>
                </a:solidFill>
                <a:latin typeface="Arial-SGK-TV" pitchFamily="2" charset="0"/>
                <a:ea typeface="Arial-Rounded" panose="020B0500000000000000" pitchFamily="34" charset="0"/>
                <a:cs typeface="Arial-SGK-TV" pitchFamily="2" charset="0"/>
              </a:rPr>
              <a:t>lắc lư</a:t>
            </a:r>
            <a:r>
              <a:rPr lang="en-US" sz="3600" dirty="0">
                <a:latin typeface="Arial-SGK-TV" pitchFamily="2" charset="0"/>
                <a:ea typeface="Arial-Rounded" panose="020B0500000000000000" pitchFamily="34" charset="0"/>
                <a:cs typeface="Arial-SGK-TV" pitchFamily="2" charset="0"/>
              </a:rPr>
              <a:t>: nghiêng bên nọ, nghiêng bên kia. </a:t>
            </a:r>
            <a:endParaRPr lang="en-US" sz="3200" dirty="0">
              <a:latin typeface="Arial-SGK-TV" pitchFamily="2" charset="0"/>
              <a:ea typeface="Arial-Rounded" panose="020B0500000000000000" pitchFamily="34" charset="0"/>
              <a:cs typeface="Arial-SGK-TV" pitchFamily="2" charset="0"/>
            </a:endParaRPr>
          </a:p>
          <a:p>
            <a:pPr algn="just">
              <a:lnSpc>
                <a:spcPct val="115000"/>
              </a:lnSpc>
              <a:spcAft>
                <a:spcPts val="0"/>
              </a:spcAft>
            </a:pPr>
            <a:r>
              <a:rPr lang="en-US" sz="3600" i="1" dirty="0">
                <a:solidFill>
                  <a:srgbClr val="C00000"/>
                </a:solidFill>
                <a:latin typeface="Arial-SGK-TV" pitchFamily="2" charset="0"/>
                <a:ea typeface="Arial-Rounded" panose="020B0500000000000000" pitchFamily="34" charset="0"/>
                <a:cs typeface="Arial-SGK-TV" pitchFamily="2" charset="0"/>
              </a:rPr>
              <a:t>mềm mại</a:t>
            </a:r>
            <a:r>
              <a:rPr lang="en-US" sz="3600" dirty="0">
                <a:latin typeface="Arial-SGK-TV" pitchFamily="2" charset="0"/>
                <a:ea typeface="Arial-Rounded" panose="020B0500000000000000" pitchFamily="34" charset="0"/>
                <a:cs typeface="Arial-SGK-TV" pitchFamily="2" charset="0"/>
              </a:rPr>
              <a:t>: mềm và gợi cảm giác dẻo dai.</a:t>
            </a:r>
            <a:endParaRPr lang="en-US" sz="3200" dirty="0">
              <a:effectLst/>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215" y="481940"/>
            <a:ext cx="8195037" cy="5467625"/>
          </a:xfrm>
          <a:prstGeom prst="rect">
            <a:avLst/>
          </a:prstGeom>
        </p:spPr>
      </p:pic>
      <p:sp>
        <p:nvSpPr>
          <p:cNvPr id="4" name="TextBox 3"/>
          <p:cNvSpPr txBox="1"/>
          <p:nvPr/>
        </p:nvSpPr>
        <p:spPr>
          <a:xfrm>
            <a:off x="4975515" y="5996225"/>
            <a:ext cx="2695075" cy="830997"/>
          </a:xfrm>
          <a:prstGeom prst="rect">
            <a:avLst/>
          </a:prstGeom>
          <a:noFill/>
        </p:spPr>
        <p:txBody>
          <a:bodyPr wrap="square" rtlCol="0">
            <a:spAutoFit/>
          </a:bodyPr>
          <a:lstStyle/>
          <a:p>
            <a:pPr defTabSz="914377"/>
            <a:r>
              <a:rPr lang="en-US" sz="4800" b="1" dirty="0" err="1">
                <a:solidFill>
                  <a:prstClr val="black"/>
                </a:solidFill>
                <a:latin typeface="Arial-SGK-TV" pitchFamily="2" charset="0"/>
                <a:cs typeface="Arial-SGK-TV" pitchFamily="2" charset="0"/>
              </a:rPr>
              <a:t>Dẻo</a:t>
            </a:r>
            <a:r>
              <a:rPr lang="en-US" sz="4800" b="1" dirty="0">
                <a:solidFill>
                  <a:prstClr val="black"/>
                </a:solidFill>
                <a:latin typeface="Arial-SGK-TV" pitchFamily="2" charset="0"/>
                <a:cs typeface="Arial-SGK-TV" pitchFamily="2" charset="0"/>
              </a:rPr>
              <a:t> </a:t>
            </a:r>
            <a:r>
              <a:rPr lang="en-US" sz="4800" b="1" dirty="0" err="1">
                <a:solidFill>
                  <a:prstClr val="black"/>
                </a:solidFill>
                <a:latin typeface="Arial-SGK-TV" pitchFamily="2" charset="0"/>
                <a:cs typeface="Arial-SGK-TV" pitchFamily="2" charset="0"/>
              </a:rPr>
              <a:t>dai</a:t>
            </a:r>
            <a:endParaRPr lang="en-US" sz="4800" b="1" dirty="0">
              <a:solidFill>
                <a:prstClr val="black"/>
              </a:solidFill>
              <a:latin typeface="Arial-SGK-TV" pitchFamily="2" charset="0"/>
              <a:cs typeface="Arial-SGK-TV" pitchFamily="2" charset="0"/>
            </a:endParaRPr>
          </a:p>
        </p:txBody>
      </p:sp>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018" y="0"/>
            <a:ext cx="1559983" cy="135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352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7091" y="0"/>
            <a:ext cx="6180016" cy="6180016"/>
          </a:xfrm>
          <a:prstGeom prst="rect">
            <a:avLst/>
          </a:prstGeom>
        </p:spPr>
      </p:pic>
      <p:sp>
        <p:nvSpPr>
          <p:cNvPr id="3" name="TextBox 2"/>
          <p:cNvSpPr txBox="1"/>
          <p:nvPr/>
        </p:nvSpPr>
        <p:spPr>
          <a:xfrm>
            <a:off x="4814278" y="6096003"/>
            <a:ext cx="3595077" cy="666786"/>
          </a:xfrm>
          <a:prstGeom prst="rect">
            <a:avLst/>
          </a:prstGeom>
          <a:noFill/>
        </p:spPr>
        <p:txBody>
          <a:bodyPr wrap="square" rtlCol="0">
            <a:spAutoFit/>
          </a:bodyPr>
          <a:lstStyle/>
          <a:p>
            <a:pPr defTabSz="914377"/>
            <a:r>
              <a:rPr lang="en-US" sz="3733" b="1" dirty="0" err="1" smtClean="0">
                <a:solidFill>
                  <a:prstClr val="black"/>
                </a:solidFill>
                <a:latin typeface="Arial-SGK-TV" pitchFamily="2" charset="0"/>
                <a:cs typeface="Arial-SGK-TV" pitchFamily="2" charset="0"/>
              </a:rPr>
              <a:t>Mềm</a:t>
            </a:r>
            <a:r>
              <a:rPr lang="en-US" sz="3733" b="1" dirty="0" smtClean="0">
                <a:solidFill>
                  <a:prstClr val="black"/>
                </a:solidFill>
                <a:latin typeface="Arial-SGK-TV" pitchFamily="2" charset="0"/>
                <a:cs typeface="Arial-SGK-TV" pitchFamily="2" charset="0"/>
              </a:rPr>
              <a:t> </a:t>
            </a:r>
            <a:r>
              <a:rPr lang="en-US" sz="3733" b="1" dirty="0" err="1" smtClean="0">
                <a:solidFill>
                  <a:prstClr val="black"/>
                </a:solidFill>
                <a:latin typeface="Arial-SGK-TV" pitchFamily="2" charset="0"/>
                <a:cs typeface="Arial-SGK-TV" pitchFamily="2" charset="0"/>
              </a:rPr>
              <a:t>mại</a:t>
            </a:r>
            <a:endParaRPr lang="en-US" sz="3733" b="1" dirty="0">
              <a:solidFill>
                <a:prstClr val="black"/>
              </a:solidFill>
              <a:latin typeface="Arial-SGK-TV" pitchFamily="2" charset="0"/>
              <a:cs typeface="Arial-SGK-TV" pitchFamily="2" charset="0"/>
            </a:endParaRP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018" y="0"/>
            <a:ext cx="1559983" cy="135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564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Rectangle 3"/>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5" name="Picture 4"/>
          <p:cNvPicPr>
            <a:picLocks noChangeAspect="1"/>
          </p:cNvPicPr>
          <p:nvPr/>
        </p:nvPicPr>
        <p:blipFill>
          <a:blip r:embed="rId2"/>
          <a:stretch>
            <a:fillRect/>
          </a:stretch>
        </p:blipFill>
        <p:spPr>
          <a:xfrm>
            <a:off x="7696200" y="114301"/>
            <a:ext cx="4495800" cy="2476500"/>
          </a:xfrm>
          <a:prstGeom prst="rect">
            <a:avLst/>
          </a:prstGeom>
        </p:spPr>
      </p:pic>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523208"/>
          </a:xfrm>
          <a:prstGeom prst="rect">
            <a:avLst/>
          </a:prstGeom>
          <a:noFill/>
        </p:spPr>
        <p:txBody>
          <a:bodyPr wrap="square" lIns="91428" tIns="45714" rIns="91428" bIns="45714" rtlCol="0">
            <a:spAutoFit/>
          </a:bodyPr>
          <a:lstStyle/>
          <a:p>
            <a:pPr algn="just"/>
            <a:r>
              <a:rPr lang="en-US" sz="2800" b="1" dirty="0">
                <a:latin typeface="Arial-SGK-TV" pitchFamily="2" charset="0"/>
                <a:ea typeface="Arial-Rounded" pitchFamily="34" charset="0"/>
                <a:cs typeface="Arial-SGK-TV" pitchFamily="2" charset="0"/>
              </a:rPr>
              <a:t>Đọc</a:t>
            </a:r>
          </a:p>
        </p:txBody>
      </p:sp>
      <p:sp>
        <p:nvSpPr>
          <p:cNvPr id="8" name="Rectangle 7"/>
          <p:cNvSpPr/>
          <p:nvPr/>
        </p:nvSpPr>
        <p:spPr>
          <a:xfrm>
            <a:off x="0" y="431165"/>
            <a:ext cx="11789569" cy="5878532"/>
          </a:xfrm>
          <a:prstGeom prst="rect">
            <a:avLst/>
          </a:prstGeom>
        </p:spPr>
        <p:txBody>
          <a:bodyPr wrap="square">
            <a:spAutoFit/>
          </a:bodyPr>
          <a:lstStyle/>
          <a:p>
            <a:pPr algn="ctr">
              <a:defRPr/>
            </a:pPr>
            <a:r>
              <a:rPr lang="en-US" sz="3200" b="1" dirty="0">
                <a:latin typeface="Arial-SGK-TV" pitchFamily="2" charset="0"/>
                <a:ea typeface="Arial-Rounded" panose="020B0500000000000000" pitchFamily="34" charset="0"/>
                <a:cs typeface="Arial-SGK-TV" pitchFamily="2" charset="0"/>
              </a:rPr>
              <a:t>Cây liễu dẻo dai</a:t>
            </a:r>
          </a:p>
          <a:p>
            <a:pPr algn="just">
              <a:defRPr/>
            </a:pPr>
            <a:r>
              <a:rPr lang="en-US" sz="3200" dirty="0">
                <a:latin typeface="Arial-SGK-TV" pitchFamily="2" charset="0"/>
                <a:ea typeface="Arial-Rounded" panose="020B0500000000000000" pitchFamily="34" charset="0"/>
                <a:cs typeface="Arial-SGK-TV" pitchFamily="2" charset="0"/>
              </a:rPr>
              <a:t>	</a:t>
            </a:r>
          </a:p>
          <a:p>
            <a:pPr algn="just">
              <a:defRPr/>
            </a:pPr>
            <a:r>
              <a:rPr lang="en-US" sz="3200" dirty="0">
                <a:latin typeface="Arial-SGK-TV" pitchFamily="2" charset="0"/>
                <a:ea typeface="Arial-Rounded" panose="020B0500000000000000" pitchFamily="34" charset="0"/>
                <a:cs typeface="Arial-SGK-TV" pitchFamily="2" charset="0"/>
              </a:rPr>
              <a:t>     </a:t>
            </a:r>
            <a:r>
              <a:rPr lang="en-US" sz="26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6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sz="2600" dirty="0">
                <a:latin typeface="Arial-SGK-TV" pitchFamily="2" charset="0"/>
                <a:ea typeface="Arial-Rounded" panose="020B0500000000000000" pitchFamily="34" charset="0"/>
                <a:cs typeface="Arial-SGK-TV" pitchFamily="2" charset="0"/>
              </a:rPr>
              <a:t>     </a:t>
            </a:r>
          </a:p>
          <a:p>
            <a:pPr algn="just">
              <a:defRPr/>
            </a:pPr>
            <a:r>
              <a:rPr lang="en-US" sz="2600" dirty="0">
                <a:latin typeface="Arial-SGK-TV" pitchFamily="2" charset="0"/>
                <a:ea typeface="Arial-Rounded" panose="020B0500000000000000" pitchFamily="34" charset="0"/>
                <a:cs typeface="Arial-SGK-TV" pitchFamily="2" charset="0"/>
              </a:rPr>
              <a:t>     Mẹ mỉm cười đáp:</a:t>
            </a:r>
          </a:p>
          <a:p>
            <a:pPr algn="just">
              <a:defRPr/>
            </a:pPr>
            <a:r>
              <a:rPr lang="en-US" sz="2600" dirty="0">
                <a:latin typeface="Arial-SGK-TV" pitchFamily="2" charset="0"/>
                <a:ea typeface="Arial-Rounded" panose="020B0500000000000000" pitchFamily="34" charset="0"/>
                <a:cs typeface="Arial-SGK-TV" pitchFamily="2" charset="0"/>
              </a:rPr>
              <a:t>     - Con yên tâm, cây liễu sẽ không sao đâu!</a:t>
            </a:r>
          </a:p>
          <a:p>
            <a:pPr algn="just">
              <a:defRPr/>
            </a:pPr>
            <a:r>
              <a:rPr lang="en-US" sz="2600" dirty="0">
                <a:latin typeface="Arial-SGK-TV" pitchFamily="2" charset="0"/>
                <a:ea typeface="Arial-Rounded" panose="020B0500000000000000" pitchFamily="34" charset="0"/>
                <a:cs typeface="Arial-SGK-TV" pitchFamily="2" charset="0"/>
              </a:rPr>
              <a:t>     Mẹ giải thích thêm: </a:t>
            </a:r>
          </a:p>
          <a:p>
            <a:pPr algn="just">
              <a:defRPr/>
            </a:pPr>
            <a:r>
              <a:rPr lang="en-US" sz="2600" dirty="0">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SGK-TV" pitchFamily="2" charset="0"/>
                <a:ea typeface="Arial-Rounded" panose="020B0500000000000000" pitchFamily="34" charset="0"/>
                <a:cs typeface="Arial-SGK-TV" pitchFamily="2" charset="0"/>
              </a:rPr>
              <a:t>(</a:t>
            </a:r>
            <a:r>
              <a:rPr lang="en-US" sz="2000" dirty="0">
                <a:latin typeface="Arial-SGK-TV" pitchFamily="2" charset="0"/>
                <a:ea typeface="Arial-Rounded" panose="020B0500000000000000" pitchFamily="34" charset="0"/>
                <a:cs typeface="Arial-SGK-TV" pitchFamily="2" charset="0"/>
              </a:rPr>
              <a:t>Hải An)</a:t>
            </a:r>
          </a:p>
        </p:txBody>
      </p:sp>
      <p:sp>
        <p:nvSpPr>
          <p:cNvPr id="12" name="Flowchart: Connector 11"/>
          <p:cNvSpPr/>
          <p:nvPr/>
        </p:nvSpPr>
        <p:spPr>
          <a:xfrm>
            <a:off x="9296400" y="250987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4" name="Flowchart: Connector 13"/>
          <p:cNvSpPr/>
          <p:nvPr/>
        </p:nvSpPr>
        <p:spPr>
          <a:xfrm>
            <a:off x="9651811" y="52758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2514600" y="6058139"/>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6" name="TextBox 15"/>
          <p:cNvSpPr txBox="1"/>
          <p:nvPr/>
        </p:nvSpPr>
        <p:spPr>
          <a:xfrm>
            <a:off x="2514600" y="6044661"/>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2</a:t>
            </a:r>
          </a:p>
        </p:txBody>
      </p:sp>
      <p:sp>
        <p:nvSpPr>
          <p:cNvPr id="17" name="TextBox 16"/>
          <p:cNvSpPr txBox="1"/>
          <p:nvPr/>
        </p:nvSpPr>
        <p:spPr>
          <a:xfrm>
            <a:off x="2514600" y="601732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SGK-TV" pitchFamily="2" charset="0"/>
                <a:ea typeface="Arial-Rounded" pitchFamily="34" charset="0"/>
                <a:cs typeface="Arial-SGK-TV" pitchFamily="2" charset="0"/>
              </a:rPr>
              <a:t>Học sinh đọc toàn bài</a:t>
            </a:r>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A. </a:t>
            </a:r>
            <a:r>
              <a:rPr lang="en-US" sz="3200" dirty="0">
                <a:solidFill>
                  <a:prstClr val="black"/>
                </a:solidFill>
                <a:latin typeface="Arial-SGK-TV" pitchFamily="2" charset="0"/>
                <a:ea typeface="Arial-Rounded" panose="020B0500000000000000" pitchFamily="34" charset="0"/>
                <a:cs typeface="Arial-SGK-TV" pitchFamily="2" charset="0"/>
              </a:rPr>
              <a:t>Yểng ca hát “ngoao </a:t>
            </a:r>
            <a:r>
              <a:rPr lang="en-US" sz="3200" dirty="0" err="1">
                <a:solidFill>
                  <a:prstClr val="black"/>
                </a:solidFill>
                <a:latin typeface="Arial-SGK-TV" pitchFamily="2" charset="0"/>
                <a:ea typeface="Arial-Rounded" panose="020B0500000000000000" pitchFamily="34" charset="0"/>
                <a:cs typeface="Arial-SGK-TV" pitchFamily="2" charset="0"/>
              </a:rPr>
              <a:t>ngoao</a:t>
            </a:r>
            <a:r>
              <a:rPr lang="en-US" sz="3200" dirty="0">
                <a:solidFill>
                  <a:prstClr val="black"/>
                </a:solidFill>
                <a:latin typeface="Arial-SGK-TV" pitchFamily="2" charset="0"/>
                <a:ea typeface="Arial-Rounded" panose="020B0500000000000000" pitchFamily="34" charset="0"/>
                <a:cs typeface="Arial-SGK-TV" pitchFamily="2" charset="0"/>
              </a:rPr>
              <a:t>”</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B. </a:t>
            </a:r>
            <a:r>
              <a:rPr lang="en-US" sz="3200" dirty="0">
                <a:solidFill>
                  <a:prstClr val="black"/>
                </a:solidFill>
                <a:latin typeface="Arial-SGK-TV" pitchFamily="2" charset="0"/>
                <a:ea typeface="Arial-Rounded" panose="020B0500000000000000" pitchFamily="34" charset="0"/>
                <a:cs typeface="Arial-SGK-TV" pitchFamily="2" charset="0"/>
              </a:rPr>
              <a:t>Yểng bắt chước tiếng các loài vật</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C.</a:t>
            </a:r>
            <a:r>
              <a:rPr lang="en-US" sz="3200" dirty="0">
                <a:solidFill>
                  <a:prstClr val="black"/>
                </a:solidFill>
                <a:latin typeface="Arial-SGK-TV" pitchFamily="2" charset="0"/>
                <a:ea typeface="Arial-Rounded" panose="020B0500000000000000" pitchFamily="34" charset="0"/>
                <a:cs typeface="Arial-SGK-TV" pitchFamily="2" charset="0"/>
              </a:rPr>
              <a:t>Yểng múa tuyệt đẹp say mê </a:t>
            </a:r>
            <a:r>
              <a:rPr lang="en-US" sz="3200" dirty="0" err="1">
                <a:solidFill>
                  <a:prstClr val="black"/>
                </a:solidFill>
                <a:latin typeface="Arial-SGK-TV" pitchFamily="2" charset="0"/>
                <a:ea typeface="Arial-Rounded" panose="020B0500000000000000" pitchFamily="34" charset="0"/>
                <a:cs typeface="Arial-SGK-TV" pitchFamily="2" charset="0"/>
              </a:rPr>
              <a:t>chuếnh</a:t>
            </a:r>
            <a:r>
              <a:rPr lang="en-US" sz="3200" dirty="0">
                <a:solidFill>
                  <a:prstClr val="black"/>
                </a:solidFill>
                <a:latin typeface="Arial-SGK-TV" pitchFamily="2" charset="0"/>
                <a:ea typeface="Arial-Rounded" panose="020B0500000000000000" pitchFamily="34" charset="0"/>
                <a:cs typeface="Arial-SGK-TV" pitchFamily="2" charset="0"/>
              </a:rPr>
              <a:t> choáng</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D. </a:t>
            </a:r>
            <a:r>
              <a:rPr lang="en-US" sz="3200" dirty="0">
                <a:solidFill>
                  <a:prstClr val="black"/>
                </a:solidFill>
                <a:latin typeface="Arial-SGK-TV" pitchFamily="2" charset="0"/>
                <a:ea typeface="Arial-Rounded" panose="020B0500000000000000" pitchFamily="34" charset="0"/>
                <a:cs typeface="Arial-SGK-TV" pitchFamily="2" charset="0"/>
              </a:rPr>
              <a:t>Yểng khoét tổ xinh xắn</a:t>
            </a:r>
            <a:endParaRPr lang="vi-VN" sz="32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algn="ctr"/>
            <a:r>
              <a:rPr lang="en-US" sz="4000" b="1" dirty="0">
                <a:solidFill>
                  <a:schemeClr val="bg1"/>
                </a:solidFill>
                <a:latin typeface="Arial-SGK-TV" pitchFamily="2" charset="0"/>
                <a:ea typeface="Arial-Rounded" panose="020B0500000000000000" pitchFamily="34" charset="0"/>
                <a:cs typeface="Arial-SGK-TV" pitchFamily="2" charset="0"/>
              </a:rPr>
              <a:t>Trong bài cuộc thi tài năng rừng xanh chim yểng tham gia thi tiết mục gì? </a:t>
            </a:r>
            <a:endParaRPr lang="en-US" sz="2000" b="1" dirty="0">
              <a:solidFill>
                <a:schemeClr val="bg1"/>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0" y="503804"/>
            <a:ext cx="11789569" cy="5878532"/>
          </a:xfrm>
          <a:prstGeom prst="rect">
            <a:avLst/>
          </a:prstGeom>
        </p:spPr>
        <p:txBody>
          <a:bodyPr wrap="square">
            <a:spAutoFit/>
          </a:bodyPr>
          <a:lstStyle/>
          <a:p>
            <a:pPr algn="ctr">
              <a:defRPr/>
            </a:pPr>
            <a:r>
              <a:rPr lang="en-US" sz="3200" b="1" dirty="0">
                <a:latin typeface="Arial-SGK-TV" pitchFamily="2" charset="0"/>
                <a:ea typeface="Arial-Rounded" panose="020B0500000000000000" pitchFamily="34" charset="0"/>
                <a:cs typeface="Arial-SGK-TV" pitchFamily="2" charset="0"/>
              </a:rPr>
              <a:t>Cây liễu dẻo dai</a:t>
            </a:r>
          </a:p>
          <a:p>
            <a:pPr algn="just">
              <a:defRPr/>
            </a:pPr>
            <a:r>
              <a:rPr lang="en-US" sz="3200" dirty="0">
                <a:latin typeface="Arial-SGK-TV" pitchFamily="2" charset="0"/>
                <a:ea typeface="Arial-Rounded" panose="020B0500000000000000" pitchFamily="34" charset="0"/>
                <a:cs typeface="Arial-SGK-TV" pitchFamily="2" charset="0"/>
              </a:rPr>
              <a:t>	</a:t>
            </a:r>
          </a:p>
          <a:p>
            <a:pPr algn="just">
              <a:defRPr/>
            </a:pPr>
            <a:r>
              <a:rPr lang="en-US" sz="3200" dirty="0">
                <a:latin typeface="Arial-SGK-TV" pitchFamily="2" charset="0"/>
                <a:ea typeface="Arial-Rounded" panose="020B0500000000000000" pitchFamily="34" charset="0"/>
                <a:cs typeface="Arial-SGK-TV" pitchFamily="2" charset="0"/>
              </a:rPr>
              <a:t>     </a:t>
            </a:r>
            <a:r>
              <a:rPr lang="en-US" sz="26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6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sz="2600" dirty="0">
                <a:latin typeface="Arial-SGK-TV" pitchFamily="2" charset="0"/>
                <a:ea typeface="Arial-Rounded" panose="020B0500000000000000" pitchFamily="34" charset="0"/>
                <a:cs typeface="Arial-SGK-TV" pitchFamily="2" charset="0"/>
              </a:rPr>
              <a:t>     </a:t>
            </a:r>
          </a:p>
          <a:p>
            <a:pPr algn="just">
              <a:defRPr/>
            </a:pPr>
            <a:r>
              <a:rPr lang="en-US" sz="2600" dirty="0">
                <a:latin typeface="Arial-SGK-TV" pitchFamily="2" charset="0"/>
                <a:ea typeface="Arial-Rounded" panose="020B0500000000000000" pitchFamily="34" charset="0"/>
                <a:cs typeface="Arial-SGK-TV" pitchFamily="2" charset="0"/>
              </a:rPr>
              <a:t>     Mẹ mỉm cười đáp:</a:t>
            </a:r>
          </a:p>
          <a:p>
            <a:pPr algn="just">
              <a:defRPr/>
            </a:pPr>
            <a:r>
              <a:rPr lang="en-US" sz="2600" dirty="0">
                <a:latin typeface="Arial-SGK-TV" pitchFamily="2" charset="0"/>
                <a:ea typeface="Arial-Rounded" panose="020B0500000000000000" pitchFamily="34" charset="0"/>
                <a:cs typeface="Arial-SGK-TV" pitchFamily="2" charset="0"/>
              </a:rPr>
              <a:t>     - Con yên tâm, cây liễu sẽ không sao đâu!</a:t>
            </a:r>
          </a:p>
          <a:p>
            <a:pPr algn="just">
              <a:defRPr/>
            </a:pPr>
            <a:r>
              <a:rPr lang="en-US" sz="2600" dirty="0">
                <a:latin typeface="Arial-SGK-TV" pitchFamily="2" charset="0"/>
                <a:ea typeface="Arial-Rounded" panose="020B0500000000000000" pitchFamily="34" charset="0"/>
                <a:cs typeface="Arial-SGK-TV" pitchFamily="2" charset="0"/>
              </a:rPr>
              <a:t>     Mẹ giải thích thêm: </a:t>
            </a:r>
          </a:p>
          <a:p>
            <a:pPr algn="just">
              <a:defRPr/>
            </a:pPr>
            <a:r>
              <a:rPr lang="en-US" sz="2600" dirty="0">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590800" y="5715000"/>
            <a:ext cx="3505200" cy="914400"/>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SGK-TV" pitchFamily="2" charset="0"/>
                <a:ea typeface="Arial-Rounded" pitchFamily="34" charset="0"/>
                <a:cs typeface="Arial-SGK-TV" pitchFamily="2" charset="0"/>
              </a:rPr>
              <a:t>Đọc thầm bài</a:t>
            </a:r>
          </a:p>
        </p:txBody>
      </p: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t="-7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SGK-TV" pitchFamily="2" charset="0"/>
                <a:ea typeface="Arial-Rounded" panose="020B0500000000000000" pitchFamily="34" charset="0"/>
                <a:cs typeface="Arial-SGK-TV" pitchFamily="2" charset="0"/>
              </a:rPr>
              <a:t>Đọc đoạn 1 và trả lời câu hỏi</a:t>
            </a:r>
          </a:p>
        </p:txBody>
      </p:sp>
      <p:sp>
        <p:nvSpPr>
          <p:cNvPr id="7" name="Oval 6"/>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9" name="TextBox 8"/>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SGK-TV" pitchFamily="2" charset="0"/>
                <a:ea typeface="Arial-Rounded" pitchFamily="34" charset="0"/>
                <a:cs typeface="Arial-SGK-TV" pitchFamily="2" charset="0"/>
              </a:rPr>
              <a:t>Trả lời câu hỏi</a:t>
            </a:r>
          </a:p>
        </p:txBody>
      </p:sp>
      <p:sp>
        <p:nvSpPr>
          <p:cNvPr id="10" name="Rectangle 9"/>
          <p:cNvSpPr/>
          <p:nvPr/>
        </p:nvSpPr>
        <p:spPr>
          <a:xfrm>
            <a:off x="1066800" y="1962039"/>
            <a:ext cx="7924800" cy="2523768"/>
          </a:xfrm>
          <a:prstGeom prst="rect">
            <a:avLst/>
          </a:prstGeom>
        </p:spPr>
        <p:txBody>
          <a:bodyPr wrap="square">
            <a:spAutoFit/>
          </a:bodyPr>
          <a:lstStyle/>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8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Text Box 1"/>
          <p:cNvSpPr txBox="1"/>
          <p:nvPr/>
        </p:nvSpPr>
        <p:spPr>
          <a:xfrm>
            <a:off x="381000" y="5436459"/>
            <a:ext cx="7606581" cy="1077218"/>
          </a:xfrm>
          <a:prstGeom prst="rect">
            <a:avLst/>
          </a:prstGeom>
          <a:solidFill>
            <a:srgbClr val="92D050"/>
          </a:solidFill>
        </p:spPr>
        <p:txBody>
          <a:bodyPr wrap="square" rtlCol="0">
            <a:spAutoFit/>
          </a:bodyPr>
          <a:lstStyle/>
          <a:p>
            <a:r>
              <a:rPr lang="en-US" sz="3200" b="1" dirty="0">
                <a:latin typeface="Arial-SGK-TV" pitchFamily="2" charset="0"/>
                <a:ea typeface="Arial-Rounded" panose="020B0500000000000000" pitchFamily="34" charset="0"/>
                <a:cs typeface="Arial-SGK-TV" pitchFamily="2" charset="0"/>
              </a:rPr>
              <a:t>a. Trời nổi gió to Nam lo lắng điều gì sảy ra với cây liễu?</a:t>
            </a:r>
          </a:p>
        </p:txBody>
      </p:sp>
      <p:cxnSp>
        <p:nvCxnSpPr>
          <p:cNvPr id="12" name="Straight Connector 11"/>
          <p:cNvCxnSpPr/>
          <p:nvPr/>
        </p:nvCxnSpPr>
        <p:spPr>
          <a:xfrm flipV="1">
            <a:off x="2987097" y="2891212"/>
            <a:ext cx="4084205" cy="685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6705600" y="-228600"/>
            <a:ext cx="5465618" cy="6830291"/>
          </a:xfrm>
          <a:prstGeom prst="rect">
            <a:avLst/>
          </a:prstGeom>
        </p:spPr>
      </p:pic>
      <p:sp>
        <p:nvSpPr>
          <p:cNvPr id="5" name="Oval 4"/>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SGK-TV" pitchFamily="2" charset="0"/>
                <a:ea typeface="Arial-Rounded" pitchFamily="34" charset="0"/>
                <a:cs typeface="Arial-SGK-TV" pitchFamily="2" charset="0"/>
              </a:rPr>
              <a:t>Trả lời câu hỏi</a:t>
            </a:r>
          </a:p>
        </p:txBody>
      </p:sp>
      <p:sp>
        <p:nvSpPr>
          <p:cNvPr id="7"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SGK-TV" pitchFamily="2" charset="0"/>
                <a:ea typeface="Arial-Rounded" panose="020B0500000000000000" pitchFamily="34" charset="0"/>
                <a:cs typeface="Arial-SGK-TV" pitchFamily="2" charset="0"/>
              </a:rPr>
              <a:t>Đọc đoạn 2 và trả lời câu hỏi</a:t>
            </a:r>
          </a:p>
        </p:txBody>
      </p:sp>
      <p:sp>
        <p:nvSpPr>
          <p:cNvPr id="8" name="Rectangle 7"/>
          <p:cNvSpPr/>
          <p:nvPr/>
        </p:nvSpPr>
        <p:spPr>
          <a:xfrm>
            <a:off x="1371600" y="1968595"/>
            <a:ext cx="8763000" cy="3293209"/>
          </a:xfrm>
          <a:prstGeom prst="rect">
            <a:avLst/>
          </a:prstGeom>
        </p:spPr>
        <p:txBody>
          <a:bodyPr wrap="square">
            <a:spAutoFit/>
          </a:bodyPr>
          <a:lstStyle/>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a:solidFill>
                  <a:prstClr val="black"/>
                </a:solidFill>
                <a:latin typeface="Arial-SGK-TV" pitchFamily="2" charset="0"/>
                <a:ea typeface="Arial-Rounded" panose="020B0500000000000000" pitchFamily="34" charset="0"/>
                <a:cs typeface="Arial-SGK-TV" pitchFamily="2" charset="0"/>
              </a:rPr>
              <a:t>Mẹ mỉm cười đáp:</a:t>
            </a:r>
          </a:p>
          <a:p>
            <a:pPr lvl="0" algn="just">
              <a:defRPr/>
            </a:pPr>
            <a:r>
              <a:rPr lang="en-US" sz="2600" dirty="0">
                <a:solidFill>
                  <a:prstClr val="black"/>
                </a:solidFill>
                <a:latin typeface="Arial-SGK-TV" pitchFamily="2" charset="0"/>
                <a:ea typeface="Arial-Rounded" panose="020B0500000000000000" pitchFamily="34" charset="0"/>
                <a:cs typeface="Arial-SGK-TV" pitchFamily="2" charset="0"/>
              </a:rPr>
              <a:t>     - Con yên tâm, cây liễu sẽ không sao đâu!</a:t>
            </a:r>
          </a:p>
          <a:p>
            <a:pPr lvl="0" algn="just">
              <a:defRPr/>
            </a:pPr>
            <a:r>
              <a:rPr lang="en-US" sz="2600" dirty="0">
                <a:solidFill>
                  <a:prstClr val="black"/>
                </a:solidFill>
                <a:latin typeface="Arial-SGK-TV" pitchFamily="2" charset="0"/>
                <a:ea typeface="Arial-Rounded" panose="020B0500000000000000" pitchFamily="34" charset="0"/>
                <a:cs typeface="Arial-SGK-TV" pitchFamily="2" charset="0"/>
              </a:rPr>
              <a:t>     Mẹ giải thích thêm: </a:t>
            </a:r>
          </a:p>
          <a:p>
            <a:pPr lvl="0" algn="just">
              <a:defRPr/>
            </a:pPr>
            <a:r>
              <a:rPr lang="en-US" sz="2600" dirty="0">
                <a:solidFill>
                  <a:prstClr val="black"/>
                </a:solidFill>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p:txBody>
      </p:sp>
      <p:sp>
        <p:nvSpPr>
          <p:cNvPr id="9" name="Text Box 1"/>
          <p:cNvSpPr txBox="1"/>
          <p:nvPr/>
        </p:nvSpPr>
        <p:spPr>
          <a:xfrm>
            <a:off x="1036205" y="576953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 Mẹ đã trả lời Nam như thế nào?</a:t>
            </a:r>
          </a:p>
        </p:txBody>
      </p:sp>
      <p:cxnSp>
        <p:nvCxnSpPr>
          <p:cNvPr id="13" name="Straight Connector 12"/>
          <p:cNvCxnSpPr/>
          <p:nvPr/>
        </p:nvCxnSpPr>
        <p:spPr>
          <a:xfrm>
            <a:off x="2133600" y="27432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285674" y="35814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001000" y="3553691"/>
            <a:ext cx="1981200" cy="27709"/>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2285674" y="3962400"/>
            <a:ext cx="449612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6781800" y="4343400"/>
            <a:ext cx="3200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2285674" y="4724400"/>
            <a:ext cx="5181926" cy="0"/>
          </a:xfrm>
          <a:prstGeom prst="line">
            <a:avLst/>
          </a:prstGeom>
        </p:spPr>
        <p:style>
          <a:lnRef idx="3">
            <a:schemeClr val="accent6"/>
          </a:lnRef>
          <a:fillRef idx="0">
            <a:schemeClr val="accent6"/>
          </a:fillRef>
          <a:effectRef idx="2">
            <a:schemeClr val="accent6"/>
          </a:effectRef>
          <a:fontRef idx="minor">
            <a:schemeClr val="tx1"/>
          </a:fontRef>
        </p:style>
      </p:cxnSp>
      <p:sp>
        <p:nvSpPr>
          <p:cNvPr id="25" name="Text Box 1"/>
          <p:cNvSpPr txBox="1"/>
          <p:nvPr/>
        </p:nvSpPr>
        <p:spPr>
          <a:xfrm>
            <a:off x="1046596" y="5746955"/>
            <a:ext cx="6004791" cy="1077218"/>
          </a:xfrm>
          <a:prstGeom prst="rect">
            <a:avLst/>
          </a:prstGeom>
          <a:solidFill>
            <a:srgbClr val="92D050"/>
          </a:solidFill>
        </p:spPr>
        <p:txBody>
          <a:bodyPr wrap="square" rtlCol="0">
            <a:spAutoFit/>
          </a:bodyPr>
          <a:lstStyle/>
          <a:p>
            <a:r>
              <a:rPr lang="en-US" sz="3200" b="1" dirty="0">
                <a:latin typeface="Arial-SGK-TV" pitchFamily="2" charset="0"/>
                <a:ea typeface="Arial-Rounded" panose="020B0500000000000000" pitchFamily="34" charset="0"/>
                <a:cs typeface="Arial-SGK-TV" pitchFamily="2" charset="0"/>
              </a:rPr>
              <a:t>c. Thân cây liễu có đặc điểm gì?</a:t>
            </a:r>
          </a:p>
        </p:txBody>
      </p:sp>
      <p:sp>
        <p:nvSpPr>
          <p:cNvPr id="26" name="Text Box 1"/>
          <p:cNvSpPr txBox="1"/>
          <p:nvPr/>
        </p:nvSpPr>
        <p:spPr>
          <a:xfrm>
            <a:off x="1046019" y="5805518"/>
            <a:ext cx="6004791" cy="584775"/>
          </a:xfrm>
          <a:prstGeom prst="rect">
            <a:avLst/>
          </a:prstGeom>
          <a:solidFill>
            <a:srgbClr val="92D050"/>
          </a:solidFill>
        </p:spPr>
        <p:txBody>
          <a:bodyPr wrap="square" rtlCol="0">
            <a:spAutoFit/>
          </a:bodyPr>
          <a:lstStyle/>
          <a:p>
            <a:r>
              <a:rPr lang="en-US" sz="3200" b="1" dirty="0">
                <a:latin typeface="Arial-SGK-TV" pitchFamily="2" charset="0"/>
                <a:ea typeface="Arial-Rounded" panose="020B0500000000000000" pitchFamily="34" charset="0"/>
                <a:cs typeface="Arial-SGK-TV" pitchFamily="2" charset="0"/>
              </a:rPr>
              <a:t>c. Cành liễu có đặc điểm gì?</a:t>
            </a:r>
          </a:p>
        </p:txBody>
      </p:sp>
      <p:sp>
        <p:nvSpPr>
          <p:cNvPr id="27" name="Text Box 1"/>
          <p:cNvSpPr txBox="1"/>
          <p:nvPr/>
        </p:nvSpPr>
        <p:spPr>
          <a:xfrm>
            <a:off x="998519" y="5740018"/>
            <a:ext cx="6621481" cy="1077218"/>
          </a:xfrm>
          <a:prstGeom prst="rect">
            <a:avLst/>
          </a:prstGeom>
          <a:solidFill>
            <a:srgbClr val="92D050"/>
          </a:solidFill>
        </p:spPr>
        <p:txBody>
          <a:bodyPr wrap="square" rtlCol="0">
            <a:spAutoFit/>
          </a:bodyPr>
          <a:lstStyle/>
          <a:p>
            <a:r>
              <a:rPr lang="en-US" sz="3200" b="1" dirty="0">
                <a:latin typeface="Arial-SGK-TV" pitchFamily="2" charset="0"/>
                <a:ea typeface="Arial-Rounded" panose="020B0500000000000000" pitchFamily="34" charset="0"/>
                <a:cs typeface="Arial-SGK-TV" pitchFamily="2" charset="0"/>
              </a:rPr>
              <a:t>c. Vì sao nói liễu là loài cây dễ trồng?</a:t>
            </a:r>
          </a:p>
        </p:txBody>
      </p:sp>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1"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25" grpId="0" animBg="1"/>
      <p:bldP spid="25" grpId="1" animBg="1"/>
      <p:bldP spid="26" grpId="0" animBg="1"/>
      <p:bldP spid="26" grpId="1" animBg="1"/>
      <p:bldP spid="27" grpId="0" animBg="1"/>
      <p:bldP spid="2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E1CD856-8A64-4BBB-9C1A-413105F9A5E1}"/>
              </a:ext>
            </a:extLst>
          </p:cNvPr>
          <p:cNvSpPr/>
          <p:nvPr/>
        </p:nvSpPr>
        <p:spPr>
          <a:xfrm>
            <a:off x="3124200" y="457200"/>
            <a:ext cx="623119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Nghỉ</a:t>
            </a:r>
            <a:r>
              <a:rPr kumimoji="0" lang="en-US" sz="8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 </a:t>
            </a:r>
            <a:r>
              <a:rPr kumimoji="0" lang="en-US" sz="8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giải</a:t>
            </a:r>
            <a:r>
              <a:rPr kumimoji="0" lang="en-US" sz="8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Arial-SGK-TV" pitchFamily="2" charset="0"/>
                <a:ea typeface="+mn-ea"/>
                <a:cs typeface="Arial-SGK-TV" pitchFamily="2" charset="0"/>
              </a:rPr>
              <a:t> lao</a:t>
            </a:r>
          </a:p>
        </p:txBody>
      </p:sp>
    </p:spTree>
    <p:extLst>
      <p:ext uri="{BB962C8B-B14F-4D97-AF65-F5344CB8AC3E}">
        <p14:creationId xmlns:p14="http://schemas.microsoft.com/office/powerpoint/2010/main" val="1496599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3"/>
          <a:stretch>
            <a:fillRect/>
          </a:stretch>
        </p:blipFill>
        <p:spPr>
          <a:xfrm>
            <a:off x="8975498" y="-152400"/>
            <a:ext cx="3216502" cy="6781800"/>
          </a:xfrm>
          <a:prstGeom prst="rect">
            <a:avLst/>
          </a:prstGeom>
        </p:spPr>
      </p:pic>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6" y="401907"/>
            <a:ext cx="10052071"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16220" y="111413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31" y="914400"/>
            <a:ext cx="12353871" cy="3883899"/>
          </a:xfrm>
          <a:prstGeom prst="rect">
            <a:avLst/>
          </a:prstGeom>
        </p:spPr>
      </p:pic>
    </p:spTree>
    <p:extLst>
      <p:ext uri="{BB962C8B-B14F-4D97-AF65-F5344CB8AC3E}">
        <p14:creationId xmlns:p14="http://schemas.microsoft.com/office/powerpoint/2010/main" val="277734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0000" r="100000">
                        <a14:foregroundMark x1="52615" y1="25459" x2="51077" y2="31334"/>
                        <a14:foregroundMark x1="73077" y1="26316" x2="72923" y2="32069"/>
                        <a14:foregroundMark x1="67846" y1="52264" x2="67538" y2="70135"/>
                        <a14:foregroundMark x1="60923" y1="54100" x2="75385" y2="55202"/>
                      </a14:backgroundRemoval>
                    </a14:imgEffect>
                  </a14:imgLayer>
                </a14:imgProps>
              </a:ext>
              <a:ext uri="{28A0092B-C50C-407E-A947-70E740481C1C}">
                <a14:useLocalDpi xmlns:a14="http://schemas.microsoft.com/office/drawing/2010/main" val="0"/>
              </a:ext>
            </a:extLst>
          </a:blip>
          <a:stretch>
            <a:fillRect/>
          </a:stretch>
        </p:blipFill>
        <p:spPr>
          <a:xfrm>
            <a:off x="2920156" y="4638131"/>
            <a:ext cx="1531881" cy="158288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76899" y="4580144"/>
            <a:ext cx="1295400" cy="144780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10101978" y="4868879"/>
            <a:ext cx="1251028" cy="129540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86" y="0"/>
            <a:ext cx="2349023" cy="1673802"/>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89167" l="0" r="99500">
                        <a14:foregroundMark x1="12300" y1="70926" x2="33900" y2="82593"/>
                      </a14:backgroundRemoval>
                    </a14:imgEffect>
                  </a14:imgLayer>
                </a14:imgProps>
              </a:ext>
              <a:ext uri="{28A0092B-C50C-407E-A947-70E740481C1C}">
                <a14:useLocalDpi xmlns:a14="http://schemas.microsoft.com/office/drawing/2010/main" val="0"/>
              </a:ext>
            </a:extLst>
          </a:blip>
          <a:srcRect l="4800" t="18890" b="12221"/>
          <a:stretch/>
        </p:blipFill>
        <p:spPr>
          <a:xfrm>
            <a:off x="3048000" y="-152400"/>
            <a:ext cx="6654800" cy="327660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4792" b="89776" l="4792" r="89776"/>
                    </a14:imgEffect>
                  </a14:imgLayer>
                </a14:imgProps>
              </a:ext>
              <a:ext uri="{28A0092B-C50C-407E-A947-70E740481C1C}">
                <a14:useLocalDpi xmlns:a14="http://schemas.microsoft.com/office/drawing/2010/main" val="0"/>
              </a:ext>
            </a:extLst>
          </a:blip>
          <a:srcRect r="69341" b="57733"/>
          <a:stretch/>
        </p:blipFill>
        <p:spPr>
          <a:xfrm>
            <a:off x="4075169" y="1118058"/>
            <a:ext cx="1066800" cy="1929943"/>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70272" y="-116908"/>
            <a:ext cx="2696368" cy="2834750"/>
          </a:xfrm>
          <a:prstGeom prst="rect">
            <a:avLst/>
          </a:prstGeom>
        </p:spPr>
      </p:pic>
      <p:pic>
        <p:nvPicPr>
          <p:cNvPr id="23" name="Picture 22"/>
          <p:cNvPicPr>
            <a:picLocks noChangeAspect="1"/>
          </p:cNvPicPr>
          <p:nvPr/>
        </p:nvPicPr>
        <p:blipFill>
          <a:blip r:embed="rId14">
            <a:extLst>
              <a:ext uri="{BEBA8EAE-BF5A-486C-A8C5-ECC9F3942E4B}">
                <a14:imgProps xmlns:a14="http://schemas.microsoft.com/office/drawing/2010/main">
                  <a14:imgLayer r:embed="rId15">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10248093" y="-226425"/>
            <a:ext cx="1785163" cy="3276600"/>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1633" y="0"/>
            <a:ext cx="1625600" cy="1006827"/>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ackgroundRemoval t="0" b="92963" l="10000" r="90000">
                        <a14:foregroundMark x1="37857" y1="24074" x2="32571" y2="28241"/>
                        <a14:foregroundMark x1="55857" y1="24259" x2="58714" y2="28056"/>
                        <a14:foregroundMark x1="41286" y1="78611" x2="29143" y2="88889"/>
                        <a14:foregroundMark x1="52143" y1="79630" x2="62714" y2="89259"/>
                        <a14:foregroundMark x1="61286" y1="84074" x2="70000" y2="89722"/>
                        <a14:foregroundMark x1="49429" y1="82593" x2="55000" y2="89722"/>
                        <a14:foregroundMark x1="44143" y1="82870" x2="34714" y2="87870"/>
                        <a14:foregroundMark x1="34143" y1="90463" x2="49714" y2="90093"/>
                      </a14:backgroundRemoval>
                    </a14:imgEffect>
                  </a14:imgLayer>
                </a14:imgProps>
              </a:ext>
              <a:ext uri="{28A0092B-C50C-407E-A947-70E740481C1C}">
                <a14:useLocalDpi xmlns:a14="http://schemas.microsoft.com/office/drawing/2010/main" val="0"/>
              </a:ext>
            </a:extLst>
          </a:blip>
          <a:stretch>
            <a:fillRect/>
          </a:stretch>
        </p:blipFill>
        <p:spPr>
          <a:xfrm>
            <a:off x="8258986" y="4028911"/>
            <a:ext cx="1583119" cy="1579739"/>
          </a:xfrm>
          <a:prstGeom prst="rect">
            <a:avLst/>
          </a:prstGeom>
        </p:spPr>
      </p:pic>
      <p:pic>
        <p:nvPicPr>
          <p:cNvPr id="27" name="Picture 2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5243569" y="1397036"/>
            <a:ext cx="2058354" cy="1676400"/>
          </a:xfrm>
          <a:prstGeom prst="rect">
            <a:avLst/>
          </a:prstGeom>
        </p:spPr>
      </p:pic>
      <p:pic>
        <p:nvPicPr>
          <p:cNvPr id="28" name="Picture 2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3727561" y="2489658"/>
            <a:ext cx="1295400" cy="1905000"/>
          </a:xfrm>
          <a:prstGeom prst="rect">
            <a:avLst/>
          </a:prstGeom>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31380" y="2167155"/>
            <a:ext cx="1628697" cy="922544"/>
          </a:xfrm>
          <a:prstGeom prst="rect">
            <a:avLst/>
          </a:prstGeom>
        </p:spPr>
      </p:pic>
      <p:pic>
        <p:nvPicPr>
          <p:cNvPr id="30" name="Picture 29"/>
          <p:cNvPicPr>
            <a:picLocks noChangeAspect="1"/>
          </p:cNvPicPr>
          <p:nvPr/>
        </p:nvPicPr>
        <p:blipFill rotWithShape="1">
          <a:blip r:embed="rId26">
            <a:extLst>
              <a:ext uri="{BEBA8EAE-BF5A-486C-A8C5-ECC9F3942E4B}">
                <a14:imgProps xmlns:a14="http://schemas.microsoft.com/office/drawing/2010/main">
                  <a14:imgLayer r:embed="rId5">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6705600" y="4818781"/>
            <a:ext cx="1426110" cy="1371600"/>
          </a:xfrm>
          <a:prstGeom prst="rect">
            <a:avLst/>
          </a:prstGeom>
        </p:spPr>
      </p:pic>
      <p:sp>
        <p:nvSpPr>
          <p:cNvPr id="31" name="Rectangle 30"/>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32" name="Picture 31"/>
          <p:cNvPicPr>
            <a:picLocks noChangeAspect="1"/>
          </p:cNvPicPr>
          <p:nvPr/>
        </p:nvPicPr>
        <p:blipFill>
          <a:blip r:embed="rId27" cstate="print">
            <a:extLst>
              <a:ext uri="{BEBA8EAE-BF5A-486C-A8C5-ECC9F3942E4B}">
                <a14:imgProps xmlns:a14="http://schemas.microsoft.com/office/drawing/2010/main">
                  <a14:imgLayer r:embed="rId2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110710" y="1605586"/>
            <a:ext cx="2245208" cy="3113332"/>
          </a:xfrm>
          <a:prstGeom prst="rect">
            <a:avLst/>
          </a:prstGeom>
        </p:spPr>
      </p:pic>
      <p:pic>
        <p:nvPicPr>
          <p:cNvPr id="20" name="Pictur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58123" y="1673802"/>
            <a:ext cx="1129624" cy="988977"/>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7259" y="2217818"/>
            <a:ext cx="589772" cy="527556"/>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9588" y="1770237"/>
            <a:ext cx="589772" cy="1069345"/>
          </a:xfrm>
          <a:prstGeom prst="rect">
            <a:avLst/>
          </a:prstGeom>
        </p:spPr>
      </p:pic>
      <p:pic>
        <p:nvPicPr>
          <p:cNvPr id="35" name="Picture 3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41166" y="2217818"/>
            <a:ext cx="1950834" cy="1116751"/>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84160" y="2676559"/>
            <a:ext cx="589772" cy="527556"/>
          </a:xfrm>
          <a:prstGeom prst="rect">
            <a:avLst/>
          </a:prstGeom>
        </p:spPr>
      </p:pic>
      <p:pic>
        <p:nvPicPr>
          <p:cNvPr id="37" name="Picture 3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47219" y="2717842"/>
            <a:ext cx="589772" cy="527556"/>
          </a:xfrm>
          <a:prstGeom prst="rect">
            <a:avLst/>
          </a:prstGeom>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63529" y="2628427"/>
            <a:ext cx="589772" cy="527556"/>
          </a:xfrm>
          <a:prstGeom prst="rect">
            <a:avLst/>
          </a:prstGeom>
        </p:spPr>
      </p:pic>
      <p:pic>
        <p:nvPicPr>
          <p:cNvPr id="39" name="Picture 3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43753" y="2217818"/>
            <a:ext cx="589772" cy="730430"/>
          </a:xfrm>
          <a:prstGeom prst="rect">
            <a:avLst/>
          </a:prstGeom>
        </p:spPr>
      </p:pic>
    </p:spTree>
    <p:extLst>
      <p:ext uri="{BB962C8B-B14F-4D97-AF65-F5344CB8AC3E}">
        <p14:creationId xmlns:p14="http://schemas.microsoft.com/office/powerpoint/2010/main" val="7308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6" presetClass="entr" presetSubtype="16"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ircle(in)">
                                      <p:cBhvr>
                                        <p:cTn id="2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A. </a:t>
            </a:r>
            <a:r>
              <a:rPr lang="en-US" sz="3200" dirty="0" err="1">
                <a:solidFill>
                  <a:prstClr val="black"/>
                </a:solidFill>
                <a:latin typeface="Arial-SGK-TV" pitchFamily="2" charset="0"/>
                <a:ea typeface="Arial-Rounded" panose="020B0500000000000000" pitchFamily="34" charset="0"/>
                <a:cs typeface="Arial-SGK-TV" pitchFamily="2" charset="0"/>
              </a:rPr>
              <a:t>iêc</a:t>
            </a:r>
            <a:r>
              <a:rPr lang="en-US" sz="3200" dirty="0">
                <a:solidFill>
                  <a:prstClr val="black"/>
                </a:solidFill>
                <a:latin typeface="Arial-SGK-TV" pitchFamily="2" charset="0"/>
                <a:ea typeface="Arial-Rounded" panose="020B0500000000000000" pitchFamily="34" charset="0"/>
                <a:cs typeface="Arial-SGK-TV" pitchFamily="2" charset="0"/>
              </a:rPr>
              <a:t> hay </a:t>
            </a:r>
            <a:r>
              <a:rPr lang="en-US" sz="3200" dirty="0" err="1">
                <a:solidFill>
                  <a:prstClr val="black"/>
                </a:solidFill>
                <a:latin typeface="Arial-SGK-TV" pitchFamily="2" charset="0"/>
                <a:ea typeface="Arial-Rounded" panose="020B0500000000000000" pitchFamily="34" charset="0"/>
                <a:cs typeface="Arial-SGK-TV" pitchFamily="2" charset="0"/>
              </a:rPr>
              <a:t>iêt</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SGK-TV" pitchFamily="2" charset="0"/>
                <a:ea typeface="Arial-Rounded" panose="020B0500000000000000" pitchFamily="34" charset="0"/>
                <a:cs typeface="Arial-SGK-TV" pitchFamily="2" charset="0"/>
              </a:rPr>
              <a:t>D</a:t>
            </a:r>
            <a:r>
              <a:rPr lang="vi-VN" sz="3200" dirty="0">
                <a:solidFill>
                  <a:prstClr val="black"/>
                </a:solidFill>
                <a:latin typeface="Arial-SGK-TV" pitchFamily="2" charset="0"/>
                <a:ea typeface="Arial-Rounded" panose="020B0500000000000000" pitchFamily="34" charset="0"/>
                <a:cs typeface="Arial-SGK-TV" pitchFamily="2" charset="0"/>
              </a:rPr>
              <a:t>. </a:t>
            </a:r>
            <a:r>
              <a:rPr lang="en-US" sz="3200" dirty="0">
                <a:solidFill>
                  <a:prstClr val="black"/>
                </a:solidFill>
                <a:latin typeface="Arial-SGK-TV" pitchFamily="2" charset="0"/>
                <a:ea typeface="Arial-Rounded" panose="020B0500000000000000" pitchFamily="34" charset="0"/>
                <a:cs typeface="Arial-SGK-TV" pitchFamily="2" charset="0"/>
              </a:rPr>
              <a:t>yêng hay </a:t>
            </a:r>
            <a:r>
              <a:rPr lang="en-US" sz="3200" dirty="0" err="1">
                <a:solidFill>
                  <a:prstClr val="black"/>
                </a:solidFill>
                <a:latin typeface="Arial-SGK-TV" pitchFamily="2" charset="0"/>
                <a:ea typeface="Arial-Rounded" panose="020B0500000000000000" pitchFamily="34" charset="0"/>
                <a:cs typeface="Arial-SGK-TV" pitchFamily="2" charset="0"/>
              </a:rPr>
              <a:t>iêng</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C.</a:t>
            </a:r>
            <a:r>
              <a:rPr lang="en-US" sz="3200" dirty="0">
                <a:solidFill>
                  <a:prstClr val="black"/>
                </a:solidFill>
                <a:latin typeface="Arial-SGK-TV" pitchFamily="2" charset="0"/>
                <a:ea typeface="Arial-Rounded" panose="020B0500000000000000" pitchFamily="34" charset="0"/>
                <a:cs typeface="Arial-SGK-TV" pitchFamily="2" charset="0"/>
              </a:rPr>
              <a:t>et hay </a:t>
            </a:r>
            <a:r>
              <a:rPr lang="en-US" sz="3200" dirty="0" err="1">
                <a:solidFill>
                  <a:prstClr val="black"/>
                </a:solidFill>
                <a:latin typeface="Arial-SGK-TV" pitchFamily="2" charset="0"/>
                <a:ea typeface="Arial-Rounded" panose="020B0500000000000000" pitchFamily="34" charset="0"/>
                <a:cs typeface="Arial-SGK-TV" pitchFamily="2" charset="0"/>
              </a:rPr>
              <a:t>oet</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SGK-TV" pitchFamily="2" charset="0"/>
                <a:ea typeface="Arial-Rounded" panose="020B0500000000000000" pitchFamily="34" charset="0"/>
                <a:cs typeface="Arial-SGK-TV" pitchFamily="2" charset="0"/>
              </a:rPr>
              <a:t>B</a:t>
            </a:r>
            <a:r>
              <a:rPr lang="vi-VN" sz="3200" dirty="0">
                <a:solidFill>
                  <a:prstClr val="black"/>
                </a:solidFill>
                <a:latin typeface="Arial-SGK-TV" pitchFamily="2" charset="0"/>
                <a:ea typeface="Arial-Rounded" panose="020B0500000000000000" pitchFamily="34" charset="0"/>
                <a:cs typeface="Arial-SGK-TV" pitchFamily="2" charset="0"/>
              </a:rPr>
              <a:t>. </a:t>
            </a:r>
            <a:r>
              <a:rPr lang="en-US" sz="3200" dirty="0" err="1">
                <a:solidFill>
                  <a:prstClr val="black"/>
                </a:solidFill>
                <a:latin typeface="Arial-SGK-TV" pitchFamily="2" charset="0"/>
                <a:ea typeface="Arial-Rounded" panose="020B0500000000000000" pitchFamily="34" charset="0"/>
                <a:cs typeface="Arial-SGK-TV" pitchFamily="2" charset="0"/>
              </a:rPr>
              <a:t>yêt</a:t>
            </a:r>
            <a:r>
              <a:rPr lang="en-US" sz="3200" dirty="0">
                <a:solidFill>
                  <a:prstClr val="black"/>
                </a:solidFill>
                <a:latin typeface="Arial-SGK-TV" pitchFamily="2" charset="0"/>
                <a:ea typeface="Arial-Rounded" panose="020B0500000000000000" pitchFamily="34" charset="0"/>
                <a:cs typeface="Arial-SGK-TV" pitchFamily="2" charset="0"/>
              </a:rPr>
              <a:t> hat </a:t>
            </a:r>
            <a:r>
              <a:rPr lang="en-US" sz="3200" dirty="0" err="1">
                <a:solidFill>
                  <a:prstClr val="black"/>
                </a:solidFill>
                <a:latin typeface="Arial-SGK-TV" pitchFamily="2" charset="0"/>
                <a:ea typeface="Arial-Rounded" panose="020B0500000000000000" pitchFamily="34" charset="0"/>
                <a:cs typeface="Arial-SGK-TV" pitchFamily="2" charset="0"/>
              </a:rPr>
              <a:t>iêt</a:t>
            </a:r>
            <a:r>
              <a:rPr lang="en-US" sz="3200" dirty="0">
                <a:solidFill>
                  <a:prstClr val="black"/>
                </a:solidFill>
                <a:latin typeface="Arial-SGK-TV" pitchFamily="2" charset="0"/>
                <a:ea typeface="Arial-Rounded" panose="020B0500000000000000" pitchFamily="34" charset="0"/>
                <a:cs typeface="Arial-SGK-TV" pitchFamily="2" charset="0"/>
              </a:rPr>
              <a:t> </a:t>
            </a:r>
            <a:endParaRPr lang="vi-VN" sz="32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200400" y="1295497"/>
            <a:ext cx="6324600" cy="1846659"/>
          </a:xfrm>
          <a:prstGeom prst="rect">
            <a:avLst/>
          </a:prstGeom>
          <a:noFill/>
        </p:spPr>
        <p:txBody>
          <a:bodyPr wrap="square" rtlCol="0">
            <a:spAutoFit/>
          </a:bodyPr>
          <a:lstStyle/>
          <a:p>
            <a:pPr algn="ctr"/>
            <a:r>
              <a:rPr lang="en-US" sz="3800" b="1" dirty="0">
                <a:solidFill>
                  <a:prstClr val="white"/>
                </a:solidFill>
                <a:latin typeface="Arial-SGK-TV" pitchFamily="2" charset="0"/>
                <a:ea typeface="Arial-Rounded" panose="020B0500000000000000" pitchFamily="34" charset="0"/>
                <a:cs typeface="Arial-SGK-TV" pitchFamily="2" charset="0"/>
              </a:rPr>
              <a:t>Chọn vần phù hợp để hoàn thành từ sau: con ……., bay l……..; t……gọi</a:t>
            </a: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A. </a:t>
            </a:r>
            <a:r>
              <a:rPr lang="en-US" sz="3200" dirty="0">
                <a:solidFill>
                  <a:prstClr val="black"/>
                </a:solidFill>
                <a:latin typeface="Arial-SGK-TV" pitchFamily="2" charset="0"/>
                <a:ea typeface="Arial-Rounded" panose="020B0500000000000000" pitchFamily="34" charset="0"/>
                <a:cs typeface="Arial-SGK-TV" pitchFamily="2" charset="0"/>
              </a:rPr>
              <a:t>Cây cao, lá to, cành chi chít</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C</a:t>
            </a:r>
            <a:r>
              <a:rPr lang="en-US" sz="3200" dirty="0">
                <a:solidFill>
                  <a:prstClr val="black"/>
                </a:solidFill>
                <a:latin typeface="Arial-SGK-TV" pitchFamily="2" charset="0"/>
                <a:ea typeface="Arial-Rounded" panose="020B0500000000000000" pitchFamily="34" charset="0"/>
                <a:cs typeface="Arial-SGK-TV" pitchFamily="2" charset="0"/>
              </a:rPr>
              <a:t>.</a:t>
            </a:r>
            <a:r>
              <a:rPr lang="vi-VN" sz="3200" dirty="0">
                <a:solidFill>
                  <a:prstClr val="black"/>
                </a:solidFill>
                <a:latin typeface="Arial-SGK-TV" pitchFamily="2" charset="0"/>
                <a:ea typeface="Arial-Rounded" panose="020B0500000000000000" pitchFamily="34" charset="0"/>
                <a:cs typeface="Arial-SGK-TV" pitchFamily="2" charset="0"/>
              </a:rPr>
              <a:t> </a:t>
            </a:r>
            <a:r>
              <a:rPr lang="en-US" sz="3200" dirty="0">
                <a:solidFill>
                  <a:prstClr val="black"/>
                </a:solidFill>
                <a:latin typeface="Arial-SGK-TV" pitchFamily="2" charset="0"/>
                <a:ea typeface="Arial-Rounded" panose="020B0500000000000000" pitchFamily="34" charset="0"/>
                <a:cs typeface="Arial-SGK-TV" pitchFamily="2" charset="0"/>
              </a:rPr>
              <a:t>Cây cao, cành vươn rộng, nhìn rõ thân-cành-lá cây</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B.</a:t>
            </a:r>
            <a:r>
              <a:rPr lang="en-US" sz="3200" dirty="0">
                <a:solidFill>
                  <a:prstClr val="black"/>
                </a:solidFill>
                <a:latin typeface="Arial-SGK-TV" pitchFamily="2" charset="0"/>
                <a:ea typeface="Arial-Rounded" panose="020B0500000000000000" pitchFamily="34" charset="0"/>
                <a:cs typeface="Arial-SGK-TV" pitchFamily="2" charset="0"/>
              </a:rPr>
              <a:t>Cây cao, </a:t>
            </a:r>
            <a:r>
              <a:rPr lang="en-US" sz="3200" dirty="0" err="1">
                <a:solidFill>
                  <a:prstClr val="black"/>
                </a:solidFill>
                <a:latin typeface="Arial-SGK-TV" pitchFamily="2" charset="0"/>
                <a:ea typeface="Arial-Rounded" panose="020B0500000000000000" pitchFamily="34" charset="0"/>
                <a:cs typeface="Arial-SGK-TV" pitchFamily="2" charset="0"/>
              </a:rPr>
              <a:t>thân</a:t>
            </a:r>
            <a:r>
              <a:rPr lang="en-US" sz="3200" dirty="0">
                <a:solidFill>
                  <a:prstClr val="black"/>
                </a:solidFill>
                <a:latin typeface="Arial-SGK-TV" pitchFamily="2" charset="0"/>
                <a:ea typeface="Arial-Rounded" panose="020B0500000000000000" pitchFamily="34" charset="0"/>
                <a:cs typeface="Arial-SGK-TV" pitchFamily="2" charset="0"/>
              </a:rPr>
              <a:t> nhỏ khẳng khiu, lá màu đỏ</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D. </a:t>
            </a:r>
            <a:r>
              <a:rPr lang="en-US" sz="3200" dirty="0">
                <a:solidFill>
                  <a:prstClr val="black"/>
                </a:solidFill>
                <a:latin typeface="Arial-SGK-TV" pitchFamily="2" charset="0"/>
                <a:ea typeface="Arial-Rounded" panose="020B0500000000000000" pitchFamily="34" charset="0"/>
                <a:cs typeface="Arial-SGK-TV" pitchFamily="2" charset="0"/>
              </a:rPr>
              <a:t>Cả ba đáp án trên</a:t>
            </a:r>
            <a:endParaRPr lang="vi-VN" sz="32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657600" y="1252650"/>
            <a:ext cx="5705043" cy="2308324"/>
          </a:xfrm>
          <a:prstGeom prst="rect">
            <a:avLst/>
          </a:prstGeom>
          <a:noFill/>
        </p:spPr>
        <p:txBody>
          <a:bodyPr wrap="square" rtlCol="0">
            <a:spAutoFit/>
          </a:bodyPr>
          <a:lstStyle/>
          <a:p>
            <a:pPr algn="ctr"/>
            <a:r>
              <a:rPr lang="en-US" sz="4800" b="1" dirty="0">
                <a:solidFill>
                  <a:prstClr val="white"/>
                </a:solidFill>
                <a:latin typeface="Arial-SGK-TV" pitchFamily="2" charset="0"/>
                <a:ea typeface="Arial-Rounded" panose="020B0500000000000000" pitchFamily="34" charset="0"/>
                <a:cs typeface="Arial-SGK-TV" pitchFamily="2" charset="0"/>
              </a:rPr>
              <a:t>Quan sát tranh SHS: Hãy nêu đặc điểm cây </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bàng</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SGK-TV" pitchFamily="2" charset="0"/>
                <a:ea typeface="Arial-Rounded" panose="020B0500000000000000" pitchFamily="34" charset="0"/>
                <a:cs typeface="Arial-SGK-TV" pitchFamily="2" charset="0"/>
              </a:rPr>
              <a:t>A. </a:t>
            </a:r>
            <a:r>
              <a:rPr lang="en-US" sz="2800" dirty="0">
                <a:solidFill>
                  <a:prstClr val="black"/>
                </a:solidFill>
                <a:latin typeface="Arial-SGK-TV" pitchFamily="2" charset="0"/>
                <a:ea typeface="Arial-Rounded" panose="020B0500000000000000" pitchFamily="34" charset="0"/>
                <a:cs typeface="Arial-SGK-TV" pitchFamily="2" charset="0"/>
              </a:rPr>
              <a:t>Cây thấp, tán lá rộng, thân cây nhìn rõ cành</a:t>
            </a:r>
            <a:endParaRPr lang="vi-VN" sz="28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02972"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SGK-TV" pitchFamily="2" charset="0"/>
                <a:ea typeface="Arial-Rounded" panose="020B0500000000000000" pitchFamily="34" charset="0"/>
                <a:cs typeface="Arial-SGK-TV" pitchFamily="2" charset="0"/>
              </a:rPr>
              <a:t>B. </a:t>
            </a:r>
            <a:r>
              <a:rPr lang="en-US" sz="2800" dirty="0">
                <a:solidFill>
                  <a:prstClr val="black"/>
                </a:solidFill>
                <a:latin typeface="Arial-SGK-TV" pitchFamily="2" charset="0"/>
                <a:ea typeface="Arial-Rounded" panose="020B0500000000000000" pitchFamily="34" charset="0"/>
                <a:cs typeface="Arial-SGK-TV" pitchFamily="2" charset="0"/>
              </a:rPr>
              <a:t>Cây thân cành lá rủ kín, lá dài rũ xuống </a:t>
            </a:r>
            <a:endParaRPr lang="vi-VN" sz="28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C.</a:t>
            </a:r>
            <a:r>
              <a:rPr lang="en-US" sz="3200" dirty="0">
                <a:solidFill>
                  <a:prstClr val="black"/>
                </a:solidFill>
                <a:latin typeface="Arial-SGK-TV" pitchFamily="2" charset="0"/>
                <a:ea typeface="Arial-Rounded" panose="020B0500000000000000" pitchFamily="34" charset="0"/>
                <a:cs typeface="Arial-SGK-TV" pitchFamily="2" charset="0"/>
              </a:rPr>
              <a:t>Cây cao vừa, lá hình kim nhỏ bé, các tán lá nhỏ</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D. </a:t>
            </a:r>
            <a:r>
              <a:rPr lang="en-US" sz="3200" dirty="0">
                <a:solidFill>
                  <a:prstClr val="black"/>
                </a:solidFill>
                <a:latin typeface="Arial-SGK-TV" pitchFamily="2" charset="0"/>
                <a:ea typeface="Arial-Rounded" panose="020B0500000000000000" pitchFamily="34" charset="0"/>
                <a:cs typeface="Arial-SGK-TV" pitchFamily="2" charset="0"/>
              </a:rPr>
              <a:t>Cả ba đáp án trên đều đúng</a:t>
            </a:r>
            <a:endParaRPr lang="vi-VN" sz="3200" dirty="0">
              <a:solidFill>
                <a:prstClr val="black"/>
              </a:solidFill>
              <a:latin typeface="Arial-SGK-TV" pitchFamily="2" charset="0"/>
              <a:ea typeface="Arial-Rounded" panose="020B0500000000000000" pitchFamily="34" charset="0"/>
              <a:cs typeface="Arial-SGK-TV" pitchFamily="2"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038600" y="1500165"/>
            <a:ext cx="4800600" cy="1754326"/>
          </a:xfrm>
          <a:prstGeom prst="rect">
            <a:avLst/>
          </a:prstGeom>
          <a:noFill/>
        </p:spPr>
        <p:txBody>
          <a:bodyPr wrap="square" rtlCol="0">
            <a:spAutoFit/>
          </a:bodyPr>
          <a:lstStyle/>
          <a:p>
            <a:pPr algn="ctr"/>
            <a:r>
              <a:rPr lang="en-US" sz="3600" b="1" dirty="0" err="1" smtClean="0">
                <a:solidFill>
                  <a:prstClr val="white"/>
                </a:solidFill>
                <a:latin typeface="Arial-SGK-TV" pitchFamily="2" charset="0"/>
                <a:ea typeface="Arial-Rounded" panose="020B0500000000000000" pitchFamily="34" charset="0"/>
                <a:cs typeface="Arial-SGK-TV" pitchFamily="2" charset="0"/>
              </a:rPr>
              <a:t>Quan</a:t>
            </a:r>
            <a:r>
              <a:rPr lang="en-US" sz="3600" b="1" dirty="0" smtClean="0">
                <a:solidFill>
                  <a:prstClr val="white"/>
                </a:solidFill>
                <a:latin typeface="Arial-SGK-TV" pitchFamily="2" charset="0"/>
                <a:ea typeface="Arial-Rounded" panose="020B0500000000000000" pitchFamily="34" charset="0"/>
                <a:cs typeface="Arial-SGK-TV" pitchFamily="2" charset="0"/>
              </a:rPr>
              <a:t> </a:t>
            </a:r>
            <a:r>
              <a:rPr lang="en-US" sz="3600" b="1" dirty="0">
                <a:solidFill>
                  <a:prstClr val="white"/>
                </a:solidFill>
                <a:latin typeface="Arial-SGK-TV" pitchFamily="2" charset="0"/>
                <a:ea typeface="Arial-Rounded" panose="020B0500000000000000" pitchFamily="34" charset="0"/>
                <a:cs typeface="Arial-SGK-TV" pitchFamily="2" charset="0"/>
              </a:rPr>
              <a:t>sát </a:t>
            </a:r>
            <a:r>
              <a:rPr lang="en-US" sz="3600" b="1" dirty="0" err="1">
                <a:solidFill>
                  <a:prstClr val="white"/>
                </a:solidFill>
                <a:latin typeface="Arial-SGK-TV" pitchFamily="2" charset="0"/>
                <a:ea typeface="Arial-Rounded" panose="020B0500000000000000" pitchFamily="34" charset="0"/>
                <a:cs typeface="Arial-SGK-TV" pitchFamily="2" charset="0"/>
              </a:rPr>
              <a:t>trah</a:t>
            </a:r>
            <a:r>
              <a:rPr lang="en-US" sz="3600" b="1" dirty="0">
                <a:solidFill>
                  <a:prstClr val="white"/>
                </a:solidFill>
                <a:latin typeface="Arial-SGK-TV" pitchFamily="2" charset="0"/>
                <a:ea typeface="Arial-Rounded" panose="020B0500000000000000" pitchFamily="34" charset="0"/>
                <a:cs typeface="Arial-SGK-TV" pitchFamily="2" charset="0"/>
              </a:rPr>
              <a:t> SHS: Nêu </a:t>
            </a:r>
            <a:r>
              <a:rPr lang="en-US" sz="3600" b="1" dirty="0" err="1">
                <a:solidFill>
                  <a:prstClr val="white"/>
                </a:solidFill>
                <a:latin typeface="Arial-SGK-TV" pitchFamily="2" charset="0"/>
                <a:ea typeface="Arial-Rounded" panose="020B0500000000000000" pitchFamily="34" charset="0"/>
                <a:cs typeface="Arial-SGK-TV" pitchFamily="2" charset="0"/>
              </a:rPr>
              <a:t>đặc</a:t>
            </a:r>
            <a:r>
              <a:rPr lang="en-US" sz="3600" b="1" dirty="0">
                <a:solidFill>
                  <a:prstClr val="white"/>
                </a:solidFill>
                <a:latin typeface="Arial-SGK-TV" pitchFamily="2" charset="0"/>
                <a:ea typeface="Arial-Rounded" panose="020B0500000000000000" pitchFamily="34" charset="0"/>
                <a:cs typeface="Arial-SGK-TV" pitchFamily="2" charset="0"/>
              </a:rPr>
              <a:t> </a:t>
            </a:r>
            <a:r>
              <a:rPr lang="en-US" sz="3600" b="1" dirty="0" err="1">
                <a:solidFill>
                  <a:prstClr val="white"/>
                </a:solidFill>
                <a:latin typeface="Arial-SGK-TV" pitchFamily="2" charset="0"/>
                <a:ea typeface="Arial-Rounded" panose="020B0500000000000000" pitchFamily="34" charset="0"/>
                <a:cs typeface="Arial-SGK-TV" pitchFamily="2" charset="0"/>
              </a:rPr>
              <a:t>điểm</a:t>
            </a:r>
            <a:r>
              <a:rPr lang="en-US" sz="3600" b="1" dirty="0">
                <a:solidFill>
                  <a:prstClr val="white"/>
                </a:solidFill>
                <a:latin typeface="Arial-SGK-TV" pitchFamily="2" charset="0"/>
                <a:ea typeface="Arial-Rounded" panose="020B0500000000000000" pitchFamily="34" charset="0"/>
                <a:cs typeface="Arial-SGK-TV" pitchFamily="2" charset="0"/>
              </a:rPr>
              <a:t> </a:t>
            </a:r>
            <a:r>
              <a:rPr lang="en-US" sz="3600" b="1" dirty="0" err="1">
                <a:solidFill>
                  <a:prstClr val="white"/>
                </a:solidFill>
                <a:latin typeface="Arial-SGK-TV" pitchFamily="2" charset="0"/>
                <a:ea typeface="Arial-Rounded" panose="020B0500000000000000" pitchFamily="34" charset="0"/>
                <a:cs typeface="Arial-SGK-TV" pitchFamily="2" charset="0"/>
              </a:rPr>
              <a:t>của</a:t>
            </a:r>
            <a:r>
              <a:rPr lang="en-US" sz="3600" b="1" dirty="0">
                <a:solidFill>
                  <a:prstClr val="white"/>
                </a:solidFill>
                <a:latin typeface="Arial-SGK-TV" pitchFamily="2" charset="0"/>
                <a:ea typeface="Arial-Rounded" panose="020B0500000000000000" pitchFamily="34" charset="0"/>
                <a:cs typeface="Arial-SGK-TV" pitchFamily="2" charset="0"/>
              </a:rPr>
              <a:t> cây liễu. </a:t>
            </a:r>
            <a:endParaRPr lang="en-US" b="1" dirty="0">
              <a:solidFill>
                <a:prstClr val="white"/>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ea typeface="Arial-Rounded" panose="020B0500000000000000" pitchFamily="34" charset="0"/>
                <a:cs typeface="Arial-SGK-TV" pitchFamily="2" charset="0"/>
              </a:rPr>
              <a:t>A. </a:t>
            </a:r>
            <a:r>
              <a:rPr lang="en-US" sz="3200" dirty="0">
                <a:solidFill>
                  <a:prstClr val="black"/>
                </a:solidFill>
                <a:latin typeface="Arial-SGK-TV" pitchFamily="2" charset="0"/>
                <a:ea typeface="Arial-Rounded" panose="020B0500000000000000" pitchFamily="34" charset="0"/>
                <a:cs typeface="Arial-SGK-TV" pitchFamily="2" charset="0"/>
              </a:rPr>
              <a:t>cây bàng to, cây liễu nhỏ, tán lá bàng nhỏ lá liễu lớn</a:t>
            </a:r>
            <a:endParaRPr lang="vi-VN" sz="3200" dirty="0">
              <a:solidFill>
                <a:prstClr val="black"/>
              </a:solidFill>
              <a:latin typeface="Arial-SGK-TV" pitchFamily="2" charset="0"/>
              <a:ea typeface="Arial-Rounded" panose="020B0500000000000000" pitchFamily="34" charset="0"/>
              <a:cs typeface="Arial-SGK-TV" pitchFamily="2"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SGK-TV" pitchFamily="2" charset="0"/>
                <a:ea typeface="Arial-Rounded" panose="020B0500000000000000" pitchFamily="34" charset="0"/>
                <a:cs typeface="Arial-SGK-TV" pitchFamily="2" charset="0"/>
              </a:rPr>
              <a:t>C</a:t>
            </a:r>
            <a:r>
              <a:rPr lang="en-US" sz="2800" dirty="0">
                <a:solidFill>
                  <a:prstClr val="black"/>
                </a:solidFill>
                <a:latin typeface="Arial-SGK-TV" pitchFamily="2" charset="0"/>
                <a:ea typeface="Arial-Rounded" panose="020B0500000000000000" pitchFamily="34" charset="0"/>
                <a:cs typeface="Arial-SGK-TV" pitchFamily="2" charset="0"/>
              </a:rPr>
              <a:t>.</a:t>
            </a:r>
            <a:r>
              <a:rPr lang="vi-VN" sz="2800" dirty="0">
                <a:solidFill>
                  <a:prstClr val="black"/>
                </a:solidFill>
                <a:latin typeface="Arial-SGK-TV" pitchFamily="2" charset="0"/>
                <a:ea typeface="Arial-Rounded" panose="020B0500000000000000" pitchFamily="34" charset="0"/>
                <a:cs typeface="Arial-SGK-TV" pitchFamily="2" charset="0"/>
              </a:rPr>
              <a:t> </a:t>
            </a:r>
            <a:r>
              <a:rPr lang="en-US" sz="2800" dirty="0">
                <a:solidFill>
                  <a:prstClr val="black"/>
                </a:solidFill>
                <a:latin typeface="Arial-SGK-TV" pitchFamily="2" charset="0"/>
                <a:ea typeface="Arial-Rounded" panose="020B0500000000000000" pitchFamily="34" charset="0"/>
                <a:cs typeface="Arial-SGK-TV" pitchFamily="2" charset="0"/>
              </a:rPr>
              <a:t>Cây bàng cao cành vươn rộng nhìn rõ thân, cây liễu thân phủ kín lá dãi rũ </a:t>
            </a:r>
            <a:r>
              <a:rPr lang="en-US" sz="2800" dirty="0" err="1">
                <a:solidFill>
                  <a:prstClr val="black"/>
                </a:solidFill>
                <a:latin typeface="Arial-SGK-TV" pitchFamily="2" charset="0"/>
                <a:ea typeface="Arial-Rounded" panose="020B0500000000000000" pitchFamily="34" charset="0"/>
                <a:cs typeface="Arial-SGK-TV" pitchFamily="2" charset="0"/>
              </a:rPr>
              <a:t>suống</a:t>
            </a:r>
            <a:endParaRPr lang="vi-VN" sz="2800" dirty="0">
              <a:solidFill>
                <a:prstClr val="black"/>
              </a:solidFill>
              <a:latin typeface="Arial-SGK-TV" pitchFamily="2" charset="0"/>
              <a:ea typeface="Arial-Rounded" panose="020B0500000000000000" pitchFamily="34" charset="0"/>
              <a:cs typeface="Arial-SGK-TV" pitchFamily="2"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SGK-TV" pitchFamily="2" charset="0"/>
                <a:cs typeface="Arial-SGK-TV" pitchFamily="2" charset="0"/>
              </a:rPr>
              <a:t>B.</a:t>
            </a:r>
            <a:r>
              <a:rPr lang="en-US" sz="2800" dirty="0">
                <a:solidFill>
                  <a:prstClr val="black"/>
                </a:solidFill>
                <a:latin typeface="Arial-SGK-TV" pitchFamily="2" charset="0"/>
                <a:cs typeface="Arial-SGK-TV" pitchFamily="2" charset="0"/>
              </a:rPr>
              <a:t>Cây liễu nhìn rõ thân cây lớn, cây bàng tán nhỏ cây cao</a:t>
            </a:r>
            <a:r>
              <a:rPr lang="en-US" sz="2800" dirty="0">
                <a:solidFill>
                  <a:prstClr val="black"/>
                </a:solidFill>
                <a:latin typeface="Arial" panose="020B0604020202020204" pitchFamily="34" charset="0"/>
              </a:rPr>
              <a:t>.</a:t>
            </a:r>
            <a:endParaRPr lang="vi-VN" sz="2800" dirty="0">
              <a:solidFill>
                <a:prstClr val="black"/>
              </a:solidFill>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SGK-TV" pitchFamily="2" charset="0"/>
                <a:cs typeface="Arial-SGK-TV" pitchFamily="2" charset="0"/>
              </a:rPr>
              <a:t>D. </a:t>
            </a:r>
            <a:r>
              <a:rPr lang="en-US" sz="3200" dirty="0">
                <a:solidFill>
                  <a:prstClr val="black"/>
                </a:solidFill>
                <a:latin typeface="Arial-SGK-TV" pitchFamily="2" charset="0"/>
                <a:cs typeface="Arial-SGK-TV" pitchFamily="2" charset="0"/>
              </a:rPr>
              <a:t>cả ba đáp án trên đều đúng.</a:t>
            </a:r>
            <a:endParaRPr lang="vi-VN" sz="3200" dirty="0">
              <a:solidFill>
                <a:prstClr val="black"/>
              </a:solidFill>
              <a:latin typeface="Arial-SGK-TV" pitchFamily="2" charset="0"/>
              <a:cs typeface="Arial-SGK-TV" pitchFamily="2"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algn="ctr"/>
            <a:r>
              <a:rPr lang="en-US" sz="3600" b="1" dirty="0">
                <a:solidFill>
                  <a:prstClr val="white"/>
                </a:solidFill>
                <a:latin typeface="Arial-SGK-TV" pitchFamily="2" charset="0"/>
                <a:ea typeface="Arial-Rounded" panose="020B0500000000000000" pitchFamily="34" charset="0"/>
                <a:cs typeface="Arial-SGK-TV" pitchFamily="2" charset="0"/>
              </a:rPr>
              <a:t>Nói về điểm khác nhau của hai cây bàng và liễu? </a:t>
            </a:r>
            <a:endParaRPr lang="en-US" b="1" dirty="0">
              <a:solidFill>
                <a:prstClr val="white"/>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4" name="Group 3"/>
          <p:cNvGrpSpPr/>
          <p:nvPr/>
        </p:nvGrpSpPr>
        <p:grpSpPr>
          <a:xfrm>
            <a:off x="-595187" y="-512966"/>
            <a:ext cx="2469633" cy="2296731"/>
            <a:chOff x="-2957976" y="-1125796"/>
            <a:chExt cx="2469633" cy="2296731"/>
          </a:xfrm>
        </p:grpSpPr>
        <p:sp>
          <p:nvSpPr>
            <p:cNvPr id="5" name="Oval 4"/>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sp>
        <p:nvSpPr>
          <p:cNvPr id="9" name="TextBox 8"/>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grpSp>
        <p:nvGrpSpPr>
          <p:cNvPr id="10" name="Group 9"/>
          <p:cNvGrpSpPr/>
          <p:nvPr/>
        </p:nvGrpSpPr>
        <p:grpSpPr>
          <a:xfrm>
            <a:off x="1938041" y="3429000"/>
            <a:ext cx="8044159" cy="1383781"/>
            <a:chOff x="2052684" y="2617912"/>
            <a:chExt cx="5768788" cy="1092595"/>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76346" y="2784811"/>
              <a:ext cx="5121462" cy="654427"/>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itchFamily="34" charset="0"/>
                  <a:ea typeface="Arial-Rounded" pitchFamily="34" charset="0"/>
                  <a:cs typeface="Arial-Rounded" pitchFamily="34" charset="0"/>
                </a:rPr>
                <a:t>CÂY LIỄU DẺO DAI</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5</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13908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402431" y="341259"/>
            <a:ext cx="11789569" cy="6247864"/>
          </a:xfrm>
          <a:prstGeom prst="rect">
            <a:avLst/>
          </a:prstGeom>
        </p:spPr>
        <p:txBody>
          <a:bodyPr wrap="square">
            <a:spAutoFit/>
          </a:bodyPr>
          <a:lstStyle/>
          <a:p>
            <a:pPr algn="ctr">
              <a:defRPr/>
            </a:pPr>
            <a:r>
              <a:rPr lang="en-US" sz="3200" b="1" dirty="0">
                <a:latin typeface="Arial-SGK-TV" pitchFamily="2" charset="0"/>
                <a:ea typeface="Arial-Rounded" panose="020B0500000000000000" pitchFamily="34" charset="0"/>
                <a:cs typeface="Arial-SGK-TV" pitchFamily="2" charset="0"/>
              </a:rPr>
              <a:t>Cây liễu </a:t>
            </a:r>
            <a:r>
              <a:rPr lang="en-US" sz="3200" b="1" dirty="0" err="1">
                <a:latin typeface="Arial-SGK-TV" pitchFamily="2" charset="0"/>
                <a:ea typeface="Arial-Rounded" panose="020B0500000000000000" pitchFamily="34" charset="0"/>
                <a:cs typeface="Arial-SGK-TV" pitchFamily="2" charset="0"/>
              </a:rPr>
              <a:t>dẻo</a:t>
            </a:r>
            <a:r>
              <a:rPr lang="en-US" sz="3200" b="1" dirty="0">
                <a:latin typeface="Arial-SGK-TV" pitchFamily="2" charset="0"/>
                <a:ea typeface="Arial-Rounded" panose="020B0500000000000000" pitchFamily="34" charset="0"/>
                <a:cs typeface="Arial-SGK-TV" pitchFamily="2" charset="0"/>
              </a:rPr>
              <a:t> </a:t>
            </a:r>
            <a:r>
              <a:rPr lang="en-US" sz="3200" b="1" dirty="0" err="1">
                <a:latin typeface="Arial-SGK-TV" pitchFamily="2" charset="0"/>
                <a:ea typeface="Arial-Rounded" panose="020B0500000000000000" pitchFamily="34" charset="0"/>
                <a:cs typeface="Arial-SGK-TV" pitchFamily="2" charset="0"/>
              </a:rPr>
              <a:t>dai</a:t>
            </a:r>
            <a:endParaRPr lang="en-US" sz="3200" b="1" dirty="0">
              <a:latin typeface="Arial-SGK-TV" pitchFamily="2" charset="0"/>
              <a:ea typeface="Arial-Rounded" panose="020B0500000000000000" pitchFamily="34" charset="0"/>
              <a:cs typeface="Arial-SGK-TV" pitchFamily="2" charset="0"/>
            </a:endParaRPr>
          </a:p>
          <a:p>
            <a:pPr algn="just">
              <a:defRPr/>
            </a:pPr>
            <a:r>
              <a:rPr lang="en-US" sz="3200" dirty="0">
                <a:latin typeface="Arial-SGK-TV" pitchFamily="2" charset="0"/>
                <a:ea typeface="Arial-Rounded" panose="020B0500000000000000" pitchFamily="34" charset="0"/>
                <a:cs typeface="Arial-SGK-TV" pitchFamily="2" charset="0"/>
              </a:rPr>
              <a:t>	</a:t>
            </a:r>
          </a:p>
          <a:p>
            <a:pPr algn="just">
              <a:defRPr/>
            </a:pPr>
            <a:r>
              <a:rPr lang="en-US" sz="3200" dirty="0">
                <a:latin typeface="Arial-SGK-TV" pitchFamily="2" charset="0"/>
                <a:ea typeface="Arial-Rounded" panose="020B0500000000000000" pitchFamily="34" charset="0"/>
                <a:cs typeface="Arial-SGK-TV" pitchFamily="2" charset="0"/>
              </a:rPr>
              <a:t>     </a:t>
            </a:r>
            <a:r>
              <a:rPr lang="en-US" sz="2800" dirty="0">
                <a:latin typeface="Arial-SGK-TV" pitchFamily="2" charset="0"/>
                <a:ea typeface="Arial-Rounded" panose="020B0500000000000000" pitchFamily="34" charset="0"/>
                <a:cs typeface="Arial-SGK-TV" pitchFamily="2" charset="0"/>
              </a:rPr>
              <a:t>Trời nổi gió to. Cây liễu không ngừng lắc lư. Thấy vậy, Nam rất lo cây liễu sẽ bị gãy. Nam hỏi mẹ: </a:t>
            </a:r>
          </a:p>
          <a:p>
            <a:pPr algn="just">
              <a:defRPr/>
            </a:pPr>
            <a:r>
              <a:rPr lang="en-US" sz="2800" dirty="0">
                <a:latin typeface="Arial-SGK-TV" pitchFamily="2" charset="0"/>
                <a:ea typeface="Arial-Rounded" panose="020B0500000000000000" pitchFamily="34" charset="0"/>
                <a:cs typeface="Arial-SGK-TV" pitchFamily="2" charset="0"/>
              </a:rPr>
              <a:t>     - Mẹ ơi, cây liễu mềm yếu thế, liệu có bị gió làm gãy không ạ? </a:t>
            </a:r>
          </a:p>
          <a:p>
            <a:pPr algn="just">
              <a:defRPr/>
            </a:pPr>
            <a:r>
              <a:rPr lang="en-US" sz="2800" dirty="0">
                <a:latin typeface="Arial-SGK-TV" pitchFamily="2" charset="0"/>
                <a:ea typeface="Arial-Rounded" panose="020B0500000000000000" pitchFamily="34" charset="0"/>
                <a:cs typeface="Arial-SGK-TV" pitchFamily="2" charset="0"/>
              </a:rPr>
              <a:t>     Mẹ mỉm cười đáp:</a:t>
            </a:r>
          </a:p>
          <a:p>
            <a:pPr algn="just">
              <a:defRPr/>
            </a:pPr>
            <a:r>
              <a:rPr lang="en-US" sz="2800" dirty="0">
                <a:latin typeface="Arial-SGK-TV" pitchFamily="2" charset="0"/>
                <a:ea typeface="Arial-Rounded" panose="020B0500000000000000" pitchFamily="34" charset="0"/>
                <a:cs typeface="Arial-SGK-TV" pitchFamily="2" charset="0"/>
              </a:rPr>
              <a:t>     - Con yên tâm, cây liễu sẽ không sao đâu!</a:t>
            </a:r>
          </a:p>
          <a:p>
            <a:pPr algn="just">
              <a:defRPr/>
            </a:pPr>
            <a:endParaRPr lang="en-US" sz="2800" dirty="0">
              <a:latin typeface="Arial-SGK-TV" pitchFamily="2" charset="0"/>
              <a:ea typeface="Arial-Rounded" panose="020B0500000000000000" pitchFamily="34" charset="0"/>
              <a:cs typeface="Arial-SGK-TV" pitchFamily="2" charset="0"/>
            </a:endParaRPr>
          </a:p>
          <a:p>
            <a:pPr algn="just">
              <a:defRPr/>
            </a:pPr>
            <a:r>
              <a:rPr lang="en-US" sz="2800" dirty="0">
                <a:latin typeface="Arial-SGK-TV" pitchFamily="2" charset="0"/>
                <a:ea typeface="Arial-Rounded" panose="020B0500000000000000" pitchFamily="34" charset="0"/>
                <a:cs typeface="Arial-SGK-TV" pitchFamily="2" charset="0"/>
              </a:rPr>
              <a:t>     Mẹ giải thích thêm: </a:t>
            </a:r>
          </a:p>
          <a:p>
            <a:pPr algn="just">
              <a:defRPr/>
            </a:pPr>
            <a:r>
              <a:rPr lang="en-US" sz="2800" dirty="0">
                <a:latin typeface="Arial-SGK-TV" pitchFamily="2" charset="0"/>
                <a:ea typeface="Arial-Rounded" panose="020B0500000000000000" pitchFamily="34" charset="0"/>
                <a:cs typeface="Arial-SGK-TV" pitchFamily="2"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400" dirty="0">
                <a:latin typeface="Arial-SGK-TV" pitchFamily="2" charset="0"/>
                <a:ea typeface="Arial-Rounded" panose="020B0500000000000000" pitchFamily="34" charset="0"/>
                <a:cs typeface="Arial-SGK-TV" pitchFamily="2" charset="0"/>
              </a:rPr>
              <a:t>(</a:t>
            </a:r>
            <a:r>
              <a:rPr lang="en-US" sz="2400" dirty="0">
                <a:latin typeface="Arial-SGK-TV" pitchFamily="2" charset="0"/>
                <a:ea typeface="Arial-Rounded" panose="020B0500000000000000" pitchFamily="34" charset="0"/>
                <a:cs typeface="Arial-SGK-TV" pitchFamily="2" charset="0"/>
              </a:rPr>
              <a:t>Hải An)</a:t>
            </a:r>
          </a:p>
        </p:txBody>
      </p:sp>
      <p:sp>
        <p:nvSpPr>
          <p:cNvPr id="10" name="Cloud 9"/>
          <p:cNvSpPr/>
          <p:nvPr/>
        </p:nvSpPr>
        <p:spPr>
          <a:xfrm>
            <a:off x="1655453" y="575814"/>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SGK-TV" pitchFamily="2" charset="0"/>
                <a:ea typeface="Arial-Rounded" pitchFamily="34" charset="0"/>
                <a:cs typeface="Arial-SGK-TV" pitchFamily="2" charset="0"/>
              </a:rPr>
              <a:t>Đọc mẫu</a:t>
            </a: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1728</TotalTime>
  <Words>1094</Words>
  <Application>Microsoft Office PowerPoint</Application>
  <PresentationFormat>Widescreen</PresentationFormat>
  <Paragraphs>197</Paragraphs>
  <Slides>26</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Arial Rounded MT Bold</vt:lpstr>
      <vt:lpstr>Arial-Rounded</vt:lpstr>
      <vt:lpstr>Arial-SGK-TV</vt:lpstr>
      <vt:lpstr>Calibri</vt:lpstr>
      <vt:lpstr>DFPOP1-W9</vt:lpstr>
      <vt:lpstr>Times New Roman</vt:lpstr>
      <vt:lpstr>华康少女文字W5</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97</cp:revision>
  <dcterms:created xsi:type="dcterms:W3CDTF">2020-04-19T05:20:14Z</dcterms:created>
  <dcterms:modified xsi:type="dcterms:W3CDTF">2022-04-14T02:54:21Z</dcterms:modified>
</cp:coreProperties>
</file>