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61" r:id="rId3"/>
    <p:sldId id="294" r:id="rId4"/>
    <p:sldId id="310" r:id="rId5"/>
    <p:sldId id="311" r:id="rId6"/>
    <p:sldId id="295" r:id="rId7"/>
    <p:sldId id="297" r:id="rId8"/>
    <p:sldId id="298" r:id="rId9"/>
    <p:sldId id="299" r:id="rId10"/>
    <p:sldId id="300" r:id="rId11"/>
    <p:sldId id="301" r:id="rId12"/>
    <p:sldId id="304" r:id="rId13"/>
    <p:sldId id="306" r:id="rId14"/>
    <p:sldId id="307" r:id="rId15"/>
    <p:sldId id="308" r:id="rId16"/>
    <p:sldId id="309" r:id="rId17"/>
    <p:sldId id="270" r:id="rId18"/>
    <p:sldId id="272" r:id="rId19"/>
    <p:sldId id="273" r:id="rId20"/>
    <p:sldId id="302" r:id="rId21"/>
    <p:sldId id="303" r:id="rId22"/>
    <p:sldId id="293"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E0E8EC-7937-4DAF-AC1B-61941CE6FAFE}">
          <p14:sldIdLst>
            <p14:sldId id="256"/>
            <p14:sldId id="261"/>
            <p14:sldId id="294"/>
            <p14:sldId id="310"/>
            <p14:sldId id="311"/>
            <p14:sldId id="295"/>
            <p14:sldId id="297"/>
            <p14:sldId id="298"/>
            <p14:sldId id="299"/>
            <p14:sldId id="300"/>
            <p14:sldId id="301"/>
            <p14:sldId id="304"/>
            <p14:sldId id="306"/>
            <p14:sldId id="307"/>
            <p14:sldId id="308"/>
            <p14:sldId id="309"/>
            <p14:sldId id="270"/>
            <p14:sldId id="272"/>
            <p14:sldId id="273"/>
            <p14:sldId id="302"/>
            <p14:sldId id="303"/>
            <p14:sldId id="293"/>
          </p14:sldIdLst>
        </p14:section>
        <p14:section name="Untitled Section" id="{8AA49585-9E50-4410-ACFC-0AB8BB4009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5D8"/>
    <a:srgbClr val="B2C0BD"/>
    <a:srgbClr val="FFFF66"/>
    <a:srgbClr val="F7C9CE"/>
    <a:srgbClr val="FFFFFF"/>
    <a:srgbClr val="D2E4F5"/>
    <a:srgbClr val="C6AACC"/>
    <a:srgbClr val="D2E8D5"/>
    <a:srgbClr val="7E9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9" autoAdjust="0"/>
    <p:restoredTop sz="94622" autoAdjust="0"/>
  </p:normalViewPr>
  <p:slideViewPr>
    <p:cSldViewPr>
      <p:cViewPr varScale="1">
        <p:scale>
          <a:sx n="45" d="100"/>
          <a:sy n="45" d="100"/>
        </p:scale>
        <p:origin x="65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1702F-918C-470F-AC6F-8E50EE832EFB}"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04BBE-C868-46B3-AFAF-6C72BF9C120A}" type="slidenum">
              <a:rPr lang="en-US" smtClean="0"/>
              <a:t>‹#›</a:t>
            </a:fld>
            <a:endParaRPr lang="en-US"/>
          </a:p>
        </p:txBody>
      </p:sp>
    </p:spTree>
    <p:extLst>
      <p:ext uri="{BB962C8B-B14F-4D97-AF65-F5344CB8AC3E}">
        <p14:creationId xmlns:p14="http://schemas.microsoft.com/office/powerpoint/2010/main" val="923501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8.svg"/><Relationship Id="rId7"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5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svg"/><Relationship Id="rId7" Type="http://schemas.openxmlformats.org/officeDocument/2006/relationships/image" Target="../media/image5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6.jpeg"/><Relationship Id="rId5" Type="http://schemas.openxmlformats.org/officeDocument/2006/relationships/image" Target="../media/image28.svg"/><Relationship Id="rId10" Type="http://schemas.openxmlformats.org/officeDocument/2006/relationships/image" Target="../media/image55.jpeg"/><Relationship Id="rId4" Type="http://schemas.openxmlformats.org/officeDocument/2006/relationships/image" Target="../media/image27.png"/><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10.svg"/><Relationship Id="rId2" Type="http://schemas.openxmlformats.org/officeDocument/2006/relationships/image" Target="../media/image13.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svg"/><Relationship Id="rId7" Type="http://schemas.openxmlformats.org/officeDocument/2006/relationships/image" Target="../media/image5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52.sv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4.svg"/><Relationship Id="rId7" Type="http://schemas.openxmlformats.org/officeDocument/2006/relationships/image" Target="../media/image5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svg"/><Relationship Id="rId18" Type="http://schemas.openxmlformats.org/officeDocument/2006/relationships/image" Target="../media/image69.png"/><Relationship Id="rId3" Type="http://schemas.openxmlformats.org/officeDocument/2006/relationships/image" Target="../media/image58.svg"/><Relationship Id="rId21" Type="http://schemas.openxmlformats.org/officeDocument/2006/relationships/image" Target="../media/image72.svg"/><Relationship Id="rId7" Type="http://schemas.openxmlformats.org/officeDocument/2006/relationships/image" Target="../media/image60.svg"/><Relationship Id="rId12" Type="http://schemas.openxmlformats.org/officeDocument/2006/relationships/image" Target="../media/image15.png"/><Relationship Id="rId17" Type="http://schemas.openxmlformats.org/officeDocument/2006/relationships/image" Target="../media/image68.svg"/><Relationship Id="rId2" Type="http://schemas.openxmlformats.org/officeDocument/2006/relationships/image" Target="../media/image57.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66.svg"/><Relationship Id="rId10" Type="http://schemas.openxmlformats.org/officeDocument/2006/relationships/image" Target="../media/image63.png"/><Relationship Id="rId19" Type="http://schemas.openxmlformats.org/officeDocument/2006/relationships/image" Target="../media/image70.svg"/><Relationship Id="rId4" Type="http://schemas.openxmlformats.org/officeDocument/2006/relationships/image" Target="../media/image3.png"/><Relationship Id="rId9" Type="http://schemas.openxmlformats.org/officeDocument/2006/relationships/image" Target="../media/image62.sv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78" r="33"/>
          <a:stretch>
            <a:fillRect/>
          </a:stretch>
        </p:blipFill>
        <p:spPr>
          <a:xfrm>
            <a:off x="0" y="0"/>
            <a:ext cx="17625903" cy="9258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4593" b="11025"/>
          <a:stretch>
            <a:fillRect/>
          </a:stretch>
        </p:blipFill>
        <p:spPr>
          <a:xfrm>
            <a:off x="13721517" y="5395128"/>
            <a:ext cx="4566483" cy="48918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4355" y="8279115"/>
            <a:ext cx="2439290" cy="201851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6767">
            <a:off x="16770744" y="-274193"/>
            <a:ext cx="1379058" cy="254791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82318" flipH="1">
            <a:off x="137796" y="-274193"/>
            <a:ext cx="1379058" cy="254791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238" t="4814" b="24918"/>
          <a:stretch>
            <a:fillRect/>
          </a:stretch>
        </p:blipFill>
        <p:spPr>
          <a:xfrm>
            <a:off x="0" y="6586568"/>
            <a:ext cx="4760745" cy="371106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85930">
            <a:off x="798437" y="7713465"/>
            <a:ext cx="2181916" cy="1838265"/>
          </a:xfrm>
          <a:prstGeom prst="rect">
            <a:avLst/>
          </a:prstGeom>
        </p:spPr>
      </p:pic>
      <p:sp>
        <p:nvSpPr>
          <p:cNvPr id="13" name="TextBox 12"/>
          <p:cNvSpPr txBox="1"/>
          <p:nvPr/>
        </p:nvSpPr>
        <p:spPr>
          <a:xfrm>
            <a:off x="2275145" y="2452082"/>
            <a:ext cx="12279055" cy="3813736"/>
          </a:xfrm>
          <a:prstGeom prst="rect">
            <a:avLst/>
          </a:prstGeom>
          <a:noFill/>
        </p:spPr>
        <p:txBody>
          <a:bodyPr wrap="square" rtlCol="0">
            <a:spAutoFit/>
          </a:bodyPr>
          <a:lstStyle/>
          <a:p>
            <a:pPr algn="ctr">
              <a:lnSpc>
                <a:spcPct val="150000"/>
              </a:lnSpc>
            </a:pPr>
            <a:r>
              <a:rPr lang="en-US" sz="8500" b="1" dirty="0"/>
              <a:t>CHỦ ĐỀ 5</a:t>
            </a:r>
            <a:r>
              <a:rPr lang="vi-VN" sz="8500" b="1" dirty="0"/>
              <a:t>: </a:t>
            </a:r>
            <a:endParaRPr lang="en-US" sz="8500" b="1" dirty="0"/>
          </a:p>
          <a:p>
            <a:pPr algn="ctr">
              <a:lnSpc>
                <a:spcPct val="150000"/>
              </a:lnSpc>
            </a:pPr>
            <a:r>
              <a:rPr lang="en-US" sz="8500" b="1" dirty="0"/>
              <a:t>LÀNG CỔ ĐƯỜNG LÂM</a:t>
            </a:r>
          </a:p>
        </p:txBody>
      </p:sp>
      <p:sp>
        <p:nvSpPr>
          <p:cNvPr id="14" name="TextBox 13"/>
          <p:cNvSpPr txBox="1"/>
          <p:nvPr/>
        </p:nvSpPr>
        <p:spPr>
          <a:xfrm>
            <a:off x="-2590800" y="723900"/>
            <a:ext cx="2590798" cy="4029388"/>
          </a:xfrm>
          <a:prstGeom prst="rect">
            <a:avLst/>
          </a:prstGeom>
          <a:solidFill>
            <a:schemeClr val="accent4">
              <a:lumMod val="20000"/>
              <a:lumOff val="80000"/>
            </a:schemeClr>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1A9B55C-0A9B-683B-F664-AC7448B944C5}"/>
              </a:ext>
            </a:extLst>
          </p:cNvPr>
          <p:cNvSpPr txBox="1"/>
          <p:nvPr/>
        </p:nvSpPr>
        <p:spPr>
          <a:xfrm>
            <a:off x="609600" y="4980682"/>
            <a:ext cx="5867400"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1. Đình thờ Bố Cái Đại</a:t>
            </a:r>
            <a:r>
              <a:rPr lang="en-US" sz="3200" dirty="0">
                <a:solidFill>
                  <a:prstClr val="black"/>
                </a:solidFill>
                <a:latin typeface="Calibri"/>
                <a:cs typeface="Arial" panose="020B0604020202020204" pitchFamily="34" charset="0"/>
              </a:rPr>
              <a:t> </a:t>
            </a:r>
            <a:r>
              <a:rPr lang="vi-VN" sz="3200" dirty="0">
                <a:solidFill>
                  <a:prstClr val="black"/>
                </a:solidFill>
                <a:latin typeface="Calibri"/>
                <a:cs typeface="Arial" panose="020B0604020202020204" pitchFamily="34" charset="0"/>
              </a:rPr>
              <a:t>Vương</a:t>
            </a:r>
            <a:r>
              <a:rPr lang="en-US" sz="3200" dirty="0">
                <a:solidFill>
                  <a:prstClr val="black"/>
                </a:solidFill>
                <a:latin typeface="Calibri"/>
                <a:cs typeface="Arial" panose="020B0604020202020204" pitchFamily="34" charset="0"/>
              </a:rPr>
              <a:t> </a:t>
            </a:r>
            <a:r>
              <a:rPr lang="vi-VN" sz="3200" dirty="0">
                <a:solidFill>
                  <a:prstClr val="black"/>
                </a:solidFill>
                <a:latin typeface="Calibri"/>
                <a:cs typeface="Arial" panose="020B0604020202020204" pitchFamily="34" charset="0"/>
              </a:rPr>
              <a:t>(thôn Cam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C4DC95B-A123-BD60-BFEB-8FB8FDD9570A}"/>
              </a:ext>
            </a:extLst>
          </p:cNvPr>
          <p:cNvSpPr txBox="1"/>
          <p:nvPr/>
        </p:nvSpPr>
        <p:spPr>
          <a:xfrm>
            <a:off x="6629402" y="4919043"/>
            <a:ext cx="5181600"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2. Lăng vua Ngô Quyền</a:t>
            </a:r>
          </a:p>
          <a:p>
            <a:pPr lvl="0" algn="ctr"/>
            <a:r>
              <a:rPr lang="vi-VN" sz="3200" dirty="0">
                <a:solidFill>
                  <a:prstClr val="black"/>
                </a:solidFill>
                <a:latin typeface="Calibri"/>
                <a:cs typeface="Arial" panose="020B0604020202020204" pitchFamily="34" charset="0"/>
              </a:rPr>
              <a:t>(thôn Cam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6A0753-C923-7CAA-5472-6F49036A7C7D}"/>
              </a:ext>
            </a:extLst>
          </p:cNvPr>
          <p:cNvSpPr txBox="1"/>
          <p:nvPr/>
        </p:nvSpPr>
        <p:spPr>
          <a:xfrm>
            <a:off x="11970331" y="4813482"/>
            <a:ext cx="4953000"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3. Đình làng Đoài Giáp</a:t>
            </a:r>
          </a:p>
          <a:p>
            <a:pPr lvl="0" algn="ctr"/>
            <a:r>
              <a:rPr lang="vi-VN" sz="3200" dirty="0">
                <a:solidFill>
                  <a:prstClr val="black"/>
                </a:solidFill>
                <a:latin typeface="Calibri"/>
                <a:cs typeface="Arial" panose="020B0604020202020204" pitchFamily="34" charset="0"/>
              </a:rPr>
              <a:t>(thôn Đoài Giáp)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170" name="Picture 2" descr="Phùng Hưng- một nhân thần – kỳ 3: Về danh xưng Bố Cái Đại Vương | Khoa học  và Đời sống">
            <a:extLst>
              <a:ext uri="{FF2B5EF4-FFF2-40B4-BE49-F238E27FC236}">
                <a16:creationId xmlns:a16="http://schemas.microsoft.com/office/drawing/2014/main" id="{96D04505-E2C6-A95F-FC83-1CA041F0D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24" y="1558611"/>
            <a:ext cx="5292019" cy="336043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ền thờ và Lăng mộ vua Ngô Quyền ở quê hương Đường Lâm">
            <a:extLst>
              <a:ext uri="{FF2B5EF4-FFF2-40B4-BE49-F238E27FC236}">
                <a16:creationId xmlns:a16="http://schemas.microsoft.com/office/drawing/2014/main" id="{3A32ECE4-B811-BA33-7327-126DD1C9B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4814" y="1505096"/>
            <a:ext cx="5467350" cy="340746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D44367B-30CB-E148-78FE-8D40BC7A49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175" b="50000"/>
          <a:stretch/>
        </p:blipFill>
        <p:spPr bwMode="auto">
          <a:xfrm rot="16200000">
            <a:off x="13116005" y="142977"/>
            <a:ext cx="3313685" cy="60059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am quan không gian kiến trúc chùa Mía - Lộ trình tham khảo đi đến chùa">
            <a:extLst>
              <a:ext uri="{FF2B5EF4-FFF2-40B4-BE49-F238E27FC236}">
                <a16:creationId xmlns:a16="http://schemas.microsoft.com/office/drawing/2014/main" id="{B0C418B6-611C-328C-9CF5-8080208C09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03" y="6073249"/>
            <a:ext cx="5764432" cy="3228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14F75B-2419-5289-C285-19E3C7329952}"/>
              </a:ext>
            </a:extLst>
          </p:cNvPr>
          <p:cNvSpPr txBox="1"/>
          <p:nvPr/>
        </p:nvSpPr>
        <p:spPr>
          <a:xfrm>
            <a:off x="-16094" y="9283125"/>
            <a:ext cx="6112094" cy="584775"/>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4. Chùa Mía (thôn Đông Sàng)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180" name="Picture 12" descr="TRUNG QUỐC ĐÃ TỪNG GIẾT TRƯỞNG ĐOÀN NGOẠI GIAO ĐẠI VIỆT (Khuyết Danh) — Bức  Tranh Vân Cẩu">
            <a:extLst>
              <a:ext uri="{FF2B5EF4-FFF2-40B4-BE49-F238E27FC236}">
                <a16:creationId xmlns:a16="http://schemas.microsoft.com/office/drawing/2014/main" id="{E77D22FF-2F14-40EB-2CFA-75BCABCCF5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254" y="5931688"/>
            <a:ext cx="5467350" cy="3762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284AFE-0913-093F-A093-144FE082DAEE}"/>
              </a:ext>
            </a:extLst>
          </p:cNvPr>
          <p:cNvSpPr txBox="1"/>
          <p:nvPr/>
        </p:nvSpPr>
        <p:spPr>
          <a:xfrm>
            <a:off x="6477000" y="9083110"/>
            <a:ext cx="5932546"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a:t>
            </a:r>
            <a:r>
              <a:rPr lang="en-US" sz="3200" dirty="0">
                <a:solidFill>
                  <a:prstClr val="black"/>
                </a:solidFill>
                <a:latin typeface="Calibri"/>
                <a:cs typeface="Arial" panose="020B0604020202020204" pitchFamily="34" charset="0"/>
              </a:rPr>
              <a:t>5</a:t>
            </a:r>
            <a:r>
              <a:rPr lang="vi-VN"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Nhà</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thờ</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Thám</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hoa</a:t>
            </a:r>
            <a:r>
              <a:rPr lang="en-US" sz="3200" dirty="0">
                <a:solidFill>
                  <a:prstClr val="black"/>
                </a:solidFill>
                <a:latin typeface="Calibri"/>
                <a:cs typeface="Arial" panose="020B0604020202020204" pitchFamily="34" charset="0"/>
              </a:rPr>
              <a:t> Giang Văn Minh ( </a:t>
            </a:r>
            <a:r>
              <a:rPr lang="en-US" sz="3200" dirty="0" err="1">
                <a:solidFill>
                  <a:prstClr val="black"/>
                </a:solidFill>
                <a:latin typeface="Calibri"/>
                <a:cs typeface="Arial" panose="020B0604020202020204" pitchFamily="34" charset="0"/>
              </a:rPr>
              <a:t>thôn</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Mông</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Phụ</a:t>
            </a:r>
            <a:r>
              <a:rPr lang="en-US" sz="3200" dirty="0">
                <a:solidFill>
                  <a:prstClr val="black"/>
                </a:solidFill>
                <a:latin typeface="Calibri"/>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182" name="Picture 14" descr="Đình Cam Thịnh">
            <a:extLst>
              <a:ext uri="{FF2B5EF4-FFF2-40B4-BE49-F238E27FC236}">
                <a16:creationId xmlns:a16="http://schemas.microsoft.com/office/drawing/2014/main" id="{7F8896CB-2296-16D3-6A64-4AADCA36C4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20600" y="5829300"/>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FBB5D7-C51B-FCF9-241A-901436BD5EFD}"/>
              </a:ext>
            </a:extLst>
          </p:cNvPr>
          <p:cNvSpPr txBox="1"/>
          <p:nvPr/>
        </p:nvSpPr>
        <p:spPr>
          <a:xfrm>
            <a:off x="12355454" y="8685734"/>
            <a:ext cx="5542021"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a:t>
            </a:r>
            <a:r>
              <a:rPr lang="en-US" sz="3200" dirty="0">
                <a:solidFill>
                  <a:prstClr val="black"/>
                </a:solidFill>
                <a:latin typeface="Calibri"/>
                <a:cs typeface="Arial" panose="020B0604020202020204" pitchFamily="34" charset="0"/>
              </a:rPr>
              <a:t>6</a:t>
            </a:r>
            <a:r>
              <a:rPr lang="vi-VN"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Đình</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làng</a:t>
            </a:r>
            <a:r>
              <a:rPr lang="en-US" sz="3200" dirty="0">
                <a:solidFill>
                  <a:prstClr val="black"/>
                </a:solidFill>
                <a:latin typeface="Calibri"/>
                <a:cs typeface="Arial" panose="020B0604020202020204" pitchFamily="34" charset="0"/>
              </a:rPr>
              <a:t> Cam </a:t>
            </a:r>
            <a:r>
              <a:rPr lang="en-US" sz="3200" dirty="0" err="1">
                <a:solidFill>
                  <a:prstClr val="black"/>
                </a:solidFill>
                <a:latin typeface="Calibri"/>
                <a:cs typeface="Arial" panose="020B0604020202020204" pitchFamily="34" charset="0"/>
              </a:rPr>
              <a:t>Thịnh</a:t>
            </a:r>
            <a:r>
              <a:rPr lang="en-US" sz="3200" dirty="0">
                <a:solidFill>
                  <a:prstClr val="black"/>
                </a:solidFill>
                <a:latin typeface="Calibri"/>
                <a:cs typeface="Arial" panose="020B0604020202020204" pitchFamily="34" charset="0"/>
              </a:rPr>
              <a:t> </a:t>
            </a:r>
          </a:p>
          <a:p>
            <a:pPr lvl="0" algn="ct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thôn</a:t>
            </a:r>
            <a:r>
              <a:rPr lang="en-US" sz="3200" dirty="0">
                <a:solidFill>
                  <a:prstClr val="black"/>
                </a:solidFill>
                <a:latin typeface="Calibri"/>
                <a:cs typeface="Arial" panose="020B0604020202020204" pitchFamily="34" charset="0"/>
              </a:rPr>
              <a:t> </a:t>
            </a:r>
            <a:r>
              <a:rPr lang="en-US" sz="3200" dirty="0">
                <a:solidFill>
                  <a:prstClr val="black"/>
                </a:solidFill>
                <a:cs typeface="Arial" panose="020B0604020202020204" pitchFamily="34" charset="0"/>
              </a:rPr>
              <a:t>Cam </a:t>
            </a:r>
            <a:r>
              <a:rPr lang="en-US" sz="3200" dirty="0" err="1">
                <a:solidFill>
                  <a:prstClr val="black"/>
                </a:solidFill>
                <a:cs typeface="Arial" panose="020B0604020202020204" pitchFamily="34" charset="0"/>
              </a:rPr>
              <a:t>Thịnh</a:t>
            </a:r>
            <a:r>
              <a:rPr lang="en-US" sz="3200" dirty="0">
                <a:solidFill>
                  <a:prstClr val="black"/>
                </a:solidFill>
                <a:cs typeface="Arial" panose="020B0604020202020204" pitchFamily="34" charset="0"/>
              </a:rPr>
              <a:t> </a:t>
            </a:r>
            <a:r>
              <a:rPr lang="en-US" sz="3200" dirty="0">
                <a:solidFill>
                  <a:prstClr val="black"/>
                </a:solidFill>
                <a:latin typeface="Calibri"/>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4161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4"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1A9B55C-0A9B-683B-F664-AC7448B944C5}"/>
              </a:ext>
            </a:extLst>
          </p:cNvPr>
          <p:cNvSpPr txBox="1"/>
          <p:nvPr/>
        </p:nvSpPr>
        <p:spPr>
          <a:xfrm>
            <a:off x="1447800" y="8053076"/>
            <a:ext cx="5257800"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Hình 1. Đình thờ Bố Cái Đại</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Vương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(thôn Cam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170" name="Picture 2" descr="Phùng Hưng- một nhân thần – kỳ 3: Về danh xưng Bố Cái Đại Vương | Khoa học  và Đời sống">
            <a:extLst>
              <a:ext uri="{FF2B5EF4-FFF2-40B4-BE49-F238E27FC236}">
                <a16:creationId xmlns:a16="http://schemas.microsoft.com/office/drawing/2014/main" id="{96D04505-E2C6-A95F-FC83-1CA041F0D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80654"/>
            <a:ext cx="9247909" cy="5872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C95241-0E19-F354-5B5D-64854F67C8A4}"/>
              </a:ext>
            </a:extLst>
          </p:cNvPr>
          <p:cNvSpPr txBox="1"/>
          <p:nvPr/>
        </p:nvSpPr>
        <p:spPr>
          <a:xfrm>
            <a:off x="10268816" y="3086100"/>
            <a:ext cx="8019184" cy="4524315"/>
          </a:xfrm>
          <a:prstGeom prst="rect">
            <a:avLst/>
          </a:prstGeom>
          <a:noFill/>
        </p:spPr>
        <p:txBody>
          <a:bodyPr wrap="square">
            <a:spAutoFit/>
          </a:bodyPr>
          <a:lstStyle/>
          <a:p>
            <a:r>
              <a:rPr lang="en-US" sz="3200" i="0" dirty="0">
                <a:solidFill>
                  <a:srgbClr val="000000"/>
                </a:solidFill>
                <a:effectLst/>
              </a:rPr>
              <a:t>	</a:t>
            </a:r>
            <a:r>
              <a:rPr lang="vi-VN" sz="3200" i="0" dirty="0">
                <a:solidFill>
                  <a:srgbClr val="000000"/>
                </a:solidFill>
                <a:effectLst/>
              </a:rPr>
              <a:t>Khoảng từ 766-779, Phùng Hưng tập hợp nghĩa quân, xưng là Đô Quân, đứng lên chống lại ách đô hộ của nhà Đường. Sau nhiều năm dấy binh, nghĩa quân của Phùng Hưng vây đánh và chiếm được thành Tống Bình. Đức ông lên ngôi, xưng hiệu Bố Cái Đại Vương, trị vì được 7 năm thì hóa. Nhân dân thương tiếc lập đền thờ tại thôn Cam Lâm, xã Đường Lâm.</a:t>
            </a:r>
            <a:endParaRPr lang="en-US" sz="3200" dirty="0"/>
          </a:p>
        </p:txBody>
      </p:sp>
    </p:spTree>
    <p:extLst>
      <p:ext uri="{BB962C8B-B14F-4D97-AF65-F5344CB8AC3E}">
        <p14:creationId xmlns:p14="http://schemas.microsoft.com/office/powerpoint/2010/main" val="36893609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EF4C63A-5F21-2448-CB33-0BAD8B5AD46A}"/>
              </a:ext>
            </a:extLst>
          </p:cNvPr>
          <p:cNvSpPr txBox="1"/>
          <p:nvPr/>
        </p:nvSpPr>
        <p:spPr>
          <a:xfrm>
            <a:off x="1219200" y="7610415"/>
            <a:ext cx="5181600"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2. Lăng vua Ngô Quyền</a:t>
            </a:r>
          </a:p>
          <a:p>
            <a:pPr lvl="0" algn="ctr"/>
            <a:r>
              <a:rPr lang="vi-VN" sz="3200" dirty="0">
                <a:solidFill>
                  <a:prstClr val="black"/>
                </a:solidFill>
                <a:latin typeface="Calibri"/>
                <a:cs typeface="Arial" panose="020B0604020202020204" pitchFamily="34" charset="0"/>
              </a:rPr>
              <a:t>(thôn Cam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4" descr="Đền thờ và Lăng mộ vua Ngô Quyền ở quê hương Đường Lâm">
            <a:extLst>
              <a:ext uri="{FF2B5EF4-FFF2-40B4-BE49-F238E27FC236}">
                <a16:creationId xmlns:a16="http://schemas.microsoft.com/office/drawing/2014/main" id="{D7F853B4-87FA-25C6-5D6F-F33E81B70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34" y="2324100"/>
            <a:ext cx="7740974" cy="48244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D84FDDF9-326E-0010-7F43-E513382CC039}"/>
              </a:ext>
            </a:extLst>
          </p:cNvPr>
          <p:cNvSpPr>
            <a:spLocks noChangeArrowheads="1"/>
          </p:cNvSpPr>
          <p:nvPr/>
        </p:nvSpPr>
        <p:spPr bwMode="auto">
          <a:xfrm>
            <a:off x="9144000" y="2847384"/>
            <a:ext cx="7200467" cy="45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Ngôi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đền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được</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xây</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dựng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từ</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lâu</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đời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và</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đã</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trải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qua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nhiều</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lần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trùng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tu</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gần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đây</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là</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vào</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năm</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2013.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Phía</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trước</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đền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là</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một</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cánh</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đồng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nằm</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giữa</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sườn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đồi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dưới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chân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đồi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có</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vũng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Hùm</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là</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một</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nguồn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nước</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chảy</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ra</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sông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Tích</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Cạnh</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đó</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là</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đồi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Hổ</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Gầm</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tương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truyền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Ngô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Quyền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thuở</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còn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trẻ</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thường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cùng</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các</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bạn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tập</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luyện</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võ</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nghệ</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nơi</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US" altLang="en-US" sz="3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đây</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8146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D84FDDF9-326E-0010-7F43-E513382CC039}"/>
              </a:ext>
            </a:extLst>
          </p:cNvPr>
          <p:cNvSpPr>
            <a:spLocks noChangeArrowheads="1"/>
          </p:cNvSpPr>
          <p:nvPr/>
        </p:nvSpPr>
        <p:spPr bwMode="auto">
          <a:xfrm>
            <a:off x="9144000" y="3586047"/>
            <a:ext cx="8153400" cy="311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3200" b="0" i="0" dirty="0">
                <a:solidFill>
                  <a:srgbClr val="0F0F0F"/>
                </a:solidFill>
                <a:effectLst/>
                <a:latin typeface="Roboto" panose="02000000000000000000" pitchFamily="2" charset="0"/>
              </a:rPr>
              <a:t>Đình Đoài Giáp, Đường Lâm, Sơn Tây - đình được xây dựng khoảng thế kỷ thứ X, và được xếp hạng Di tích lịch sử Quốc Gia năm 2001, đình thờ Bố cái Đại Vương Phùng Hưng. Đình nằm trong quần thể di tích làng cổ ở Đường Lâm</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AD12B1D6-43F3-A1B6-8460-E591EBC0DC86}"/>
              </a:ext>
            </a:extLst>
          </p:cNvPr>
          <p:cNvSpPr txBox="1"/>
          <p:nvPr/>
        </p:nvSpPr>
        <p:spPr>
          <a:xfrm>
            <a:off x="1267257" y="7723882"/>
            <a:ext cx="4953000"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3. Đình làng Đoài Giáp</a:t>
            </a:r>
          </a:p>
          <a:p>
            <a:pPr lvl="0" algn="ctr"/>
            <a:r>
              <a:rPr lang="vi-VN" sz="3200" dirty="0">
                <a:solidFill>
                  <a:prstClr val="black"/>
                </a:solidFill>
                <a:latin typeface="Calibri"/>
                <a:cs typeface="Arial" panose="020B0604020202020204" pitchFamily="34" charset="0"/>
              </a:rPr>
              <a:t>(thôn Đoài Giáp)</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8">
            <a:extLst>
              <a:ext uri="{FF2B5EF4-FFF2-40B4-BE49-F238E27FC236}">
                <a16:creationId xmlns:a16="http://schemas.microsoft.com/office/drawing/2014/main" id="{E1FB1886-B23C-CA09-DA67-D5BE3F97EF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75" b="50000"/>
          <a:stretch/>
        </p:blipFill>
        <p:spPr bwMode="auto">
          <a:xfrm rot="16200000">
            <a:off x="2322568" y="849695"/>
            <a:ext cx="4592231" cy="832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47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D84FDDF9-326E-0010-7F43-E513382CC039}"/>
              </a:ext>
            </a:extLst>
          </p:cNvPr>
          <p:cNvSpPr>
            <a:spLocks noChangeArrowheads="1"/>
          </p:cNvSpPr>
          <p:nvPr/>
        </p:nvSpPr>
        <p:spPr bwMode="auto">
          <a:xfrm>
            <a:off x="7543800" y="2108719"/>
            <a:ext cx="9753600" cy="606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3200" b="0" i="0" dirty="0">
                <a:solidFill>
                  <a:srgbClr val="333333"/>
                </a:solidFill>
                <a:effectLst/>
                <a:latin typeface="Arial" panose="020B0604020202020204" pitchFamily="34" charset="0"/>
              </a:rPr>
              <a:t> Chùa Mía được người dân trong ngoài vùng biết đến bởi sự tôn nghiêm, cổ kính. Đến nay, người Đường Lâm vẫn truyền tai nhau những câu chuyện đậm nét huyền bí về ngôi cổ tự này. Họ tin rằng, mọi lời cầu nguyện tại đây đều được linh ứng. Theo các bậc cao niên ở đây, năm 1945, khi đê sông Hồng bị vỡ khiến cả vùng Sơn Tây ngập trong biển nước nhưng thật kỳ lạ, nước lũ đã không thể xâm phạm đến khu vực chùa Mía và cuộc sống của dân làng cũng không bị xáo trộn. Người xứ Đoài cho rằng, thần linh chùa Mía đã che chở cho họ thoát khỏi sự tàn phá của thủy thần.</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0" descr="Tham quan không gian kiến trúc chùa Mía - Lộ trình tham khảo đi đến chùa">
            <a:extLst>
              <a:ext uri="{FF2B5EF4-FFF2-40B4-BE49-F238E27FC236}">
                <a16:creationId xmlns:a16="http://schemas.microsoft.com/office/drawing/2014/main" id="{DD4C62D9-9D4B-855D-5B7E-50FF8234D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03" y="2339449"/>
            <a:ext cx="5764432" cy="3228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B4AB07-96C5-DCDD-6079-5AF29179BBFC}"/>
              </a:ext>
            </a:extLst>
          </p:cNvPr>
          <p:cNvSpPr txBox="1"/>
          <p:nvPr/>
        </p:nvSpPr>
        <p:spPr>
          <a:xfrm>
            <a:off x="-16094" y="6158925"/>
            <a:ext cx="6112094" cy="584775"/>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4. Chùa Mía (thôn Đông Sàng)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293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D84FDDF9-326E-0010-7F43-E513382CC039}"/>
              </a:ext>
            </a:extLst>
          </p:cNvPr>
          <p:cNvSpPr>
            <a:spLocks noChangeArrowheads="1"/>
          </p:cNvSpPr>
          <p:nvPr/>
        </p:nvSpPr>
        <p:spPr bwMode="auto">
          <a:xfrm>
            <a:off x="7543800" y="3339825"/>
            <a:ext cx="9753600" cy="360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lang="vi-VN" sz="3200" b="0" i="0" dirty="0">
                <a:solidFill>
                  <a:srgbClr val="000000"/>
                </a:solidFill>
                <a:effectLst/>
                <a:latin typeface="arial" panose="020B0604020202020204" pitchFamily="34" charset="0"/>
              </a:rPr>
              <a:t>Nhà thờ của họ Giang ở thôn Mông Phụ, xã Đường Lâm, Sơn Tây, thành phố Hà Nội. Di tích được xây dựng từ đời Tự Đức để thờ Thám hoa Giang Văn Minh (1573 - 1637), người được vua Lê Thần Tông cử đi sứ sang Trung Quốc. Ông đã dũng cảm đối đáp để bảo vệ danh dự dân tộc trước sự xúc phạm của vua Minh.</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12" descr="TRUNG QUỐC ĐÃ TỪNG GIẾT TRƯỞNG ĐOÀN NGOẠI GIAO ĐẠI VIỆT (Khuyết Danh) — Bức  Tranh Vân Cẩu">
            <a:extLst>
              <a:ext uri="{FF2B5EF4-FFF2-40B4-BE49-F238E27FC236}">
                <a16:creationId xmlns:a16="http://schemas.microsoft.com/office/drawing/2014/main" id="{996123C9-C3C2-A3FF-2947-DB1BBA888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544" y="2628900"/>
            <a:ext cx="6754599" cy="464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DA1DD4-7E8D-8E5B-8B07-0DDFDDB6848E}"/>
              </a:ext>
            </a:extLst>
          </p:cNvPr>
          <p:cNvSpPr txBox="1"/>
          <p:nvPr/>
        </p:nvSpPr>
        <p:spPr>
          <a:xfrm>
            <a:off x="1045815" y="8178279"/>
            <a:ext cx="5932546"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a:t>
            </a:r>
            <a:r>
              <a:rPr lang="en-US" sz="3200" dirty="0">
                <a:solidFill>
                  <a:prstClr val="black"/>
                </a:solidFill>
                <a:latin typeface="Calibri"/>
                <a:cs typeface="Arial" panose="020B0604020202020204" pitchFamily="34" charset="0"/>
              </a:rPr>
              <a:t>5</a:t>
            </a:r>
            <a:r>
              <a:rPr lang="vi-VN"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Nhà</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thờ</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Thám</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hoa</a:t>
            </a:r>
            <a:r>
              <a:rPr lang="en-US" sz="3200" dirty="0">
                <a:solidFill>
                  <a:prstClr val="black"/>
                </a:solidFill>
                <a:latin typeface="Calibri"/>
                <a:cs typeface="Arial" panose="020B0604020202020204" pitchFamily="34" charset="0"/>
              </a:rPr>
              <a:t> Giang Văn Minh ( </a:t>
            </a:r>
            <a:r>
              <a:rPr lang="en-US" sz="3200" dirty="0" err="1">
                <a:solidFill>
                  <a:prstClr val="black"/>
                </a:solidFill>
                <a:latin typeface="Calibri"/>
                <a:cs typeface="Arial" panose="020B0604020202020204" pitchFamily="34" charset="0"/>
              </a:rPr>
              <a:t>thôn</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Mông</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Phụ</a:t>
            </a:r>
            <a:r>
              <a:rPr lang="en-US" sz="3200" dirty="0">
                <a:solidFill>
                  <a:prstClr val="black"/>
                </a:solidFill>
                <a:latin typeface="Calibri"/>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80515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14400" y="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Một số di tích tiêu biểu ở làng Đường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sẻ hiểu biết của em về một trong những di tích dưới đây.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D84FDDF9-326E-0010-7F43-E513382CC039}"/>
              </a:ext>
            </a:extLst>
          </p:cNvPr>
          <p:cNvSpPr>
            <a:spLocks noChangeArrowheads="1"/>
          </p:cNvSpPr>
          <p:nvPr/>
        </p:nvSpPr>
        <p:spPr bwMode="auto">
          <a:xfrm>
            <a:off x="8285886" y="2524323"/>
            <a:ext cx="9753600" cy="625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333333"/>
                </a:solidFill>
                <a:effectLst/>
                <a:uLnTx/>
                <a:uFillTx/>
                <a:latin typeface="Arial" panose="020B0604020202020204" pitchFamily="34" charset="0"/>
              </a:rPr>
              <a:t> </a:t>
            </a:r>
            <a:r>
              <a:rPr lang="vi-VN" sz="3600" b="0" i="0" dirty="0">
                <a:solidFill>
                  <a:srgbClr val="1C1C1C"/>
                </a:solidFill>
                <a:effectLst/>
                <a:latin typeface="Multi-Regular"/>
              </a:rPr>
              <a:t>Đình nằm giữa thôn Cam Thịnh. Đây là một trong năm thôn trong quần thể di sản văn hóa Làng cổ ở Đường Lâm. Hướng chính của đình quay về phía Đông Nam. Đình được dân làng dựng lên để thờ Đức Thành hoàng làng bản thổ Kỳ Đại Vương và Đức Gia Hậu Thượng tướng quân cùng phu nhân. Theo một số tư liệu thì đình được dựng cất vào đời Vua Lê Thần Tông, thế kỷ 17 (1649 – 1662), số của cải vật chất để xây dựng đình, ngoài sự đóng góp của nhân dân, còn có sự đóng góp to lớn của vợ chồng Thượng tướng quân Phù Việt hầu.</a:t>
            </a:r>
            <a:r>
              <a:rPr kumimoji="0" lang="vi-VN" sz="3600" b="0" i="0" u="none" strike="noStrike" kern="1200" cap="none" spc="0" normalizeH="0" baseline="0" noProof="0" dirty="0">
                <a:ln>
                  <a:noFill/>
                </a:ln>
                <a:solidFill>
                  <a:srgbClr val="000000"/>
                </a:solidFill>
                <a:effectLst/>
                <a:uLnTx/>
                <a:uFillTx/>
                <a:latin typeface="arial" panose="020B0604020202020204" pitchFamily="34" charset="0"/>
              </a:rPr>
              <a:t>.</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4" descr="Đình Cam Thịnh">
            <a:extLst>
              <a:ext uri="{FF2B5EF4-FFF2-40B4-BE49-F238E27FC236}">
                <a16:creationId xmlns:a16="http://schemas.microsoft.com/office/drawing/2014/main" id="{C06AF3E7-DA48-920E-367B-BECE3F5B3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933700"/>
            <a:ext cx="7200900"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07958F-86FD-B87C-9A82-984FAAED6A25}"/>
              </a:ext>
            </a:extLst>
          </p:cNvPr>
          <p:cNvSpPr txBox="1"/>
          <p:nvPr/>
        </p:nvSpPr>
        <p:spPr>
          <a:xfrm>
            <a:off x="914400" y="8193773"/>
            <a:ext cx="5542021" cy="1077218"/>
          </a:xfrm>
          <a:prstGeom prst="rect">
            <a:avLst/>
          </a:prstGeom>
          <a:solidFill>
            <a:schemeClr val="bg1"/>
          </a:solidFill>
        </p:spPr>
        <p:txBody>
          <a:bodyPr wrap="square" rtlCol="0">
            <a:spAutoFit/>
          </a:bodyPr>
          <a:lstStyle/>
          <a:p>
            <a:pPr lvl="0" algn="ctr"/>
            <a:r>
              <a:rPr lang="vi-VN" sz="3200" dirty="0">
                <a:solidFill>
                  <a:prstClr val="black"/>
                </a:solidFill>
                <a:latin typeface="Calibri"/>
                <a:cs typeface="Arial" panose="020B0604020202020204" pitchFamily="34" charset="0"/>
              </a:rPr>
              <a:t>Hình </a:t>
            </a:r>
            <a:r>
              <a:rPr lang="en-US" sz="3200" dirty="0">
                <a:solidFill>
                  <a:prstClr val="black"/>
                </a:solidFill>
                <a:latin typeface="Calibri"/>
                <a:cs typeface="Arial" panose="020B0604020202020204" pitchFamily="34" charset="0"/>
              </a:rPr>
              <a:t>6</a:t>
            </a:r>
            <a:r>
              <a:rPr lang="vi-VN"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Đình</a:t>
            </a: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làng</a:t>
            </a:r>
            <a:r>
              <a:rPr lang="en-US" sz="3200" dirty="0">
                <a:solidFill>
                  <a:prstClr val="black"/>
                </a:solidFill>
                <a:latin typeface="Calibri"/>
                <a:cs typeface="Arial" panose="020B0604020202020204" pitchFamily="34" charset="0"/>
              </a:rPr>
              <a:t> Cam </a:t>
            </a:r>
            <a:r>
              <a:rPr lang="en-US" sz="3200" dirty="0" err="1">
                <a:solidFill>
                  <a:prstClr val="black"/>
                </a:solidFill>
                <a:latin typeface="Calibri"/>
                <a:cs typeface="Arial" panose="020B0604020202020204" pitchFamily="34" charset="0"/>
              </a:rPr>
              <a:t>Thịnh</a:t>
            </a:r>
            <a:r>
              <a:rPr lang="en-US" sz="3200" dirty="0">
                <a:solidFill>
                  <a:prstClr val="black"/>
                </a:solidFill>
                <a:latin typeface="Calibri"/>
                <a:cs typeface="Arial" panose="020B0604020202020204" pitchFamily="34" charset="0"/>
              </a:rPr>
              <a:t> </a:t>
            </a:r>
          </a:p>
          <a:p>
            <a:pPr lvl="0" algn="ctr"/>
            <a:r>
              <a:rPr lang="en-US" sz="3200" dirty="0">
                <a:solidFill>
                  <a:prstClr val="black"/>
                </a:solidFill>
                <a:latin typeface="Calibri"/>
                <a:cs typeface="Arial" panose="020B0604020202020204" pitchFamily="34" charset="0"/>
              </a:rPr>
              <a:t>( </a:t>
            </a:r>
            <a:r>
              <a:rPr lang="en-US" sz="3200" dirty="0" err="1">
                <a:solidFill>
                  <a:prstClr val="black"/>
                </a:solidFill>
                <a:latin typeface="Calibri"/>
                <a:cs typeface="Arial" panose="020B0604020202020204" pitchFamily="34" charset="0"/>
              </a:rPr>
              <a:t>thôn</a:t>
            </a:r>
            <a:r>
              <a:rPr lang="en-US" sz="3200" dirty="0">
                <a:solidFill>
                  <a:prstClr val="black"/>
                </a:solidFill>
                <a:latin typeface="Calibri"/>
                <a:cs typeface="Arial" panose="020B0604020202020204" pitchFamily="34" charset="0"/>
              </a:rPr>
              <a:t> </a:t>
            </a:r>
            <a:r>
              <a:rPr lang="en-US" sz="3200" dirty="0">
                <a:solidFill>
                  <a:prstClr val="black"/>
                </a:solidFill>
                <a:cs typeface="Arial" panose="020B0604020202020204" pitchFamily="34" charset="0"/>
              </a:rPr>
              <a:t>Cam </a:t>
            </a:r>
            <a:r>
              <a:rPr lang="en-US" sz="3200" dirty="0" err="1">
                <a:solidFill>
                  <a:prstClr val="black"/>
                </a:solidFill>
                <a:cs typeface="Arial" panose="020B0604020202020204" pitchFamily="34" charset="0"/>
              </a:rPr>
              <a:t>Thịnh</a:t>
            </a:r>
            <a:r>
              <a:rPr lang="en-US" sz="3200" dirty="0">
                <a:solidFill>
                  <a:prstClr val="black"/>
                </a:solidFill>
                <a:cs typeface="Arial" panose="020B0604020202020204" pitchFamily="34" charset="0"/>
              </a:rPr>
              <a:t> </a:t>
            </a:r>
            <a:r>
              <a:rPr lang="en-US" sz="3200" dirty="0">
                <a:solidFill>
                  <a:prstClr val="black"/>
                </a:solidFill>
                <a:latin typeface="Calibri"/>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0845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4144" y="8397905"/>
            <a:ext cx="4080939" cy="1979255"/>
          </a:xfrm>
          <a:prstGeom prst="rect">
            <a:avLst/>
          </a:prstGeom>
        </p:spPr>
      </p:pic>
      <p:sp>
        <p:nvSpPr>
          <p:cNvPr id="3" name="TextBox 2"/>
          <p:cNvSpPr txBox="1"/>
          <p:nvPr/>
        </p:nvSpPr>
        <p:spPr>
          <a:xfrm>
            <a:off x="2466257" y="801540"/>
            <a:ext cx="3782143" cy="861774"/>
          </a:xfrm>
          <a:prstGeom prst="rect">
            <a:avLst/>
          </a:prstGeom>
          <a:noFill/>
        </p:spPr>
        <p:txBody>
          <a:bodyPr wrap="square" rtlCol="0">
            <a:spAutoFit/>
          </a:bodyPr>
          <a:lstStyle/>
          <a:p>
            <a:r>
              <a:rPr lang="en-US" sz="5000" b="1" dirty="0" err="1">
                <a:solidFill>
                  <a:srgbClr val="C00000"/>
                </a:solidFill>
                <a:latin typeface="Arial" panose="020B0604020202020204" pitchFamily="34" charset="0"/>
                <a:cs typeface="Arial" panose="020B0604020202020204" pitchFamily="34" charset="0"/>
              </a:rPr>
              <a:t>Em</a:t>
            </a:r>
            <a:r>
              <a:rPr lang="en-US" sz="5000" b="1" dirty="0">
                <a:solidFill>
                  <a:srgbClr val="C00000"/>
                </a:solidFill>
                <a:latin typeface="Arial" panose="020B0604020202020204" pitchFamily="34" charset="0"/>
                <a:cs typeface="Arial" panose="020B0604020202020204" pitchFamily="34" charset="0"/>
              </a:rPr>
              <a:t> </a:t>
            </a:r>
            <a:r>
              <a:rPr lang="en-US" sz="5000" b="1" dirty="0" err="1">
                <a:solidFill>
                  <a:srgbClr val="C00000"/>
                </a:solidFill>
                <a:latin typeface="Arial" panose="020B0604020202020204" pitchFamily="34" charset="0"/>
                <a:cs typeface="Arial" panose="020B0604020202020204" pitchFamily="34" charset="0"/>
              </a:rPr>
              <a:t>có</a:t>
            </a:r>
            <a:r>
              <a:rPr lang="en-US" sz="5000" b="1" dirty="0">
                <a:solidFill>
                  <a:srgbClr val="C00000"/>
                </a:solidFill>
                <a:latin typeface="Arial" panose="020B0604020202020204" pitchFamily="34" charset="0"/>
                <a:cs typeface="Arial" panose="020B0604020202020204" pitchFamily="34" charset="0"/>
              </a:rPr>
              <a:t> </a:t>
            </a:r>
            <a:r>
              <a:rPr lang="en-US" sz="5000" b="1" dirty="0" err="1">
                <a:solidFill>
                  <a:srgbClr val="C00000"/>
                </a:solidFill>
                <a:latin typeface="Arial" panose="020B0604020202020204" pitchFamily="34" charset="0"/>
                <a:cs typeface="Arial" panose="020B0604020202020204" pitchFamily="34" charset="0"/>
              </a:rPr>
              <a:t>biết</a:t>
            </a:r>
            <a:endParaRPr lang="en-US" sz="5000"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3352800" y="-1848734"/>
            <a:ext cx="2590798" cy="4029388"/>
          </a:xfrm>
          <a:prstGeom prst="rect">
            <a:avLst/>
          </a:prstGeom>
          <a:solidFill>
            <a:schemeClr val="accent4">
              <a:lumMod val="20000"/>
              <a:lumOff val="80000"/>
            </a:schemeClr>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EFD24DD3-62CD-28FB-2112-B8F9109A7491}"/>
              </a:ext>
            </a:extLst>
          </p:cNvPr>
          <p:cNvSpPr txBox="1"/>
          <p:nvPr/>
        </p:nvSpPr>
        <p:spPr>
          <a:xfrm>
            <a:off x="1143000" y="2476500"/>
            <a:ext cx="16916400" cy="6186309"/>
          </a:xfrm>
          <a:prstGeom prst="rect">
            <a:avLst/>
          </a:prstGeom>
          <a:noFill/>
        </p:spPr>
        <p:txBody>
          <a:bodyPr wrap="square">
            <a:spAutoFit/>
          </a:bodyPr>
          <a:lstStyle/>
          <a:p>
            <a:r>
              <a:rPr lang="en-US" sz="4400" dirty="0"/>
              <a:t>* </a:t>
            </a:r>
            <a:r>
              <a:rPr lang="en-US" sz="4400" dirty="0" err="1"/>
              <a:t>Bố</a:t>
            </a:r>
            <a:r>
              <a:rPr lang="en-US" sz="4400" dirty="0"/>
              <a:t> </a:t>
            </a:r>
            <a:r>
              <a:rPr lang="en-US" sz="4400" dirty="0" err="1"/>
              <a:t>Cái</a:t>
            </a:r>
            <a:r>
              <a:rPr lang="en-US" sz="4400" dirty="0"/>
              <a:t> </a:t>
            </a:r>
            <a:r>
              <a:rPr lang="en-US" sz="4400" dirty="0" err="1"/>
              <a:t>Đại</a:t>
            </a:r>
            <a:r>
              <a:rPr lang="en-US" sz="4400" dirty="0"/>
              <a:t> </a:t>
            </a:r>
            <a:r>
              <a:rPr lang="en-US" sz="4400" dirty="0" err="1"/>
              <a:t>Vương</a:t>
            </a:r>
            <a:r>
              <a:rPr lang="en-US" sz="4400" dirty="0"/>
              <a:t> – </a:t>
            </a:r>
            <a:r>
              <a:rPr lang="en-US" sz="4400" dirty="0" err="1"/>
              <a:t>Phùng</a:t>
            </a:r>
            <a:r>
              <a:rPr lang="en-US" sz="4400" dirty="0"/>
              <a:t> </a:t>
            </a:r>
            <a:r>
              <a:rPr lang="en-US" sz="4400" dirty="0" err="1"/>
              <a:t>Hưng</a:t>
            </a:r>
            <a:r>
              <a:rPr lang="en-US" sz="4400" dirty="0"/>
              <a:t> </a:t>
            </a:r>
            <a:r>
              <a:rPr lang="en-US" sz="4400" dirty="0" err="1"/>
              <a:t>quê</a:t>
            </a:r>
            <a:r>
              <a:rPr lang="en-US" sz="4400" dirty="0"/>
              <a:t> ở </a:t>
            </a:r>
            <a:r>
              <a:rPr lang="en-US" sz="4400" dirty="0" err="1"/>
              <a:t>làng</a:t>
            </a:r>
            <a:r>
              <a:rPr lang="en-US" sz="4400" dirty="0"/>
              <a:t> </a:t>
            </a:r>
            <a:r>
              <a:rPr lang="en-US" sz="4400" dirty="0" err="1"/>
              <a:t>Đường</a:t>
            </a:r>
            <a:r>
              <a:rPr lang="en-US" sz="4400" dirty="0"/>
              <a:t> Lâm. </a:t>
            </a:r>
            <a:r>
              <a:rPr lang="en-US" sz="4400" dirty="0" err="1"/>
              <a:t>Ông</a:t>
            </a:r>
            <a:r>
              <a:rPr lang="en-US" sz="4400" dirty="0"/>
              <a:t> </a:t>
            </a:r>
            <a:r>
              <a:rPr lang="en-US" sz="4400" dirty="0" err="1"/>
              <a:t>sinh</a:t>
            </a:r>
            <a:r>
              <a:rPr lang="en-US" sz="4400" dirty="0"/>
              <a:t> </a:t>
            </a:r>
            <a:r>
              <a:rPr lang="en-US" sz="4400" dirty="0" err="1"/>
              <a:t>ra</a:t>
            </a:r>
            <a:endParaRPr lang="en-US" sz="4400" dirty="0"/>
          </a:p>
          <a:p>
            <a:r>
              <a:rPr lang="en-US" sz="4400" dirty="0" err="1"/>
              <a:t>trong</a:t>
            </a:r>
            <a:r>
              <a:rPr lang="en-US" sz="4400" dirty="0"/>
              <a:t> </a:t>
            </a:r>
            <a:r>
              <a:rPr lang="en-US" sz="4400" dirty="0" err="1"/>
              <a:t>gia</a:t>
            </a:r>
            <a:r>
              <a:rPr lang="en-US" sz="4400" dirty="0"/>
              <a:t> </a:t>
            </a:r>
            <a:r>
              <a:rPr lang="en-US" sz="4400" dirty="0" err="1"/>
              <a:t>đình</a:t>
            </a:r>
            <a:r>
              <a:rPr lang="en-US" sz="4400" dirty="0"/>
              <a:t> </a:t>
            </a:r>
            <a:r>
              <a:rPr lang="en-US" sz="4400" dirty="0" err="1"/>
              <a:t>giàu</a:t>
            </a:r>
            <a:r>
              <a:rPr lang="en-US" sz="4400" dirty="0"/>
              <a:t> </a:t>
            </a:r>
            <a:r>
              <a:rPr lang="en-US" sz="4400" dirty="0" err="1"/>
              <a:t>có</a:t>
            </a:r>
            <a:r>
              <a:rPr lang="en-US" sz="4400" dirty="0"/>
              <a:t>. </a:t>
            </a:r>
            <a:r>
              <a:rPr lang="en-US" sz="4400" dirty="0" err="1"/>
              <a:t>Ông</a:t>
            </a:r>
            <a:r>
              <a:rPr lang="en-US" sz="4400" dirty="0"/>
              <a:t> </a:t>
            </a:r>
            <a:r>
              <a:rPr lang="en-US" sz="4400" dirty="0" err="1"/>
              <a:t>đã</a:t>
            </a:r>
            <a:r>
              <a:rPr lang="en-US" sz="4400" dirty="0"/>
              <a:t> </a:t>
            </a:r>
            <a:r>
              <a:rPr lang="en-US" sz="4400" dirty="0" err="1"/>
              <a:t>lãnh</a:t>
            </a:r>
            <a:r>
              <a:rPr lang="en-US" sz="4400" dirty="0"/>
              <a:t> </a:t>
            </a:r>
            <a:r>
              <a:rPr lang="en-US" sz="4400" dirty="0" err="1"/>
              <a:t>đạo</a:t>
            </a:r>
            <a:r>
              <a:rPr lang="en-US" sz="4400" dirty="0"/>
              <a:t> </a:t>
            </a:r>
            <a:r>
              <a:rPr lang="en-US" sz="4400" dirty="0" err="1"/>
              <a:t>nhân</a:t>
            </a:r>
            <a:r>
              <a:rPr lang="en-US" sz="4400" dirty="0"/>
              <a:t> </a:t>
            </a:r>
            <a:r>
              <a:rPr lang="en-US" sz="4400" dirty="0" err="1"/>
              <a:t>dân</a:t>
            </a:r>
            <a:r>
              <a:rPr lang="en-US" sz="4400" dirty="0"/>
              <a:t> </a:t>
            </a:r>
            <a:r>
              <a:rPr lang="en-US" sz="4400" dirty="0" err="1"/>
              <a:t>nổi</a:t>
            </a:r>
            <a:r>
              <a:rPr lang="en-US" sz="4400" dirty="0"/>
              <a:t> </a:t>
            </a:r>
            <a:r>
              <a:rPr lang="en-US" sz="4400" dirty="0" err="1"/>
              <a:t>dậy</a:t>
            </a:r>
            <a:r>
              <a:rPr lang="en-US" sz="4400" dirty="0"/>
              <a:t> </a:t>
            </a:r>
            <a:r>
              <a:rPr lang="en-US" sz="4400" dirty="0" err="1"/>
              <a:t>khởi</a:t>
            </a:r>
            <a:r>
              <a:rPr lang="en-US" sz="4400" dirty="0"/>
              <a:t> </a:t>
            </a:r>
            <a:r>
              <a:rPr lang="en-US" sz="4400" dirty="0" err="1"/>
              <a:t>nghĩa</a:t>
            </a:r>
            <a:r>
              <a:rPr lang="en-US" sz="4400" dirty="0"/>
              <a:t> </a:t>
            </a:r>
            <a:r>
              <a:rPr lang="en-US" sz="4400" dirty="0" err="1"/>
              <a:t>chống</a:t>
            </a:r>
            <a:r>
              <a:rPr lang="en-US" sz="4400" dirty="0"/>
              <a:t> </a:t>
            </a:r>
            <a:r>
              <a:rPr lang="en-US" sz="4400" dirty="0" err="1"/>
              <a:t>lại</a:t>
            </a:r>
            <a:r>
              <a:rPr lang="en-US" sz="4400" dirty="0"/>
              <a:t> </a:t>
            </a:r>
            <a:r>
              <a:rPr lang="en-US" sz="4400" dirty="0" err="1"/>
              <a:t>nhà</a:t>
            </a:r>
            <a:r>
              <a:rPr lang="en-US" sz="4400" dirty="0"/>
              <a:t> </a:t>
            </a:r>
            <a:r>
              <a:rPr lang="en-US" sz="4400" dirty="0" err="1"/>
              <a:t>Đường</a:t>
            </a:r>
            <a:r>
              <a:rPr lang="en-US" sz="4400" dirty="0"/>
              <a:t>. </a:t>
            </a:r>
            <a:r>
              <a:rPr lang="en-US" sz="4400" dirty="0" err="1"/>
              <a:t>Nghĩa</a:t>
            </a:r>
            <a:r>
              <a:rPr lang="en-US" sz="4400" dirty="0"/>
              <a:t> </a:t>
            </a:r>
            <a:r>
              <a:rPr lang="en-US" sz="4400" dirty="0" err="1"/>
              <a:t>quân</a:t>
            </a:r>
            <a:r>
              <a:rPr lang="en-US" sz="4400" dirty="0"/>
              <a:t> </a:t>
            </a:r>
            <a:r>
              <a:rPr lang="en-US" sz="4400" dirty="0" err="1"/>
              <a:t>đã</a:t>
            </a:r>
            <a:r>
              <a:rPr lang="en-US" sz="4400" dirty="0"/>
              <a:t> </a:t>
            </a:r>
            <a:r>
              <a:rPr lang="en-US" sz="4400" dirty="0" err="1"/>
              <a:t>làm</a:t>
            </a:r>
            <a:r>
              <a:rPr lang="en-US" sz="4400" dirty="0"/>
              <a:t> </a:t>
            </a:r>
            <a:r>
              <a:rPr lang="en-US" sz="4400" dirty="0" err="1"/>
              <a:t>chủ</a:t>
            </a:r>
            <a:r>
              <a:rPr lang="en-US" sz="4400" dirty="0"/>
              <a:t> </a:t>
            </a:r>
            <a:r>
              <a:rPr lang="en-US" sz="4400" dirty="0" err="1"/>
              <a:t>vùng</a:t>
            </a:r>
            <a:r>
              <a:rPr lang="en-US" sz="4400" dirty="0"/>
              <a:t> </a:t>
            </a:r>
            <a:r>
              <a:rPr lang="en-US" sz="4400" dirty="0" err="1"/>
              <a:t>đất</a:t>
            </a:r>
            <a:r>
              <a:rPr lang="en-US" sz="4400" dirty="0"/>
              <a:t> </a:t>
            </a:r>
            <a:r>
              <a:rPr lang="en-US" sz="4400" dirty="0" err="1"/>
              <a:t>Đường</a:t>
            </a:r>
            <a:r>
              <a:rPr lang="en-US" sz="4400" dirty="0"/>
              <a:t> Lâm </a:t>
            </a:r>
            <a:r>
              <a:rPr lang="en-US" sz="4400" dirty="0" err="1"/>
              <a:t>trong</a:t>
            </a:r>
            <a:r>
              <a:rPr lang="en-US" sz="4400" dirty="0"/>
              <a:t> </a:t>
            </a:r>
            <a:r>
              <a:rPr lang="en-US" sz="4400" dirty="0" err="1"/>
              <a:t>vòng</a:t>
            </a:r>
            <a:r>
              <a:rPr lang="en-US" sz="4400" dirty="0"/>
              <a:t> 9 </a:t>
            </a:r>
            <a:r>
              <a:rPr lang="en-US" sz="4400" dirty="0" err="1"/>
              <a:t>năm</a:t>
            </a:r>
            <a:r>
              <a:rPr lang="en-US" sz="4400" dirty="0"/>
              <a:t>. </a:t>
            </a:r>
            <a:r>
              <a:rPr lang="en-US" sz="4400" dirty="0" err="1"/>
              <a:t>Hiện</a:t>
            </a:r>
            <a:r>
              <a:rPr lang="en-US" sz="4400" dirty="0"/>
              <a:t> nay, </a:t>
            </a:r>
            <a:r>
              <a:rPr lang="en-US" sz="4400" dirty="0" err="1"/>
              <a:t>lăng</a:t>
            </a:r>
            <a:r>
              <a:rPr lang="en-US" sz="4400" dirty="0"/>
              <a:t> </a:t>
            </a:r>
            <a:r>
              <a:rPr lang="en-US" sz="4400" dirty="0" err="1"/>
              <a:t>mộ</a:t>
            </a:r>
            <a:r>
              <a:rPr lang="en-US" sz="4400" dirty="0"/>
              <a:t> </a:t>
            </a:r>
            <a:r>
              <a:rPr lang="en-US" sz="4400" dirty="0" err="1"/>
              <a:t>của</a:t>
            </a:r>
            <a:r>
              <a:rPr lang="en-US" sz="4400" dirty="0"/>
              <a:t> </a:t>
            </a:r>
            <a:r>
              <a:rPr lang="en-US" sz="4400" dirty="0" err="1"/>
              <a:t>ông</a:t>
            </a:r>
            <a:r>
              <a:rPr lang="en-US" sz="4400" dirty="0"/>
              <a:t> </a:t>
            </a:r>
            <a:r>
              <a:rPr lang="en-US" sz="4400" dirty="0" err="1"/>
              <a:t>đặt</a:t>
            </a:r>
            <a:r>
              <a:rPr lang="en-US" sz="4400" dirty="0"/>
              <a:t> </a:t>
            </a:r>
            <a:r>
              <a:rPr lang="en-US" sz="4400" dirty="0" err="1"/>
              <a:t>tại</a:t>
            </a:r>
            <a:r>
              <a:rPr lang="en-US" sz="4400" dirty="0"/>
              <a:t> </a:t>
            </a:r>
            <a:r>
              <a:rPr lang="en-US" sz="4400" dirty="0" err="1"/>
              <a:t>khu</a:t>
            </a:r>
            <a:r>
              <a:rPr lang="en-US" sz="4400" dirty="0"/>
              <a:t> </a:t>
            </a:r>
            <a:r>
              <a:rPr lang="en-US" sz="4400" dirty="0" err="1"/>
              <a:t>vực</a:t>
            </a:r>
            <a:r>
              <a:rPr lang="en-US" sz="4400" dirty="0"/>
              <a:t> </a:t>
            </a:r>
            <a:r>
              <a:rPr lang="en-US" sz="4400" dirty="0" err="1"/>
              <a:t>phường</a:t>
            </a:r>
            <a:r>
              <a:rPr lang="en-US" sz="4400" dirty="0"/>
              <a:t> Kim </a:t>
            </a:r>
            <a:r>
              <a:rPr lang="en-US" sz="4400" dirty="0" err="1"/>
              <a:t>Mã</a:t>
            </a:r>
            <a:r>
              <a:rPr lang="en-US" sz="4400" dirty="0"/>
              <a:t>, </a:t>
            </a:r>
            <a:r>
              <a:rPr lang="en-US" sz="4400" dirty="0" err="1"/>
              <a:t>quận</a:t>
            </a:r>
            <a:r>
              <a:rPr lang="en-US" sz="4400" dirty="0"/>
              <a:t> Ba </a:t>
            </a:r>
            <a:r>
              <a:rPr lang="en-US" sz="4400" dirty="0" err="1"/>
              <a:t>Đình</a:t>
            </a:r>
            <a:r>
              <a:rPr lang="en-US" sz="4400" dirty="0"/>
              <a:t>, </a:t>
            </a:r>
            <a:r>
              <a:rPr lang="en-US" sz="4400" dirty="0" err="1"/>
              <a:t>thành</a:t>
            </a:r>
            <a:r>
              <a:rPr lang="en-US" sz="4400" dirty="0"/>
              <a:t> </a:t>
            </a:r>
            <a:r>
              <a:rPr lang="en-US" sz="4400" dirty="0" err="1"/>
              <a:t>phố</a:t>
            </a:r>
            <a:r>
              <a:rPr lang="en-US" sz="4400" dirty="0"/>
              <a:t> Hà </a:t>
            </a:r>
            <a:r>
              <a:rPr lang="en-US" sz="4400" dirty="0" err="1"/>
              <a:t>Nội</a:t>
            </a:r>
            <a:r>
              <a:rPr lang="en-US" sz="4400" dirty="0"/>
              <a:t>.</a:t>
            </a:r>
          </a:p>
          <a:p>
            <a:r>
              <a:rPr lang="en-US" sz="4400" dirty="0"/>
              <a:t>* Ngô </a:t>
            </a:r>
            <a:r>
              <a:rPr lang="en-US" sz="4400" dirty="0" err="1"/>
              <a:t>Quyền</a:t>
            </a:r>
            <a:r>
              <a:rPr lang="en-US" sz="4400" dirty="0"/>
              <a:t> </a:t>
            </a:r>
            <a:r>
              <a:rPr lang="en-US" sz="4400" dirty="0" err="1"/>
              <a:t>quê</a:t>
            </a:r>
            <a:r>
              <a:rPr lang="en-US" sz="4400" dirty="0"/>
              <a:t> ở </a:t>
            </a:r>
            <a:r>
              <a:rPr lang="en-US" sz="4400" dirty="0" err="1"/>
              <a:t>làng</a:t>
            </a:r>
            <a:r>
              <a:rPr lang="en-US" sz="4400" dirty="0"/>
              <a:t> </a:t>
            </a:r>
            <a:r>
              <a:rPr lang="en-US" sz="4400" dirty="0" err="1"/>
              <a:t>Đường</a:t>
            </a:r>
            <a:r>
              <a:rPr lang="en-US" sz="4400" dirty="0"/>
              <a:t> Lâm. </a:t>
            </a:r>
            <a:r>
              <a:rPr lang="en-US" sz="4400" dirty="0" err="1"/>
              <a:t>Ông</a:t>
            </a:r>
            <a:r>
              <a:rPr lang="en-US" sz="4400" dirty="0"/>
              <a:t> </a:t>
            </a:r>
            <a:r>
              <a:rPr lang="en-US" sz="4400" dirty="0" err="1"/>
              <a:t>sinh</a:t>
            </a:r>
            <a:r>
              <a:rPr lang="en-US" sz="4400" dirty="0"/>
              <a:t> </a:t>
            </a:r>
            <a:r>
              <a:rPr lang="en-US" sz="4400" dirty="0" err="1"/>
              <a:t>ra</a:t>
            </a:r>
            <a:r>
              <a:rPr lang="en-US" sz="4400" dirty="0"/>
              <a:t> </a:t>
            </a:r>
            <a:r>
              <a:rPr lang="en-US" sz="4400" dirty="0" err="1"/>
              <a:t>trong</a:t>
            </a:r>
            <a:r>
              <a:rPr lang="en-US" sz="4400" dirty="0"/>
              <a:t> </a:t>
            </a:r>
            <a:r>
              <a:rPr lang="en-US" sz="4400" dirty="0" err="1"/>
              <a:t>một</a:t>
            </a:r>
            <a:r>
              <a:rPr lang="en-US" sz="4400" dirty="0"/>
              <a:t> </a:t>
            </a:r>
            <a:r>
              <a:rPr lang="en-US" sz="4400" dirty="0" err="1"/>
              <a:t>gia</a:t>
            </a:r>
            <a:r>
              <a:rPr lang="en-US" sz="4400" dirty="0"/>
              <a:t> </a:t>
            </a:r>
            <a:r>
              <a:rPr lang="en-US" sz="4400" dirty="0" err="1"/>
              <a:t>đình</a:t>
            </a:r>
            <a:r>
              <a:rPr lang="en-US" sz="4400" dirty="0"/>
              <a:t> </a:t>
            </a:r>
            <a:r>
              <a:rPr lang="en-US" sz="4400" dirty="0" err="1"/>
              <a:t>danh</a:t>
            </a:r>
            <a:endParaRPr lang="en-US" sz="4400" dirty="0"/>
          </a:p>
          <a:p>
            <a:r>
              <a:rPr lang="en-US" sz="4400" dirty="0" err="1"/>
              <a:t>giá</a:t>
            </a:r>
            <a:r>
              <a:rPr lang="en-US" sz="4400" dirty="0"/>
              <a:t>. </a:t>
            </a:r>
            <a:r>
              <a:rPr lang="en-US" sz="4400" dirty="0" err="1"/>
              <a:t>Ông</a:t>
            </a:r>
            <a:r>
              <a:rPr lang="en-US" sz="4400" dirty="0"/>
              <a:t> </a:t>
            </a:r>
            <a:r>
              <a:rPr lang="en-US" sz="4400" dirty="0" err="1"/>
              <a:t>là</a:t>
            </a:r>
            <a:r>
              <a:rPr lang="en-US" sz="4400" dirty="0"/>
              <a:t> </a:t>
            </a:r>
            <a:r>
              <a:rPr lang="en-US" sz="4400" dirty="0" err="1"/>
              <a:t>người</a:t>
            </a:r>
            <a:r>
              <a:rPr lang="en-US" sz="4400" dirty="0"/>
              <a:t> </a:t>
            </a:r>
            <a:r>
              <a:rPr lang="en-US" sz="4400" dirty="0" err="1"/>
              <a:t>mưu</a:t>
            </a:r>
            <a:r>
              <a:rPr lang="en-US" sz="4400" dirty="0"/>
              <a:t> </a:t>
            </a:r>
            <a:r>
              <a:rPr lang="en-US" sz="4400" dirty="0" err="1"/>
              <a:t>lược</a:t>
            </a:r>
            <a:r>
              <a:rPr lang="en-US" sz="4400" dirty="0"/>
              <a:t>, </a:t>
            </a:r>
            <a:r>
              <a:rPr lang="en-US" sz="4400" dirty="0" err="1"/>
              <a:t>có</a:t>
            </a:r>
            <a:r>
              <a:rPr lang="en-US" sz="4400" dirty="0"/>
              <a:t> </a:t>
            </a:r>
            <a:r>
              <a:rPr lang="en-US" sz="4400" dirty="0" err="1"/>
              <a:t>sức</a:t>
            </a:r>
            <a:r>
              <a:rPr lang="en-US" sz="4400" dirty="0"/>
              <a:t> </a:t>
            </a:r>
            <a:r>
              <a:rPr lang="en-US" sz="4400" dirty="0" err="1"/>
              <a:t>khoẻ</a:t>
            </a:r>
            <a:r>
              <a:rPr lang="en-US" sz="4400" dirty="0"/>
              <a:t> phi </a:t>
            </a:r>
            <a:r>
              <a:rPr lang="en-US" sz="4400" dirty="0" err="1"/>
              <a:t>thường</a:t>
            </a:r>
            <a:r>
              <a:rPr lang="en-US" sz="4400" dirty="0"/>
              <a:t>. </a:t>
            </a:r>
            <a:r>
              <a:rPr lang="en-US" sz="4400" dirty="0" err="1"/>
              <a:t>Ông</a:t>
            </a:r>
            <a:r>
              <a:rPr lang="en-US" sz="4400" dirty="0"/>
              <a:t> </a:t>
            </a:r>
            <a:r>
              <a:rPr lang="en-US" sz="4400" dirty="0" err="1"/>
              <a:t>đã</a:t>
            </a:r>
            <a:r>
              <a:rPr lang="en-US" sz="4400" dirty="0"/>
              <a:t> </a:t>
            </a:r>
            <a:r>
              <a:rPr lang="en-US" sz="4400" dirty="0" err="1"/>
              <a:t>lãnh</a:t>
            </a:r>
            <a:r>
              <a:rPr lang="en-US" sz="4400" dirty="0"/>
              <a:t> </a:t>
            </a:r>
            <a:r>
              <a:rPr lang="en-US" sz="4400" dirty="0" err="1"/>
              <a:t>đạo</a:t>
            </a:r>
            <a:r>
              <a:rPr lang="en-US" sz="4400" dirty="0"/>
              <a:t> </a:t>
            </a:r>
            <a:r>
              <a:rPr lang="en-US" sz="4400" dirty="0" err="1"/>
              <a:t>quân</a:t>
            </a:r>
            <a:r>
              <a:rPr lang="en-US" sz="4400" dirty="0"/>
              <a:t> </a:t>
            </a:r>
            <a:r>
              <a:rPr lang="en-US" sz="4400" dirty="0" err="1"/>
              <a:t>dân</a:t>
            </a:r>
            <a:r>
              <a:rPr lang="en-US" sz="4400" dirty="0"/>
              <a:t> </a:t>
            </a:r>
            <a:r>
              <a:rPr lang="en-US" sz="4400" dirty="0" err="1"/>
              <a:t>nước</a:t>
            </a:r>
            <a:r>
              <a:rPr lang="en-US" sz="4400" dirty="0"/>
              <a:t> </a:t>
            </a:r>
            <a:r>
              <a:rPr lang="en-US" sz="4400" dirty="0" err="1"/>
              <a:t>Việt</a:t>
            </a:r>
            <a:r>
              <a:rPr lang="en-US" sz="4400" dirty="0"/>
              <a:t> </a:t>
            </a:r>
            <a:r>
              <a:rPr lang="en-US" sz="4400" dirty="0" err="1"/>
              <a:t>đánh</a:t>
            </a:r>
            <a:r>
              <a:rPr lang="en-US" sz="4400" dirty="0"/>
              <a:t> tan </a:t>
            </a:r>
            <a:r>
              <a:rPr lang="en-US" sz="4400" dirty="0" err="1"/>
              <a:t>quân</a:t>
            </a:r>
            <a:r>
              <a:rPr lang="en-US" sz="4400" dirty="0"/>
              <a:t> Nam </a:t>
            </a:r>
            <a:r>
              <a:rPr lang="en-US" sz="4400" dirty="0" err="1"/>
              <a:t>Hán</a:t>
            </a:r>
            <a:r>
              <a:rPr lang="en-US" sz="4400" dirty="0"/>
              <a:t> </a:t>
            </a:r>
            <a:r>
              <a:rPr lang="en-US" sz="4400" dirty="0" err="1"/>
              <a:t>trên</a:t>
            </a:r>
            <a:r>
              <a:rPr lang="en-US" sz="4400" dirty="0"/>
              <a:t> </a:t>
            </a:r>
            <a:r>
              <a:rPr lang="en-US" sz="4400" dirty="0" err="1"/>
              <a:t>sông</a:t>
            </a:r>
            <a:r>
              <a:rPr lang="en-US" sz="4400" dirty="0"/>
              <a:t> </a:t>
            </a:r>
            <a:r>
              <a:rPr lang="en-US" sz="4400" dirty="0" err="1"/>
              <a:t>Bạch</a:t>
            </a:r>
            <a:r>
              <a:rPr lang="en-US" sz="4400" dirty="0"/>
              <a:t> </a:t>
            </a:r>
            <a:r>
              <a:rPr lang="en-US" sz="4400" dirty="0" err="1"/>
              <a:t>Đằng</a:t>
            </a:r>
            <a:r>
              <a:rPr lang="en-US" sz="4400" dirty="0"/>
              <a:t> </a:t>
            </a:r>
            <a:r>
              <a:rPr lang="en-US" sz="4400" dirty="0" err="1"/>
              <a:t>năm</a:t>
            </a:r>
            <a:r>
              <a:rPr lang="en-US" sz="4400" dirty="0"/>
              <a:t> 938.</a:t>
            </a:r>
          </a:p>
        </p:txBody>
      </p:sp>
    </p:spTree>
    <p:extLst>
      <p:ext uri="{BB962C8B-B14F-4D97-AF65-F5344CB8AC3E}">
        <p14:creationId xmlns:p14="http://schemas.microsoft.com/office/powerpoint/2010/main" val="16179528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00401" y="-60973"/>
            <a:ext cx="2362200" cy="199015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4144" y="8397905"/>
            <a:ext cx="4080939" cy="1979255"/>
          </a:xfrm>
          <a:prstGeom prst="rect">
            <a:avLst/>
          </a:prstGeom>
        </p:spPr>
      </p:pic>
      <p:pic>
        <p:nvPicPr>
          <p:cNvPr id="24"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007175" y="8031574"/>
            <a:ext cx="2795260" cy="1715591"/>
          </a:xfrm>
          <a:prstGeom prst="rect">
            <a:avLst/>
          </a:prstGeom>
        </p:spPr>
      </p:pic>
      <p:sp>
        <p:nvSpPr>
          <p:cNvPr id="3" name="TextBox 2"/>
          <p:cNvSpPr txBox="1"/>
          <p:nvPr/>
        </p:nvSpPr>
        <p:spPr>
          <a:xfrm>
            <a:off x="390525" y="1118779"/>
            <a:ext cx="16405012" cy="707886"/>
          </a:xfrm>
          <a:prstGeom prst="rect">
            <a:avLst/>
          </a:prstGeom>
          <a:noFill/>
        </p:spPr>
        <p:txBody>
          <a:bodyPr wrap="square" rtlCol="0">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1.</a:t>
            </a:r>
            <a:r>
              <a:rPr lang="en-US" sz="4000" dirty="0">
                <a:solidFill>
                  <a:srgbClr val="C0000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Xã Đường Lâm gồm mấy làng cổ?</a:t>
            </a:r>
            <a:endParaRPr lang="en-US" sz="4000" dirty="0">
              <a:solidFill>
                <a:srgbClr val="002060"/>
              </a:solidFill>
              <a:latin typeface="Arial" panose="020B0604020202020204" pitchFamily="34" charset="0"/>
              <a:cs typeface="Arial" panose="020B0604020202020204" pitchFamily="34" charset="0"/>
            </a:endParaRPr>
          </a:p>
        </p:txBody>
      </p:sp>
      <p:sp>
        <p:nvSpPr>
          <p:cNvPr id="6" name="Rounded Rectangle 5"/>
          <p:cNvSpPr/>
          <p:nvPr/>
        </p:nvSpPr>
        <p:spPr>
          <a:xfrm>
            <a:off x="2943225" y="1790700"/>
            <a:ext cx="16002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4</a:t>
            </a:r>
          </a:p>
        </p:txBody>
      </p:sp>
      <p:sp>
        <p:nvSpPr>
          <p:cNvPr id="7" name="Rounded Rectangle 5">
            <a:extLst>
              <a:ext uri="{FF2B5EF4-FFF2-40B4-BE49-F238E27FC236}">
                <a16:creationId xmlns:a16="http://schemas.microsoft.com/office/drawing/2014/main" id="{B9F02DF1-74E6-819C-13F6-A85A14B58D5F}"/>
              </a:ext>
            </a:extLst>
          </p:cNvPr>
          <p:cNvSpPr/>
          <p:nvPr/>
        </p:nvSpPr>
        <p:spPr>
          <a:xfrm>
            <a:off x="6123200" y="1790700"/>
            <a:ext cx="16002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5</a:t>
            </a:r>
          </a:p>
        </p:txBody>
      </p:sp>
      <p:sp>
        <p:nvSpPr>
          <p:cNvPr id="8" name="Rounded Rectangle 5">
            <a:extLst>
              <a:ext uri="{FF2B5EF4-FFF2-40B4-BE49-F238E27FC236}">
                <a16:creationId xmlns:a16="http://schemas.microsoft.com/office/drawing/2014/main" id="{CBF298EA-1FE6-1AA1-79E3-E90C06B3F451}"/>
              </a:ext>
            </a:extLst>
          </p:cNvPr>
          <p:cNvSpPr/>
          <p:nvPr/>
        </p:nvSpPr>
        <p:spPr>
          <a:xfrm>
            <a:off x="9821508" y="1790700"/>
            <a:ext cx="16002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6</a:t>
            </a:r>
          </a:p>
        </p:txBody>
      </p:sp>
      <p:sp>
        <p:nvSpPr>
          <p:cNvPr id="10" name="Rounded Rectangle 5">
            <a:extLst>
              <a:ext uri="{FF2B5EF4-FFF2-40B4-BE49-F238E27FC236}">
                <a16:creationId xmlns:a16="http://schemas.microsoft.com/office/drawing/2014/main" id="{E0AF1ED6-EC88-8E84-9B7D-23BED2F84737}"/>
              </a:ext>
            </a:extLst>
          </p:cNvPr>
          <p:cNvSpPr/>
          <p:nvPr/>
        </p:nvSpPr>
        <p:spPr>
          <a:xfrm>
            <a:off x="13792200" y="1794164"/>
            <a:ext cx="16002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7</a:t>
            </a:r>
          </a:p>
        </p:txBody>
      </p:sp>
      <p:sp>
        <p:nvSpPr>
          <p:cNvPr id="13" name="TextBox 12">
            <a:extLst>
              <a:ext uri="{FF2B5EF4-FFF2-40B4-BE49-F238E27FC236}">
                <a16:creationId xmlns:a16="http://schemas.microsoft.com/office/drawing/2014/main" id="{C7D377DC-902A-FD46-57B3-15E09A486C63}"/>
              </a:ext>
            </a:extLst>
          </p:cNvPr>
          <p:cNvSpPr txBox="1"/>
          <p:nvPr/>
        </p:nvSpPr>
        <p:spPr>
          <a:xfrm>
            <a:off x="390525" y="6609856"/>
            <a:ext cx="18668999" cy="707886"/>
          </a:xfrm>
          <a:prstGeom prst="rect">
            <a:avLst/>
          </a:prstGeom>
          <a:noFill/>
        </p:spPr>
        <p:txBody>
          <a:bodyPr wrap="square" rtlCol="0">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3.</a:t>
            </a:r>
            <a:r>
              <a:rPr lang="en-US" sz="4000" dirty="0">
                <a:solidFill>
                  <a:srgbClr val="C0000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Ở làng cổ Đường Lâm có di sản thiên nhiên nào được công nhận?</a:t>
            </a:r>
            <a:endParaRPr lang="en-US" sz="4000" dirty="0">
              <a:solidFill>
                <a:srgbClr val="002060"/>
              </a:solidFill>
              <a:latin typeface="Arial" panose="020B0604020202020204" pitchFamily="34" charset="0"/>
              <a:cs typeface="Arial" panose="020B0604020202020204" pitchFamily="34" charset="0"/>
            </a:endParaRPr>
          </a:p>
        </p:txBody>
      </p:sp>
      <p:sp>
        <p:nvSpPr>
          <p:cNvPr id="15" name="Rounded Rectangle 5">
            <a:extLst>
              <a:ext uri="{FF2B5EF4-FFF2-40B4-BE49-F238E27FC236}">
                <a16:creationId xmlns:a16="http://schemas.microsoft.com/office/drawing/2014/main" id="{D45C4E05-7DF6-5F56-39FA-E383D9FD6D2C}"/>
              </a:ext>
            </a:extLst>
          </p:cNvPr>
          <p:cNvSpPr/>
          <p:nvPr/>
        </p:nvSpPr>
        <p:spPr>
          <a:xfrm>
            <a:off x="762001" y="4605941"/>
            <a:ext cx="35814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Xây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bằng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gạch</a:t>
            </a:r>
            <a:endParaRPr lang="en-US" sz="3600" dirty="0">
              <a:solidFill>
                <a:schemeClr val="tx1"/>
              </a:solidFill>
              <a:latin typeface="Arial" panose="020B0604020202020204" pitchFamily="34" charset="0"/>
              <a:cs typeface="Arial" panose="020B0604020202020204" pitchFamily="34" charset="0"/>
            </a:endParaRPr>
          </a:p>
          <a:p>
            <a:pPr algn="ctr"/>
            <a:r>
              <a:rPr lang="en-US" sz="3600" dirty="0" err="1">
                <a:solidFill>
                  <a:schemeClr val="tx1"/>
                </a:solidFill>
                <a:latin typeface="Arial" panose="020B0604020202020204" pitchFamily="34" charset="0"/>
                <a:cs typeface="Arial" panose="020B0604020202020204" pitchFamily="34" charset="0"/>
              </a:rPr>
              <a:t>đá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ong</a:t>
            </a:r>
            <a:endParaRPr lang="en-US" sz="3600" dirty="0">
              <a:solidFill>
                <a:schemeClr val="tx1"/>
              </a:solidFill>
              <a:latin typeface="Arial" panose="020B060402020202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50E9C1E0-6012-ED7E-9DA8-0D52E0F987F9}"/>
              </a:ext>
            </a:extLst>
          </p:cNvPr>
          <p:cNvSpPr/>
          <p:nvPr/>
        </p:nvSpPr>
        <p:spPr>
          <a:xfrm>
            <a:off x="5447791" y="4619110"/>
            <a:ext cx="2750992"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Nhà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lợp</a:t>
            </a:r>
            <a:endParaRPr lang="en-US" sz="3600" dirty="0">
              <a:solidFill>
                <a:schemeClr val="tx1"/>
              </a:solidFill>
              <a:latin typeface="Arial" panose="020B0604020202020204" pitchFamily="34" charset="0"/>
              <a:cs typeface="Arial" panose="020B0604020202020204" pitchFamily="34" charset="0"/>
            </a:endParaRPr>
          </a:p>
          <a:p>
            <a:pPr algn="ctr"/>
            <a:r>
              <a:rPr lang="en-US" sz="3600" dirty="0" err="1">
                <a:solidFill>
                  <a:schemeClr val="tx1"/>
                </a:solidFill>
                <a:latin typeface="Arial" panose="020B0604020202020204" pitchFamily="34" charset="0"/>
                <a:cs typeface="Arial" panose="020B0604020202020204" pitchFamily="34" charset="0"/>
              </a:rPr>
              <a:t>mái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ngói</a:t>
            </a:r>
            <a:endParaRPr lang="en-US" sz="3600" dirty="0">
              <a:solidFill>
                <a:schemeClr val="tx1"/>
              </a:solidFill>
              <a:latin typeface="Arial" panose="020B0604020202020204" pitchFamily="34" charset="0"/>
              <a:cs typeface="Arial" panose="020B0604020202020204" pitchFamily="34" charset="0"/>
            </a:endParaRPr>
          </a:p>
        </p:txBody>
      </p:sp>
      <p:sp>
        <p:nvSpPr>
          <p:cNvPr id="25" name="Rounded Rectangle 5">
            <a:extLst>
              <a:ext uri="{FF2B5EF4-FFF2-40B4-BE49-F238E27FC236}">
                <a16:creationId xmlns:a16="http://schemas.microsoft.com/office/drawing/2014/main" id="{18686CA8-63D4-2FF9-5514-26B03B7A6940}"/>
              </a:ext>
            </a:extLst>
          </p:cNvPr>
          <p:cNvSpPr/>
          <p:nvPr/>
        </p:nvSpPr>
        <p:spPr>
          <a:xfrm>
            <a:off x="9353262" y="4533900"/>
            <a:ext cx="2750992"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Nhà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khung</a:t>
            </a:r>
            <a:endParaRPr lang="en-US" sz="3600" dirty="0">
              <a:solidFill>
                <a:schemeClr val="tx1"/>
              </a:solidFill>
              <a:latin typeface="Arial" panose="020B0604020202020204" pitchFamily="34" charset="0"/>
              <a:cs typeface="Arial" panose="020B0604020202020204" pitchFamily="34" charset="0"/>
            </a:endParaRPr>
          </a:p>
          <a:p>
            <a:pPr algn="ctr"/>
            <a:r>
              <a:rPr lang="en-US" sz="3600" dirty="0" err="1">
                <a:solidFill>
                  <a:schemeClr val="tx1"/>
                </a:solidFill>
                <a:latin typeface="Arial" panose="020B0604020202020204" pitchFamily="34" charset="0"/>
                <a:cs typeface="Arial" panose="020B0604020202020204" pitchFamily="34" charset="0"/>
              </a:rPr>
              <a:t>bê</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tông</a:t>
            </a:r>
            <a:endParaRPr lang="en-US" sz="3600" dirty="0">
              <a:solidFill>
                <a:schemeClr val="tx1"/>
              </a:solidFill>
              <a:latin typeface="Arial" panose="020B0604020202020204" pitchFamily="34" charset="0"/>
              <a:cs typeface="Arial" panose="020B0604020202020204" pitchFamily="34" charset="0"/>
            </a:endParaRPr>
          </a:p>
        </p:txBody>
      </p:sp>
      <p:sp>
        <p:nvSpPr>
          <p:cNvPr id="26" name="Rounded Rectangle 5">
            <a:extLst>
              <a:ext uri="{FF2B5EF4-FFF2-40B4-BE49-F238E27FC236}">
                <a16:creationId xmlns:a16="http://schemas.microsoft.com/office/drawing/2014/main" id="{7E4D1B74-84CE-8DB2-F667-59DE87002FB6}"/>
              </a:ext>
            </a:extLst>
          </p:cNvPr>
          <p:cNvSpPr/>
          <p:nvPr/>
        </p:nvSpPr>
        <p:spPr>
          <a:xfrm>
            <a:off x="13563600" y="4593360"/>
            <a:ext cx="2750992"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Nhà</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đổ</a:t>
            </a:r>
            <a:endParaRPr lang="en-US" sz="3600" dirty="0">
              <a:solidFill>
                <a:schemeClr val="tx1"/>
              </a:solidFill>
              <a:latin typeface="Arial" panose="020B0604020202020204" pitchFamily="34" charset="0"/>
              <a:cs typeface="Arial" panose="020B0604020202020204" pitchFamily="34" charset="0"/>
            </a:endParaRPr>
          </a:p>
          <a:p>
            <a:pPr algn="ctr"/>
            <a:r>
              <a:rPr lang="en-US" sz="3600" dirty="0" err="1">
                <a:solidFill>
                  <a:schemeClr val="tx1"/>
                </a:solidFill>
                <a:latin typeface="Arial" panose="020B0604020202020204" pitchFamily="34" charset="0"/>
                <a:cs typeface="Arial" panose="020B0604020202020204" pitchFamily="34" charset="0"/>
              </a:rPr>
              <a:t>mái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bằng</a:t>
            </a:r>
            <a:endParaRPr lang="en-US" sz="3600"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5BEA747-7DAB-5ADC-097A-44160171A589}"/>
              </a:ext>
            </a:extLst>
          </p:cNvPr>
          <p:cNvSpPr txBox="1"/>
          <p:nvPr/>
        </p:nvSpPr>
        <p:spPr>
          <a:xfrm>
            <a:off x="666462" y="3580077"/>
            <a:ext cx="17678400" cy="707886"/>
          </a:xfrm>
          <a:prstGeom prst="rect">
            <a:avLst/>
          </a:prstGeom>
          <a:noFill/>
        </p:spPr>
        <p:txBody>
          <a:bodyPr wrap="square" rtlCol="0">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2.</a:t>
            </a:r>
            <a:r>
              <a:rPr lang="en-US" sz="4000" dirty="0">
                <a:solidFill>
                  <a:srgbClr val="C0000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Các ngôi nhà ở làng cổ Đường Lâm thường có đặc điểm gì</a:t>
            </a:r>
            <a:r>
              <a:rPr lang="en-US" sz="4000" dirty="0">
                <a:solidFill>
                  <a:srgbClr val="00206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a:t>
            </a:r>
            <a:endParaRPr lang="en-US" sz="4000" dirty="0">
              <a:solidFill>
                <a:srgbClr val="002060"/>
              </a:solidFill>
              <a:latin typeface="Arial" panose="020B0604020202020204" pitchFamily="34" charset="0"/>
              <a:cs typeface="Arial" panose="020B0604020202020204" pitchFamily="34" charset="0"/>
            </a:endParaRPr>
          </a:p>
        </p:txBody>
      </p:sp>
      <p:sp>
        <p:nvSpPr>
          <p:cNvPr id="28" name="Rounded Rectangle 5">
            <a:extLst>
              <a:ext uri="{FF2B5EF4-FFF2-40B4-BE49-F238E27FC236}">
                <a16:creationId xmlns:a16="http://schemas.microsoft.com/office/drawing/2014/main" id="{66815A40-80E8-E851-620C-8318978202C3}"/>
              </a:ext>
            </a:extLst>
          </p:cNvPr>
          <p:cNvSpPr/>
          <p:nvPr/>
        </p:nvSpPr>
        <p:spPr>
          <a:xfrm>
            <a:off x="666462" y="7712105"/>
            <a:ext cx="3581400"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Rặng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duối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cổ</a:t>
            </a:r>
            <a:endParaRPr lang="en-US" sz="3600" dirty="0">
              <a:solidFill>
                <a:schemeClr val="tx1"/>
              </a:solidFill>
              <a:latin typeface="Arial" panose="020B0604020202020204" pitchFamily="34" charset="0"/>
              <a:cs typeface="Arial" panose="020B0604020202020204" pitchFamily="34" charset="0"/>
            </a:endParaRPr>
          </a:p>
        </p:txBody>
      </p:sp>
      <p:sp>
        <p:nvSpPr>
          <p:cNvPr id="29" name="Rounded Rectangle 5">
            <a:extLst>
              <a:ext uri="{FF2B5EF4-FFF2-40B4-BE49-F238E27FC236}">
                <a16:creationId xmlns:a16="http://schemas.microsoft.com/office/drawing/2014/main" id="{B3EFBEE7-6A13-D526-ED55-4EC64D09A024}"/>
              </a:ext>
            </a:extLst>
          </p:cNvPr>
          <p:cNvSpPr/>
          <p:nvPr/>
        </p:nvSpPr>
        <p:spPr>
          <a:xfrm>
            <a:off x="4674802" y="7740375"/>
            <a:ext cx="4080938"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Hàng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cây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cổ</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thụ</a:t>
            </a:r>
            <a:endParaRPr lang="en-US" sz="3600" dirty="0">
              <a:solidFill>
                <a:schemeClr val="tx1"/>
              </a:solidFill>
              <a:latin typeface="Arial" panose="020B0604020202020204" pitchFamily="34" charset="0"/>
              <a:cs typeface="Arial" panose="020B0604020202020204" pitchFamily="34" charset="0"/>
            </a:endParaRPr>
          </a:p>
        </p:txBody>
      </p:sp>
      <p:sp>
        <p:nvSpPr>
          <p:cNvPr id="30" name="Rounded Rectangle 5">
            <a:extLst>
              <a:ext uri="{FF2B5EF4-FFF2-40B4-BE49-F238E27FC236}">
                <a16:creationId xmlns:a16="http://schemas.microsoft.com/office/drawing/2014/main" id="{64CA625F-4F50-089E-3937-FB26BFB13EC6}"/>
              </a:ext>
            </a:extLst>
          </p:cNvPr>
          <p:cNvSpPr/>
          <p:nvPr/>
        </p:nvSpPr>
        <p:spPr>
          <a:xfrm>
            <a:off x="9240982" y="7784488"/>
            <a:ext cx="4080938"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Cây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đầu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làng</a:t>
            </a:r>
            <a:endParaRPr lang="en-US" sz="3600" dirty="0">
              <a:solidFill>
                <a:schemeClr val="tx1"/>
              </a:solidFill>
              <a:latin typeface="Arial" panose="020B0604020202020204" pitchFamily="34" charset="0"/>
              <a:cs typeface="Arial" panose="020B0604020202020204" pitchFamily="34" charset="0"/>
            </a:endParaRPr>
          </a:p>
        </p:txBody>
      </p:sp>
      <p:sp>
        <p:nvSpPr>
          <p:cNvPr id="31" name="Rounded Rectangle 5">
            <a:extLst>
              <a:ext uri="{FF2B5EF4-FFF2-40B4-BE49-F238E27FC236}">
                <a16:creationId xmlns:a16="http://schemas.microsoft.com/office/drawing/2014/main" id="{41489C48-88B6-AB0C-BEB6-B5DC0A4F6781}"/>
              </a:ext>
            </a:extLst>
          </p:cNvPr>
          <p:cNvSpPr/>
          <p:nvPr/>
        </p:nvSpPr>
        <p:spPr>
          <a:xfrm>
            <a:off x="13563600" y="7771441"/>
            <a:ext cx="4080938" cy="15240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Arial" panose="020B0604020202020204" pitchFamily="34" charset="0"/>
                <a:cs typeface="Arial" panose="020B0604020202020204" pitchFamily="34" charset="0"/>
              </a:rPr>
              <a:t>Hàng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cây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thông</a:t>
            </a:r>
            <a:endParaRPr lang="en-US" sz="3600" dirty="0">
              <a:solidFill>
                <a:schemeClr val="tx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E7A24D3-E4F2-F759-2B08-07AA814C19C2}"/>
              </a:ext>
            </a:extLst>
          </p:cNvPr>
          <p:cNvSpPr txBox="1"/>
          <p:nvPr/>
        </p:nvSpPr>
        <p:spPr>
          <a:xfrm>
            <a:off x="176242" y="-60973"/>
            <a:ext cx="5271549" cy="861774"/>
          </a:xfrm>
          <a:prstGeom prst="rect">
            <a:avLst/>
          </a:prstGeom>
          <a:noFill/>
        </p:spPr>
        <p:txBody>
          <a:bodyPr wrap="square" rtlCol="0">
            <a:spAutoFit/>
          </a:bodyPr>
          <a:lstStyle/>
          <a:p>
            <a:r>
              <a:rPr lang="en-US" sz="5000" b="1" dirty="0">
                <a:solidFill>
                  <a:srgbClr val="C00000"/>
                </a:solidFill>
                <a:latin typeface="Arial" panose="020B0604020202020204" pitchFamily="34" charset="0"/>
                <a:cs typeface="Arial" panose="020B0604020202020204" pitchFamily="34" charset="0"/>
              </a:rPr>
              <a:t>3. </a:t>
            </a:r>
            <a:r>
              <a:rPr lang="en-US" sz="5000" b="1" dirty="0" err="1">
                <a:solidFill>
                  <a:srgbClr val="C00000"/>
                </a:solidFill>
                <a:latin typeface="Arial" panose="020B0604020202020204" pitchFamily="34" charset="0"/>
                <a:cs typeface="Arial" panose="020B0604020202020204" pitchFamily="34" charset="0"/>
              </a:rPr>
              <a:t>Thực</a:t>
            </a:r>
            <a:r>
              <a:rPr lang="en-US" sz="5000" b="1" dirty="0">
                <a:solidFill>
                  <a:srgbClr val="C00000"/>
                </a:solidFill>
                <a:latin typeface="Arial" panose="020B0604020202020204" pitchFamily="34" charset="0"/>
                <a:cs typeface="Arial" panose="020B0604020202020204" pitchFamily="34" charset="0"/>
              </a:rPr>
              <a:t> </a:t>
            </a:r>
            <a:r>
              <a:rPr lang="en-US" sz="5000" b="1" dirty="0" err="1">
                <a:solidFill>
                  <a:srgbClr val="C00000"/>
                </a:solidFill>
                <a:latin typeface="Arial" panose="020B0604020202020204" pitchFamily="34" charset="0"/>
                <a:cs typeface="Arial" panose="020B0604020202020204" pitchFamily="34" charset="0"/>
              </a:rPr>
              <a:t>hành</a:t>
            </a:r>
            <a:endParaRPr lang="en-US" sz="5000" dirty="0">
              <a:solidFill>
                <a:srgbClr val="C00000"/>
              </a:solidFill>
              <a:latin typeface="Arial" panose="020B0604020202020204" pitchFamily="34" charset="0"/>
              <a:cs typeface="Arial" panose="020B0604020202020204" pitchFamily="34" charset="0"/>
            </a:endParaRPr>
          </a:p>
        </p:txBody>
      </p:sp>
      <p:sp>
        <p:nvSpPr>
          <p:cNvPr id="33" name="Half Frame 32">
            <a:extLst>
              <a:ext uri="{FF2B5EF4-FFF2-40B4-BE49-F238E27FC236}">
                <a16:creationId xmlns:a16="http://schemas.microsoft.com/office/drawing/2014/main" id="{B1B4B769-C962-76C4-0454-E2F35C55A33C}"/>
              </a:ext>
            </a:extLst>
          </p:cNvPr>
          <p:cNvSpPr/>
          <p:nvPr/>
        </p:nvSpPr>
        <p:spPr>
          <a:xfrm rot="13176500">
            <a:off x="7468254" y="1615885"/>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Half Frame 33">
            <a:extLst>
              <a:ext uri="{FF2B5EF4-FFF2-40B4-BE49-F238E27FC236}">
                <a16:creationId xmlns:a16="http://schemas.microsoft.com/office/drawing/2014/main" id="{61E5A74E-FEC0-6BC3-22F3-2E5F3723A121}"/>
              </a:ext>
            </a:extLst>
          </p:cNvPr>
          <p:cNvSpPr/>
          <p:nvPr/>
        </p:nvSpPr>
        <p:spPr>
          <a:xfrm rot="13176500">
            <a:off x="3971694" y="5268017"/>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Half Frame 34">
            <a:extLst>
              <a:ext uri="{FF2B5EF4-FFF2-40B4-BE49-F238E27FC236}">
                <a16:creationId xmlns:a16="http://schemas.microsoft.com/office/drawing/2014/main" id="{27F802DB-E309-7C5C-E5B4-673CC282F8F5}"/>
              </a:ext>
            </a:extLst>
          </p:cNvPr>
          <p:cNvSpPr/>
          <p:nvPr/>
        </p:nvSpPr>
        <p:spPr>
          <a:xfrm rot="13176500">
            <a:off x="7923538" y="5294749"/>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CD47B0D6-724B-2AC8-0332-5AA35B9D5D24}"/>
              </a:ext>
            </a:extLst>
          </p:cNvPr>
          <p:cNvSpPr/>
          <p:nvPr/>
        </p:nvSpPr>
        <p:spPr>
          <a:xfrm rot="13176500">
            <a:off x="3890236" y="8380035"/>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AAF55665-634F-4D7A-2FA2-FA69FAA0EE3C}"/>
              </a:ext>
            </a:extLst>
          </p:cNvPr>
          <p:cNvSpPr/>
          <p:nvPr/>
        </p:nvSpPr>
        <p:spPr>
          <a:xfrm rot="13176500">
            <a:off x="8448564" y="8438050"/>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D41B8B1E-A51A-3E3A-5EBA-2A3B05EBD1A0}"/>
              </a:ext>
            </a:extLst>
          </p:cNvPr>
          <p:cNvSpPr/>
          <p:nvPr/>
        </p:nvSpPr>
        <p:spPr>
          <a:xfrm rot="13176500">
            <a:off x="12894108" y="8440846"/>
            <a:ext cx="441123" cy="875261"/>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16239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barn(inVertical)">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5" grpId="0" animBg="1"/>
      <p:bldP spid="16" grpId="0" animBg="1"/>
      <p:bldP spid="25" grpId="0" animBg="1"/>
      <p:bldP spid="26"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9175" y="7660622"/>
            <a:ext cx="1800225" cy="204280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35275" y="190500"/>
            <a:ext cx="2362200" cy="1990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4144" y="8397905"/>
            <a:ext cx="4080939" cy="1979255"/>
          </a:xfrm>
          <a:prstGeom prst="rect">
            <a:avLst/>
          </a:prstGeom>
        </p:spPr>
      </p:pic>
      <p:pic>
        <p:nvPicPr>
          <p:cNvPr id="24"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6007175" y="8031574"/>
            <a:ext cx="2795260" cy="1715591"/>
          </a:xfrm>
          <a:prstGeom prst="rect">
            <a:avLst/>
          </a:prstGeom>
        </p:spPr>
      </p:pic>
      <p:sp>
        <p:nvSpPr>
          <p:cNvPr id="5" name="TextBox 4"/>
          <p:cNvSpPr txBox="1"/>
          <p:nvPr/>
        </p:nvSpPr>
        <p:spPr>
          <a:xfrm>
            <a:off x="1286307" y="1296496"/>
            <a:ext cx="14248968" cy="2019064"/>
          </a:xfrm>
          <a:prstGeom prst="roundRect">
            <a:avLst/>
          </a:prstGeom>
          <a:solidFill>
            <a:srgbClr val="FFFFFF"/>
          </a:solidFill>
          <a:ln w="57150">
            <a:solidFill>
              <a:schemeClr val="accent2">
                <a:lumMod val="75000"/>
              </a:schemeClr>
            </a:solidFill>
            <a:prstDash val="dash"/>
          </a:ln>
        </p:spPr>
        <p:txBody>
          <a:bodyPr wrap="square" rtlCol="0">
            <a:spAutoFit/>
          </a:bodyPr>
          <a:lstStyle/>
          <a:p>
            <a:pPr algn="just">
              <a:lnSpc>
                <a:spcPct val="150000"/>
              </a:lnSpc>
            </a:pPr>
            <a:r>
              <a:rPr lang="vi-VN" sz="4000" dirty="0">
                <a:cs typeface="Arial" panose="020B0604020202020204" pitchFamily="34" charset="0"/>
              </a:rPr>
              <a:t>2. Vẽ hoặc viết 4 – 5 câu giới thiệu về vẻ đẹp của di tích làng cổ ở</a:t>
            </a:r>
            <a:r>
              <a:rPr lang="en-US" sz="4000" dirty="0">
                <a:cs typeface="Arial" panose="020B0604020202020204" pitchFamily="34" charset="0"/>
              </a:rPr>
              <a:t> </a:t>
            </a:r>
            <a:r>
              <a:rPr lang="vi-VN" sz="4000" dirty="0">
                <a:cs typeface="Arial" panose="020B0604020202020204" pitchFamily="34" charset="0"/>
              </a:rPr>
              <a:t>Đường Lâm.</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2590800" y="723900"/>
            <a:ext cx="2590798" cy="4029388"/>
          </a:xfrm>
          <a:prstGeom prst="rect">
            <a:avLst/>
          </a:prstGeom>
          <a:solidFill>
            <a:schemeClr val="accent4">
              <a:lumMod val="20000"/>
              <a:lumOff val="80000"/>
            </a:schemeClr>
          </a:solidFill>
        </p:spPr>
        <p:txBody>
          <a:bodyPr wrap="square" rtlCol="0">
            <a:spAutoFit/>
          </a:bodyPr>
          <a:lstStyle/>
          <a:p>
            <a:endParaRPr lang="en-US" dirty="0"/>
          </a:p>
        </p:txBody>
      </p:sp>
      <p:pic>
        <p:nvPicPr>
          <p:cNvPr id="9218" name="Picture 2" descr="Du lịch Hà Nội có gì hấp dẫn? | Viet Fun Travel">
            <a:extLst>
              <a:ext uri="{FF2B5EF4-FFF2-40B4-BE49-F238E27FC236}">
                <a16:creationId xmlns:a16="http://schemas.microsoft.com/office/drawing/2014/main" id="{E44C536B-C424-0E29-BA6E-A68D5CBF64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841" y="3596014"/>
            <a:ext cx="8547367" cy="669098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ề làng họa sĩ nông dân - Báo Phụ Nữ">
            <a:extLst>
              <a:ext uri="{FF2B5EF4-FFF2-40B4-BE49-F238E27FC236}">
                <a16:creationId xmlns:a16="http://schemas.microsoft.com/office/drawing/2014/main" id="{B731A24E-D2AD-766C-9801-3507660082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0148" y="3325350"/>
            <a:ext cx="8603513" cy="6983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AD03C6-EB78-1C10-CEA3-6736AEA7A6F4}"/>
              </a:ext>
            </a:extLst>
          </p:cNvPr>
          <p:cNvSpPr txBox="1"/>
          <p:nvPr/>
        </p:nvSpPr>
        <p:spPr>
          <a:xfrm>
            <a:off x="1357851" y="299558"/>
            <a:ext cx="5271549" cy="861774"/>
          </a:xfrm>
          <a:prstGeom prst="rect">
            <a:avLst/>
          </a:prstGeom>
          <a:noFill/>
        </p:spPr>
        <p:txBody>
          <a:bodyPr wrap="square" rtlCol="0">
            <a:spAutoFit/>
          </a:bodyPr>
          <a:lstStyle/>
          <a:p>
            <a:r>
              <a:rPr lang="en-US" sz="5000" b="1" dirty="0">
                <a:solidFill>
                  <a:srgbClr val="C00000"/>
                </a:solidFill>
                <a:latin typeface="Arial" panose="020B0604020202020204" pitchFamily="34" charset="0"/>
                <a:cs typeface="Arial" panose="020B0604020202020204" pitchFamily="34" charset="0"/>
              </a:rPr>
              <a:t>3. </a:t>
            </a:r>
            <a:r>
              <a:rPr lang="en-US" sz="5000" b="1" dirty="0" err="1">
                <a:solidFill>
                  <a:srgbClr val="C00000"/>
                </a:solidFill>
                <a:latin typeface="Arial" panose="020B0604020202020204" pitchFamily="34" charset="0"/>
                <a:cs typeface="Arial" panose="020B0604020202020204" pitchFamily="34" charset="0"/>
              </a:rPr>
              <a:t>Thực</a:t>
            </a:r>
            <a:r>
              <a:rPr lang="en-US" sz="5000" b="1" dirty="0">
                <a:solidFill>
                  <a:srgbClr val="C00000"/>
                </a:solidFill>
                <a:latin typeface="Arial" panose="020B0604020202020204" pitchFamily="34" charset="0"/>
                <a:cs typeface="Arial" panose="020B0604020202020204" pitchFamily="34" charset="0"/>
              </a:rPr>
              <a:t> </a:t>
            </a:r>
            <a:r>
              <a:rPr lang="en-US" sz="5000" b="1" dirty="0" err="1">
                <a:solidFill>
                  <a:srgbClr val="C00000"/>
                </a:solidFill>
                <a:latin typeface="Arial" panose="020B0604020202020204" pitchFamily="34" charset="0"/>
                <a:cs typeface="Arial" panose="020B0604020202020204" pitchFamily="34" charset="0"/>
              </a:rPr>
              <a:t>hành</a:t>
            </a:r>
            <a:endParaRPr lang="en-US" sz="5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46421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72" t="5959" r="20304"/>
          <a:stretch>
            <a:fillRect/>
          </a:stretch>
        </p:blipFill>
        <p:spPr>
          <a:xfrm rot="-5400000" flipH="1">
            <a:off x="1635921" y="-1995742"/>
            <a:ext cx="10706099" cy="1412608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4608"/>
          <a:stretch>
            <a:fillRect/>
          </a:stretch>
        </p:blipFill>
        <p:spPr>
          <a:xfrm>
            <a:off x="11962906" y="7580083"/>
            <a:ext cx="6768732" cy="275454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2686" y="8466358"/>
            <a:ext cx="2338298" cy="193494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7391"/>
          <a:stretch>
            <a:fillRect/>
          </a:stretch>
        </p:blipFill>
        <p:spPr>
          <a:xfrm rot="1103129">
            <a:off x="10253452" y="9107607"/>
            <a:ext cx="1013848" cy="1095079"/>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02824" y="4351863"/>
            <a:ext cx="3151052" cy="1926081"/>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00633" y="4859506"/>
            <a:ext cx="2232196" cy="1880625"/>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31571"/>
          <a:stretch>
            <a:fillRect/>
          </a:stretch>
        </p:blipFill>
        <p:spPr>
          <a:xfrm>
            <a:off x="8991600" y="258919"/>
            <a:ext cx="1348396" cy="1093633"/>
          </a:xfrm>
          <a:prstGeom prst="rect">
            <a:avLst/>
          </a:prstGeom>
        </p:spPr>
      </p:pic>
      <p:pic>
        <p:nvPicPr>
          <p:cNvPr id="17"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45238" t="4814" b="24918"/>
          <a:stretch>
            <a:fillRect/>
          </a:stretch>
        </p:blipFill>
        <p:spPr>
          <a:xfrm rot="-10800000">
            <a:off x="14120614" y="0"/>
            <a:ext cx="4167386" cy="3248529"/>
          </a:xfrm>
          <a:prstGeom prst="rect">
            <a:avLst/>
          </a:prstGeom>
        </p:spPr>
      </p:pic>
      <p:sp>
        <p:nvSpPr>
          <p:cNvPr id="18" name="TextBox 17"/>
          <p:cNvSpPr txBox="1"/>
          <p:nvPr/>
        </p:nvSpPr>
        <p:spPr>
          <a:xfrm>
            <a:off x="1066800" y="1116432"/>
            <a:ext cx="8077200"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YÊU CẦU CẦN ĐẠT</a:t>
            </a:r>
          </a:p>
        </p:txBody>
      </p:sp>
      <p:sp>
        <p:nvSpPr>
          <p:cNvPr id="19" name="TextBox 18"/>
          <p:cNvSpPr txBox="1"/>
          <p:nvPr/>
        </p:nvSpPr>
        <p:spPr>
          <a:xfrm>
            <a:off x="1543070" y="3280345"/>
            <a:ext cx="13566458" cy="1478418"/>
          </a:xfrm>
          <a:prstGeom prst="rect">
            <a:avLst/>
          </a:prstGeom>
          <a:solidFill>
            <a:schemeClr val="bg1"/>
          </a:solidFill>
          <a:ln>
            <a:solidFill>
              <a:schemeClr val="accent1"/>
            </a:solidFill>
          </a:ln>
        </p:spPr>
        <p:txBody>
          <a:bodyPr wrap="square" rtlCol="0">
            <a:spAutoFit/>
          </a:bodyPr>
          <a:lstStyle/>
          <a:p>
            <a:pPr>
              <a:lnSpc>
                <a:spcPct val="150000"/>
              </a:lnSpc>
            </a:pPr>
            <a:r>
              <a:rPr lang="en-US" sz="3200" dirty="0">
                <a:latin typeface="Arial" panose="020B0604020202020204" pitchFamily="34" charset="0"/>
                <a:cs typeface="Arial" panose="020B0604020202020204" pitchFamily="34" charset="0"/>
              </a:rPr>
              <a:t>HS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cổ</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Lâm, </a:t>
            </a:r>
            <a:r>
              <a:rPr lang="nl-NL" sz="3200" dirty="0">
                <a:latin typeface="Arial" panose="020B0604020202020204" pitchFamily="34" charset="0"/>
                <a:cs typeface="Arial" panose="020B0604020202020204" pitchFamily="34" charset="0"/>
              </a:rPr>
              <a:t>Nêu được nét đặc trưng của làng cổ và nêu hiểu biết của bản thân về những di tích tiêu biểu ở làng cổ</a:t>
            </a:r>
            <a:endParaRPr lang="en-US" sz="8000" dirty="0">
              <a:latin typeface="Arial" panose="020B0604020202020204" pitchFamily="34" charset="0"/>
              <a:cs typeface="Arial" panose="020B0604020202020204" pitchFamily="34" charset="0"/>
            </a:endParaRPr>
          </a:p>
        </p:txBody>
      </p:sp>
      <p:sp>
        <p:nvSpPr>
          <p:cNvPr id="20" name="TextBox 19"/>
          <p:cNvSpPr txBox="1"/>
          <p:nvPr/>
        </p:nvSpPr>
        <p:spPr>
          <a:xfrm>
            <a:off x="2086216" y="6987389"/>
            <a:ext cx="13023311" cy="1077218"/>
          </a:xfrm>
          <a:prstGeom prst="rect">
            <a:avLst/>
          </a:prstGeom>
          <a:solidFill>
            <a:schemeClr val="bg1"/>
          </a:solidFill>
          <a:ln>
            <a:solidFill>
              <a:schemeClr val="accent1"/>
            </a:solidFill>
          </a:ln>
        </p:spPr>
        <p:txBody>
          <a:bodyPr wrap="square" rtlCol="0">
            <a:spAutoFit/>
          </a:bodyPr>
          <a:lstStyle/>
          <a:p>
            <a:r>
              <a:rPr lang="en-US" sz="3200" dirty="0" err="1">
                <a:latin typeface="Arial" panose="020B0604020202020204" pitchFamily="34" charset="0"/>
                <a:cs typeface="Arial" panose="020B0604020202020204" pitchFamily="34" charset="0"/>
              </a:rPr>
              <a:t>Bồi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gìn</a:t>
            </a:r>
            <a:r>
              <a:rPr lang="en-US" sz="3200" dirty="0">
                <a:latin typeface="Arial" panose="020B0604020202020204" pitchFamily="34" charset="0"/>
                <a:cs typeface="Arial" panose="020B0604020202020204" pitchFamily="34" charset="0"/>
              </a:rPr>
              <a:t> di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liền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a:t>
            </a:r>
            <a:endParaRPr lang="en-US" sz="8000" b="1" dirty="0">
              <a:latin typeface="Arial" panose="020B0604020202020204" pitchFamily="34" charset="0"/>
              <a:cs typeface="Arial" panose="020B0604020202020204" pitchFamily="34" charset="0"/>
            </a:endParaRPr>
          </a:p>
        </p:txBody>
      </p:sp>
      <p:sp>
        <p:nvSpPr>
          <p:cNvPr id="21" name="Pentagon 20"/>
          <p:cNvSpPr/>
          <p:nvPr/>
        </p:nvSpPr>
        <p:spPr>
          <a:xfrm>
            <a:off x="-20320" y="3330582"/>
            <a:ext cx="1494788" cy="1422706"/>
          </a:xfrm>
          <a:prstGeom prst="homePlate">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1</a:t>
            </a:r>
          </a:p>
        </p:txBody>
      </p:sp>
      <p:sp>
        <p:nvSpPr>
          <p:cNvPr id="22" name="Pentagon 21"/>
          <p:cNvSpPr/>
          <p:nvPr/>
        </p:nvSpPr>
        <p:spPr>
          <a:xfrm>
            <a:off x="-20320" y="6655759"/>
            <a:ext cx="1494788" cy="1422706"/>
          </a:xfrm>
          <a:prstGeom prst="homePlate">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2</a:t>
            </a:r>
          </a:p>
        </p:txBody>
      </p:sp>
      <p:sp>
        <p:nvSpPr>
          <p:cNvPr id="3" name="TextBox 2"/>
          <p:cNvSpPr txBox="1"/>
          <p:nvPr/>
        </p:nvSpPr>
        <p:spPr>
          <a:xfrm>
            <a:off x="-2590800" y="723900"/>
            <a:ext cx="2448127" cy="4029388"/>
          </a:xfrm>
          <a:prstGeom prst="rect">
            <a:avLst/>
          </a:prstGeom>
          <a:solidFill>
            <a:schemeClr val="accent4">
              <a:lumMod val="20000"/>
              <a:lumOff val="80000"/>
            </a:schemeClr>
          </a:solidFill>
        </p:spPr>
        <p:txBody>
          <a:bodyPr wrap="square" rtlCol="0">
            <a:spAutoFit/>
          </a:bodyPr>
          <a:lstStyle/>
          <a:p>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9175" y="7660622"/>
            <a:ext cx="1800225" cy="204280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35275" y="190500"/>
            <a:ext cx="2362200" cy="1990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4144" y="8397905"/>
            <a:ext cx="4080939" cy="1979255"/>
          </a:xfrm>
          <a:prstGeom prst="rect">
            <a:avLst/>
          </a:prstGeom>
        </p:spPr>
      </p:pic>
      <p:pic>
        <p:nvPicPr>
          <p:cNvPr id="24"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6007175" y="8031574"/>
            <a:ext cx="2795260" cy="1715591"/>
          </a:xfrm>
          <a:prstGeom prst="rect">
            <a:avLst/>
          </a:prstGeom>
        </p:spPr>
      </p:pic>
      <p:sp>
        <p:nvSpPr>
          <p:cNvPr id="5" name="TextBox 4"/>
          <p:cNvSpPr txBox="1"/>
          <p:nvPr/>
        </p:nvSpPr>
        <p:spPr>
          <a:xfrm>
            <a:off x="1378633" y="1700643"/>
            <a:ext cx="14248968" cy="6105289"/>
          </a:xfrm>
          <a:prstGeom prst="roundRect">
            <a:avLst/>
          </a:prstGeom>
          <a:solidFill>
            <a:srgbClr val="FFFFFF"/>
          </a:solidFill>
          <a:ln w="57150">
            <a:solidFill>
              <a:schemeClr val="accent2">
                <a:lumMod val="75000"/>
              </a:schemeClr>
            </a:solidFill>
            <a:prstDash val="dash"/>
          </a:ln>
        </p:spPr>
        <p:txBody>
          <a:bodyPr wrap="square" rtlCol="0">
            <a:spAutoFit/>
          </a:bodyPr>
          <a:lstStyle/>
          <a:p>
            <a:pPr lvl="0" algn="just">
              <a:lnSpc>
                <a:spcPct val="150000"/>
              </a:lnSpc>
            </a:pPr>
            <a:r>
              <a:rPr lang="en-US" sz="4000" dirty="0">
                <a:solidFill>
                  <a:prstClr val="black"/>
                </a:solidFill>
                <a:cs typeface="Arial" panose="020B0604020202020204" pitchFamily="34" charset="0"/>
              </a:rPr>
              <a:t>4.1</a:t>
            </a:r>
            <a:r>
              <a:rPr lang="vi-VN" sz="4000" dirty="0">
                <a:solidFill>
                  <a:prstClr val="black"/>
                </a:solidFill>
                <a:cs typeface="Arial" panose="020B0604020202020204" pitchFamily="34" charset="0"/>
              </a:rPr>
              <a:t> Giới thiệu về một di tích tại địa phương nơi em ở.</a:t>
            </a:r>
          </a:p>
          <a:p>
            <a:pPr lvl="0" algn="just">
              <a:lnSpc>
                <a:spcPct val="150000"/>
              </a:lnSpc>
            </a:pPr>
            <a:r>
              <a:rPr lang="vi-VN" sz="4000" dirty="0">
                <a:solidFill>
                  <a:prstClr val="black"/>
                </a:solidFill>
                <a:cs typeface="Arial" panose="020B0604020202020204" pitchFamily="34" charset="0"/>
              </a:rPr>
              <a:t>Gợi ý:</a:t>
            </a:r>
          </a:p>
          <a:p>
            <a:pPr lvl="0" algn="just">
              <a:lnSpc>
                <a:spcPct val="150000"/>
              </a:lnSpc>
            </a:pPr>
            <a:r>
              <a:rPr lang="vi-VN" sz="4000" dirty="0">
                <a:solidFill>
                  <a:prstClr val="black"/>
                </a:solidFill>
                <a:cs typeface="Arial" panose="020B0604020202020204" pitchFamily="34" charset="0"/>
              </a:rPr>
              <a:t>– Tên di tích.</a:t>
            </a:r>
          </a:p>
          <a:p>
            <a:pPr lvl="0" algn="just">
              <a:lnSpc>
                <a:spcPct val="150000"/>
              </a:lnSpc>
            </a:pPr>
            <a:r>
              <a:rPr lang="vi-VN" sz="4000" dirty="0">
                <a:solidFill>
                  <a:prstClr val="black"/>
                </a:solidFill>
                <a:cs typeface="Arial" panose="020B0604020202020204" pitchFamily="34" charset="0"/>
              </a:rPr>
              <a:t>– Địa điểm.</a:t>
            </a:r>
          </a:p>
          <a:p>
            <a:pPr lvl="0" algn="just">
              <a:lnSpc>
                <a:spcPct val="150000"/>
              </a:lnSpc>
            </a:pPr>
            <a:r>
              <a:rPr lang="vi-VN" sz="4000" dirty="0">
                <a:solidFill>
                  <a:prstClr val="black"/>
                </a:solidFill>
                <a:cs typeface="Arial" panose="020B0604020202020204" pitchFamily="34" charset="0"/>
              </a:rPr>
              <a:t>– Nét nổi bật của di tích.</a:t>
            </a:r>
          </a:p>
          <a:p>
            <a:pPr lvl="0" algn="just">
              <a:lnSpc>
                <a:spcPct val="150000"/>
              </a:lnSpc>
            </a:pPr>
            <a:r>
              <a:rPr lang="vi-VN" sz="4000" dirty="0">
                <a:solidFill>
                  <a:prstClr val="black"/>
                </a:solidFill>
                <a:cs typeface="Arial" panose="020B0604020202020204" pitchFamily="34" charset="0"/>
              </a:rPr>
              <a:t>– Cảm nhận của em về di tích.</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590800" y="723900"/>
            <a:ext cx="2590798" cy="40293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5204D35-CD18-9BDC-0A45-C55FA62763D6}"/>
              </a:ext>
            </a:extLst>
          </p:cNvPr>
          <p:cNvSpPr txBox="1"/>
          <p:nvPr/>
        </p:nvSpPr>
        <p:spPr>
          <a:xfrm>
            <a:off x="1357851" y="299558"/>
            <a:ext cx="3979333" cy="861774"/>
          </a:xfrm>
          <a:prstGeom prst="rect">
            <a:avLst/>
          </a:prstGeom>
          <a:noFill/>
        </p:spPr>
        <p:txBody>
          <a:bodyPr wrap="square" rtlCol="0">
            <a:spAutoFit/>
          </a:bodyPr>
          <a:lstStyle/>
          <a:p>
            <a:r>
              <a:rPr lang="en-US" sz="5000" b="1" dirty="0">
                <a:solidFill>
                  <a:srgbClr val="C00000"/>
                </a:solidFill>
                <a:latin typeface="Arial" panose="020B0604020202020204" pitchFamily="34" charset="0"/>
                <a:cs typeface="Arial" panose="020B0604020202020204" pitchFamily="34" charset="0"/>
              </a:rPr>
              <a:t>4. </a:t>
            </a:r>
            <a:r>
              <a:rPr lang="en-US" sz="5000" b="1" dirty="0" err="1">
                <a:solidFill>
                  <a:srgbClr val="C00000"/>
                </a:solidFill>
                <a:latin typeface="Arial" panose="020B0604020202020204" pitchFamily="34" charset="0"/>
                <a:cs typeface="Arial" panose="020B0604020202020204" pitchFamily="34" charset="0"/>
              </a:rPr>
              <a:t>Vận</a:t>
            </a:r>
            <a:r>
              <a:rPr lang="en-US" sz="5000" b="1" dirty="0">
                <a:solidFill>
                  <a:srgbClr val="C00000"/>
                </a:solidFill>
                <a:latin typeface="Arial" panose="020B0604020202020204" pitchFamily="34" charset="0"/>
                <a:cs typeface="Arial" panose="020B0604020202020204" pitchFamily="34" charset="0"/>
              </a:rPr>
              <a:t> </a:t>
            </a:r>
            <a:r>
              <a:rPr lang="en-US" sz="5000" b="1" dirty="0" err="1">
                <a:solidFill>
                  <a:srgbClr val="C00000"/>
                </a:solidFill>
                <a:latin typeface="Arial" panose="020B0604020202020204" pitchFamily="34" charset="0"/>
                <a:cs typeface="Arial" panose="020B0604020202020204" pitchFamily="34" charset="0"/>
              </a:rPr>
              <a:t>dụng</a:t>
            </a:r>
            <a:endParaRPr lang="en-US" sz="5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248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9175" y="7660622"/>
            <a:ext cx="1800225" cy="204280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35275" y="190500"/>
            <a:ext cx="2362200" cy="1990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4144" y="8397905"/>
            <a:ext cx="4080939" cy="1979255"/>
          </a:xfrm>
          <a:prstGeom prst="rect">
            <a:avLst/>
          </a:prstGeom>
        </p:spPr>
      </p:pic>
      <p:pic>
        <p:nvPicPr>
          <p:cNvPr id="24"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6007175" y="8031574"/>
            <a:ext cx="2795260" cy="1715591"/>
          </a:xfrm>
          <a:prstGeom prst="rect">
            <a:avLst/>
          </a:prstGeom>
        </p:spPr>
      </p:pic>
      <p:sp>
        <p:nvSpPr>
          <p:cNvPr id="5" name="TextBox 4"/>
          <p:cNvSpPr txBox="1"/>
          <p:nvPr/>
        </p:nvSpPr>
        <p:spPr>
          <a:xfrm>
            <a:off x="1378633" y="1700643"/>
            <a:ext cx="14248968" cy="7143090"/>
          </a:xfrm>
          <a:prstGeom prst="roundRect">
            <a:avLst/>
          </a:prstGeom>
          <a:solidFill>
            <a:srgbClr val="FFFFFF"/>
          </a:solidFill>
          <a:ln w="57150">
            <a:solidFill>
              <a:schemeClr val="accent2">
                <a:lumMod val="75000"/>
              </a:schemeClr>
            </a:solidFill>
            <a:prstDash val="dash"/>
          </a:ln>
        </p:spPr>
        <p:txBody>
          <a:bodyPr wrap="square" rtlCol="0">
            <a:spAutoFit/>
          </a:bodyPr>
          <a:lstStyle/>
          <a:p>
            <a:pPr lvl="0" algn="just">
              <a:lnSpc>
                <a:spcPct val="150000"/>
              </a:lnSpc>
            </a:pPr>
            <a:r>
              <a:rPr lang="en-US" sz="4000" dirty="0">
                <a:solidFill>
                  <a:prstClr val="black"/>
                </a:solidFill>
                <a:latin typeface="Calibri"/>
                <a:cs typeface="Arial" panose="020B0604020202020204" pitchFamily="34" charset="0"/>
              </a:rPr>
              <a:t>4.</a:t>
            </a:r>
            <a:r>
              <a:rPr lang="vi-VN" sz="4000" dirty="0">
                <a:solidFill>
                  <a:prstClr val="black"/>
                </a:solidFill>
                <a:latin typeface="Calibri"/>
                <a:cs typeface="Arial" panose="020B0604020202020204" pitchFamily="34" charset="0"/>
              </a:rPr>
              <a:t>2. Đóng vai hướng dẫn viên du lịch giới thiệu về vẻ đẹp của cụm di tích</a:t>
            </a:r>
          </a:p>
          <a:p>
            <a:pPr lvl="0" algn="just">
              <a:lnSpc>
                <a:spcPct val="150000"/>
              </a:lnSpc>
            </a:pPr>
            <a:r>
              <a:rPr lang="vi-VN" sz="4000" dirty="0">
                <a:solidFill>
                  <a:prstClr val="black"/>
                </a:solidFill>
                <a:latin typeface="Calibri"/>
                <a:cs typeface="Arial" panose="020B0604020202020204" pitchFamily="34" charset="0"/>
              </a:rPr>
              <a:t>làng cổ ở Đường Lâm theo các gợi ý sau:</a:t>
            </a:r>
          </a:p>
          <a:p>
            <a:pPr lvl="0" algn="just">
              <a:lnSpc>
                <a:spcPct val="150000"/>
              </a:lnSpc>
            </a:pPr>
            <a:r>
              <a:rPr lang="vi-VN" sz="4000" dirty="0">
                <a:solidFill>
                  <a:prstClr val="black"/>
                </a:solidFill>
                <a:latin typeface="Calibri"/>
                <a:cs typeface="Arial" panose="020B0604020202020204" pitchFamily="34" charset="0"/>
              </a:rPr>
              <a:t>– Địa điểm của di tích;</a:t>
            </a:r>
          </a:p>
          <a:p>
            <a:pPr lvl="0" algn="just">
              <a:lnSpc>
                <a:spcPct val="150000"/>
              </a:lnSpc>
            </a:pPr>
            <a:r>
              <a:rPr lang="vi-VN" sz="4000" dirty="0">
                <a:solidFill>
                  <a:prstClr val="black"/>
                </a:solidFill>
                <a:latin typeface="Calibri"/>
                <a:cs typeface="Arial" panose="020B0604020202020204" pitchFamily="34" charset="0"/>
              </a:rPr>
              <a:t>– Tên gọi của một số di tích tiêu biểu;</a:t>
            </a:r>
          </a:p>
          <a:p>
            <a:pPr lvl="0" algn="just">
              <a:lnSpc>
                <a:spcPct val="150000"/>
              </a:lnSpc>
            </a:pPr>
            <a:r>
              <a:rPr lang="vi-VN" sz="4000" dirty="0">
                <a:solidFill>
                  <a:prstClr val="black"/>
                </a:solidFill>
                <a:latin typeface="Calibri"/>
                <a:cs typeface="Arial" panose="020B0604020202020204" pitchFamily="34" charset="0"/>
              </a:rPr>
              <a:t>– Đặc điểm của kiến trúc nhà và đường làng;</a:t>
            </a:r>
          </a:p>
          <a:p>
            <a:pPr lvl="0" algn="just">
              <a:lnSpc>
                <a:spcPct val="150000"/>
              </a:lnSpc>
            </a:pPr>
            <a:r>
              <a:rPr lang="vi-VN" sz="4000" dirty="0">
                <a:solidFill>
                  <a:prstClr val="black"/>
                </a:solidFill>
                <a:latin typeface="Calibri"/>
                <a:cs typeface="Arial" panose="020B0604020202020204" pitchFamily="34" charset="0"/>
              </a:rPr>
              <a:t>– Cảm nhận của bản thân về cụm di tích làng cổ ở Đường Lâm.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590800" y="723900"/>
            <a:ext cx="2590798" cy="40293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5204D35-CD18-9BDC-0A45-C55FA62763D6}"/>
              </a:ext>
            </a:extLst>
          </p:cNvPr>
          <p:cNvSpPr txBox="1"/>
          <p:nvPr/>
        </p:nvSpPr>
        <p:spPr>
          <a:xfrm>
            <a:off x="1357851" y="299558"/>
            <a:ext cx="397933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a:t>
            </a: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dụng</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47715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19" y="706846"/>
            <a:ext cx="15750363" cy="887330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568" b="24880"/>
          <a:stretch>
            <a:fillRect/>
          </a:stretch>
        </p:blipFill>
        <p:spPr>
          <a:xfrm>
            <a:off x="7220149" y="7004836"/>
            <a:ext cx="3847703"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4593" b="11025"/>
          <a:stretch>
            <a:fillRect/>
          </a:stretch>
        </p:blipFill>
        <p:spPr>
          <a:xfrm>
            <a:off x="15581384" y="7387521"/>
            <a:ext cx="2706616" cy="289947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612"/>
          <a:stretch>
            <a:fillRect/>
          </a:stretch>
        </p:blipFill>
        <p:spPr>
          <a:xfrm rot="-10800000">
            <a:off x="15270126" y="-169995"/>
            <a:ext cx="3017874" cy="19451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475978" y="-254516"/>
            <a:ext cx="2246864" cy="239346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10" b="21238"/>
          <a:stretch>
            <a:fillRect/>
          </a:stretch>
        </p:blipFill>
        <p:spPr>
          <a:xfrm rot="1030521">
            <a:off x="-140492" y="7422223"/>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81772" y="4411586"/>
            <a:ext cx="4212457" cy="146382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324437" y="3876417"/>
            <a:ext cx="1995656" cy="2534167"/>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3747425" y="9823675"/>
            <a:ext cx="1770577" cy="621915"/>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671720" y="338467"/>
            <a:ext cx="944560" cy="736757"/>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616280" y="533482"/>
            <a:ext cx="694541"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977178" y="533482"/>
            <a:ext cx="694541"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769999" y="9823675"/>
            <a:ext cx="1770577" cy="621915"/>
          </a:xfrm>
          <a:prstGeom prst="rect">
            <a:avLst/>
          </a:prstGeom>
        </p:spPr>
      </p:pic>
      <p:sp>
        <p:nvSpPr>
          <p:cNvPr id="20" name="TextBox 19"/>
          <p:cNvSpPr txBox="1"/>
          <p:nvPr/>
        </p:nvSpPr>
        <p:spPr>
          <a:xfrm>
            <a:off x="838199" y="2725456"/>
            <a:ext cx="16611600" cy="3785652"/>
          </a:xfrm>
          <a:prstGeom prst="rect">
            <a:avLst/>
          </a:prstGeom>
          <a:noFill/>
        </p:spPr>
        <p:txBody>
          <a:bodyPr wrap="square" rtlCol="0">
            <a:spAutoFit/>
          </a:bodyPr>
          <a:lstStyle/>
          <a:p>
            <a:pPr algn="ctr">
              <a:lnSpc>
                <a:spcPct val="150000"/>
              </a:lnSpc>
            </a:pPr>
            <a:r>
              <a:rPr lang="en-US" sz="80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46289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13" name="TextBox 12"/>
          <p:cNvSpPr txBox="1"/>
          <p:nvPr/>
        </p:nvSpPr>
        <p:spPr>
          <a:xfrm>
            <a:off x="0" y="-47125"/>
            <a:ext cx="50006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sp>
        <p:nvSpPr>
          <p:cNvPr id="14" name="TextBox 13"/>
          <p:cNvSpPr txBox="1"/>
          <p:nvPr/>
        </p:nvSpPr>
        <p:spPr>
          <a:xfrm>
            <a:off x="390525" y="1214701"/>
            <a:ext cx="17421225" cy="8338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sát và mô tả những điều em thấy trong các hình ảnh về làng cổ ở</a:t>
            </a:r>
            <a:r>
              <a:rPr kumimoji="0" lang="en-US" sz="36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Đường Lâm.</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Những ngôi nhà cổ trên đất nước Việt Nam - VOV Du lịch - Trang tin tức của  Truyền hình VOVTV">
            <a:extLst>
              <a:ext uri="{FF2B5EF4-FFF2-40B4-BE49-F238E27FC236}">
                <a16:creationId xmlns:a16="http://schemas.microsoft.com/office/drawing/2014/main" id="{EF64518B-36F4-E8E1-D268-7808CD1CD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7332"/>
            <a:ext cx="5890505" cy="39319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ùm ảnh: Đường Lâm - ngôi làng cổ nổi tiếng nhất Việt Nam - Redsvn.net">
            <a:extLst>
              <a:ext uri="{FF2B5EF4-FFF2-40B4-BE49-F238E27FC236}">
                <a16:creationId xmlns:a16="http://schemas.microsoft.com/office/drawing/2014/main" id="{DC0A87ED-F192-02CB-DE69-EB09B9C0A3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8252" y="2465526"/>
            <a:ext cx="6519156" cy="434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ả cây đa làng em - Sách Giải">
            <a:extLst>
              <a:ext uri="{FF2B5EF4-FFF2-40B4-BE49-F238E27FC236}">
                <a16:creationId xmlns:a16="http://schemas.microsoft.com/office/drawing/2014/main" id="{DD481A5A-42CC-4047-5579-720F06EE1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1878" y="2823147"/>
            <a:ext cx="5715000"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40B1A2-AF26-501F-1594-3B33438C6558}"/>
              </a:ext>
            </a:extLst>
          </p:cNvPr>
          <p:cNvSpPr txBox="1"/>
          <p:nvPr/>
        </p:nvSpPr>
        <p:spPr>
          <a:xfrm>
            <a:off x="390525" y="6719244"/>
            <a:ext cx="3919835" cy="833883"/>
          </a:xfrm>
          <a:prstGeom prst="rect">
            <a:avLst/>
          </a:prstGeom>
          <a:noFill/>
        </p:spPr>
        <p:txBody>
          <a:bodyPr wrap="square" rtlCol="0">
            <a:spAutoFit/>
          </a:bodyPr>
          <a:lstStyle/>
          <a:p>
            <a:pPr>
              <a:lnSpc>
                <a:spcPct val="150000"/>
              </a:lnSpc>
            </a:pPr>
            <a:r>
              <a:rPr lang="en-US" sz="3600" dirty="0" err="1">
                <a:cs typeface="Arial" panose="020B0604020202020204" pitchFamily="34" charset="0"/>
              </a:rPr>
              <a:t>Hình</a:t>
            </a:r>
            <a:r>
              <a:rPr lang="en-US" sz="3600" dirty="0">
                <a:cs typeface="Arial" panose="020B0604020202020204" pitchFamily="34" charset="0"/>
              </a:rPr>
              <a:t> 1: </a:t>
            </a:r>
            <a:r>
              <a:rPr lang="en-US" sz="3600" dirty="0" err="1">
                <a:cs typeface="Arial" panose="020B0604020202020204" pitchFamily="34" charset="0"/>
              </a:rPr>
              <a:t>Ngôi</a:t>
            </a:r>
            <a:r>
              <a:rPr lang="en-US" sz="3600" dirty="0">
                <a:cs typeface="Arial" panose="020B0604020202020204" pitchFamily="34" charset="0"/>
              </a:rPr>
              <a:t> </a:t>
            </a:r>
            <a:r>
              <a:rPr lang="en-US" sz="3600" dirty="0" err="1">
                <a:cs typeface="Arial" panose="020B0604020202020204" pitchFamily="34" charset="0"/>
              </a:rPr>
              <a:t>nhà</a:t>
            </a:r>
            <a:r>
              <a:rPr lang="en-US" sz="3600" dirty="0">
                <a:cs typeface="Arial" panose="020B0604020202020204" pitchFamily="34" charset="0"/>
              </a:rPr>
              <a:t> </a:t>
            </a:r>
            <a:r>
              <a:rPr lang="en-US" sz="3600" dirty="0" err="1">
                <a:cs typeface="Arial" panose="020B0604020202020204" pitchFamily="34" charset="0"/>
              </a:rPr>
              <a:t>cổ</a:t>
            </a:r>
            <a:endParaRPr lang="en-US" sz="3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64CEE8-DAE5-FA88-2972-F9C23399EFF3}"/>
              </a:ext>
            </a:extLst>
          </p:cNvPr>
          <p:cNvSpPr txBox="1"/>
          <p:nvPr/>
        </p:nvSpPr>
        <p:spPr>
          <a:xfrm>
            <a:off x="6781800" y="6743700"/>
            <a:ext cx="3919835" cy="833883"/>
          </a:xfrm>
          <a:prstGeom prst="rect">
            <a:avLst/>
          </a:prstGeom>
          <a:noFill/>
        </p:spPr>
        <p:txBody>
          <a:bodyPr wrap="square" rtlCol="0">
            <a:spAutoFit/>
          </a:bodyPr>
          <a:lstStyle/>
          <a:p>
            <a:pPr>
              <a:lnSpc>
                <a:spcPct val="150000"/>
              </a:lnSpc>
            </a:pPr>
            <a:r>
              <a:rPr lang="en-US" sz="3600" dirty="0" err="1">
                <a:cs typeface="Arial" panose="020B0604020202020204" pitchFamily="34" charset="0"/>
              </a:rPr>
              <a:t>Hình</a:t>
            </a:r>
            <a:r>
              <a:rPr lang="en-US" sz="3600" dirty="0">
                <a:cs typeface="Arial" panose="020B0604020202020204" pitchFamily="34" charset="0"/>
              </a:rPr>
              <a:t> 2: </a:t>
            </a:r>
            <a:r>
              <a:rPr lang="en-US" sz="3600" dirty="0" err="1">
                <a:cs typeface="Arial" panose="020B0604020202020204" pitchFamily="34" charset="0"/>
              </a:rPr>
              <a:t>Cây</a:t>
            </a:r>
            <a:r>
              <a:rPr lang="en-US" sz="3600" dirty="0">
                <a:cs typeface="Arial" panose="020B0604020202020204" pitchFamily="34" charset="0"/>
              </a:rPr>
              <a:t> </a:t>
            </a:r>
            <a:r>
              <a:rPr lang="en-US" sz="3600" dirty="0" err="1">
                <a:cs typeface="Arial" panose="020B0604020202020204" pitchFamily="34" charset="0"/>
              </a:rPr>
              <a:t>cổ</a:t>
            </a:r>
            <a:r>
              <a:rPr lang="en-US" sz="3600" dirty="0">
                <a:cs typeface="Arial" panose="020B0604020202020204" pitchFamily="34" charset="0"/>
              </a:rPr>
              <a:t> </a:t>
            </a:r>
            <a:r>
              <a:rPr lang="en-US" sz="3600" dirty="0" err="1">
                <a:cs typeface="Arial" panose="020B0604020202020204" pitchFamily="34" charset="0"/>
              </a:rPr>
              <a:t>thụ</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E379648-B7B8-5A84-1AE1-FD9B1E0C4353}"/>
              </a:ext>
            </a:extLst>
          </p:cNvPr>
          <p:cNvSpPr txBox="1"/>
          <p:nvPr/>
        </p:nvSpPr>
        <p:spPr>
          <a:xfrm>
            <a:off x="11686878" y="6786110"/>
            <a:ext cx="6210597" cy="2499467"/>
          </a:xfrm>
          <a:prstGeom prst="rect">
            <a:avLst/>
          </a:prstGeom>
          <a:noFill/>
        </p:spPr>
        <p:txBody>
          <a:bodyPr wrap="square" rtlCol="0">
            <a:spAutoFit/>
          </a:bodyPr>
          <a:lstStyle/>
          <a:p>
            <a:pPr>
              <a:lnSpc>
                <a:spcPct val="150000"/>
              </a:lnSpc>
            </a:pPr>
            <a:r>
              <a:rPr lang="en-US" sz="3600" dirty="0" err="1"/>
              <a:t>Hình</a:t>
            </a:r>
            <a:r>
              <a:rPr lang="en-US" sz="3600" dirty="0"/>
              <a:t> 3. </a:t>
            </a:r>
            <a:r>
              <a:rPr lang="en-US" sz="3600" dirty="0" err="1"/>
              <a:t>Một</a:t>
            </a:r>
            <a:r>
              <a:rPr lang="en-US" sz="3600" dirty="0"/>
              <a:t> </a:t>
            </a:r>
            <a:r>
              <a:rPr lang="en-US" sz="3600" dirty="0" err="1"/>
              <a:t>ngõ</a:t>
            </a:r>
            <a:r>
              <a:rPr lang="en-US" sz="3600" dirty="0"/>
              <a:t> </a:t>
            </a:r>
            <a:r>
              <a:rPr lang="en-US" sz="3600" dirty="0" err="1"/>
              <a:t>nhỏ</a:t>
            </a:r>
            <a:r>
              <a:rPr lang="en-US" sz="3600" dirty="0"/>
              <a:t> </a:t>
            </a:r>
            <a:r>
              <a:rPr lang="en-US" sz="3600" dirty="0" err="1"/>
              <a:t>trong</a:t>
            </a:r>
            <a:r>
              <a:rPr lang="en-US" sz="3600" dirty="0"/>
              <a:t> </a:t>
            </a:r>
            <a:r>
              <a:rPr lang="en-US" sz="3600" dirty="0" err="1"/>
              <a:t>ngôi</a:t>
            </a:r>
            <a:r>
              <a:rPr lang="en-US" sz="3600" dirty="0"/>
              <a:t> </a:t>
            </a:r>
            <a:r>
              <a:rPr lang="en-US" sz="3600" dirty="0" err="1"/>
              <a:t>làng</a:t>
            </a:r>
            <a:r>
              <a:rPr lang="en-US" sz="3600" dirty="0"/>
              <a:t> </a:t>
            </a:r>
            <a:r>
              <a:rPr lang="en-US" sz="3600" dirty="0" err="1"/>
              <a:t>cổ</a:t>
            </a:r>
            <a:r>
              <a:rPr lang="en-US" sz="3600" dirty="0"/>
              <a:t> ở </a:t>
            </a:r>
            <a:r>
              <a:rPr lang="en-US" sz="3600" dirty="0" err="1"/>
              <a:t>Đường</a:t>
            </a:r>
            <a:r>
              <a:rPr lang="en-US" sz="3600" dirty="0"/>
              <a:t> Lâm (</a:t>
            </a:r>
            <a:r>
              <a:rPr lang="en-US" sz="3600" dirty="0" err="1"/>
              <a:t>thị</a:t>
            </a:r>
            <a:r>
              <a:rPr lang="en-US" sz="3600" dirty="0"/>
              <a:t> </a:t>
            </a:r>
            <a:r>
              <a:rPr lang="en-US" sz="3600" dirty="0" err="1"/>
              <a:t>xã</a:t>
            </a:r>
            <a:r>
              <a:rPr lang="en-US" sz="3600" dirty="0"/>
              <a:t> </a:t>
            </a:r>
            <a:r>
              <a:rPr lang="en-US" sz="3600" dirty="0" err="1"/>
              <a:t>Sơn</a:t>
            </a:r>
            <a:r>
              <a:rPr lang="en-US" sz="3600" dirty="0"/>
              <a:t> </a:t>
            </a:r>
            <a:r>
              <a:rPr lang="en-US" sz="3600" dirty="0" err="1"/>
              <a:t>Tây</a:t>
            </a:r>
            <a:r>
              <a:rPr lang="en-US" sz="3600" dirty="0"/>
              <a:t>, Hà </a:t>
            </a:r>
            <a:r>
              <a:rPr lang="en-US" sz="3600" dirty="0" err="1"/>
              <a:t>Nội</a:t>
            </a:r>
            <a:r>
              <a:rPr lang="en-US" sz="3600" dirty="0"/>
              <a:t>)</a:t>
            </a:r>
          </a:p>
        </p:txBody>
      </p:sp>
      <p:sp>
        <p:nvSpPr>
          <p:cNvPr id="9" name="TextBox 8">
            <a:extLst>
              <a:ext uri="{FF2B5EF4-FFF2-40B4-BE49-F238E27FC236}">
                <a16:creationId xmlns:a16="http://schemas.microsoft.com/office/drawing/2014/main" id="{FC96ADC1-EAE1-6174-4811-410DDAF98D08}"/>
              </a:ext>
            </a:extLst>
          </p:cNvPr>
          <p:cNvSpPr txBox="1"/>
          <p:nvPr/>
        </p:nvSpPr>
        <p:spPr>
          <a:xfrm>
            <a:off x="0" y="8067016"/>
            <a:ext cx="11377727" cy="1569660"/>
          </a:xfrm>
          <a:prstGeom prst="rect">
            <a:avLst/>
          </a:prstGeom>
          <a:solidFill>
            <a:schemeClr val="accent1">
              <a:lumMod val="20000"/>
              <a:lumOff val="80000"/>
            </a:schemeClr>
          </a:solidFill>
          <a:ln>
            <a:solidFill>
              <a:schemeClr val="accent1"/>
            </a:solidFill>
          </a:ln>
        </p:spPr>
        <p:txBody>
          <a:bodyPr wrap="square">
            <a:spAutoFit/>
          </a:bodyPr>
          <a:lstStyle/>
          <a:p>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Lâm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thuộc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Hà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ngôi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Di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quốc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28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11 </a:t>
            </a:r>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2005.</a:t>
            </a:r>
          </a:p>
        </p:txBody>
      </p:sp>
    </p:spTree>
    <p:extLst>
      <p:ext uri="{BB962C8B-B14F-4D97-AF65-F5344CB8AC3E}">
        <p14:creationId xmlns:p14="http://schemas.microsoft.com/office/powerpoint/2010/main" val="4779731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ùng khám phá làng cổ Đường Lâm ở Hà Nội và tìm điều đặc biệt ở đây nhé - Du lịch Hà Nội">
            <a:hlinkClick r:id="" action="ppaction://media"/>
            <a:extLst>
              <a:ext uri="{FF2B5EF4-FFF2-40B4-BE49-F238E27FC236}">
                <a16:creationId xmlns:a16="http://schemas.microsoft.com/office/drawing/2014/main" id="{BC468413-2C84-8A5F-9483-06F9F16EF8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57175"/>
            <a:ext cx="17373600" cy="9772650"/>
          </a:xfrm>
          <a:prstGeom prst="rect">
            <a:avLst/>
          </a:prstGeom>
        </p:spPr>
      </p:pic>
    </p:spTree>
    <p:extLst>
      <p:ext uri="{BB962C8B-B14F-4D97-AF65-F5344CB8AC3E}">
        <p14:creationId xmlns:p14="http://schemas.microsoft.com/office/powerpoint/2010/main" val="6844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78" r="33"/>
          <a:stretch>
            <a:fillRect/>
          </a:stretch>
        </p:blipFill>
        <p:spPr>
          <a:xfrm>
            <a:off x="0" y="0"/>
            <a:ext cx="17625903" cy="92583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4593" b="11025"/>
          <a:stretch>
            <a:fillRect/>
          </a:stretch>
        </p:blipFill>
        <p:spPr>
          <a:xfrm>
            <a:off x="13721517" y="5395128"/>
            <a:ext cx="4566483" cy="489187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4355" y="8279115"/>
            <a:ext cx="2439290" cy="2018512"/>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16767">
            <a:off x="16770744" y="-274193"/>
            <a:ext cx="1379058" cy="254791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82318" flipH="1">
            <a:off x="137796" y="-274193"/>
            <a:ext cx="1379058" cy="254791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45238" t="4814" b="24918"/>
          <a:stretch>
            <a:fillRect/>
          </a:stretch>
        </p:blipFill>
        <p:spPr>
          <a:xfrm>
            <a:off x="0" y="6586568"/>
            <a:ext cx="4760745" cy="371106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85930">
            <a:off x="798437" y="7713465"/>
            <a:ext cx="2181916" cy="1838265"/>
          </a:xfrm>
          <a:prstGeom prst="rect">
            <a:avLst/>
          </a:prstGeom>
        </p:spPr>
      </p:pic>
      <p:sp>
        <p:nvSpPr>
          <p:cNvPr id="13" name="TextBox 12"/>
          <p:cNvSpPr txBox="1"/>
          <p:nvPr/>
        </p:nvSpPr>
        <p:spPr>
          <a:xfrm>
            <a:off x="2275145" y="2452082"/>
            <a:ext cx="12279055" cy="35282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prstClr val="black"/>
                </a:solidFill>
                <a:effectLst/>
                <a:uLnTx/>
                <a:uFillTx/>
                <a:latin typeface="Calibri"/>
                <a:ea typeface="+mn-ea"/>
                <a:cs typeface="+mn-cs"/>
              </a:rPr>
              <a:t>KHÁM</a:t>
            </a:r>
            <a:r>
              <a:rPr kumimoji="0" lang="en-US" sz="16600" b="1" i="0" u="none" strike="noStrike" kern="1200" cap="none" spc="0" normalizeH="0" noProof="0" dirty="0">
                <a:ln>
                  <a:noFill/>
                </a:ln>
                <a:solidFill>
                  <a:prstClr val="black"/>
                </a:solidFill>
                <a:effectLst/>
                <a:uLnTx/>
                <a:uFillTx/>
                <a:latin typeface="Calibri"/>
                <a:ea typeface="+mn-ea"/>
                <a:cs typeface="+mn-cs"/>
              </a:rPr>
              <a:t> </a:t>
            </a:r>
            <a:r>
              <a:rPr kumimoji="0" lang="en-US" sz="16600" b="1" i="0" u="none" strike="noStrike" kern="1200" cap="none" spc="0" normalizeH="0" noProof="0" dirty="0" err="1">
                <a:ln>
                  <a:noFill/>
                </a:ln>
                <a:solidFill>
                  <a:prstClr val="black"/>
                </a:solidFill>
                <a:effectLst/>
                <a:uLnTx/>
                <a:uFillTx/>
                <a:latin typeface="Calibri"/>
                <a:ea typeface="+mn-ea"/>
                <a:cs typeface="+mn-cs"/>
              </a:rPr>
              <a:t>PHÁ</a:t>
            </a:r>
            <a:endParaRPr kumimoji="0" lang="en-US" sz="1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2590800" y="723900"/>
            <a:ext cx="2590798" cy="40293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771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D1CC3-5987-E390-0CC0-535EA0A932C8}"/>
              </a:ext>
            </a:extLst>
          </p:cNvPr>
          <p:cNvSpPr txBox="1"/>
          <p:nvPr/>
        </p:nvSpPr>
        <p:spPr>
          <a:xfrm>
            <a:off x="380999" y="193633"/>
            <a:ext cx="17497425" cy="1651671"/>
          </a:xfrm>
          <a:prstGeom prst="rect">
            <a:avLst/>
          </a:prstGeom>
          <a:no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Quan </a:t>
            </a:r>
            <a:r>
              <a:rPr lang="en-US" sz="3600" dirty="0" err="1">
                <a:latin typeface="Arial" panose="020B0604020202020204" pitchFamily="34" charset="0"/>
                <a:cs typeface="Arial" panose="020B0604020202020204" pitchFamily="34" charset="0"/>
              </a:rPr>
              <a:t>sát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tin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cổ</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Lâm.</a:t>
            </a:r>
          </a:p>
          <a:p>
            <a:pPr>
              <a:lnSpc>
                <a:spcPct val="150000"/>
              </a:lnSpc>
            </a:pPr>
            <a:r>
              <a:rPr lang="en-US" sz="3600" dirty="0">
                <a:solidFill>
                  <a:srgbClr val="FF0000"/>
                </a:solidFill>
                <a:latin typeface="Arial" panose="020B0604020202020204" pitchFamily="34" charset="0"/>
                <a:cs typeface="Arial" panose="020B0604020202020204" pitchFamily="34" charset="0"/>
              </a:rPr>
              <a:t>1. </a:t>
            </a:r>
            <a:r>
              <a:rPr lang="en-US" sz="3600" dirty="0" err="1">
                <a:solidFill>
                  <a:srgbClr val="FF0000"/>
                </a:solidFill>
                <a:latin typeface="Arial" panose="020B0604020202020204" pitchFamily="34" charset="0"/>
                <a:cs typeface="Arial" panose="020B0604020202020204" pitchFamily="34" charset="0"/>
              </a:rPr>
              <a:t>Đặc</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trưng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cơ</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của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làng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cổ</a:t>
            </a:r>
            <a:r>
              <a:rPr lang="en-US" sz="3600" dirty="0">
                <a:solidFill>
                  <a:srgbClr val="FF0000"/>
                </a:solidFill>
                <a:latin typeface="Arial" panose="020B0604020202020204" pitchFamily="34" charset="0"/>
                <a:cs typeface="Arial" panose="020B0604020202020204" pitchFamily="34" charset="0"/>
              </a:rPr>
              <a:t> ở </a:t>
            </a:r>
            <a:r>
              <a:rPr lang="en-US" sz="3600" dirty="0" err="1">
                <a:solidFill>
                  <a:srgbClr val="FF0000"/>
                </a:solidFill>
                <a:latin typeface="Arial" panose="020B0604020202020204" pitchFamily="34" charset="0"/>
                <a:cs typeface="Arial" panose="020B0604020202020204" pitchFamily="34" charset="0"/>
              </a:rPr>
              <a:t>Đường</a:t>
            </a:r>
            <a:r>
              <a:rPr lang="en-US" sz="3600" dirty="0">
                <a:solidFill>
                  <a:srgbClr val="FF0000"/>
                </a:solidFill>
                <a:latin typeface="Arial" panose="020B0604020202020204" pitchFamily="34" charset="0"/>
                <a:cs typeface="Arial" panose="020B0604020202020204" pitchFamily="34" charset="0"/>
              </a:rPr>
              <a:t> Lâm</a:t>
            </a:r>
          </a:p>
        </p:txBody>
      </p:sp>
      <p:pic>
        <p:nvPicPr>
          <p:cNvPr id="3074" name="Picture 2" descr="Cuối tuần về làng cổ Đường Lâm">
            <a:extLst>
              <a:ext uri="{FF2B5EF4-FFF2-40B4-BE49-F238E27FC236}">
                <a16:creationId xmlns:a16="http://schemas.microsoft.com/office/drawing/2014/main" id="{6B1E87F5-8070-B0AE-5309-097BBB193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1" r="8881"/>
          <a:stretch/>
        </p:blipFill>
        <p:spPr bwMode="auto">
          <a:xfrm>
            <a:off x="1082101" y="2095500"/>
            <a:ext cx="4939145" cy="34726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ề đền Ngô Quyền ngắm rặng duối hơn 1000 năm tuổi tại Làng cổ Đường Lâm">
            <a:extLst>
              <a:ext uri="{FF2B5EF4-FFF2-40B4-BE49-F238E27FC236}">
                <a16:creationId xmlns:a16="http://schemas.microsoft.com/office/drawing/2014/main" id="{4F8DA272-4EF2-031F-D3BB-AE928F946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7"/>
          <a:stretch/>
        </p:blipFill>
        <p:spPr bwMode="auto">
          <a:xfrm>
            <a:off x="1082102" y="6221510"/>
            <a:ext cx="4939145" cy="35870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ùm ảnh: Đình Mông Phụ - ngôi đình cổ trứ danh xứ Đoài - Redsvn.net">
            <a:extLst>
              <a:ext uri="{FF2B5EF4-FFF2-40B4-BE49-F238E27FC236}">
                <a16:creationId xmlns:a16="http://schemas.microsoft.com/office/drawing/2014/main" id="{104838D0-4ABA-0915-F7D4-6C1D6D0AA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482" y="5970414"/>
            <a:ext cx="5419495" cy="3964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A9B55C-0A9B-683B-F664-AC7448B944C5}"/>
              </a:ext>
            </a:extLst>
          </p:cNvPr>
          <p:cNvSpPr txBox="1"/>
          <p:nvPr/>
        </p:nvSpPr>
        <p:spPr>
          <a:xfrm>
            <a:off x="548703" y="5546792"/>
            <a:ext cx="6005944" cy="751488"/>
          </a:xfrm>
          <a:prstGeom prst="rect">
            <a:avLst/>
          </a:prstGeom>
          <a:solidFill>
            <a:schemeClr val="bg1"/>
          </a:solidFill>
        </p:spPr>
        <p:txBody>
          <a:bodyPr wrap="square" rtlCol="0">
            <a:spAutoFit/>
          </a:bodyPr>
          <a:lstStyle/>
          <a:p>
            <a:pPr>
              <a:lnSpc>
                <a:spcPct val="150000"/>
              </a:lnSpc>
            </a:pPr>
            <a:r>
              <a:rPr lang="en-US" sz="3200" dirty="0" err="1">
                <a:cs typeface="Arial" panose="020B0604020202020204" pitchFamily="34" charset="0"/>
              </a:rPr>
              <a:t>Hình</a:t>
            </a:r>
            <a:r>
              <a:rPr lang="en-US" sz="3200" dirty="0">
                <a:cs typeface="Arial" panose="020B0604020202020204" pitchFamily="34" charset="0"/>
              </a:rPr>
              <a:t> 1. </a:t>
            </a:r>
            <a:r>
              <a:rPr lang="en-US" sz="3200" dirty="0" err="1">
                <a:cs typeface="Arial" panose="020B0604020202020204" pitchFamily="34" charset="0"/>
              </a:rPr>
              <a:t>Cổng</a:t>
            </a:r>
            <a:r>
              <a:rPr lang="en-US" sz="3200" dirty="0">
                <a:cs typeface="Arial" panose="020B0604020202020204" pitchFamily="34" charset="0"/>
              </a:rPr>
              <a:t> </a:t>
            </a:r>
            <a:r>
              <a:rPr lang="en-US" sz="3200" dirty="0" err="1">
                <a:cs typeface="Arial" panose="020B0604020202020204" pitchFamily="34" charset="0"/>
              </a:rPr>
              <a:t>làng</a:t>
            </a:r>
            <a:r>
              <a:rPr lang="en-US" sz="3200" dirty="0">
                <a:cs typeface="Arial" panose="020B0604020202020204" pitchFamily="34" charset="0"/>
              </a:rPr>
              <a:t> </a:t>
            </a:r>
            <a:r>
              <a:rPr lang="en-US" sz="3200" dirty="0" err="1">
                <a:cs typeface="Arial" panose="020B0604020202020204" pitchFamily="34" charset="0"/>
              </a:rPr>
              <a:t>thôn</a:t>
            </a:r>
            <a:r>
              <a:rPr lang="en-US" sz="3200" dirty="0">
                <a:cs typeface="Arial" panose="020B0604020202020204" pitchFamily="34" charset="0"/>
              </a:rPr>
              <a:t> </a:t>
            </a:r>
            <a:r>
              <a:rPr lang="en-US" sz="3200" dirty="0" err="1">
                <a:cs typeface="Arial" panose="020B0604020202020204" pitchFamily="34" charset="0"/>
              </a:rPr>
              <a:t>Mông</a:t>
            </a:r>
            <a:r>
              <a:rPr lang="en-US" sz="3200" dirty="0">
                <a:cs typeface="Arial" panose="020B0604020202020204" pitchFamily="34" charset="0"/>
              </a:rPr>
              <a:t> </a:t>
            </a:r>
            <a:r>
              <a:rPr lang="en-US" sz="3200" dirty="0" err="1">
                <a:cs typeface="Arial" panose="020B0604020202020204" pitchFamily="34" charset="0"/>
              </a:rPr>
              <a:t>Phụ</a:t>
            </a:r>
            <a:endParaRPr lang="en-US"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A6A0753-C923-7CAA-5472-6F49036A7C7D}"/>
              </a:ext>
            </a:extLst>
          </p:cNvPr>
          <p:cNvSpPr txBox="1"/>
          <p:nvPr/>
        </p:nvSpPr>
        <p:spPr>
          <a:xfrm>
            <a:off x="380999" y="9535128"/>
            <a:ext cx="6611851" cy="751488"/>
          </a:xfrm>
          <a:prstGeom prst="rect">
            <a:avLst/>
          </a:prstGeom>
          <a:solidFill>
            <a:schemeClr val="bg1"/>
          </a:solidFill>
        </p:spPr>
        <p:txBody>
          <a:bodyPr wrap="square" rtlCol="0">
            <a:spAutoFit/>
          </a:bodyPr>
          <a:lstStyle/>
          <a:p>
            <a:pPr>
              <a:lnSpc>
                <a:spcPct val="150000"/>
              </a:lnSpc>
            </a:pPr>
            <a:r>
              <a:rPr lang="en-US" sz="3200" dirty="0" err="1">
                <a:cs typeface="Arial" panose="020B0604020202020204" pitchFamily="34" charset="0"/>
              </a:rPr>
              <a:t>Hình</a:t>
            </a:r>
            <a:r>
              <a:rPr lang="en-US" sz="3200" dirty="0">
                <a:cs typeface="Arial" panose="020B0604020202020204" pitchFamily="34" charset="0"/>
              </a:rPr>
              <a:t> 3. </a:t>
            </a:r>
            <a:r>
              <a:rPr lang="en-US" sz="3200" dirty="0" err="1">
                <a:cs typeface="Arial" panose="020B0604020202020204" pitchFamily="34" charset="0"/>
              </a:rPr>
              <a:t>Rặng</a:t>
            </a:r>
            <a:r>
              <a:rPr lang="en-US" sz="3200" dirty="0">
                <a:cs typeface="Arial" panose="020B0604020202020204" pitchFamily="34" charset="0"/>
              </a:rPr>
              <a:t> </a:t>
            </a:r>
            <a:r>
              <a:rPr lang="en-US" sz="3200" dirty="0" err="1">
                <a:cs typeface="Arial" panose="020B0604020202020204" pitchFamily="34" charset="0"/>
              </a:rPr>
              <a:t>duối</a:t>
            </a:r>
            <a:r>
              <a:rPr lang="en-US" sz="3200" dirty="0">
                <a:cs typeface="Arial" panose="020B0604020202020204" pitchFamily="34" charset="0"/>
              </a:rPr>
              <a:t> </a:t>
            </a:r>
            <a:r>
              <a:rPr lang="en-US" sz="3200" dirty="0" err="1">
                <a:cs typeface="Arial" panose="020B0604020202020204" pitchFamily="34" charset="0"/>
              </a:rPr>
              <a:t>cổ</a:t>
            </a:r>
            <a:r>
              <a:rPr lang="en-US" sz="3200" dirty="0">
                <a:cs typeface="Arial" panose="020B0604020202020204" pitchFamily="34" charset="0"/>
              </a:rPr>
              <a:t> ở </a:t>
            </a:r>
            <a:r>
              <a:rPr lang="en-US" sz="3200" dirty="0" err="1">
                <a:cs typeface="Arial" panose="020B0604020202020204" pitchFamily="34" charset="0"/>
              </a:rPr>
              <a:t>thôn</a:t>
            </a:r>
            <a:r>
              <a:rPr lang="en-US" sz="3200" dirty="0">
                <a:cs typeface="Arial" panose="020B0604020202020204" pitchFamily="34" charset="0"/>
              </a:rPr>
              <a:t> Cam Lâm</a:t>
            </a:r>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A9C7BB7-8E6F-B8EC-C250-882910609180}"/>
              </a:ext>
            </a:extLst>
          </p:cNvPr>
          <p:cNvSpPr txBox="1"/>
          <p:nvPr/>
        </p:nvSpPr>
        <p:spPr>
          <a:xfrm>
            <a:off x="9694949" y="9447129"/>
            <a:ext cx="5676903" cy="751488"/>
          </a:xfrm>
          <a:prstGeom prst="rect">
            <a:avLst/>
          </a:prstGeom>
          <a:solidFill>
            <a:schemeClr val="bg1"/>
          </a:solidFill>
        </p:spPr>
        <p:txBody>
          <a:bodyPr wrap="square" rtlCol="0">
            <a:spAutoFit/>
          </a:bodyPr>
          <a:lstStyle/>
          <a:p>
            <a:pPr>
              <a:lnSpc>
                <a:spcPct val="150000"/>
              </a:lnSpc>
            </a:pPr>
            <a:r>
              <a:rPr lang="en-US" sz="3200" dirty="0" err="1">
                <a:cs typeface="Arial" panose="020B0604020202020204" pitchFamily="34" charset="0"/>
              </a:rPr>
              <a:t>Hình</a:t>
            </a:r>
            <a:r>
              <a:rPr lang="en-US" sz="3200" dirty="0">
                <a:cs typeface="Arial" panose="020B0604020202020204" pitchFamily="34" charset="0"/>
              </a:rPr>
              <a:t> 4. </a:t>
            </a:r>
            <a:r>
              <a:rPr lang="en-US" sz="3200" dirty="0" err="1">
                <a:cs typeface="Arial" panose="020B0604020202020204" pitchFamily="34" charset="0"/>
              </a:rPr>
              <a:t>Sân</a:t>
            </a:r>
            <a:r>
              <a:rPr lang="en-US" sz="3200" dirty="0">
                <a:cs typeface="Arial" panose="020B0604020202020204" pitchFamily="34" charset="0"/>
              </a:rPr>
              <a:t> </a:t>
            </a:r>
            <a:r>
              <a:rPr lang="en-US" sz="3200" dirty="0" err="1">
                <a:cs typeface="Arial" panose="020B0604020202020204" pitchFamily="34" charset="0"/>
              </a:rPr>
              <a:t>đình</a:t>
            </a:r>
            <a:r>
              <a:rPr lang="en-US" sz="3200" dirty="0">
                <a:cs typeface="Arial" panose="020B0604020202020204" pitchFamily="34" charset="0"/>
              </a:rPr>
              <a:t> </a:t>
            </a:r>
            <a:r>
              <a:rPr lang="en-US" sz="3200" dirty="0" err="1">
                <a:cs typeface="Arial" panose="020B0604020202020204" pitchFamily="34" charset="0"/>
              </a:rPr>
              <a:t>thôn</a:t>
            </a:r>
            <a:r>
              <a:rPr lang="en-US" sz="3200" dirty="0">
                <a:cs typeface="Arial" panose="020B0604020202020204" pitchFamily="34" charset="0"/>
              </a:rPr>
              <a:t> </a:t>
            </a:r>
            <a:r>
              <a:rPr lang="en-US" sz="3200" dirty="0" err="1">
                <a:cs typeface="Arial" panose="020B0604020202020204" pitchFamily="34" charset="0"/>
              </a:rPr>
              <a:t>Mông</a:t>
            </a:r>
            <a:r>
              <a:rPr lang="en-US" sz="3200" dirty="0">
                <a:cs typeface="Arial" panose="020B0604020202020204" pitchFamily="34" charset="0"/>
              </a:rPr>
              <a:t> </a:t>
            </a:r>
            <a:r>
              <a:rPr lang="en-US" sz="3200" dirty="0" err="1">
                <a:cs typeface="Arial" panose="020B0604020202020204" pitchFamily="34" charset="0"/>
              </a:rPr>
              <a:t>Phụ</a:t>
            </a:r>
            <a:endParaRPr lang="en-US" sz="3200" dirty="0">
              <a:latin typeface="Arial" panose="020B0604020202020204" pitchFamily="34" charset="0"/>
              <a:cs typeface="Arial" panose="020B0604020202020204" pitchFamily="34" charset="0"/>
            </a:endParaRPr>
          </a:p>
        </p:txBody>
      </p:sp>
      <p:pic>
        <p:nvPicPr>
          <p:cNvPr id="15" name="Picture 2" descr="Làng cổ Đường Lâm có gì đặc biệt? - Ảnh 6">
            <a:extLst>
              <a:ext uri="{FF2B5EF4-FFF2-40B4-BE49-F238E27FC236}">
                <a16:creationId xmlns:a16="http://schemas.microsoft.com/office/drawing/2014/main" id="{16D607CE-032D-DA54-DE9E-F360FA686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7044" y="2049918"/>
            <a:ext cx="4976744" cy="39191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DC95B-A123-BD60-BFEB-8FB8FDD9570A}"/>
              </a:ext>
            </a:extLst>
          </p:cNvPr>
          <p:cNvSpPr txBox="1"/>
          <p:nvPr/>
        </p:nvSpPr>
        <p:spPr>
          <a:xfrm>
            <a:off x="9844518" y="5470022"/>
            <a:ext cx="6005944" cy="751488"/>
          </a:xfrm>
          <a:prstGeom prst="rect">
            <a:avLst/>
          </a:prstGeom>
          <a:solidFill>
            <a:schemeClr val="bg1"/>
          </a:solidFill>
        </p:spPr>
        <p:txBody>
          <a:bodyPr wrap="square" rtlCol="0">
            <a:spAutoFit/>
          </a:bodyPr>
          <a:lstStyle/>
          <a:p>
            <a:pPr>
              <a:lnSpc>
                <a:spcPct val="150000"/>
              </a:lnSpc>
            </a:pPr>
            <a:r>
              <a:rPr lang="en-US" sz="3200" dirty="0" err="1">
                <a:cs typeface="Arial" panose="020B0604020202020204" pitchFamily="34" charset="0"/>
              </a:rPr>
              <a:t>Hình</a:t>
            </a:r>
            <a:r>
              <a:rPr lang="en-US" sz="3200" dirty="0">
                <a:cs typeface="Arial" panose="020B0604020202020204" pitchFamily="34" charset="0"/>
              </a:rPr>
              <a:t> 2. </a:t>
            </a:r>
            <a:r>
              <a:rPr lang="en-US" sz="3200" dirty="0" err="1">
                <a:cs typeface="Arial" panose="020B0604020202020204" pitchFamily="34" charset="0"/>
              </a:rPr>
              <a:t>Giếng</a:t>
            </a:r>
            <a:r>
              <a:rPr lang="en-US" sz="3200" dirty="0">
                <a:cs typeface="Arial" panose="020B0604020202020204" pitchFamily="34" charset="0"/>
              </a:rPr>
              <a:t> </a:t>
            </a:r>
            <a:r>
              <a:rPr lang="en-US" sz="3200" dirty="0" err="1">
                <a:cs typeface="Arial" panose="020B0604020202020204" pitchFamily="34" charset="0"/>
              </a:rPr>
              <a:t>cổ</a:t>
            </a:r>
            <a:r>
              <a:rPr lang="en-US" sz="3200" dirty="0">
                <a:cs typeface="Arial" panose="020B0604020202020204" pitchFamily="34" charset="0"/>
              </a:rPr>
              <a:t> ở </a:t>
            </a:r>
            <a:r>
              <a:rPr lang="en-US" sz="3200" dirty="0" err="1">
                <a:cs typeface="Arial" panose="020B0604020202020204" pitchFamily="34" charset="0"/>
              </a:rPr>
              <a:t>thôn</a:t>
            </a:r>
            <a:r>
              <a:rPr lang="en-US" sz="3200" dirty="0">
                <a:cs typeface="Arial" panose="020B0604020202020204" pitchFamily="34" charset="0"/>
              </a:rPr>
              <a:t> </a:t>
            </a:r>
            <a:r>
              <a:rPr lang="en-US" sz="3200" dirty="0" err="1">
                <a:cs typeface="Arial" panose="020B0604020202020204" pitchFamily="34" charset="0"/>
              </a:rPr>
              <a:t>Mông</a:t>
            </a:r>
            <a:r>
              <a:rPr lang="en-US" sz="3200" dirty="0">
                <a:cs typeface="Arial" panose="020B0604020202020204" pitchFamily="34" charset="0"/>
              </a:rPr>
              <a:t> </a:t>
            </a:r>
            <a:r>
              <a:rPr lang="en-US" sz="3200" dirty="0" err="1">
                <a:cs typeface="Arial" panose="020B0604020202020204" pitchFamily="34" charset="0"/>
              </a:rPr>
              <a:t>Phụ</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0654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D1CC3-5987-E390-0CC0-535EA0A932C8}"/>
              </a:ext>
            </a:extLst>
          </p:cNvPr>
          <p:cNvSpPr txBox="1"/>
          <p:nvPr/>
        </p:nvSpPr>
        <p:spPr>
          <a:xfrm>
            <a:off x="494867" y="149958"/>
            <a:ext cx="17402607" cy="1651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tin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cổ</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Lâm.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Đặc</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cơ</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bản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làng</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cổ</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Đường</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Lâm</a:t>
            </a:r>
          </a:p>
        </p:txBody>
      </p:sp>
      <p:pic>
        <p:nvPicPr>
          <p:cNvPr id="3074" name="Picture 2" descr="Cuối tuần về làng cổ Đường Lâm">
            <a:extLst>
              <a:ext uri="{FF2B5EF4-FFF2-40B4-BE49-F238E27FC236}">
                <a16:creationId xmlns:a16="http://schemas.microsoft.com/office/drawing/2014/main" id="{6B1E87F5-8070-B0AE-5309-097BBB193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0" r="9274"/>
          <a:stretch/>
        </p:blipFill>
        <p:spPr bwMode="auto">
          <a:xfrm>
            <a:off x="838199" y="2095500"/>
            <a:ext cx="5296093" cy="35670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ề đền Ngô Quyền ngắm rặng duối hơn 1000 năm tuổi tại Làng cổ Đường Lâm">
            <a:extLst>
              <a:ext uri="{FF2B5EF4-FFF2-40B4-BE49-F238E27FC236}">
                <a16:creationId xmlns:a16="http://schemas.microsoft.com/office/drawing/2014/main" id="{4F8DA272-4EF2-031F-D3BB-AE928F946F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7"/>
          <a:stretch/>
        </p:blipFill>
        <p:spPr bwMode="auto">
          <a:xfrm>
            <a:off x="942975" y="6187787"/>
            <a:ext cx="5000625" cy="363170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hùm ảnh: Đình Mông Phụ - ngôi đình cổ trứ danh xứ Đoài - Redsvn.net">
            <a:extLst>
              <a:ext uri="{FF2B5EF4-FFF2-40B4-BE49-F238E27FC236}">
                <a16:creationId xmlns:a16="http://schemas.microsoft.com/office/drawing/2014/main" id="{104838D0-4ABA-0915-F7D4-6C1D6D0AA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7054" y="5970414"/>
            <a:ext cx="5419495" cy="3964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A9B55C-0A9B-683B-F664-AC7448B944C5}"/>
              </a:ext>
            </a:extLst>
          </p:cNvPr>
          <p:cNvSpPr txBox="1"/>
          <p:nvPr/>
        </p:nvSpPr>
        <p:spPr>
          <a:xfrm>
            <a:off x="471056" y="5470022"/>
            <a:ext cx="6005944" cy="7514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Hình</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Cổng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làng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thôn</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Mông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Phụ</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6A0753-C923-7CAA-5472-6F49036A7C7D}"/>
              </a:ext>
            </a:extLst>
          </p:cNvPr>
          <p:cNvSpPr txBox="1"/>
          <p:nvPr/>
        </p:nvSpPr>
        <p:spPr>
          <a:xfrm>
            <a:off x="380999" y="9535128"/>
            <a:ext cx="6611851" cy="7514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Hình</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3.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Rặng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duối</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cổ</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thôn</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Cam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5A9C7BB7-8E6F-B8EC-C250-882910609180}"/>
              </a:ext>
            </a:extLst>
          </p:cNvPr>
          <p:cNvSpPr txBox="1"/>
          <p:nvPr/>
        </p:nvSpPr>
        <p:spPr>
          <a:xfrm>
            <a:off x="7260410" y="9509644"/>
            <a:ext cx="5676903" cy="7514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Hình</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Sân</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đình</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thôn</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Mông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Phụ</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4606FBCD-3E63-45DC-5297-3600E0109B28}"/>
              </a:ext>
            </a:extLst>
          </p:cNvPr>
          <p:cNvSpPr txBox="1"/>
          <p:nvPr/>
        </p:nvSpPr>
        <p:spPr>
          <a:xfrm>
            <a:off x="12983204" y="3554368"/>
            <a:ext cx="4976743" cy="4832092"/>
          </a:xfrm>
          <a:prstGeom prst="rect">
            <a:avLst/>
          </a:prstGeom>
          <a:solidFill>
            <a:schemeClr val="bg1"/>
          </a:solidFill>
          <a:ln>
            <a:solidFill>
              <a:schemeClr val="accent1"/>
            </a:solidFill>
          </a:ln>
        </p:spPr>
        <p:txBody>
          <a:bodyPr wrap="square">
            <a:spAutoFit/>
          </a:bodyPr>
          <a:lstStyle/>
          <a:p>
            <a:r>
              <a:rPr lang="en-US" sz="2800" dirty="0" err="1">
                <a:latin typeface="Arial" panose="020B0604020202020204" pitchFamily="34" charset="0"/>
                <a:cs typeface="Arial" panose="020B0604020202020204" pitchFamily="34" charset="0"/>
              </a:rPr>
              <a:t>Xã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Lâm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Đoài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Giáp</a:t>
            </a:r>
            <a:r>
              <a:rPr lang="en-US" sz="2800" dirty="0">
                <a:latin typeface="Arial" panose="020B0604020202020204" pitchFamily="34" charset="0"/>
                <a:cs typeface="Arial" panose="020B0604020202020204" pitchFamily="34" charset="0"/>
              </a:rPr>
              <a:t>, Cam </a:t>
            </a:r>
            <a:r>
              <a:rPr lang="en-US" sz="2800" dirty="0" err="1">
                <a:latin typeface="Arial" panose="020B0604020202020204" pitchFamily="34" charset="0"/>
                <a:cs typeface="Arial" panose="020B0604020202020204" pitchFamily="34" charset="0"/>
              </a:rPr>
              <a:t>Thịnh</a:t>
            </a:r>
            <a:r>
              <a:rPr lang="en-US" sz="2800" dirty="0">
                <a:latin typeface="Arial" panose="020B0604020202020204" pitchFamily="34" charset="0"/>
                <a:cs typeface="Arial" panose="020B0604020202020204" pitchFamily="34" charset="0"/>
              </a:rPr>
              <a:t>, Cam Lâm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gọi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Cam </a:t>
            </a:r>
            <a:r>
              <a:rPr lang="en-US" sz="2800" dirty="0" err="1">
                <a:latin typeface="Arial" panose="020B0604020202020204" pitchFamily="34" charset="0"/>
                <a:cs typeface="Arial" panose="020B0604020202020204" pitchFamily="34" charset="0"/>
              </a:rPr>
              <a:t>Tuyền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Việt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cổng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bến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chùa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a:t>
            </a:r>
          </a:p>
        </p:txBody>
      </p:sp>
      <p:pic>
        <p:nvPicPr>
          <p:cNvPr id="5122" name="Picture 2" descr="Làng cổ Đường Lâm có gì đặc biệt? - Ảnh 6">
            <a:extLst>
              <a:ext uri="{FF2B5EF4-FFF2-40B4-BE49-F238E27FC236}">
                <a16:creationId xmlns:a16="http://schemas.microsoft.com/office/drawing/2014/main" id="{FB58283E-C2D5-0462-C212-8AD72B45A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969" y="1999540"/>
            <a:ext cx="4976744" cy="39191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DC95B-A123-BD60-BFEB-8FB8FDD9570A}"/>
              </a:ext>
            </a:extLst>
          </p:cNvPr>
          <p:cNvSpPr txBox="1"/>
          <p:nvPr/>
        </p:nvSpPr>
        <p:spPr>
          <a:xfrm>
            <a:off x="6931369" y="5470022"/>
            <a:ext cx="6005944" cy="7514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Hình</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2.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Giếng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cổ</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thôn</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Mông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Phụ</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0960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42975" y="-3810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Đường làng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Hệ thống đường làng của Đường Lâm có gì nổi bật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1A9B55C-0A9B-683B-F664-AC7448B944C5}"/>
              </a:ext>
            </a:extLst>
          </p:cNvPr>
          <p:cNvSpPr txBox="1"/>
          <p:nvPr/>
        </p:nvSpPr>
        <p:spPr>
          <a:xfrm>
            <a:off x="0" y="5300785"/>
            <a:ext cx="6005944" cy="1077218"/>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1. Đường làng nhỏ, men theo những bức tường đá ong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C4DC95B-A123-BD60-BFEB-8FB8FDD9570A}"/>
              </a:ext>
            </a:extLst>
          </p:cNvPr>
          <p:cNvSpPr txBox="1"/>
          <p:nvPr/>
        </p:nvSpPr>
        <p:spPr>
          <a:xfrm>
            <a:off x="5971308" y="5843761"/>
            <a:ext cx="5611092" cy="1077218"/>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2. Một số đường làng đi qua cửa nhỏ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6A0753-C923-7CAA-5472-6F49036A7C7D}"/>
              </a:ext>
            </a:extLst>
          </p:cNvPr>
          <p:cNvSpPr txBox="1"/>
          <p:nvPr/>
        </p:nvSpPr>
        <p:spPr>
          <a:xfrm>
            <a:off x="11836273" y="5421472"/>
            <a:ext cx="6005945" cy="1077218"/>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3. Quang cảnh đường làng đặc trưng ở làng cổ Đường Lâm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98" name="Picture 2" descr="Nhà cổ ở Đường Lâm">
            <a:extLst>
              <a:ext uri="{FF2B5EF4-FFF2-40B4-BE49-F238E27FC236}">
                <a16:creationId xmlns:a16="http://schemas.microsoft.com/office/drawing/2014/main" id="{6C536C4C-B4D4-81EB-8405-AC26AD102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8076"/>
            <a:ext cx="5851489" cy="33493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àng cổ Đường Lâm cảnh xung quanh làng">
            <a:extLst>
              <a:ext uri="{FF2B5EF4-FFF2-40B4-BE49-F238E27FC236}">
                <a16:creationId xmlns:a16="http://schemas.microsoft.com/office/drawing/2014/main" id="{9535CF33-4C83-7961-943E-4EADB93168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9817" y="1774725"/>
            <a:ext cx="5139715" cy="38566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àng Cổ Đường Lâm đi như thế nào | Viet Fun Travel">
            <a:extLst>
              <a:ext uri="{FF2B5EF4-FFF2-40B4-BE49-F238E27FC236}">
                <a16:creationId xmlns:a16="http://schemas.microsoft.com/office/drawing/2014/main" id="{C3FAC0EF-81FA-2E87-FE29-4B06F5A2D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6273" y="1479446"/>
            <a:ext cx="5851489" cy="3902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137CA4-8F92-2364-EF50-2E48E225D631}"/>
              </a:ext>
            </a:extLst>
          </p:cNvPr>
          <p:cNvSpPr txBox="1"/>
          <p:nvPr/>
        </p:nvSpPr>
        <p:spPr>
          <a:xfrm>
            <a:off x="1219200" y="7838332"/>
            <a:ext cx="13944600" cy="2000548"/>
          </a:xfrm>
          <a:prstGeom prst="rect">
            <a:avLst/>
          </a:prstGeom>
          <a:solidFill>
            <a:srgbClr val="D0D5D8"/>
          </a:solidFill>
        </p:spPr>
        <p:txBody>
          <a:bodyPr wrap="square" rtlCol="0">
            <a:spAutoFit/>
          </a:bodyPr>
          <a:lstStyle/>
          <a:p>
            <a:pPr lvl="0"/>
            <a:r>
              <a:rPr lang="vi-VN" sz="4000" dirty="0">
                <a:solidFill>
                  <a:prstClr val="black"/>
                </a:solidFill>
                <a:latin typeface="Calibri"/>
                <a:cs typeface="Arial" panose="020B0604020202020204" pitchFamily="34" charset="0"/>
              </a:rPr>
              <a:t>Hệ thống đườn</a:t>
            </a:r>
            <a:r>
              <a:rPr lang="vi-VN" sz="4400" dirty="0">
                <a:solidFill>
                  <a:prstClr val="black"/>
                </a:solidFill>
                <a:latin typeface="Calibri"/>
                <a:cs typeface="Arial" panose="020B0604020202020204" pitchFamily="34" charset="0"/>
              </a:rPr>
              <a:t>g</a:t>
            </a:r>
            <a:r>
              <a:rPr lang="vi-VN" sz="4000" dirty="0">
                <a:solidFill>
                  <a:prstClr val="black"/>
                </a:solidFill>
                <a:latin typeface="Calibri"/>
                <a:cs typeface="Arial" panose="020B0604020202020204" pitchFamily="34" charset="0"/>
              </a:rPr>
              <a:t> làng của Đường Lâm gồm một trục đường chính với rất</a:t>
            </a:r>
            <a:r>
              <a:rPr lang="en-US" sz="4000" dirty="0">
                <a:solidFill>
                  <a:prstClr val="black"/>
                </a:solidFill>
                <a:latin typeface="Calibri"/>
                <a:cs typeface="Arial" panose="020B0604020202020204" pitchFamily="34" charset="0"/>
              </a:rPr>
              <a:t> </a:t>
            </a:r>
            <a:r>
              <a:rPr lang="vi-VN" sz="4000" dirty="0">
                <a:solidFill>
                  <a:prstClr val="black"/>
                </a:solidFill>
                <a:latin typeface="Calibri"/>
                <a:cs typeface="Arial" panose="020B0604020202020204" pitchFamily="34" charset="0"/>
              </a:rPr>
              <a:t>nhiều ngõ nhỏ thông với nhau và còn giữ được những bức tường xây bằng</a:t>
            </a:r>
            <a:r>
              <a:rPr lang="en-US" sz="4000" dirty="0">
                <a:solidFill>
                  <a:prstClr val="black"/>
                </a:solidFill>
                <a:latin typeface="Calibri"/>
                <a:cs typeface="Arial" panose="020B0604020202020204" pitchFamily="34" charset="0"/>
              </a:rPr>
              <a:t> </a:t>
            </a:r>
            <a:r>
              <a:rPr lang="vi-VN" sz="4000" dirty="0">
                <a:solidFill>
                  <a:prstClr val="black"/>
                </a:solidFill>
                <a:latin typeface="Calibri"/>
                <a:cs typeface="Arial" panose="020B0604020202020204" pitchFamily="34" charset="0"/>
              </a:rPr>
              <a:t>đá ong hoặc gạch mộc, lối đi lát gạch nghiêng.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0981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35275" y="190500"/>
            <a:ext cx="2362200" cy="1990154"/>
          </a:xfrm>
          <a:prstGeom prst="rect">
            <a:avLst/>
          </a:prstGeom>
        </p:spPr>
      </p:pic>
      <p:sp>
        <p:nvSpPr>
          <p:cNvPr id="5" name="TextBox 4">
            <a:extLst>
              <a:ext uri="{FF2B5EF4-FFF2-40B4-BE49-F238E27FC236}">
                <a16:creationId xmlns:a16="http://schemas.microsoft.com/office/drawing/2014/main" id="{D9ED1CC3-5987-E390-0CC0-535EA0A932C8}"/>
              </a:ext>
            </a:extLst>
          </p:cNvPr>
          <p:cNvSpPr txBox="1"/>
          <p:nvPr/>
        </p:nvSpPr>
        <p:spPr>
          <a:xfrm>
            <a:off x="942975" y="-38100"/>
            <a:ext cx="15773400" cy="157075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 Nhà cửa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ngôi làng cổ ở làng Đường Lâm có đặc điểm gì?</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1A9B55C-0A9B-683B-F664-AC7448B944C5}"/>
              </a:ext>
            </a:extLst>
          </p:cNvPr>
          <p:cNvSpPr txBox="1"/>
          <p:nvPr/>
        </p:nvSpPr>
        <p:spPr>
          <a:xfrm>
            <a:off x="1060221" y="6920925"/>
            <a:ext cx="4077029" cy="584775"/>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1. Cổng nhà cổ</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C4DC95B-A123-BD60-BFEB-8FB8FDD9570A}"/>
              </a:ext>
            </a:extLst>
          </p:cNvPr>
          <p:cNvSpPr txBox="1"/>
          <p:nvPr/>
        </p:nvSpPr>
        <p:spPr>
          <a:xfrm>
            <a:off x="5971308" y="6920925"/>
            <a:ext cx="3172692" cy="584775"/>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2. Hồi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A6A0753-C923-7CAA-5472-6F49036A7C7D}"/>
              </a:ext>
            </a:extLst>
          </p:cNvPr>
          <p:cNvSpPr txBox="1"/>
          <p:nvPr/>
        </p:nvSpPr>
        <p:spPr>
          <a:xfrm>
            <a:off x="11891530" y="6757424"/>
            <a:ext cx="6005945" cy="584775"/>
          </a:xfrm>
          <a:prstGeom prst="rect">
            <a:avLst/>
          </a:prstGeom>
          <a:solidFill>
            <a:schemeClr val="bg1"/>
          </a:solidFill>
        </p:spPr>
        <p:txBody>
          <a:bodyPr wrap="square" rtlCol="0">
            <a:spAutoFit/>
          </a:bodyPr>
          <a:lstStyle/>
          <a:p>
            <a:pPr lvl="0"/>
            <a:r>
              <a:rPr lang="vi-VN" sz="3200" dirty="0">
                <a:solidFill>
                  <a:prstClr val="black"/>
                </a:solidFill>
                <a:latin typeface="Calibri"/>
                <a:cs typeface="Arial" panose="020B0604020202020204" pitchFamily="34" charset="0"/>
              </a:rPr>
              <a:t>Hình 3. Sân bên trong nhà cổ</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5137CA4-8F92-2364-EF50-2E48E225D631}"/>
              </a:ext>
            </a:extLst>
          </p:cNvPr>
          <p:cNvSpPr txBox="1"/>
          <p:nvPr/>
        </p:nvSpPr>
        <p:spPr>
          <a:xfrm>
            <a:off x="1388439" y="8319435"/>
            <a:ext cx="16078200" cy="1938992"/>
          </a:xfrm>
          <a:prstGeom prst="rect">
            <a:avLst/>
          </a:prstGeom>
          <a:solidFill>
            <a:srgbClr val="D0D5D8"/>
          </a:solidFill>
        </p:spPr>
        <p:txBody>
          <a:bodyPr wrap="square" rtlCol="0">
            <a:spAutoFit/>
          </a:bodyPr>
          <a:lstStyle/>
          <a:p>
            <a:pPr lvl="0"/>
            <a:r>
              <a:rPr lang="vi-VN" sz="4000" dirty="0">
                <a:solidFill>
                  <a:prstClr val="black"/>
                </a:solidFill>
                <a:latin typeface="Calibri"/>
                <a:cs typeface="Arial" panose="020B0604020202020204" pitchFamily="34" charset="0"/>
              </a:rPr>
              <a:t>Ở làng cổ Đường Lâm có nhiều ngôi nhà được xây dựng từ rất lâu</a:t>
            </a:r>
            <a:r>
              <a:rPr lang="en-US" sz="4000" dirty="0">
                <a:solidFill>
                  <a:prstClr val="black"/>
                </a:solidFill>
                <a:latin typeface="Calibri"/>
                <a:cs typeface="Arial" panose="020B0604020202020204" pitchFamily="34" charset="0"/>
              </a:rPr>
              <a:t> </a:t>
            </a:r>
            <a:r>
              <a:rPr lang="vi-VN" sz="4000" dirty="0">
                <a:solidFill>
                  <a:prstClr val="black"/>
                </a:solidFill>
                <a:latin typeface="Calibri"/>
                <a:cs typeface="Arial" panose="020B0604020202020204" pitchFamily="34" charset="0"/>
              </a:rPr>
              <a:t>bằng vật liệu gỗ, đá ong,... Làng cổ có 956 ngôi nhà cổ, nhiều ngôi nhà cổ</a:t>
            </a:r>
            <a:r>
              <a:rPr lang="en-US" sz="4000" dirty="0">
                <a:solidFill>
                  <a:prstClr val="black"/>
                </a:solidFill>
                <a:latin typeface="Calibri"/>
                <a:cs typeface="Arial" panose="020B0604020202020204" pitchFamily="34" charset="0"/>
              </a:rPr>
              <a:t> </a:t>
            </a:r>
            <a:r>
              <a:rPr lang="vi-VN" sz="4000" dirty="0">
                <a:solidFill>
                  <a:prstClr val="black"/>
                </a:solidFill>
                <a:latin typeface="Calibri"/>
                <a:cs typeface="Arial" panose="020B0604020202020204" pitchFamily="34" charset="0"/>
              </a:rPr>
              <a:t>đã được xây dựng từ thế kỉ 17, 18.</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146" name="Picture 2" descr="Những chiếc cổng trăm tuổi độc đẹp còn lại ở ngôi làng cổ tại Hà Nội">
            <a:extLst>
              <a:ext uri="{FF2B5EF4-FFF2-40B4-BE49-F238E27FC236}">
                <a16:creationId xmlns:a16="http://schemas.microsoft.com/office/drawing/2014/main" id="{209F7A6A-AADD-9333-D44E-BAECED376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075" y="2398334"/>
            <a:ext cx="2880118" cy="43211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ó gì đẹp ở Làng cổ Đường Lâm - ngôi làng ngay sát Hà Nội">
            <a:extLst>
              <a:ext uri="{FF2B5EF4-FFF2-40B4-BE49-F238E27FC236}">
                <a16:creationId xmlns:a16="http://schemas.microsoft.com/office/drawing/2014/main" id="{B38AD7AD-46C8-886D-0A5A-415DBE7E24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7250" y="2758926"/>
            <a:ext cx="5811276" cy="381453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à cổ 369 tuổi nguyên vẹn nhất ở làng cổ Đường Lâm - iVIVU.com">
            <a:extLst>
              <a:ext uri="{FF2B5EF4-FFF2-40B4-BE49-F238E27FC236}">
                <a16:creationId xmlns:a16="http://schemas.microsoft.com/office/drawing/2014/main" id="{04F2CF81-77A9-30EE-F05D-750B8EF3AD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6002" y="2606151"/>
            <a:ext cx="647700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4385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1832</Words>
  <Application>Microsoft Office PowerPoint</Application>
  <PresentationFormat>Custom</PresentationFormat>
  <Paragraphs>119</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Roboto</vt:lpstr>
      <vt:lpstr>Multi-Regular</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dc:creator>DELL</dc:creator>
  <cp:lastModifiedBy>Nguyen Hoang Quan</cp:lastModifiedBy>
  <cp:revision>55</cp:revision>
  <dcterms:created xsi:type="dcterms:W3CDTF">2006-08-16T00:00:00Z</dcterms:created>
  <dcterms:modified xsi:type="dcterms:W3CDTF">2024-04-21T13:49:48Z</dcterms:modified>
  <dc:identifier>DAFQMwzJ03c</dc:identifier>
</cp:coreProperties>
</file>