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4" r:id="rId5"/>
  </p:sldMasterIdLst>
  <p:notesMasterIdLst>
    <p:notesMasterId r:id="rId16"/>
  </p:notesMasterIdLst>
  <p:sldIdLst>
    <p:sldId id="256" r:id="rId6"/>
    <p:sldId id="270" r:id="rId7"/>
    <p:sldId id="269" r:id="rId8"/>
    <p:sldId id="277" r:id="rId9"/>
    <p:sldId id="278" r:id="rId10"/>
    <p:sldId id="279" r:id="rId11"/>
    <p:sldId id="271" r:id="rId12"/>
    <p:sldId id="280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31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8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68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06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4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3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06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4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2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85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40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17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99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0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5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30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13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5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40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5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2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13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19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78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24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57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7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43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13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37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5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9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2021-06-30_2240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7"/>
            <a:ext cx="9144000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980728"/>
            <a:ext cx="5616624" cy="107721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em đên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30" name="Picture 6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93" y="1586514"/>
            <a:ext cx="1348481" cy="3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6180" y="1519338"/>
            <a:ext cx="1512169" cy="5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7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0" y="6501687"/>
            <a:ext cx="712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744" y="837656"/>
            <a:ext cx="439346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Trò chơi </a:t>
            </a:r>
            <a:r>
              <a:rPr lang="en-US" sz="2800" smtClean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</a:rPr>
              <a:t>“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Giai điệu vui”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7744" y="-14596"/>
            <a:ext cx="3813865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44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* Khởi động:</a:t>
            </a:r>
            <a:endParaRPr lang="en-US" sz="440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452254"/>
            <a:ext cx="64096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Đàn cho HS một giai điệu bất kì và yêu cầu HS thể hiện lại theo mẫu âm “la” với nhiều hình thức khác nhau như: cá nhân/ tổ/ cả lớp.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565"/>
            <a:ext cx="2549122" cy="1440160"/>
          </a:xfrm>
          <a:prstGeom prst="rect">
            <a:avLst/>
          </a:prstGeom>
        </p:spPr>
      </p:pic>
      <p:pic>
        <p:nvPicPr>
          <p:cNvPr id="2050" name="Picture 2" descr="C:\Users\Administrator\Desktop\M1 DAU 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28465"/>
            <a:ext cx="4609491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5"/>
            <a:ext cx="4609491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M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45" y="4884376"/>
            <a:ext cx="4501479" cy="5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7" y="3438611"/>
            <a:ext cx="131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Giai điệu 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7" y="4180438"/>
            <a:ext cx="131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Giai điệu 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7" y="5007507"/>
            <a:ext cx="131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Giai điệu 3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4877" y="1196752"/>
            <a:ext cx="199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TIẾT 34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7331" y="2286902"/>
            <a:ext cx="4161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chemeClr val="bg1"/>
                </a:solidFill>
              </a:rPr>
              <a:t>ÔN TẬP CUỐI </a:t>
            </a:r>
            <a:r>
              <a:rPr lang="en-US" sz="3200" b="1" smtClean="0">
                <a:solidFill>
                  <a:schemeClr val="bg1"/>
                </a:solidFill>
              </a:rPr>
              <a:t>NĂM (T3)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78" y="0"/>
            <a:ext cx="5544617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ÂM NHẠC 1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music-teach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3212976"/>
            <a:ext cx="2414297" cy="14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58" y="3140969"/>
            <a:ext cx="1630860" cy="1943501"/>
          </a:xfrm>
          <a:prstGeom prst="rect">
            <a:avLst/>
          </a:prstGeom>
        </p:spPr>
      </p:pic>
      <p:pic>
        <p:nvPicPr>
          <p:cNvPr id="20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" y="0"/>
            <a:ext cx="1056592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istrator\Desktop\2317.png_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60" y="2952515"/>
            <a:ext cx="1133857" cy="18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5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92531" y="0"/>
            <a:ext cx="576632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8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Hoạt động 1: Đánh giá cuối HK </a:t>
            </a:r>
            <a:r>
              <a:rPr lang="en-US" sz="2800" b="1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280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593" y="812550"/>
            <a:ext cx="322562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Tiêu chí đánh giá</a:t>
            </a:r>
            <a:r>
              <a:rPr lang="vi-VN" b="1">
                <a:latin typeface="Times New Roman"/>
                <a:ea typeface="Calibri"/>
                <a:cs typeface="Times New Roman"/>
              </a:rPr>
              <a:t>:</a:t>
            </a:r>
            <a:endParaRPr lang="en-US" sz="140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8242" y="1556791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-N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êu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tiêu chí 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đánh giá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khung năng lực 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 HS nghe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để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HS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mình ở mức nào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3116769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1: </a:t>
            </a:r>
            <a:r>
              <a:rPr lang="vi-VN" sz="2000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Biết/ nhớ/ nhận ra nói được tên tác giả và tên của bốn bài hát: Xúc xắc xúc xẻ, Cây gia đình, Gà gáy, Ngôi sao lấp lánh.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đúng tên nhạc cụ thanh phách, trai- en- gô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được tên các nốt nhạc trong bài đọc nhạc Hát cùng Đô- Rê- Mi- Pha- Son.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6528" y="5668561"/>
            <a:ext cx="3631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-Cho HS thực hành với các hình thức để đánh giá trực tiếp kiến thức kỹ năng trong mức độ 1 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803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2: </a:t>
            </a:r>
            <a:r>
              <a:rPr lang="vi-VN" sz="2000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Hiểu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Hiểu được nội dung, hát được 4 bài hát (nêu trên) và thể hiện được theo tính chất của từng bài.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Cảm nhận được độ cao- thấp, dài- ngắn, to- nhỏ; Biết vận dụng trong hát, đọc nhạc, trò chơi âm nhạc.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9792" y="3149050"/>
            <a:ext cx="542072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được giai điệu và thể hiện sắc thái bài đọc nhạc Hát cùng Đô- Rê- Mi- Pha- Son.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 các yêu cầu: Đọc to câu 1 và đọc nhỏ câu 2; Đọc và kết hợp gõ đệm.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Thực hành gõ trống con/ thanh phách/ vận động theo nhịp điệu bài hát/ đọc nhạc.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6528" y="5668561"/>
            <a:ext cx="3631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-Cho HS thực hành với các hình thức để đánh giá trực tiếp kiến thức kỹ năng trong mức độ 2 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6528" y="5668561"/>
            <a:ext cx="3631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-Cho HS thực hành với các hình thức để đánh giá trực tiếp kiến thức kỹ năng trong mức độ 3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8640"/>
            <a:ext cx="640871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3: </a:t>
            </a:r>
            <a:r>
              <a:rPr lang="vi-VN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Vận dụng – sáng tạo.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Thể hiện được tính chất âm nhạc và sắc thái của từng bài hát, khi trình bày có sáng tạo, nét mặt biểu cảm, động tác cơ thể.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 dùng nhạc cụ/ vận động / đạo cụ,... thực hiện hỗ trợ để phần trình diễn thêm sinh động, hiệu quả.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và thể hiện được tính chất âm nhạc của bài đọc nhạc Hát cùng Đô- Rê- Mi- Pha- Son. Biết kết hợp gõ đệm với các hình thức theo phách/ nhịp/ vận động theo nhạc. 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2996952"/>
            <a:ext cx="5616624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 diễn đạt để thể hiện các ý tưởng có khả năng giao tiếp tự tin khi tương tác với GV và các bạn.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</a:rPr>
              <a:t>+ Biết phân công nhóm, hợp tác, giúp đỡ và chia sẻ với các bạn khi làm việc nhóm để cùng hoàn thành các nhiệm vụ chung.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0217"/>
            <a:ext cx="67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SLIDE BỔ XUNG ÂM THANH CHO GV THỰC HÀNH 3 MỨC ĐỘ TRÊN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09" y="935434"/>
            <a:ext cx="4572001" cy="589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37954" y="87399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23" y="89308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Gà gáy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558" y="2204864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 xắc xúc xẻ </a:t>
            </a:r>
            <a:endParaRPr lang="en-US"/>
          </a:p>
        </p:txBody>
      </p:sp>
      <p:pic>
        <p:nvPicPr>
          <p:cNvPr id="12" name="CAY GIA DIH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35843" y="3431233"/>
            <a:ext cx="609600" cy="609600"/>
          </a:xfrm>
          <a:prstGeom prst="rect">
            <a:avLst/>
          </a:prstGeom>
        </p:spPr>
      </p:pic>
      <p:pic>
        <p:nvPicPr>
          <p:cNvPr id="13" name="XUC XAC XUC XE BEAT BGD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3420" y="2072450"/>
            <a:ext cx="609600" cy="7264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03" y="3431233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 gia đình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2558" y="4523928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Ngôi sao lấp lánh </a:t>
            </a:r>
            <a:endParaRPr lang="en-US"/>
          </a:p>
        </p:txBody>
      </p:sp>
      <p:pic>
        <p:nvPicPr>
          <p:cNvPr id="16" name="Beat Ngôi sao lấp lán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0486" y="5123656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4008" y="952701"/>
            <a:ext cx="4032448" cy="589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32040" y="930976"/>
            <a:ext cx="389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ĐỌC NHẠC NHỮNG NGƯỜI BẠN CỦA ĐÔ-RÊ-MI</a:t>
            </a:r>
            <a:endParaRPr lang="en-US"/>
          </a:p>
        </p:txBody>
      </p:sp>
      <p:pic>
        <p:nvPicPr>
          <p:cNvPr id="19" name="DOC NHAC KY HIEU BAN TA 2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43464" y="1900064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19254" y="3477399"/>
            <a:ext cx="34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ĐỌC NHẠC HÁT CÙNG MI-PHA-SOL</a:t>
            </a:r>
            <a:endParaRPr lang="en-US"/>
          </a:p>
        </p:txBody>
      </p:sp>
      <p:pic>
        <p:nvPicPr>
          <p:cNvPr id="21" name="NHAC NEN DOC NHA 2 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1158" y="4219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3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0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10217"/>
            <a:ext cx="67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SLIDE BỔ XUNG ÂM THANH CHO GV THỰC HÀNH 3 MỨC ĐỘ TRÊN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0848"/>
            <a:ext cx="348383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2909" y="763533"/>
            <a:ext cx="7301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GV cho HS nhìn Tranh đoán tên nhạc cụ, Cách cầm, cách sử dụng đã được làm quen HK 2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4139952" cy="3717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06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628</Words>
  <Application>Microsoft Office PowerPoint</Application>
  <PresentationFormat>On-screen Show (4:3)</PresentationFormat>
  <Paragraphs>42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3_Office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46</cp:revision>
  <dcterms:created xsi:type="dcterms:W3CDTF">2021-06-30T15:27:47Z</dcterms:created>
  <dcterms:modified xsi:type="dcterms:W3CDTF">2022-10-01T13:27:32Z</dcterms:modified>
</cp:coreProperties>
</file>