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</p:sldMasterIdLst>
  <p:sldIdLst>
    <p:sldId id="296" r:id="rId3"/>
    <p:sldId id="258" r:id="rId4"/>
    <p:sldId id="271" r:id="rId5"/>
    <p:sldId id="260" r:id="rId6"/>
    <p:sldId id="261" r:id="rId7"/>
    <p:sldId id="286" r:id="rId8"/>
    <p:sldId id="288" r:id="rId9"/>
    <p:sldId id="289" r:id="rId10"/>
    <p:sldId id="263" r:id="rId11"/>
    <p:sldId id="290" r:id="rId12"/>
    <p:sldId id="291" r:id="rId13"/>
    <p:sldId id="279" r:id="rId14"/>
    <p:sldId id="292" r:id="rId15"/>
    <p:sldId id="293" r:id="rId16"/>
    <p:sldId id="280" r:id="rId17"/>
    <p:sldId id="281" r:id="rId18"/>
    <p:sldId id="295" r:id="rId19"/>
    <p:sldId id="266" r:id="rId20"/>
    <p:sldId id="28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162" y="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EC0F-941A-4BD4-A278-4A4EFEADD882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7F7B9-F251-4094-BDC2-A18238E55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440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EC0F-941A-4BD4-A278-4A4EFEADD882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7F7B9-F251-4094-BDC2-A18238E55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61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EC0F-941A-4BD4-A278-4A4EFEADD882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7F7B9-F251-4094-BDC2-A18238E55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673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AAD253-6930-4373-AF9B-25033712FB3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8296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1B95B9-8B68-4EA4-AB75-0626A4B7213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270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D96340-1EE5-40BF-AC27-8FDE9286841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1618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FAC732-C984-4E89-A726-0F2EDC9174C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3861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911599-EA20-49DF-AA26-E3434715E58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3198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1CE79B-F882-4F43-A35E-1625CD75082F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09912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8ACDBB-A1AE-4B48-996C-B16747BA425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3466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A234E0-5D28-40DF-93CE-3CE0856ECCC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3141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EC0F-941A-4BD4-A278-4A4EFEADD882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7F7B9-F251-4094-BDC2-A18238E55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8314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DF970C-C05F-4A29-9D3B-0DCBB750CAA5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07392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AA22BA-DC3E-473E-986D-4D07BAF1FC8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6690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C129B0-BE77-4A0F-B07C-C446DE80483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6499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27EB53-F536-4B92-90E7-C06490BC81E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4958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EC0F-941A-4BD4-A278-4A4EFEADD882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7F7B9-F251-4094-BDC2-A18238E55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382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EC0F-941A-4BD4-A278-4A4EFEADD882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7F7B9-F251-4094-BDC2-A18238E55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419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EC0F-941A-4BD4-A278-4A4EFEADD882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7F7B9-F251-4094-BDC2-A18238E55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945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EC0F-941A-4BD4-A278-4A4EFEADD882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7F7B9-F251-4094-BDC2-A18238E55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802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EC0F-941A-4BD4-A278-4A4EFEADD882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7F7B9-F251-4094-BDC2-A18238E55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401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EC0F-941A-4BD4-A278-4A4EFEADD882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7F7B9-F251-4094-BDC2-A18238E55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9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EC0F-941A-4BD4-A278-4A4EFEADD882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7F7B9-F251-4094-BDC2-A18238E55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779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BEC0F-941A-4BD4-A278-4A4EFEADD882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7F7B9-F251-4094-BDC2-A18238E55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781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4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7CA819-2E51-4DD1-B3F0-97B5E35CFAF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665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11" Type="http://schemas.openxmlformats.org/officeDocument/2006/relationships/image" Target="../media/image7.png"/><Relationship Id="rId5" Type="http://schemas.openxmlformats.org/officeDocument/2006/relationships/image" Target="../media/image2.jpeg"/><Relationship Id="rId10" Type="http://schemas.openxmlformats.org/officeDocument/2006/relationships/hyperlink" Target="file:///H:\THT_Chuyen%20de%20Thuc%20hien%20giao%20an%20dien%20tu\GDCD\Yeu%20thuong%20con%20nguoi.ppt#-1,1,Slide 1" TargetMode="External"/><Relationship Id="rId4" Type="http://schemas.openxmlformats.org/officeDocument/2006/relationships/image" Target="../media/image1.wmf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file:///E:\2021-2022\VIDEO\NHI&#7878;T%20PH&#194;N%20Cu(OH)2.mp4" TargetMode="External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066800" y="533400"/>
            <a:ext cx="762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130175" y="214313"/>
            <a:ext cx="8785225" cy="5805487"/>
            <a:chOff x="237" y="490"/>
            <a:chExt cx="11670" cy="15017"/>
          </a:xfrm>
        </p:grpSpPr>
        <p:sp>
          <p:nvSpPr>
            <p:cNvPr id="2059" name="Line 4"/>
            <p:cNvSpPr>
              <a:spLocks noChangeShapeType="1"/>
            </p:cNvSpPr>
            <p:nvPr/>
          </p:nvSpPr>
          <p:spPr bwMode="auto">
            <a:xfrm>
              <a:off x="2907" y="567"/>
              <a:ext cx="900" cy="0"/>
            </a:xfrm>
            <a:prstGeom prst="line">
              <a:avLst/>
            </a:prstGeom>
            <a:noFill/>
            <a:ln w="57150" cmpd="thickThin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graphicFrame>
          <p:nvGraphicFramePr>
            <p:cNvPr id="2060" name="Object 6"/>
            <p:cNvGraphicFramePr>
              <a:graphicFrameLocks noChangeAspect="1"/>
            </p:cNvGraphicFramePr>
            <p:nvPr/>
          </p:nvGraphicFramePr>
          <p:xfrm>
            <a:off x="8847" y="12627"/>
            <a:ext cx="2860" cy="28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r:id="rId3" imgW="1999793" imgH="1831543" progId="">
                    <p:embed/>
                  </p:oleObj>
                </mc:Choice>
                <mc:Fallback>
                  <p:oleObj r:id="rId3" imgW="1999793" imgH="1831543" progId="">
                    <p:embed/>
                    <p:pic>
                      <p:nvPicPr>
                        <p:cNvPr id="206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47" y="12627"/>
                          <a:ext cx="2860" cy="28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61" name="Line 7"/>
            <p:cNvSpPr>
              <a:spLocks noChangeShapeType="1"/>
            </p:cNvSpPr>
            <p:nvPr/>
          </p:nvSpPr>
          <p:spPr bwMode="auto">
            <a:xfrm>
              <a:off x="927" y="4108"/>
              <a:ext cx="0" cy="7260"/>
            </a:xfrm>
            <a:prstGeom prst="line">
              <a:avLst/>
            </a:prstGeom>
            <a:noFill/>
            <a:ln w="57150" cmpd="thinThick">
              <a:solidFill>
                <a:srgbClr val="00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062" name="Line 8"/>
            <p:cNvSpPr>
              <a:spLocks noChangeShapeType="1"/>
            </p:cNvSpPr>
            <p:nvPr/>
          </p:nvSpPr>
          <p:spPr bwMode="auto">
            <a:xfrm>
              <a:off x="11217" y="3808"/>
              <a:ext cx="0" cy="7560"/>
            </a:xfrm>
            <a:prstGeom prst="line">
              <a:avLst/>
            </a:prstGeom>
            <a:noFill/>
            <a:ln w="57150" cmpd="thickThin">
              <a:solidFill>
                <a:srgbClr val="00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pic>
          <p:nvPicPr>
            <p:cNvPr id="2063" name="Picture 9" descr="tb_big-yelloy-flow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" y="2952"/>
              <a:ext cx="1365" cy="1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4" name="Picture 10" descr="light-blue-rose-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" y="11547"/>
              <a:ext cx="1200" cy="3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5" name="Picture 11" descr="red-curves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7" y="490"/>
              <a:ext cx="4680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6" name="Line 12"/>
            <p:cNvSpPr>
              <a:spLocks noChangeShapeType="1"/>
            </p:cNvSpPr>
            <p:nvPr/>
          </p:nvSpPr>
          <p:spPr bwMode="auto">
            <a:xfrm>
              <a:off x="8487" y="567"/>
              <a:ext cx="900" cy="0"/>
            </a:xfrm>
            <a:prstGeom prst="line">
              <a:avLst/>
            </a:prstGeom>
            <a:noFill/>
            <a:ln w="57150" cmpd="thickThin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pic>
          <p:nvPicPr>
            <p:cNvPr id="2067" name="Picture 13" descr="light-blue-rose-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18" y="927"/>
              <a:ext cx="1049" cy="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8" name="Picture 14" descr="tb_big-yelloy-flow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42" y="11412"/>
              <a:ext cx="1365" cy="1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9" name="Picture 15" descr="gray-eyes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7" y="13734"/>
              <a:ext cx="540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2" name="Text Box 20"/>
          <p:cNvSpPr txBox="1">
            <a:spLocks noChangeArrowheads="1"/>
          </p:cNvSpPr>
          <p:nvPr/>
        </p:nvSpPr>
        <p:spPr bwMode="auto">
          <a:xfrm>
            <a:off x="2743200" y="2209800"/>
            <a:ext cx="3657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53" name="Text Box 22"/>
          <p:cNvSpPr txBox="1">
            <a:spLocks noChangeArrowheads="1"/>
          </p:cNvSpPr>
          <p:nvPr/>
        </p:nvSpPr>
        <p:spPr bwMode="auto">
          <a:xfrm>
            <a:off x="914400" y="190500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54" name="Text Box 24"/>
          <p:cNvSpPr txBox="1">
            <a:spLocks noChangeArrowheads="1"/>
          </p:cNvSpPr>
          <p:nvPr/>
        </p:nvSpPr>
        <p:spPr bwMode="auto">
          <a:xfrm>
            <a:off x="1219200" y="20574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55" name="Text Box 26"/>
          <p:cNvSpPr txBox="1">
            <a:spLocks noChangeArrowheads="1"/>
          </p:cNvSpPr>
          <p:nvPr/>
        </p:nvSpPr>
        <p:spPr bwMode="auto">
          <a:xfrm>
            <a:off x="6553200" y="2209800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56" name="Rectangle 3"/>
          <p:cNvSpPr>
            <a:spLocks noChangeArrowheads="1"/>
          </p:cNvSpPr>
          <p:nvPr/>
        </p:nvSpPr>
        <p:spPr bwMode="auto">
          <a:xfrm>
            <a:off x="1752600" y="1143000"/>
            <a:ext cx="5341938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HÓA HỌC 9</a:t>
            </a:r>
          </a:p>
        </p:txBody>
      </p:sp>
      <p:pic>
        <p:nvPicPr>
          <p:cNvPr id="2057" name="Picture 14" descr="Asian lily">
            <a:hlinkClick r:id="rId10" action="ppaction://hlinkpres?slideindex=1&amp;slidetitle=Slide 1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967163"/>
            <a:ext cx="4800600" cy="266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TextBox 9"/>
          <p:cNvSpPr txBox="1">
            <a:spLocks noChangeArrowheads="1"/>
          </p:cNvSpPr>
          <p:nvPr/>
        </p:nvSpPr>
        <p:spPr bwMode="auto">
          <a:xfrm>
            <a:off x="0" y="2452688"/>
            <a:ext cx="9144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dirty="0" smtClean="0">
                <a:solidFill>
                  <a:srgbClr val="FF0000"/>
                </a:solidFill>
              </a:rPr>
              <a:t>CHỦ ĐỀ BAZO</a:t>
            </a:r>
            <a:endParaRPr kumimoji="0" lang="en-US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Tiết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1-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Tính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chất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hoá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học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của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alt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bazo</a:t>
            </a:r>
            <a:endParaRPr kumimoji="0" lang="en-US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411762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/>
          <p:cNvSpPr txBox="1">
            <a:spLocks/>
          </p:cNvSpPr>
          <p:nvPr/>
        </p:nvSpPr>
        <p:spPr>
          <a:xfrm>
            <a:off x="70757" y="10668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bazơ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609600"/>
            <a:ext cx="8991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TÍNH CHẤT HÓA HỌC</a:t>
            </a:r>
            <a:endParaRPr lang="en-US" sz="2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83820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bazơ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oxit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axit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" y="2057400"/>
            <a:ext cx="5867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 bazơ  + </a:t>
            </a:r>
            <a:r>
              <a:rPr lang="pt-BR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oxit axit     </a:t>
            </a:r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Muối </a:t>
            </a:r>
            <a:r>
              <a:rPr lang="pt-BR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+   </a:t>
            </a:r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t-BR" sz="24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6200" y="2514600"/>
            <a:ext cx="85344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bazơ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axit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600" y="3043535"/>
            <a:ext cx="5867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Bazơ  + </a:t>
            </a:r>
            <a:r>
              <a:rPr lang="pt-BR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axit      </a:t>
            </a:r>
            <a:r>
              <a:rPr lang="pt-BR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   </a:t>
            </a:r>
            <a:r>
              <a:rPr lang="pt-BR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 </a:t>
            </a:r>
            <a:r>
              <a:rPr lang="pt-BR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+   </a:t>
            </a:r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t-BR" sz="24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3515380"/>
            <a:ext cx="60276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 Bazơ không tan bị nhiệt phân </a:t>
            </a:r>
            <a:r>
              <a:rPr lang="pt-B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huỷ   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000" y="4283458"/>
            <a:ext cx="60960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Bazơ </a:t>
            </a:r>
            <a:r>
              <a:rPr lang="pt-BR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 tan  </a:t>
            </a:r>
            <a:r>
              <a:rPr lang="pt-BR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pt-BR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Oxit  +  </a:t>
            </a:r>
            <a:r>
              <a:rPr lang="pt-BR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t-BR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110773"/>
            <a:ext cx="1066800" cy="67816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644978" y="4781546"/>
            <a:ext cx="70811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PTHH: </a:t>
            </a:r>
          </a:p>
          <a:p>
            <a:r>
              <a:rPr lang="pt-BR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Cu(OH)</a:t>
            </a:r>
            <a:r>
              <a:rPr lang="pt-BR" sz="24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pt-BR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pt-BR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CuO + H</a:t>
            </a:r>
            <a:r>
              <a:rPr lang="pt-BR" sz="24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pt-BR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2Fe(OH)</a:t>
            </a:r>
            <a:r>
              <a:rPr lang="pt-BR" sz="24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               </a:t>
            </a:r>
            <a:r>
              <a:rPr lang="pt-BR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Fe</a:t>
            </a:r>
            <a:r>
              <a:rPr lang="pt-BR" sz="24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pt-BR" sz="24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pt-BR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+ 3H</a:t>
            </a:r>
            <a:r>
              <a:rPr lang="pt-BR" sz="24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888207"/>
            <a:ext cx="1066800" cy="67816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673037"/>
            <a:ext cx="1066800" cy="67816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068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/>
          <p:cNvSpPr txBox="1">
            <a:spLocks/>
          </p:cNvSpPr>
          <p:nvPr/>
        </p:nvSpPr>
        <p:spPr>
          <a:xfrm>
            <a:off x="70757" y="10668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bazơ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609600"/>
            <a:ext cx="8991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TÍNH CHẤT HÓA HỌC</a:t>
            </a:r>
            <a:endParaRPr lang="en-US" sz="2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83820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bazơ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oxit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axit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" y="2057400"/>
            <a:ext cx="5867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 bazơ  + </a:t>
            </a:r>
            <a:r>
              <a:rPr lang="pt-BR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oxit axit     </a:t>
            </a:r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Muối </a:t>
            </a:r>
            <a:r>
              <a:rPr lang="pt-BR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+   </a:t>
            </a:r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t-BR" sz="24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6200" y="2514600"/>
            <a:ext cx="85344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bazơ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axit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600" y="3043535"/>
            <a:ext cx="5867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Bazơ  + </a:t>
            </a:r>
            <a:r>
              <a:rPr lang="pt-BR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axit      </a:t>
            </a:r>
            <a:r>
              <a:rPr lang="pt-BR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   </a:t>
            </a:r>
            <a:r>
              <a:rPr lang="pt-BR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 </a:t>
            </a:r>
            <a:r>
              <a:rPr lang="pt-BR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+   </a:t>
            </a:r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t-BR" sz="24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3515380"/>
            <a:ext cx="60276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 Bazơ không tan bị nhiệt phân </a:t>
            </a:r>
            <a:r>
              <a:rPr lang="pt-B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huỷ   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000" y="4283458"/>
            <a:ext cx="619887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Bazơ </a:t>
            </a:r>
            <a:r>
              <a:rPr lang="pt-BR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 tan  </a:t>
            </a:r>
            <a:r>
              <a:rPr lang="pt-BR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pt-BR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Oxit  +  </a:t>
            </a:r>
            <a:r>
              <a:rPr lang="pt-BR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t-BR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110773"/>
            <a:ext cx="1066800" cy="67816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175554" y="4953000"/>
            <a:ext cx="64043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5. DD bazơ tác dụng với dd muối ( bài 9)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32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276600" y="1447800"/>
            <a:ext cx="2514600" cy="608013"/>
          </a:xfrm>
          <a:prstGeom prst="rect">
            <a:avLst/>
          </a:prstGeom>
          <a:gradFill rotWithShape="0">
            <a:gsLst>
              <a:gs pos="0">
                <a:srgbClr val="6699FF"/>
              </a:gs>
              <a:gs pos="50000">
                <a:srgbClr val="FFFFFF"/>
              </a:gs>
              <a:gs pos="100000">
                <a:srgbClr val="6699FF"/>
              </a:gs>
            </a:gsLst>
            <a:lin ang="5400000" scaled="1"/>
          </a:gradFill>
          <a:ln w="28575">
            <a:solidFill>
              <a:srgbClr val="336600"/>
            </a:solidFill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BAZƠ</a:t>
            </a:r>
            <a:endParaRPr lang="en-US" sz="40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600200" y="2743200"/>
            <a:ext cx="2438400" cy="436563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rgbClr val="FFFFFF"/>
              </a:gs>
            </a:gsLst>
            <a:lin ang="5400000" scaled="1"/>
          </a:gradFill>
          <a:ln w="28575">
            <a:solidFill>
              <a:srgbClr val="33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22250" indent="-22225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Bazơ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tan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5029200" y="2667000"/>
            <a:ext cx="3581400" cy="4365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FFFFFF"/>
              </a:gs>
            </a:gsLst>
            <a:lin ang="5400000" scaled="1"/>
          </a:gradFill>
          <a:ln w="28575">
            <a:solidFill>
              <a:srgbClr val="33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22250" indent="-22225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Bazơ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tan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762000" y="4114800"/>
            <a:ext cx="990600" cy="2133600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rgbClr val="336600"/>
            </a:solidFill>
            <a:miter lim="800000"/>
            <a:headEnd/>
            <a:tailEnd/>
          </a:ln>
        </p:spPr>
        <p:txBody>
          <a:bodyPr lIns="45720" rIns="45720"/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400" dirty="0" err="1" smtClean="0">
                <a:solidFill>
                  <a:srgbClr val="1E12B4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Tác</a:t>
            </a:r>
            <a:r>
              <a:rPr lang="en-US" sz="2400" dirty="0" smtClean="0">
                <a:solidFill>
                  <a:srgbClr val="1E12B4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 smtClean="0">
                <a:solidFill>
                  <a:srgbClr val="1E12B4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dụng</a:t>
            </a:r>
            <a:r>
              <a:rPr lang="en-US" sz="2400" dirty="0" smtClean="0">
                <a:solidFill>
                  <a:srgbClr val="1E12B4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 smtClean="0">
                <a:solidFill>
                  <a:srgbClr val="1E12B4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với</a:t>
            </a:r>
            <a:r>
              <a:rPr lang="en-US" sz="2400" dirty="0" smtClean="0">
                <a:solidFill>
                  <a:srgbClr val="1E12B4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 smtClean="0">
                <a:solidFill>
                  <a:srgbClr val="1E12B4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chất</a:t>
            </a:r>
            <a:r>
              <a:rPr lang="en-US" sz="2400" dirty="0" smtClean="0">
                <a:solidFill>
                  <a:srgbClr val="1E12B4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 smtClean="0">
                <a:solidFill>
                  <a:srgbClr val="1E12B4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chỉ</a:t>
            </a:r>
            <a:r>
              <a:rPr lang="en-US" sz="2400" dirty="0" smtClean="0">
                <a:solidFill>
                  <a:srgbClr val="1E12B4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 smtClean="0">
                <a:solidFill>
                  <a:srgbClr val="1E12B4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thị</a:t>
            </a:r>
            <a:r>
              <a:rPr lang="en-US" sz="2400" dirty="0" smtClean="0">
                <a:solidFill>
                  <a:srgbClr val="1E12B4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 smtClean="0">
                <a:solidFill>
                  <a:srgbClr val="1E12B4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màu</a:t>
            </a:r>
            <a:endParaRPr lang="en-US" sz="2400" dirty="0">
              <a:solidFill>
                <a:srgbClr val="1E12B4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1824039" y="4114800"/>
            <a:ext cx="957262" cy="2133600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rgbClr val="336600"/>
            </a:solidFill>
            <a:miter lim="800000"/>
            <a:headEnd/>
            <a:tailEnd/>
          </a:ln>
        </p:spPr>
        <p:txBody>
          <a:bodyPr lIns="45720" rIns="45720"/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/>
            <a:r>
              <a:rPr lang="en-US" sz="2400" dirty="0" err="1" smtClean="0">
                <a:solidFill>
                  <a:srgbClr val="1E12B4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Tác</a:t>
            </a:r>
            <a:r>
              <a:rPr lang="en-US" sz="2400" dirty="0" smtClean="0">
                <a:solidFill>
                  <a:srgbClr val="1E12B4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 smtClean="0">
                <a:solidFill>
                  <a:srgbClr val="1E12B4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dụng</a:t>
            </a:r>
            <a:r>
              <a:rPr lang="en-US" sz="2400" dirty="0" smtClean="0">
                <a:solidFill>
                  <a:srgbClr val="1E12B4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 smtClean="0">
                <a:solidFill>
                  <a:srgbClr val="1E12B4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với</a:t>
            </a:r>
            <a:r>
              <a:rPr lang="en-US" sz="2400" dirty="0" smtClean="0">
                <a:solidFill>
                  <a:srgbClr val="1E12B4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 smtClean="0">
                <a:solidFill>
                  <a:srgbClr val="1E12B4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oxit</a:t>
            </a:r>
            <a:r>
              <a:rPr lang="en-US" sz="2400" dirty="0" smtClean="0">
                <a:solidFill>
                  <a:srgbClr val="1E12B4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 smtClean="0">
                <a:solidFill>
                  <a:srgbClr val="1E12B4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axit</a:t>
            </a:r>
            <a:endParaRPr lang="en-US" sz="2400" dirty="0">
              <a:solidFill>
                <a:srgbClr val="1E12B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2895600" y="4114800"/>
            <a:ext cx="914400" cy="2133600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rgbClr val="336600"/>
            </a:solidFill>
            <a:miter lim="800000"/>
            <a:headEnd/>
            <a:tailEnd/>
          </a:ln>
        </p:spPr>
        <p:txBody>
          <a:bodyPr lIns="45720" rIns="45720"/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400" dirty="0" err="1" smtClean="0">
                <a:solidFill>
                  <a:srgbClr val="1E12B4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Tác</a:t>
            </a:r>
            <a:r>
              <a:rPr lang="en-US" sz="2400" dirty="0" smtClean="0">
                <a:solidFill>
                  <a:srgbClr val="1E12B4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 smtClean="0">
                <a:solidFill>
                  <a:srgbClr val="1E12B4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dụng</a:t>
            </a:r>
            <a:r>
              <a:rPr lang="en-US" sz="2400" dirty="0" smtClean="0">
                <a:solidFill>
                  <a:srgbClr val="1E12B4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 smtClean="0">
                <a:solidFill>
                  <a:srgbClr val="1E12B4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với</a:t>
            </a:r>
            <a:r>
              <a:rPr lang="en-US" sz="2400" dirty="0" smtClean="0">
                <a:solidFill>
                  <a:srgbClr val="1E12B4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 smtClean="0">
                <a:solidFill>
                  <a:srgbClr val="1E12B4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axit</a:t>
            </a:r>
            <a:endParaRPr lang="en-US" sz="2400" dirty="0">
              <a:solidFill>
                <a:srgbClr val="1E12B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3886200" y="4114800"/>
            <a:ext cx="990600" cy="2133600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rgbClr val="336600"/>
            </a:solidFill>
            <a:miter lim="800000"/>
            <a:headEnd/>
            <a:tailEnd/>
          </a:ln>
        </p:spPr>
        <p:txBody>
          <a:bodyPr lIns="45720" rIns="45720"/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400" dirty="0" err="1" smtClean="0">
                <a:solidFill>
                  <a:srgbClr val="1E12B4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Tác</a:t>
            </a:r>
            <a:r>
              <a:rPr lang="en-US" sz="2400" dirty="0" smtClean="0">
                <a:solidFill>
                  <a:srgbClr val="1E12B4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 smtClean="0">
                <a:solidFill>
                  <a:srgbClr val="1E12B4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dụng</a:t>
            </a:r>
            <a:r>
              <a:rPr lang="en-US" sz="2400" dirty="0" smtClean="0">
                <a:solidFill>
                  <a:srgbClr val="1E12B4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 smtClean="0">
                <a:solidFill>
                  <a:srgbClr val="1E12B4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với</a:t>
            </a:r>
            <a:r>
              <a:rPr lang="en-US" sz="2400" dirty="0" smtClean="0">
                <a:solidFill>
                  <a:srgbClr val="1E12B4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lang="en-US" sz="2400" dirty="0" err="1" smtClean="0">
                <a:solidFill>
                  <a:srgbClr val="1E12B4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dd</a:t>
            </a:r>
            <a:r>
              <a:rPr lang="en-US" sz="2400" dirty="0" smtClean="0">
                <a:solidFill>
                  <a:srgbClr val="1E12B4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 smtClean="0">
                <a:solidFill>
                  <a:srgbClr val="1E12B4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muối</a:t>
            </a:r>
            <a:endParaRPr lang="en-US" sz="2400" dirty="0">
              <a:solidFill>
                <a:srgbClr val="1E12B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5257800" y="4038600"/>
            <a:ext cx="1143000" cy="2209800"/>
          </a:xfrm>
          <a:prstGeom prst="rect">
            <a:avLst/>
          </a:prstGeom>
          <a:gradFill rotWithShape="0">
            <a:gsLst>
              <a:gs pos="0">
                <a:srgbClr val="FFCCCC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rgbClr val="336600"/>
            </a:solidFill>
            <a:miter lim="800000"/>
            <a:headEnd/>
            <a:tailEnd/>
          </a:ln>
        </p:spPr>
        <p:txBody>
          <a:bodyPr lIns="45720" rIns="45720"/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en-US" sz="2400" dirty="0" err="1">
                <a:solidFill>
                  <a:srgbClr val="1E12B4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solidFill>
                  <a:srgbClr val="1E12B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solidFill>
                <a:srgbClr val="1E12B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40000"/>
              </a:lnSpc>
            </a:pPr>
            <a:r>
              <a:rPr lang="en-US" sz="2400" dirty="0" err="1" smtClean="0">
                <a:solidFill>
                  <a:srgbClr val="1E12B4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dirty="0" smtClean="0">
                <a:solidFill>
                  <a:srgbClr val="1E12B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E12B4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solidFill>
                  <a:srgbClr val="1E12B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E12B4"/>
                </a:solidFill>
                <a:latin typeface="Times New Roman" pitchFamily="18" charset="0"/>
                <a:cs typeface="Times New Roman" pitchFamily="18" charset="0"/>
              </a:rPr>
              <a:t>hủy</a:t>
            </a:r>
            <a:endParaRPr lang="en-US" sz="2400" dirty="0">
              <a:solidFill>
                <a:srgbClr val="1E12B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7086600" y="4038600"/>
            <a:ext cx="990600" cy="2133600"/>
          </a:xfrm>
          <a:prstGeom prst="rect">
            <a:avLst/>
          </a:prstGeom>
          <a:gradFill rotWithShape="0">
            <a:gsLst>
              <a:gs pos="0">
                <a:srgbClr val="FF99FF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rgbClr val="336600"/>
            </a:solidFill>
            <a:miter lim="800000"/>
            <a:headEnd/>
            <a:tailEnd/>
          </a:ln>
        </p:spPr>
        <p:txBody>
          <a:bodyPr lIns="45720" rIns="45720"/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400" dirty="0" err="1" smtClean="0">
                <a:solidFill>
                  <a:srgbClr val="1E12B4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Tác</a:t>
            </a:r>
            <a:r>
              <a:rPr lang="en-US" sz="2400" dirty="0" smtClean="0">
                <a:solidFill>
                  <a:srgbClr val="1E12B4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>
                <a:solidFill>
                  <a:srgbClr val="1E12B4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dụng</a:t>
            </a:r>
            <a:r>
              <a:rPr lang="en-US" sz="2400" dirty="0">
                <a:solidFill>
                  <a:srgbClr val="1E12B4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>
                <a:solidFill>
                  <a:srgbClr val="1E12B4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với</a:t>
            </a:r>
            <a:r>
              <a:rPr lang="en-US" sz="2400" dirty="0">
                <a:solidFill>
                  <a:srgbClr val="1E12B4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err="1">
                <a:solidFill>
                  <a:srgbClr val="1E12B4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axit</a:t>
            </a:r>
            <a:endParaRPr lang="en-US" sz="2400" dirty="0">
              <a:solidFill>
                <a:srgbClr val="1E12B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endParaRPr lang="en-US" sz="2400" dirty="0">
              <a:solidFill>
                <a:srgbClr val="1E12B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>
            <a:off x="2819400" y="2286000"/>
            <a:ext cx="38100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>
            <a:off x="2808288" y="2286000"/>
            <a:ext cx="0" cy="3810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stealth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>
            <a:off x="6618288" y="2286000"/>
            <a:ext cx="0" cy="3810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stealth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>
            <a:off x="4568825" y="1981200"/>
            <a:ext cx="0" cy="304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>
            <a:off x="1295400" y="3429000"/>
            <a:ext cx="29718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>
            <a:off x="2808288" y="3124200"/>
            <a:ext cx="0" cy="304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9" name="Line 19"/>
          <p:cNvSpPr>
            <a:spLocks noChangeShapeType="1"/>
          </p:cNvSpPr>
          <p:nvPr/>
        </p:nvSpPr>
        <p:spPr bwMode="auto">
          <a:xfrm>
            <a:off x="5638800" y="3429000"/>
            <a:ext cx="19812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8" name="Line 28"/>
          <p:cNvSpPr>
            <a:spLocks noChangeShapeType="1"/>
          </p:cNvSpPr>
          <p:nvPr/>
        </p:nvSpPr>
        <p:spPr bwMode="auto">
          <a:xfrm>
            <a:off x="6627813" y="3124200"/>
            <a:ext cx="1587" cy="304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7" name="Line 30"/>
          <p:cNvSpPr>
            <a:spLocks noChangeShapeType="1"/>
          </p:cNvSpPr>
          <p:nvPr/>
        </p:nvSpPr>
        <p:spPr bwMode="auto">
          <a:xfrm>
            <a:off x="1295400" y="3505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5" name="Line 36"/>
          <p:cNvSpPr>
            <a:spLocks noChangeShapeType="1"/>
          </p:cNvSpPr>
          <p:nvPr/>
        </p:nvSpPr>
        <p:spPr bwMode="auto">
          <a:xfrm>
            <a:off x="1295400" y="3429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6" name="Line 37"/>
          <p:cNvSpPr>
            <a:spLocks noChangeShapeType="1"/>
          </p:cNvSpPr>
          <p:nvPr/>
        </p:nvSpPr>
        <p:spPr bwMode="auto">
          <a:xfrm>
            <a:off x="2286000" y="3429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7" name="Line 38"/>
          <p:cNvSpPr>
            <a:spLocks noChangeShapeType="1"/>
          </p:cNvSpPr>
          <p:nvPr/>
        </p:nvSpPr>
        <p:spPr bwMode="auto">
          <a:xfrm>
            <a:off x="3276600" y="3429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8" name="Line 39"/>
          <p:cNvSpPr>
            <a:spLocks noChangeShapeType="1"/>
          </p:cNvSpPr>
          <p:nvPr/>
        </p:nvSpPr>
        <p:spPr bwMode="auto">
          <a:xfrm>
            <a:off x="4267200" y="3429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9" name="Line 40"/>
          <p:cNvSpPr>
            <a:spLocks noChangeShapeType="1"/>
          </p:cNvSpPr>
          <p:nvPr/>
        </p:nvSpPr>
        <p:spPr bwMode="auto">
          <a:xfrm>
            <a:off x="5638800" y="3429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90" name="Line 41"/>
          <p:cNvSpPr>
            <a:spLocks noChangeShapeType="1"/>
          </p:cNvSpPr>
          <p:nvPr/>
        </p:nvSpPr>
        <p:spPr bwMode="auto">
          <a:xfrm>
            <a:off x="7620000" y="3429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0" y="609600"/>
            <a:ext cx="8991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TÍNH CHẤT HÓA HỌC CỦA BAZƠ</a:t>
            </a:r>
            <a:endParaRPr lang="en-US" sz="2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8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6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6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25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6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6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6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6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nimBg="1"/>
      <p:bldP spid="25604" grpId="0" animBg="1"/>
      <p:bldP spid="25605" grpId="0" animBg="1"/>
      <p:bldP spid="25606" grpId="0" animBg="1"/>
      <p:bldP spid="25607" grpId="0" animBg="1"/>
      <p:bldP spid="25608" grpId="0" animBg="1"/>
      <p:bldP spid="25609" grpId="0" animBg="1"/>
      <p:bldP spid="25610" grpId="0" animBg="1"/>
      <p:bldP spid="25612" grpId="0" animBg="1"/>
      <p:bldP spid="25613" grpId="0" animBg="1"/>
      <p:bldP spid="25614" grpId="0" animBg="1"/>
      <p:bldP spid="25615" grpId="0" animBg="1"/>
      <p:bldP spid="25616" grpId="0" animBg="1"/>
      <p:bldP spid="25617" grpId="0" animBg="1"/>
      <p:bldP spid="25618" grpId="0" animBg="1"/>
      <p:bldP spid="25619" grpId="0" animBg="1"/>
      <p:bldP spid="25628" grpId="0" animBg="1"/>
      <p:bldP spid="36885" grpId="0" animBg="1"/>
      <p:bldP spid="36886" grpId="0" animBg="1"/>
      <p:bldP spid="36887" grpId="0" animBg="1"/>
      <p:bldP spid="36888" grpId="0" animBg="1"/>
      <p:bldP spid="36889" grpId="0" animBg="1"/>
      <p:bldP spid="3689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191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(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SGK/25)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bazơ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Cu(OH)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Ba(OH)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bazơ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a/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HCl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b/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hủy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c/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d/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PTHH.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05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3581399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SGK/25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bazơ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: Cu(OH)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Ba(OH)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a/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Cu(OH)</a:t>
            </a:r>
            <a:r>
              <a:rPr lang="en-US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Ba(OH)</a:t>
            </a:r>
            <a:r>
              <a:rPr lang="en-US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b/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hủy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Cu(OH)</a:t>
            </a:r>
            <a:r>
              <a:rPr lang="en-US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c/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</a:t>
            </a:r>
            <a:r>
              <a:rPr lang="en-US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Ba(OH)</a:t>
            </a:r>
            <a:r>
              <a:rPr lang="en-US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d/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quỳ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Ba(OH)</a:t>
            </a:r>
            <a:r>
              <a:rPr lang="en-US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95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304800" y="914400"/>
            <a:ext cx="2057400" cy="60960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</a:p>
          <a:p>
            <a:pPr marL="0" indent="0">
              <a:buNone/>
            </a:pPr>
            <a:endParaRPr lang="en-US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381000" y="1447800"/>
            <a:ext cx="82296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H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NaOH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27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990600" y="762000"/>
            <a:ext cx="510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685800" y="1051244"/>
            <a:ext cx="7315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STT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AutoShape 14"/>
          <p:cNvSpPr>
            <a:spLocks noChangeArrowheads="1"/>
          </p:cNvSpPr>
          <p:nvPr/>
        </p:nvSpPr>
        <p:spPr bwMode="auto">
          <a:xfrm>
            <a:off x="3124200" y="1676400"/>
            <a:ext cx="2971800" cy="457200"/>
          </a:xfrm>
          <a:prstGeom prst="flowChartProcess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18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1800" b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,NaCl,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, H</a:t>
            </a:r>
            <a:r>
              <a:rPr lang="en-US" sz="18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1800" b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3" name="Line 16"/>
          <p:cNvSpPr>
            <a:spLocks noChangeShapeType="1"/>
          </p:cNvSpPr>
          <p:nvPr/>
        </p:nvSpPr>
        <p:spPr bwMode="auto">
          <a:xfrm>
            <a:off x="4648200" y="2205038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" name="Rectangle 17"/>
          <p:cNvSpPr>
            <a:spLocks noChangeArrowheads="1"/>
          </p:cNvSpPr>
          <p:nvPr/>
        </p:nvSpPr>
        <p:spPr bwMode="auto">
          <a:xfrm>
            <a:off x="3657600" y="2509838"/>
            <a:ext cx="2895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Quỳ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tím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Rectangle 19"/>
          <p:cNvSpPr>
            <a:spLocks noChangeArrowheads="1"/>
          </p:cNvSpPr>
          <p:nvPr/>
        </p:nvSpPr>
        <p:spPr bwMode="auto">
          <a:xfrm>
            <a:off x="3924300" y="3048000"/>
            <a:ext cx="91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6" name="Rectangle 20"/>
          <p:cNvSpPr>
            <a:spLocks noChangeArrowheads="1"/>
          </p:cNvSpPr>
          <p:nvPr/>
        </p:nvSpPr>
        <p:spPr bwMode="auto">
          <a:xfrm>
            <a:off x="2019300" y="2509838"/>
            <a:ext cx="2819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Quỳ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7" name="Line 23"/>
          <p:cNvSpPr>
            <a:spLocks noChangeShapeType="1"/>
          </p:cNvSpPr>
          <p:nvPr/>
        </p:nvSpPr>
        <p:spPr bwMode="auto">
          <a:xfrm>
            <a:off x="6934200" y="2890838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" name="Rectangle 24"/>
          <p:cNvSpPr>
            <a:spLocks noChangeArrowheads="1"/>
          </p:cNvSpPr>
          <p:nvPr/>
        </p:nvSpPr>
        <p:spPr bwMode="auto">
          <a:xfrm>
            <a:off x="6400800" y="3043238"/>
            <a:ext cx="205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9" name="AutoShape 25"/>
          <p:cNvSpPr>
            <a:spLocks noChangeArrowheads="1"/>
          </p:cNvSpPr>
          <p:nvPr/>
        </p:nvSpPr>
        <p:spPr bwMode="auto">
          <a:xfrm>
            <a:off x="1600200" y="3652838"/>
            <a:ext cx="1600200" cy="457200"/>
          </a:xfrm>
          <a:prstGeom prst="flowChartProcess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18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1800" b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NaCl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0" name="AutoShape 27"/>
          <p:cNvSpPr>
            <a:spLocks noChangeArrowheads="1"/>
          </p:cNvSpPr>
          <p:nvPr/>
        </p:nvSpPr>
        <p:spPr bwMode="auto">
          <a:xfrm>
            <a:off x="3962400" y="3652838"/>
            <a:ext cx="1600200" cy="457200"/>
          </a:xfrm>
          <a:prstGeom prst="flowChartProcess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 dirty="0"/>
              <a:t>H</a:t>
            </a:r>
            <a:r>
              <a:rPr lang="en-US" sz="1800" b="1" baseline="-25000" dirty="0"/>
              <a:t>2</a:t>
            </a:r>
            <a:r>
              <a:rPr lang="en-US" sz="1800" b="1" dirty="0"/>
              <a:t>SO</a:t>
            </a:r>
            <a:r>
              <a:rPr lang="en-US" sz="1800" b="1" baseline="-25000" dirty="0"/>
              <a:t>4</a:t>
            </a:r>
            <a:endParaRPr lang="en-US" sz="1800" b="1" dirty="0"/>
          </a:p>
        </p:txBody>
      </p:sp>
      <p:sp>
        <p:nvSpPr>
          <p:cNvPr id="7181" name="AutoShape 28"/>
          <p:cNvSpPr>
            <a:spLocks noChangeArrowheads="1"/>
          </p:cNvSpPr>
          <p:nvPr/>
        </p:nvSpPr>
        <p:spPr bwMode="auto">
          <a:xfrm>
            <a:off x="6477000" y="3652838"/>
            <a:ext cx="1371600" cy="457200"/>
          </a:xfrm>
          <a:prstGeom prst="flowChartProcess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NaOH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2" name="Line 32"/>
          <p:cNvSpPr>
            <a:spLocks noChangeShapeType="1"/>
          </p:cNvSpPr>
          <p:nvPr/>
        </p:nvSpPr>
        <p:spPr bwMode="auto">
          <a:xfrm>
            <a:off x="1387929" y="4968833"/>
            <a:ext cx="0" cy="8774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3" name="Line 33"/>
          <p:cNvSpPr>
            <a:spLocks noChangeShapeType="1"/>
          </p:cNvSpPr>
          <p:nvPr/>
        </p:nvSpPr>
        <p:spPr bwMode="auto">
          <a:xfrm>
            <a:off x="5105400" y="4963887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4" name="AutoShape 40"/>
          <p:cNvSpPr>
            <a:spLocks noChangeArrowheads="1"/>
          </p:cNvSpPr>
          <p:nvPr/>
        </p:nvSpPr>
        <p:spPr bwMode="auto">
          <a:xfrm>
            <a:off x="876300" y="5857196"/>
            <a:ext cx="1447800" cy="381000"/>
          </a:xfrm>
          <a:prstGeom prst="flowChartProcess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18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1800" b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5" name="AutoShape 41"/>
          <p:cNvSpPr>
            <a:spLocks noChangeArrowheads="1"/>
          </p:cNvSpPr>
          <p:nvPr/>
        </p:nvSpPr>
        <p:spPr bwMode="auto">
          <a:xfrm>
            <a:off x="4381500" y="5497287"/>
            <a:ext cx="1447800" cy="381000"/>
          </a:xfrm>
          <a:prstGeom prst="flowChartProcess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NaCl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6" name="Rectangle 42"/>
          <p:cNvSpPr>
            <a:spLocks noChangeArrowheads="1"/>
          </p:cNvSpPr>
          <p:nvPr/>
        </p:nvSpPr>
        <p:spPr bwMode="auto">
          <a:xfrm>
            <a:off x="533400" y="4599502"/>
            <a:ext cx="1981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tủa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trắng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7" name="Rectangle 43"/>
          <p:cNvSpPr>
            <a:spLocks noChangeArrowheads="1"/>
          </p:cNvSpPr>
          <p:nvPr/>
        </p:nvSpPr>
        <p:spPr bwMode="auto">
          <a:xfrm>
            <a:off x="2313214" y="4545807"/>
            <a:ext cx="40875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8" name="Line 44"/>
          <p:cNvSpPr>
            <a:spLocks noChangeShapeType="1"/>
          </p:cNvSpPr>
          <p:nvPr/>
        </p:nvSpPr>
        <p:spPr bwMode="auto">
          <a:xfrm>
            <a:off x="2438400" y="2890838"/>
            <a:ext cx="449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>
            <a:off x="2438400" y="291465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0" name="Line 29"/>
          <p:cNvSpPr>
            <a:spLocks noChangeShapeType="1"/>
          </p:cNvSpPr>
          <p:nvPr/>
        </p:nvSpPr>
        <p:spPr bwMode="auto">
          <a:xfrm>
            <a:off x="2514600" y="4119563"/>
            <a:ext cx="0" cy="8443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1" name="Line 31"/>
          <p:cNvSpPr>
            <a:spLocks noChangeShapeType="1"/>
          </p:cNvSpPr>
          <p:nvPr/>
        </p:nvSpPr>
        <p:spPr bwMode="auto">
          <a:xfrm>
            <a:off x="1371600" y="4963887"/>
            <a:ext cx="373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2" name="Text Box 26"/>
          <p:cNvSpPr txBox="1">
            <a:spLocks noChangeArrowheads="1"/>
          </p:cNvSpPr>
          <p:nvPr/>
        </p:nvSpPr>
        <p:spPr bwMode="auto">
          <a:xfrm>
            <a:off x="2628900" y="4119563"/>
            <a:ext cx="1219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/>
              <a:t>+ </a:t>
            </a:r>
            <a:r>
              <a:rPr lang="en-US" sz="2400" dirty="0" err="1" smtClean="0"/>
              <a:t>dd</a:t>
            </a:r>
            <a:r>
              <a:rPr lang="en-US" sz="2400" dirty="0" smtClean="0"/>
              <a:t> BaCl</a:t>
            </a:r>
            <a:r>
              <a:rPr lang="en-US" sz="2400" baseline="-25000" dirty="0" smtClean="0"/>
              <a:t>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5805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2" grpId="0" animBg="1"/>
      <p:bldP spid="7173" grpId="0" animBg="1"/>
      <p:bldP spid="7174" grpId="0"/>
      <p:bldP spid="7175" grpId="0"/>
      <p:bldP spid="7176" grpId="0"/>
      <p:bldP spid="7177" grpId="0" animBg="1"/>
      <p:bldP spid="7178" grpId="0"/>
      <p:bldP spid="7179" grpId="0" animBg="1"/>
      <p:bldP spid="7180" grpId="0" animBg="1"/>
      <p:bldP spid="7181" grpId="0" animBg="1"/>
      <p:bldP spid="7182" grpId="0" animBg="1"/>
      <p:bldP spid="7183" grpId="0" animBg="1"/>
      <p:bldP spid="7184" grpId="0" animBg="1"/>
      <p:bldP spid="7185" grpId="0" animBg="1"/>
      <p:bldP spid="7186" grpId="0"/>
      <p:bldP spid="7187" grpId="0"/>
      <p:bldP spid="7188" grpId="0" animBg="1"/>
      <p:bldP spid="7189" grpId="0" animBg="1"/>
      <p:bldP spid="7190" grpId="0" animBg="1"/>
      <p:bldP spid="7191" grpId="0" animBg="1"/>
      <p:bldP spid="719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5344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/25sgk</a:t>
            </a:r>
          </a:p>
          <a:p>
            <a:pPr>
              <a:buFontTx/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a/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mol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Na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PT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mol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NaOH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Tính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nồng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độ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mol</a:t>
            </a:r>
            <a:endParaRPr lang="en-US" sz="36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>
              <a:buFontTx/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b/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Viết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PT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NaOH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+ H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SO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4</a:t>
            </a:r>
            <a:endParaRPr lang="en-US" sz="36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>
              <a:buFontTx/>
              <a:buNone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Dựa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a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mol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NaOH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lập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luận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theo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PT 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mol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H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SO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4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khối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lượng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H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SO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4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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Khối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lượng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dd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H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SO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4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tích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dd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H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SO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4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 V =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mdd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/ d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27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324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 VỀ NHÀ</a:t>
            </a:r>
          </a:p>
          <a:p>
            <a:pPr algn="just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bazơ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bazơ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bazơ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tan</a:t>
            </a:r>
          </a:p>
          <a:p>
            <a:pPr algn="just">
              <a:buNone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BT 2,4,5 SGK/25</a:t>
            </a:r>
          </a:p>
          <a:p>
            <a:pPr algn="just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bazơ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Tx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CTHH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Natrihidroxit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Natrihidroxit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bazơ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tan hay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tan?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Natrihidroxit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PTHH minh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buFontTx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NaOH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9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/25sgk</a:t>
            </a:r>
          </a:p>
          <a:p>
            <a:pPr>
              <a:buFontTx/>
              <a:buNone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tím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xanh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NaOH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Ba(OH)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endParaRPr lang="en-US" sz="36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>
              <a:buFontTx/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+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Quỳ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tím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đổi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màu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NaCl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Na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SO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4</a:t>
            </a:r>
            <a:endParaRPr lang="en-US" sz="36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>
              <a:buFontTx/>
              <a:buNone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Lấy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từng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dd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quỳ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tím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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xanh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nhỏ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từng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dd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đổi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màu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quỳ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tím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nếu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Ba(OH)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mẫu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kia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Na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SO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4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Còn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NaOH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NaCl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25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685800"/>
          </a:xfrm>
        </p:spPr>
        <p:txBody>
          <a:bodyPr>
            <a:normAutofit/>
          </a:bodyPr>
          <a:lstStyle/>
          <a:p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199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Bazơ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209800"/>
            <a:ext cx="82296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Bazơ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Bazơ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(OH)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Ba(OH)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(OH)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2…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Bazơ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tan: Mg(OH)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 Fe(OH)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Fe(OH)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Al(OH)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 …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4127" y="838200"/>
            <a:ext cx="8229600" cy="76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CTHH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bazơ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: M(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en-US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04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28194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Bazơ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TCHH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352800" y="1485900"/>
            <a:ext cx="53340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bazơ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thị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bazơ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oxit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axit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    3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. Tác dụng của dd bazơ với axit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    4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. Bazơ không tan bị nhiệt phân huỷ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    5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. DD bazơ tác dụng với dd muối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352800" y="1295400"/>
            <a:ext cx="0" cy="5562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991600" cy="68580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 BAZƠ</a:t>
            </a:r>
            <a:b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10- TÍNH CHẤT HÓA HỌC CỦA BAZO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838200"/>
            <a:ext cx="8991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TÍNH CHẤT HÓA HỌC</a:t>
            </a:r>
            <a:endParaRPr lang="en-US" sz="20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42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0757" y="1066800"/>
            <a:ext cx="8229600" cy="60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bazơ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0" y="1752600"/>
            <a:ext cx="76200" cy="5105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0757" y="190500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giọt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/>
              <a:t>  </a:t>
            </a:r>
          </a:p>
          <a:p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1- 2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giọt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phenolphtalein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1- 2ml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phenolphtalein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876800" y="2207568"/>
            <a:ext cx="27751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Quỳ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hoá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xanh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609600"/>
            <a:ext cx="8991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TÍNH CHẤT HÓA HỌC</a:t>
            </a:r>
            <a:endParaRPr lang="en-US" sz="2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NaOH tác dụng với chất chỉ thị màu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756" y="1040924"/>
            <a:ext cx="8006443" cy="574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9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105393" y="1524000"/>
            <a:ext cx="8229600" cy="2362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Dung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bazơ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Quỳ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Dung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phenolphtalein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70757" y="10668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bazơ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609600"/>
            <a:ext cx="8991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TÍNH CHẤT HÓA HỌC</a:t>
            </a:r>
            <a:endParaRPr lang="en-US" sz="2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9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/>
          <p:cNvSpPr txBox="1">
            <a:spLocks/>
          </p:cNvSpPr>
          <p:nvPr/>
        </p:nvSpPr>
        <p:spPr>
          <a:xfrm>
            <a:off x="70757" y="10668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bazơ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609600"/>
            <a:ext cx="8991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TÍNH CHẤT HÓA HỌC</a:t>
            </a:r>
            <a:endParaRPr lang="en-US" sz="2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83820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bazơ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oxit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axit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" y="2057400"/>
            <a:ext cx="5867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 bazơ  + </a:t>
            </a:r>
            <a:r>
              <a:rPr lang="pt-BR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oxit axit     </a:t>
            </a:r>
            <a:r>
              <a:rPr lang="pt-BR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pt-BR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Muối </a:t>
            </a:r>
            <a:r>
              <a:rPr lang="pt-BR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+   </a:t>
            </a:r>
            <a:r>
              <a:rPr lang="pt-BR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t-BR" sz="2400" b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04800" y="2819400"/>
            <a:ext cx="84582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PTHH: </a:t>
            </a:r>
            <a:r>
              <a:rPr lang="pt-BR" sz="3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6KOH      +     P</a:t>
            </a:r>
            <a:r>
              <a:rPr lang="pt-BR" sz="3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3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pt-BR" sz="3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   </a:t>
            </a:r>
            <a:r>
              <a:rPr lang="pt-BR" sz="3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pt-BR" sz="3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2K</a:t>
            </a:r>
            <a:r>
              <a:rPr lang="pt-BR" sz="3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pt-BR" sz="3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pt-BR" sz="3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       </a:t>
            </a:r>
            <a:r>
              <a:rPr lang="pt-BR" sz="3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    3H</a:t>
            </a:r>
            <a:r>
              <a:rPr lang="pt-BR" sz="3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3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en-US" sz="3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pt-BR" sz="3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Ca(OH)</a:t>
            </a:r>
            <a:r>
              <a:rPr lang="pt-BR" sz="3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   </a:t>
            </a:r>
            <a:r>
              <a:rPr lang="pt-BR" sz="3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     SO</a:t>
            </a:r>
            <a:r>
              <a:rPr lang="pt-BR" sz="3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     </a:t>
            </a:r>
            <a:r>
              <a:rPr lang="pt-BR" sz="3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pt-BR" sz="3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sz="3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pt-BR" sz="3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CaSO</a:t>
            </a:r>
            <a:r>
              <a:rPr lang="pt-BR" sz="3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         </a:t>
            </a:r>
            <a:r>
              <a:rPr lang="pt-BR" sz="3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    H</a:t>
            </a:r>
            <a:r>
              <a:rPr lang="pt-BR" sz="3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3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en-US" sz="3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88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/>
          <p:cNvSpPr txBox="1">
            <a:spLocks/>
          </p:cNvSpPr>
          <p:nvPr/>
        </p:nvSpPr>
        <p:spPr>
          <a:xfrm>
            <a:off x="70757" y="10668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bazơ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609600"/>
            <a:ext cx="8991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TÍNH CHẤT HÓA HỌC</a:t>
            </a:r>
            <a:endParaRPr lang="en-US" sz="2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83820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bazơ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oxit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axit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" y="2057400"/>
            <a:ext cx="5867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 bazơ  + </a:t>
            </a:r>
            <a:r>
              <a:rPr lang="pt-BR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oxit axit     </a:t>
            </a:r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Muối </a:t>
            </a:r>
            <a:r>
              <a:rPr lang="pt-BR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+   </a:t>
            </a:r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t-BR" sz="24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6200" y="2514600"/>
            <a:ext cx="85344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bazơ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axit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600" y="3043535"/>
            <a:ext cx="5867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Bazơ  + </a:t>
            </a:r>
            <a:r>
              <a:rPr lang="pt-BR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axit      </a:t>
            </a:r>
            <a:r>
              <a:rPr lang="pt-BR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   </a:t>
            </a:r>
            <a:r>
              <a:rPr lang="pt-BR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 </a:t>
            </a:r>
            <a:r>
              <a:rPr lang="pt-BR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+   </a:t>
            </a:r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t-BR" sz="24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0036" y="3519055"/>
            <a:ext cx="739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axit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bazơ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3400" y="3924382"/>
            <a:ext cx="739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PTHH</a:t>
            </a:r>
            <a:r>
              <a:rPr lang="pt-BR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pt-BR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Fe(OH)</a:t>
            </a:r>
            <a:r>
              <a:rPr lang="pt-BR" sz="24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    </a:t>
            </a:r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    3HCl    </a:t>
            </a:r>
            <a:r>
              <a:rPr lang="pt-BR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pt-BR" sz="24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FeCl</a:t>
            </a:r>
            <a:r>
              <a:rPr lang="pt-BR" sz="24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          </a:t>
            </a:r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  3H</a:t>
            </a:r>
            <a:r>
              <a:rPr lang="pt-BR" sz="24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Ba(OH)</a:t>
            </a:r>
            <a:r>
              <a:rPr lang="pt-BR" sz="24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    </a:t>
            </a:r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    2HNO</a:t>
            </a:r>
            <a:r>
              <a:rPr lang="pt-BR" sz="24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  </a:t>
            </a:r>
            <a:r>
              <a:rPr lang="pt-BR" sz="24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pt-BR" sz="24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Ba(NO</a:t>
            </a:r>
            <a:r>
              <a:rPr lang="pt-BR" sz="24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pt-BR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pt-BR" sz="24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 2H</a:t>
            </a:r>
            <a:r>
              <a:rPr lang="pt-BR" sz="24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85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/>
          <p:cNvSpPr txBox="1">
            <a:spLocks/>
          </p:cNvSpPr>
          <p:nvPr/>
        </p:nvSpPr>
        <p:spPr>
          <a:xfrm>
            <a:off x="70757" y="10668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bazơ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609600"/>
            <a:ext cx="8991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TÍNH CHẤT HÓA HỌC</a:t>
            </a:r>
            <a:endParaRPr lang="en-US" sz="2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83820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bazơ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oxit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axit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" y="2057400"/>
            <a:ext cx="5867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 bazơ  + </a:t>
            </a:r>
            <a:r>
              <a:rPr lang="pt-BR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oxit axit     </a:t>
            </a:r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Muối </a:t>
            </a:r>
            <a:r>
              <a:rPr lang="pt-BR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+   </a:t>
            </a:r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t-BR" sz="24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6200" y="2514600"/>
            <a:ext cx="85344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bazơ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axit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600" y="3043535"/>
            <a:ext cx="5867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Bazơ  + </a:t>
            </a:r>
            <a:r>
              <a:rPr lang="pt-BR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axit      </a:t>
            </a:r>
            <a:r>
              <a:rPr lang="pt-BR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   </a:t>
            </a:r>
            <a:r>
              <a:rPr lang="pt-BR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 </a:t>
            </a:r>
            <a:r>
              <a:rPr lang="pt-BR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+   </a:t>
            </a:r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t-BR" sz="24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3515380"/>
            <a:ext cx="60276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 Bazơ không tan bị nhiệt phân </a:t>
            </a:r>
            <a:r>
              <a:rPr lang="pt-B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huỷ   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58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191000" cy="2705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Đun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Cu(OH)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cồn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quan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tượng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xét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rút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luận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</a:p>
          <a:p>
            <a:pPr marL="0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48200" y="1295400"/>
            <a:ext cx="42672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à"/>
            </a:pP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rắn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màu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xanh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lơ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chuyển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rắn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màu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đen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</a:p>
          <a:p>
            <a:pPr>
              <a:buFont typeface="Wingdings" pitchFamily="2" charset="2"/>
              <a:buChar char="à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Cu(OH)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hủy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4724400"/>
            <a:ext cx="4267200" cy="1013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?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PTHH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xảy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267200" y="5089814"/>
            <a:ext cx="8534400" cy="64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Cu(OH)</a:t>
            </a:r>
            <a:r>
              <a:rPr lang="pt-BR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pt-BR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pt-BR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CuO + H</a:t>
            </a:r>
            <a:r>
              <a:rPr lang="pt-BR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993640"/>
            <a:ext cx="1066800" cy="5689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4648200" y="1143000"/>
            <a:ext cx="0" cy="5562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81000" y="619780"/>
            <a:ext cx="60276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 Bazơ không tan bị nhiệt phân </a:t>
            </a:r>
            <a:r>
              <a:rPr lang="pt-BR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huỷ   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ction Button: Forward or Next 11">
            <a:hlinkClick r:id="rId3" action="ppaction://program" highlightClick="1"/>
          </p:cNvPr>
          <p:cNvSpPr/>
          <p:nvPr/>
        </p:nvSpPr>
        <p:spPr>
          <a:xfrm>
            <a:off x="381000" y="6172200"/>
            <a:ext cx="381000" cy="381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1149</Words>
  <Application>Microsoft Office PowerPoint</Application>
  <PresentationFormat>On-screen Show (4:3)</PresentationFormat>
  <Paragraphs>139</Paragraphs>
  <Slides>19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.VnTime</vt:lpstr>
      <vt:lpstr>Arial</vt:lpstr>
      <vt:lpstr>Calibri</vt:lpstr>
      <vt:lpstr>Symbol</vt:lpstr>
      <vt:lpstr>Times New Roman</vt:lpstr>
      <vt:lpstr>Wingdings</vt:lpstr>
      <vt:lpstr>Office Theme</vt:lpstr>
      <vt:lpstr>1_Default Design</vt:lpstr>
      <vt:lpstr>PowerPoint Presentation</vt:lpstr>
      <vt:lpstr>PowerPoint Presentation</vt:lpstr>
      <vt:lpstr>CHỦ ĐỀ BAZƠ TIẾT 10- TÍNH CHẤT HÓA HỌC CỦA BAZO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LENOVO</cp:lastModifiedBy>
  <cp:revision>61</cp:revision>
  <dcterms:created xsi:type="dcterms:W3CDTF">2019-09-22T09:31:10Z</dcterms:created>
  <dcterms:modified xsi:type="dcterms:W3CDTF">2024-05-28T09:32:57Z</dcterms:modified>
</cp:coreProperties>
</file>