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88" r:id="rId2"/>
  </p:sldMasterIdLst>
  <p:sldIdLst>
    <p:sldId id="274" r:id="rId3"/>
    <p:sldId id="259" r:id="rId4"/>
    <p:sldId id="257" r:id="rId5"/>
    <p:sldId id="260" r:id="rId6"/>
    <p:sldId id="261" r:id="rId7"/>
    <p:sldId id="262" r:id="rId8"/>
    <p:sldId id="273" r:id="rId9"/>
    <p:sldId id="272" r:id="rId10"/>
    <p:sldId id="256" r:id="rId11"/>
    <p:sldId id="258" r:id="rId12"/>
    <p:sldId id="263" r:id="rId13"/>
    <p:sldId id="264" r:id="rId14"/>
    <p:sldId id="268" r:id="rId15"/>
    <p:sldId id="269" r:id="rId16"/>
    <p:sldId id="270" r:id="rId17"/>
    <p:sldId id="265" r:id="rId18"/>
    <p:sldId id="266" r:id="rId19"/>
    <p:sldId id="267"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5B4CF5-3CA7-4D50-9E06-94E14F1CE9D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181856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5B4CF5-3CA7-4D50-9E06-94E14F1CE9D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341932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5B4CF5-3CA7-4D50-9E06-94E14F1CE9D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200058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B5B4CF5-3CA7-4D50-9E06-94E14F1CE9DC}" type="datetimeFigureOut">
              <a:rPr lang="en-US" smtClean="0"/>
              <a:pPr/>
              <a:t>4/23/2020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2D38E67-E483-4591-9184-EC8F8F5814F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5B4CF5-3CA7-4D50-9E06-94E14F1CE9D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38E67-E483-4591-9184-EC8F8F5814F2}"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5B4CF5-3CA7-4D50-9E06-94E14F1CE9D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38E67-E483-4591-9184-EC8F8F5814F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5B4CF5-3CA7-4D50-9E06-94E14F1CE9DC}"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38E67-E483-4591-9184-EC8F8F5814F2}"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5B4CF5-3CA7-4D50-9E06-94E14F1CE9DC}"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D38E67-E483-4591-9184-EC8F8F5814F2}"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5B4CF5-3CA7-4D50-9E06-94E14F1CE9DC}"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D38E67-E483-4591-9184-EC8F8F5814F2}"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5B4CF5-3CA7-4D50-9E06-94E14F1CE9DC}"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D38E67-E483-4591-9184-EC8F8F5814F2}"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5B4CF5-3CA7-4D50-9E06-94E14F1CE9DC}"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38E67-E483-4591-9184-EC8F8F5814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5B4CF5-3CA7-4D50-9E06-94E14F1CE9D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5537969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5B4CF5-3CA7-4D50-9E06-94E14F1CE9DC}"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2D38E67-E483-4591-9184-EC8F8F5814F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5B4CF5-3CA7-4D50-9E06-94E14F1CE9D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38E67-E483-4591-9184-EC8F8F5814F2}"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5B4CF5-3CA7-4D50-9E06-94E14F1CE9D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38E67-E483-4591-9184-EC8F8F5814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5B4CF5-3CA7-4D50-9E06-94E14F1CE9D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200073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5B4CF5-3CA7-4D50-9E06-94E14F1CE9DC}"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4208778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5B4CF5-3CA7-4D50-9E06-94E14F1CE9DC}"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4194731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5B4CF5-3CA7-4D50-9E06-94E14F1CE9DC}"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4105876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5B4CF5-3CA7-4D50-9E06-94E14F1CE9DC}"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175209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5B4CF5-3CA7-4D50-9E06-94E14F1CE9DC}"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272061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5B4CF5-3CA7-4D50-9E06-94E14F1CE9DC}"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D38E67-E483-4591-9184-EC8F8F5814F2}" type="slidenum">
              <a:rPr lang="en-US" smtClean="0"/>
              <a:pPr/>
              <a:t>‹#›</a:t>
            </a:fld>
            <a:endParaRPr lang="en-US"/>
          </a:p>
        </p:txBody>
      </p:sp>
    </p:spTree>
    <p:extLst>
      <p:ext uri="{BB962C8B-B14F-4D97-AF65-F5344CB8AC3E}">
        <p14:creationId xmlns:p14="http://schemas.microsoft.com/office/powerpoint/2010/main" val="373304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B4CF5-3CA7-4D50-9E06-94E14F1CE9DC}" type="datetimeFigureOut">
              <a:rPr lang="en-US" smtClean="0"/>
              <a:pPr/>
              <a:t>4/23/2020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38E67-E483-4591-9184-EC8F8F5814F2}" type="slidenum">
              <a:rPr lang="en-US" smtClean="0"/>
              <a:pPr/>
              <a:t>‹#›</a:t>
            </a:fld>
            <a:endParaRPr lang="en-US"/>
          </a:p>
        </p:txBody>
      </p:sp>
    </p:spTree>
    <p:extLst>
      <p:ext uri="{BB962C8B-B14F-4D97-AF65-F5344CB8AC3E}">
        <p14:creationId xmlns:p14="http://schemas.microsoft.com/office/powerpoint/2010/main" val="1967242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5B4CF5-3CA7-4D50-9E06-94E14F1CE9DC}" type="datetimeFigureOut">
              <a:rPr lang="en-US" smtClean="0"/>
              <a:pPr/>
              <a:t>4/23/2020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2D38E67-E483-4591-9184-EC8F8F5814F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228600"/>
            <a:ext cx="9053512" cy="2133600"/>
          </a:xfrm>
          <a:prstGeom prst="rect">
            <a:avLst/>
          </a:prstGeom>
          <a:noFill/>
          <a:ln w="9525">
            <a:noFill/>
            <a:miter lim="800000"/>
            <a:headEnd/>
            <a:tailEnd/>
          </a:ln>
          <a:effectLst/>
        </p:spPr>
      </p:pic>
      <p:sp>
        <p:nvSpPr>
          <p:cNvPr id="1027" name="Text Box 3"/>
          <p:cNvSpPr txBox="1">
            <a:spLocks noChangeArrowheads="1"/>
          </p:cNvSpPr>
          <p:nvPr/>
        </p:nvSpPr>
        <p:spPr bwMode="auto">
          <a:xfrm>
            <a:off x="304800" y="1981200"/>
            <a:ext cx="4800600" cy="51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Arial" pitchFamily="34" charset="0"/>
              </a:rPr>
              <a:t>	</a:t>
            </a:r>
            <a:r>
              <a:rPr kumimoji="0" lang="en-US" sz="2800" b="1" i="0" u="none" strike="noStrike" cap="none" normalizeH="0" baseline="0" dirty="0" err="1" smtClean="0">
                <a:ln>
                  <a:noFill/>
                </a:ln>
                <a:solidFill>
                  <a:schemeClr val="tx1"/>
                </a:solidFill>
                <a:effectLst/>
                <a:latin typeface="Times New Roman" pitchFamily="18" charset="0"/>
                <a:cs typeface="Arial" pitchFamily="34" charset="0"/>
              </a:rPr>
              <a:t>MÔN</a:t>
            </a:r>
            <a:r>
              <a:rPr kumimoji="0" lang="en-US" sz="2800" b="1" i="0" u="none" strike="noStrike" cap="none" normalizeH="0" baseline="0" dirty="0" smtClean="0">
                <a:ln>
                  <a:noFill/>
                </a:ln>
                <a:solidFill>
                  <a:schemeClr val="tx1"/>
                </a:solidFill>
                <a:effectLst/>
                <a:latin typeface="Times New Roman" pitchFamily="18" charset="0"/>
                <a:cs typeface="Arial" pitchFamily="34" charset="0"/>
              </a:rPr>
              <a:t> </a:t>
            </a:r>
            <a:r>
              <a:rPr kumimoji="0" lang="en-US" sz="2800" b="1" i="0" u="none" strike="noStrike" cap="none" normalizeH="0" baseline="0" dirty="0" err="1" smtClean="0">
                <a:ln>
                  <a:noFill/>
                </a:ln>
                <a:solidFill>
                  <a:schemeClr val="tx1"/>
                </a:solidFill>
                <a:effectLst/>
                <a:latin typeface="Times New Roman" pitchFamily="18" charset="0"/>
                <a:cs typeface="Arial" pitchFamily="34" charset="0"/>
              </a:rPr>
              <a:t>NG</a:t>
            </a:r>
            <a:r>
              <a:rPr kumimoji="0" lang="en-US" sz="2800" b="1" i="0" u="none" strike="noStrike" cap="none" normalizeH="0" baseline="0" dirty="0" err="1" smtClean="0">
                <a:ln>
                  <a:noFill/>
                </a:ln>
                <a:solidFill>
                  <a:schemeClr val="tx1"/>
                </a:solidFill>
                <a:effectLst/>
                <a:latin typeface="Arial" pitchFamily="34" charset="0"/>
                <a:cs typeface="Arial" pitchFamily="34" charset="0"/>
              </a:rPr>
              <a:t>Ữ</a:t>
            </a:r>
            <a:r>
              <a:rPr kumimoji="0" lang="en-US" sz="2800" b="1" i="0" u="none" strike="noStrike" cap="none" normalizeH="0" baseline="0" dirty="0" smtClean="0">
                <a:ln>
                  <a:noFill/>
                </a:ln>
                <a:solidFill>
                  <a:schemeClr val="tx1"/>
                </a:solidFill>
                <a:effectLst/>
                <a:latin typeface="Times New Roman" pitchFamily="18" charset="0"/>
                <a:cs typeface="Arial" pitchFamily="34" charset="0"/>
              </a:rPr>
              <a:t> </a:t>
            </a:r>
            <a:r>
              <a:rPr kumimoji="0" lang="en-US" sz="2800" b="1" i="0" u="none" strike="noStrike" cap="none" normalizeH="0" baseline="0" dirty="0" err="1" smtClean="0">
                <a:ln>
                  <a:noFill/>
                </a:ln>
                <a:solidFill>
                  <a:schemeClr val="tx1"/>
                </a:solidFill>
                <a:effectLst/>
                <a:latin typeface="Times New Roman" pitchFamily="18" charset="0"/>
                <a:cs typeface="Arial" pitchFamily="34" charset="0"/>
              </a:rPr>
              <a:t>VĂN</a:t>
            </a:r>
            <a:r>
              <a:rPr kumimoji="0" lang="en-US" sz="2800" b="1" i="0" u="none" strike="noStrike" cap="none" normalizeH="0" baseline="0" dirty="0" smtClean="0">
                <a:ln>
                  <a:noFill/>
                </a:ln>
                <a:solidFill>
                  <a:schemeClr val="tx1"/>
                </a:solidFill>
                <a:effectLst/>
                <a:latin typeface="Times New Roman" pitchFamily="18" charset="0"/>
                <a:cs typeface="Arial" pitchFamily="34" charset="0"/>
              </a:rPr>
              <a:t> 9</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 Box 4"/>
          <p:cNvSpPr txBox="1">
            <a:spLocks noChangeArrowheads="1"/>
          </p:cNvSpPr>
          <p:nvPr/>
        </p:nvSpPr>
        <p:spPr bwMode="auto">
          <a:xfrm>
            <a:off x="762000" y="2667000"/>
            <a:ext cx="777557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pPr>
            <a:r>
              <a:rPr lang="en-US" sz="3600" b="1" dirty="0" err="1" smtClean="0">
                <a:solidFill>
                  <a:srgbClr val="CC0000"/>
                </a:solidFill>
                <a:latin typeface="Times New Roman" pitchFamily="18" charset="0"/>
              </a:rPr>
              <a:t>HƯỚNG</a:t>
            </a:r>
            <a:r>
              <a:rPr lang="en-US" sz="3600" b="1" dirty="0" smtClean="0">
                <a:solidFill>
                  <a:srgbClr val="CC0000"/>
                </a:solidFill>
                <a:latin typeface="Times New Roman" pitchFamily="18" charset="0"/>
              </a:rPr>
              <a:t> </a:t>
            </a:r>
            <a:r>
              <a:rPr lang="en-US" sz="3600" b="1" dirty="0" err="1" smtClean="0">
                <a:solidFill>
                  <a:srgbClr val="CC0000"/>
                </a:solidFill>
                <a:latin typeface="Times New Roman" pitchFamily="18" charset="0"/>
              </a:rPr>
              <a:t>DẪN</a:t>
            </a:r>
            <a:r>
              <a:rPr lang="en-US" sz="3600" b="1" dirty="0" smtClean="0">
                <a:solidFill>
                  <a:srgbClr val="CC0000"/>
                </a:solidFill>
                <a:latin typeface="Times New Roman" pitchFamily="18" charset="0"/>
              </a:rPr>
              <a:t> </a:t>
            </a:r>
            <a:r>
              <a:rPr lang="en-US" sz="3600" b="1" dirty="0" err="1" smtClean="0">
                <a:solidFill>
                  <a:srgbClr val="CC0000"/>
                </a:solidFill>
                <a:latin typeface="Times New Roman" pitchFamily="18" charset="0"/>
              </a:rPr>
              <a:t>TỰ</a:t>
            </a:r>
            <a:r>
              <a:rPr lang="en-US" sz="3600" b="1" dirty="0" smtClean="0">
                <a:solidFill>
                  <a:srgbClr val="CC0000"/>
                </a:solidFill>
                <a:latin typeface="Times New Roman" pitchFamily="18" charset="0"/>
              </a:rPr>
              <a:t> </a:t>
            </a:r>
            <a:r>
              <a:rPr lang="en-US" sz="3600" b="1" dirty="0" err="1" smtClean="0">
                <a:solidFill>
                  <a:srgbClr val="CC0000"/>
                </a:solidFill>
                <a:latin typeface="Times New Roman" pitchFamily="18" charset="0"/>
              </a:rPr>
              <a:t>HỌC</a:t>
            </a:r>
            <a:endParaRPr lang="en-US" sz="3600" b="1" dirty="0" smtClean="0">
              <a:solidFill>
                <a:srgbClr val="CC0000"/>
              </a:solidFill>
              <a:latin typeface="Times New Roman" pitchFamily="18" charset="0"/>
            </a:endParaRPr>
          </a:p>
          <a:p>
            <a:pPr algn="ctr" eaLnBrk="1" hangingPunct="1">
              <a:spcBef>
                <a:spcPct val="50000"/>
              </a:spcBef>
            </a:pPr>
            <a:r>
              <a:rPr lang="en-US" sz="3600" b="1" dirty="0" err="1" smtClean="0">
                <a:solidFill>
                  <a:srgbClr val="CC0000"/>
                </a:solidFill>
                <a:latin typeface="Times New Roman" pitchFamily="18" charset="0"/>
              </a:rPr>
              <a:t>NGHĨA</a:t>
            </a:r>
            <a:r>
              <a:rPr lang="en-US" sz="3600" b="1" dirty="0" smtClean="0">
                <a:solidFill>
                  <a:srgbClr val="CC0000"/>
                </a:solidFill>
                <a:latin typeface="Times New Roman" pitchFamily="18" charset="0"/>
              </a:rPr>
              <a:t> </a:t>
            </a:r>
            <a:r>
              <a:rPr lang="en-US" sz="3600" b="1" dirty="0" err="1">
                <a:solidFill>
                  <a:srgbClr val="CC0000"/>
                </a:solidFill>
                <a:latin typeface="Times New Roman" pitchFamily="18" charset="0"/>
              </a:rPr>
              <a:t>TƯỜNG</a:t>
            </a:r>
            <a:r>
              <a:rPr lang="en-US" sz="3600" b="1" dirty="0">
                <a:solidFill>
                  <a:srgbClr val="CC0000"/>
                </a:solidFill>
                <a:latin typeface="Times New Roman" pitchFamily="18" charset="0"/>
              </a:rPr>
              <a:t> MINH </a:t>
            </a:r>
            <a:r>
              <a:rPr lang="en-US" sz="3600" b="1" dirty="0" err="1">
                <a:solidFill>
                  <a:srgbClr val="CC0000"/>
                </a:solidFill>
                <a:latin typeface="Times New Roman" pitchFamily="18" charset="0"/>
              </a:rPr>
              <a:t>VÀ</a:t>
            </a:r>
            <a:r>
              <a:rPr lang="en-US" sz="3600" b="1" dirty="0">
                <a:solidFill>
                  <a:srgbClr val="CC0000"/>
                </a:solidFill>
                <a:latin typeface="Times New Roman" pitchFamily="18" charset="0"/>
              </a:rPr>
              <a:t> </a:t>
            </a:r>
            <a:r>
              <a:rPr lang="en-US" sz="3600" b="1" dirty="0" err="1">
                <a:solidFill>
                  <a:srgbClr val="CC0000"/>
                </a:solidFill>
                <a:latin typeface="Times New Roman" pitchFamily="18" charset="0"/>
              </a:rPr>
              <a:t>HÀM</a:t>
            </a:r>
            <a:r>
              <a:rPr lang="en-US" sz="3600" b="1" dirty="0">
                <a:solidFill>
                  <a:srgbClr val="CC0000"/>
                </a:solidFill>
                <a:latin typeface="Times New Roman" pitchFamily="18" charset="0"/>
              </a:rPr>
              <a:t> Ý</a:t>
            </a:r>
          </a:p>
          <a:p>
            <a:pPr algn="ctr" eaLnBrk="1" hangingPunct="1">
              <a:spcBef>
                <a:spcPct val="50000"/>
              </a:spcBef>
            </a:pP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BÀI</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GIẢNG</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GIẢM</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TẢI</a:t>
            </a:r>
            <a:r>
              <a:rPr lang="en-US" sz="1800" b="1" dirty="0">
                <a:solidFill>
                  <a:srgbClr val="CC0000"/>
                </a:solidFill>
                <a:latin typeface="Times New Roman" pitchFamily="18" charset="0"/>
              </a:rPr>
              <a:t> DO </a:t>
            </a:r>
            <a:r>
              <a:rPr lang="en-US" sz="1800" b="1" dirty="0" err="1">
                <a:solidFill>
                  <a:srgbClr val="CC0000"/>
                </a:solidFill>
                <a:latin typeface="Times New Roman" pitchFamily="18" charset="0"/>
              </a:rPr>
              <a:t>NGHỈ</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TRÁNH</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DỊCH</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COVID</a:t>
            </a:r>
            <a:r>
              <a:rPr lang="en-US" sz="1800" b="1" dirty="0">
                <a:solidFill>
                  <a:srgbClr val="CC0000"/>
                </a:solidFill>
                <a:latin typeface="Times New Roman" pitchFamily="18" charset="0"/>
              </a:rPr>
              <a:t> 19</a:t>
            </a:r>
          </a:p>
          <a:p>
            <a:pPr algn="ctr" eaLnBrk="1" hangingPunct="1">
              <a:spcBef>
                <a:spcPct val="50000"/>
              </a:spcBef>
            </a:pPr>
            <a:r>
              <a:rPr lang="en-US" sz="1800" b="1" dirty="0">
                <a:solidFill>
                  <a:srgbClr val="CC0000"/>
                </a:solidFill>
                <a:latin typeface="Times New Roman" pitchFamily="18" charset="0"/>
              </a:rPr>
              <a:t> THEO </a:t>
            </a:r>
            <a:r>
              <a:rPr lang="en-US" sz="1800" b="1" dirty="0" err="1">
                <a:solidFill>
                  <a:srgbClr val="CC0000"/>
                </a:solidFill>
                <a:latin typeface="Times New Roman" pitchFamily="18" charset="0"/>
              </a:rPr>
              <a:t>HƯỚNG</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DẪN</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CỦA</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BỘ</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GIÁO</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DỤC</a:t>
            </a:r>
            <a:r>
              <a:rPr lang="en-US" sz="1800" b="1" dirty="0">
                <a:solidFill>
                  <a:srgbClr val="CC0000"/>
                </a:solidFill>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5"/>
          <p:cNvSpPr txBox="1">
            <a:spLocks noChangeArrowheads="1"/>
          </p:cNvSpPr>
          <p:nvPr/>
        </p:nvSpPr>
        <p:spPr bwMode="auto">
          <a:xfrm>
            <a:off x="0" y="188640"/>
            <a:ext cx="85312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800" b="1" u="sng" dirty="0">
                <a:solidFill>
                  <a:srgbClr val="FF0000"/>
                </a:solidFill>
                <a:latin typeface="Times New Roman" pitchFamily="18" charset="0"/>
              </a:rPr>
              <a:t>II. </a:t>
            </a:r>
            <a:r>
              <a:rPr lang="en-US" sz="2800" b="1" u="sng" dirty="0" err="1">
                <a:solidFill>
                  <a:srgbClr val="FF0000"/>
                </a:solidFill>
                <a:latin typeface="Times New Roman" pitchFamily="18" charset="0"/>
              </a:rPr>
              <a:t>ĐIỀU</a:t>
            </a:r>
            <a:r>
              <a:rPr lang="en-US" sz="2800" b="1" u="sng" dirty="0">
                <a:solidFill>
                  <a:srgbClr val="FF0000"/>
                </a:solidFill>
                <a:latin typeface="Times New Roman" pitchFamily="18" charset="0"/>
              </a:rPr>
              <a:t> </a:t>
            </a:r>
            <a:r>
              <a:rPr lang="en-US" sz="2800" b="1" u="sng" dirty="0" err="1">
                <a:solidFill>
                  <a:srgbClr val="FF0000"/>
                </a:solidFill>
                <a:latin typeface="Times New Roman" pitchFamily="18" charset="0"/>
              </a:rPr>
              <a:t>KIỆN</a:t>
            </a:r>
            <a:r>
              <a:rPr lang="en-US" sz="2800" b="1" u="sng" dirty="0">
                <a:solidFill>
                  <a:srgbClr val="FF0000"/>
                </a:solidFill>
                <a:latin typeface="Times New Roman" pitchFamily="18" charset="0"/>
              </a:rPr>
              <a:t> </a:t>
            </a:r>
            <a:r>
              <a:rPr lang="en-US" sz="2800" b="1" u="sng" dirty="0" err="1">
                <a:solidFill>
                  <a:srgbClr val="FF0000"/>
                </a:solidFill>
                <a:latin typeface="Times New Roman" pitchFamily="18" charset="0"/>
              </a:rPr>
              <a:t>SỬ</a:t>
            </a:r>
            <a:r>
              <a:rPr lang="en-US" sz="2800" b="1" u="sng" dirty="0">
                <a:solidFill>
                  <a:srgbClr val="FF0000"/>
                </a:solidFill>
                <a:latin typeface="Times New Roman" pitchFamily="18" charset="0"/>
              </a:rPr>
              <a:t> </a:t>
            </a:r>
            <a:r>
              <a:rPr lang="en-US" sz="2800" b="1" u="sng" dirty="0" err="1">
                <a:solidFill>
                  <a:srgbClr val="FF0000"/>
                </a:solidFill>
                <a:latin typeface="Times New Roman" pitchFamily="18" charset="0"/>
              </a:rPr>
              <a:t>DỤNG</a:t>
            </a:r>
            <a:r>
              <a:rPr lang="en-US" sz="2800" b="1" u="sng" dirty="0">
                <a:solidFill>
                  <a:srgbClr val="FF0000"/>
                </a:solidFill>
                <a:latin typeface="Times New Roman" pitchFamily="18" charset="0"/>
              </a:rPr>
              <a:t> </a:t>
            </a:r>
            <a:r>
              <a:rPr lang="en-US" sz="2800" b="1" u="sng" dirty="0" err="1">
                <a:solidFill>
                  <a:srgbClr val="FF0000"/>
                </a:solidFill>
                <a:latin typeface="Times New Roman" pitchFamily="18" charset="0"/>
              </a:rPr>
              <a:t>HÀM</a:t>
            </a:r>
            <a:r>
              <a:rPr lang="en-US" sz="2800" b="1" u="sng" dirty="0">
                <a:solidFill>
                  <a:srgbClr val="FF0000"/>
                </a:solidFill>
                <a:latin typeface="Times New Roman" pitchFamily="18" charset="0"/>
              </a:rPr>
              <a:t> Ý</a:t>
            </a:r>
          </a:p>
        </p:txBody>
      </p:sp>
      <p:sp>
        <p:nvSpPr>
          <p:cNvPr id="11" name="Rectangle 3"/>
          <p:cNvSpPr txBox="1">
            <a:spLocks noChangeArrowheads="1"/>
          </p:cNvSpPr>
          <p:nvPr/>
        </p:nvSpPr>
        <p:spPr>
          <a:xfrm>
            <a:off x="107504" y="914400"/>
            <a:ext cx="9034909" cy="49837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80000"/>
              </a:lnSpc>
              <a:buFontTx/>
              <a:buNone/>
            </a:pPr>
            <a:r>
              <a:rPr lang="en-US" altLang="vi-VN" sz="2400" dirty="0" smtClean="0">
                <a:solidFill>
                  <a:srgbClr val="FF0000"/>
                </a:solidFill>
                <a:latin typeface="Times New Roman" pitchFamily="18" charset="0"/>
                <a:cs typeface="Times New Roman" pitchFamily="18" charset="0"/>
              </a:rPr>
              <a:t>1. </a:t>
            </a:r>
            <a:r>
              <a:rPr lang="en-US" altLang="vi-VN" sz="2400" dirty="0" err="1" smtClean="0">
                <a:solidFill>
                  <a:srgbClr val="FF0000"/>
                </a:solidFill>
                <a:latin typeface="Times New Roman" pitchFamily="18" charset="0"/>
                <a:cs typeface="Times New Roman" pitchFamily="18" charset="0"/>
              </a:rPr>
              <a:t>Ví</a:t>
            </a:r>
            <a:r>
              <a:rPr lang="en-US" altLang="vi-VN" sz="2400" dirty="0" smtClean="0">
                <a:solidFill>
                  <a:srgbClr val="FF0000"/>
                </a:solidFill>
                <a:latin typeface="Times New Roman" pitchFamily="18" charset="0"/>
                <a:cs typeface="Times New Roman" pitchFamily="18" charset="0"/>
              </a:rPr>
              <a:t> </a:t>
            </a:r>
            <a:r>
              <a:rPr lang="en-US" altLang="vi-VN" sz="2400" dirty="0" err="1" smtClean="0">
                <a:solidFill>
                  <a:srgbClr val="FF0000"/>
                </a:solidFill>
                <a:latin typeface="Times New Roman" pitchFamily="18" charset="0"/>
                <a:cs typeface="Times New Roman" pitchFamily="18" charset="0"/>
              </a:rPr>
              <a:t>dụ</a:t>
            </a:r>
            <a:r>
              <a:rPr lang="en-US" altLang="vi-VN" sz="2400" dirty="0" smtClean="0">
                <a:solidFill>
                  <a:srgbClr val="FF0000"/>
                </a:solidFill>
                <a:latin typeface="Times New Roman" pitchFamily="18" charset="0"/>
                <a:cs typeface="Times New Roman" pitchFamily="18" charset="0"/>
              </a:rPr>
              <a:t>:</a:t>
            </a:r>
            <a:endParaRPr lang="en-US" altLang="vi-VN" sz="2400" dirty="0">
              <a:solidFill>
                <a:srgbClr val="FF0000"/>
              </a:solidFill>
              <a:latin typeface="Times New Roman" pitchFamily="18" charset="0"/>
              <a:cs typeface="Times New Roman" pitchFamily="18" charset="0"/>
            </a:endParaRPr>
          </a:p>
        </p:txBody>
      </p:sp>
      <p:sp>
        <p:nvSpPr>
          <p:cNvPr id="14" name="Rectangle 3"/>
          <p:cNvSpPr txBox="1">
            <a:spLocks noChangeArrowheads="1"/>
          </p:cNvSpPr>
          <p:nvPr/>
        </p:nvSpPr>
        <p:spPr>
          <a:xfrm>
            <a:off x="-29553" y="1340768"/>
            <a:ext cx="9144001" cy="5410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80000"/>
              </a:lnSpc>
              <a:buFontTx/>
              <a:buNone/>
            </a:pPr>
            <a:r>
              <a:rPr lang="en-US" altLang="vi-VN" sz="2400">
                <a:latin typeface="Times New Roman" pitchFamily="18" charset="0"/>
                <a:cs typeface="Times New Roman" pitchFamily="18" charset="0"/>
              </a:rPr>
              <a:t>	</a:t>
            </a:r>
            <a:r>
              <a:rPr lang="en-US" altLang="vi-VN" sz="2400" smtClean="0">
                <a:latin typeface="Times New Roman" pitchFamily="18" charset="0"/>
                <a:cs typeface="Times New Roman" pitchFamily="18" charset="0"/>
              </a:rPr>
              <a:t>	Chị Dậu vừa nói vừa mếu:</a:t>
            </a:r>
          </a:p>
          <a:p>
            <a:pPr algn="just">
              <a:lnSpc>
                <a:spcPct val="80000"/>
              </a:lnSpc>
              <a:buFontTx/>
              <a:buNone/>
            </a:pPr>
            <a:r>
              <a:rPr lang="en-US" altLang="vi-VN" sz="2400" smtClean="0">
                <a:latin typeface="Times New Roman" pitchFamily="18" charset="0"/>
                <a:cs typeface="Times New Roman" pitchFamily="18" charset="0"/>
              </a:rPr>
              <a:t>       - Thôi u không ăn, để phần con. </a:t>
            </a:r>
            <a:r>
              <a:rPr lang="en-US" altLang="vi-VN" sz="2400" i="1" smtClean="0">
                <a:latin typeface="Times New Roman" pitchFamily="18" charset="0"/>
                <a:cs typeface="Times New Roman" pitchFamily="18" charset="0"/>
              </a:rPr>
              <a:t>Con chỉ được ăn ở nhà bữa này nữa thôi</a:t>
            </a:r>
            <a:r>
              <a:rPr lang="en-US" altLang="vi-VN" sz="2400" smtClean="0">
                <a:latin typeface="Times New Roman" pitchFamily="18" charset="0"/>
                <a:cs typeface="Times New Roman" pitchFamily="18" charset="0"/>
              </a:rPr>
              <a:t>. U không muốn ăn tranh của con. Con cứ ăn thật no, không phải nhường nhịn cho u.</a:t>
            </a:r>
          </a:p>
          <a:p>
            <a:pPr algn="just">
              <a:lnSpc>
                <a:spcPct val="80000"/>
              </a:lnSpc>
              <a:buFontTx/>
              <a:buNone/>
            </a:pPr>
            <a:r>
              <a:rPr lang="en-US" altLang="vi-VN" sz="2400" smtClean="0">
                <a:latin typeface="Times New Roman" pitchFamily="18" charset="0"/>
                <a:cs typeface="Times New Roman" pitchFamily="18" charset="0"/>
              </a:rPr>
              <a:t>     Cái Tí chưa hiểu hết ý câu nói của mẹ, nó xám mặt lại và hỏi bằng giọng luống cuống:</a:t>
            </a:r>
          </a:p>
          <a:p>
            <a:pPr algn="just">
              <a:lnSpc>
                <a:spcPct val="80000"/>
              </a:lnSpc>
              <a:buFontTx/>
              <a:buNone/>
            </a:pPr>
            <a:r>
              <a:rPr lang="en-US" altLang="vi-VN" sz="2400" smtClean="0">
                <a:latin typeface="Times New Roman" pitchFamily="18" charset="0"/>
                <a:cs typeface="Times New Roman" pitchFamily="18" charset="0"/>
              </a:rPr>
              <a:t>       - Vậy thì bữa sau con ăn ở đâu ?</a:t>
            </a:r>
          </a:p>
          <a:p>
            <a:pPr algn="just">
              <a:lnSpc>
                <a:spcPct val="80000"/>
              </a:lnSpc>
              <a:buFontTx/>
              <a:buNone/>
            </a:pPr>
            <a:r>
              <a:rPr lang="en-US" altLang="vi-VN" sz="2400" smtClean="0">
                <a:latin typeface="Times New Roman" pitchFamily="18" charset="0"/>
                <a:cs typeface="Times New Roman" pitchFamily="18" charset="0"/>
              </a:rPr>
              <a:t>     Điểm thêm một “giây” nức nở, chị Dậu ngó con bằng cách xót xa:      </a:t>
            </a:r>
          </a:p>
          <a:p>
            <a:pPr algn="just">
              <a:lnSpc>
                <a:spcPct val="80000"/>
              </a:lnSpc>
              <a:buFontTx/>
              <a:buNone/>
            </a:pPr>
            <a:r>
              <a:rPr lang="en-US" altLang="vi-VN" sz="2400" smtClean="0">
                <a:latin typeface="Times New Roman" pitchFamily="18" charset="0"/>
                <a:cs typeface="Times New Roman" pitchFamily="18" charset="0"/>
              </a:rPr>
              <a:t>       </a:t>
            </a:r>
            <a:r>
              <a:rPr lang="en-US" altLang="vi-VN" sz="2400" i="1" smtClean="0">
                <a:latin typeface="Times New Roman" pitchFamily="18" charset="0"/>
                <a:cs typeface="Times New Roman" pitchFamily="18" charset="0"/>
              </a:rPr>
              <a:t>- Con sẽ ăn ở nhà cụ Nghị thôn Đoài. </a:t>
            </a:r>
          </a:p>
          <a:p>
            <a:pPr algn="just">
              <a:lnSpc>
                <a:spcPct val="80000"/>
              </a:lnSpc>
              <a:buFontTx/>
              <a:buNone/>
            </a:pPr>
            <a:r>
              <a:rPr lang="en-US" altLang="vi-VN" sz="2400" smtClean="0">
                <a:latin typeface="Times New Roman" pitchFamily="18" charset="0"/>
                <a:cs typeface="Times New Roman" pitchFamily="18" charset="0"/>
              </a:rPr>
              <a:t>	  Cái Tí nghe nói giãy nảy, giống như sét đánh bên tai, nó liệng củ khoai vào rổ và òa lên khóc:</a:t>
            </a:r>
          </a:p>
          <a:p>
            <a:pPr algn="just">
              <a:lnSpc>
                <a:spcPct val="80000"/>
              </a:lnSpc>
              <a:buFontTx/>
              <a:buNone/>
            </a:pPr>
            <a:r>
              <a:rPr lang="en-US" altLang="vi-VN" sz="2400" smtClean="0">
                <a:latin typeface="Times New Roman" pitchFamily="18" charset="0"/>
                <a:cs typeface="Times New Roman" pitchFamily="18" charset="0"/>
              </a:rPr>
              <a:t>       - U bán con thật đấy ư ? Con van u, con lạy u, con còn bé bỏng, u đừng bán con đi, tội nghiệp. U để cho con ở nhà chơi với em con.</a:t>
            </a:r>
          </a:p>
          <a:p>
            <a:pPr algn="just">
              <a:lnSpc>
                <a:spcPct val="80000"/>
              </a:lnSpc>
              <a:buFontTx/>
              <a:buChar char="-"/>
            </a:pPr>
            <a:endParaRPr lang="en-US" altLang="vi-VN" sz="2400">
              <a:latin typeface="Times New Roman" pitchFamily="18" charset="0"/>
              <a:cs typeface="Times New Roman" pitchFamily="18" charset="0"/>
            </a:endParaRPr>
          </a:p>
        </p:txBody>
      </p:sp>
    </p:spTree>
    <p:extLst>
      <p:ext uri="{BB962C8B-B14F-4D97-AF65-F5344CB8AC3E}">
        <p14:creationId xmlns:p14="http://schemas.microsoft.com/office/powerpoint/2010/main" val="356681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diamond(in)">
                                      <p:cBhvr>
                                        <p:cTn id="12" dur="20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diamond(in)">
                                      <p:cBhvr>
                                        <p:cTn id="17" dur="2000"/>
                                        <p:tgtEl>
                                          <p:spTgt spid="14">
                                            <p:txEl>
                                              <p:pRg st="0" end="0"/>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14">
                                            <p:txEl>
                                              <p:pRg st="1" end="1"/>
                                            </p:txEl>
                                          </p:spTgt>
                                        </p:tgtEl>
                                        <p:attrNameLst>
                                          <p:attrName>style.visibility</p:attrName>
                                        </p:attrNameLst>
                                      </p:cBhvr>
                                      <p:to>
                                        <p:strVal val="visible"/>
                                      </p:to>
                                    </p:set>
                                    <p:animEffect transition="in" filter="diamond(in)">
                                      <p:cBhvr>
                                        <p:cTn id="20" dur="2000"/>
                                        <p:tgtEl>
                                          <p:spTgt spid="14">
                                            <p:txEl>
                                              <p:pRg st="1" end="1"/>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14">
                                            <p:txEl>
                                              <p:pRg st="2" end="2"/>
                                            </p:txEl>
                                          </p:spTgt>
                                        </p:tgtEl>
                                        <p:attrNameLst>
                                          <p:attrName>style.visibility</p:attrName>
                                        </p:attrNameLst>
                                      </p:cBhvr>
                                      <p:to>
                                        <p:strVal val="visible"/>
                                      </p:to>
                                    </p:set>
                                    <p:animEffect transition="in" filter="diamond(in)">
                                      <p:cBhvr>
                                        <p:cTn id="23" dur="2000"/>
                                        <p:tgtEl>
                                          <p:spTgt spid="14">
                                            <p:txEl>
                                              <p:pRg st="2" end="2"/>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14">
                                            <p:txEl>
                                              <p:pRg st="3" end="3"/>
                                            </p:txEl>
                                          </p:spTgt>
                                        </p:tgtEl>
                                        <p:attrNameLst>
                                          <p:attrName>style.visibility</p:attrName>
                                        </p:attrNameLst>
                                      </p:cBhvr>
                                      <p:to>
                                        <p:strVal val="visible"/>
                                      </p:to>
                                    </p:set>
                                    <p:animEffect transition="in" filter="diamond(in)">
                                      <p:cBhvr>
                                        <p:cTn id="26" dur="2000"/>
                                        <p:tgtEl>
                                          <p:spTgt spid="14">
                                            <p:txEl>
                                              <p:pRg st="3" end="3"/>
                                            </p:txEl>
                                          </p:spTgt>
                                        </p:tgtEl>
                                      </p:cBhvr>
                                    </p:animEffect>
                                  </p:childTnLst>
                                </p:cTn>
                              </p:par>
                              <p:par>
                                <p:cTn id="27" presetID="8" presetClass="entr" presetSubtype="16" fill="hold" nodeType="withEffect">
                                  <p:stCondLst>
                                    <p:cond delay="0"/>
                                  </p:stCondLst>
                                  <p:childTnLst>
                                    <p:set>
                                      <p:cBhvr>
                                        <p:cTn id="28" dur="1" fill="hold">
                                          <p:stCondLst>
                                            <p:cond delay="0"/>
                                          </p:stCondLst>
                                        </p:cTn>
                                        <p:tgtEl>
                                          <p:spTgt spid="14">
                                            <p:txEl>
                                              <p:pRg st="4" end="4"/>
                                            </p:txEl>
                                          </p:spTgt>
                                        </p:tgtEl>
                                        <p:attrNameLst>
                                          <p:attrName>style.visibility</p:attrName>
                                        </p:attrNameLst>
                                      </p:cBhvr>
                                      <p:to>
                                        <p:strVal val="visible"/>
                                      </p:to>
                                    </p:set>
                                    <p:animEffect transition="in" filter="diamond(in)">
                                      <p:cBhvr>
                                        <p:cTn id="29" dur="2000"/>
                                        <p:tgtEl>
                                          <p:spTgt spid="14">
                                            <p:txEl>
                                              <p:pRg st="4" end="4"/>
                                            </p:txEl>
                                          </p:spTgt>
                                        </p:tgtEl>
                                      </p:cBhvr>
                                    </p:animEffect>
                                  </p:childTnLst>
                                </p:cTn>
                              </p:par>
                              <p:par>
                                <p:cTn id="30" presetID="8" presetClass="entr" presetSubtype="16" fill="hold" nodeType="with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diamond(in)">
                                      <p:cBhvr>
                                        <p:cTn id="32" dur="2000"/>
                                        <p:tgtEl>
                                          <p:spTgt spid="14">
                                            <p:txEl>
                                              <p:pRg st="5" end="5"/>
                                            </p:txEl>
                                          </p:spTgt>
                                        </p:tgtEl>
                                      </p:cBhvr>
                                    </p:animEffect>
                                  </p:childTnLst>
                                </p:cTn>
                              </p:par>
                              <p:par>
                                <p:cTn id="33" presetID="8" presetClass="entr" presetSubtype="16" fill="hold" nodeType="withEffect">
                                  <p:stCondLst>
                                    <p:cond delay="0"/>
                                  </p:stCondLst>
                                  <p:childTnLst>
                                    <p:set>
                                      <p:cBhvr>
                                        <p:cTn id="34" dur="1" fill="hold">
                                          <p:stCondLst>
                                            <p:cond delay="0"/>
                                          </p:stCondLst>
                                        </p:cTn>
                                        <p:tgtEl>
                                          <p:spTgt spid="14">
                                            <p:txEl>
                                              <p:pRg st="6" end="6"/>
                                            </p:txEl>
                                          </p:spTgt>
                                        </p:tgtEl>
                                        <p:attrNameLst>
                                          <p:attrName>style.visibility</p:attrName>
                                        </p:attrNameLst>
                                      </p:cBhvr>
                                      <p:to>
                                        <p:strVal val="visible"/>
                                      </p:to>
                                    </p:set>
                                    <p:animEffect transition="in" filter="diamond(in)">
                                      <p:cBhvr>
                                        <p:cTn id="35" dur="2000"/>
                                        <p:tgtEl>
                                          <p:spTgt spid="14">
                                            <p:txEl>
                                              <p:pRg st="6" end="6"/>
                                            </p:txEl>
                                          </p:spTgt>
                                        </p:tgtEl>
                                      </p:cBhvr>
                                    </p:animEffect>
                                  </p:childTnLst>
                                </p:cTn>
                              </p:par>
                              <p:par>
                                <p:cTn id="36" presetID="8" presetClass="entr" presetSubtype="16" fill="hold" nodeType="withEffect">
                                  <p:stCondLst>
                                    <p:cond delay="0"/>
                                  </p:stCondLst>
                                  <p:childTnLst>
                                    <p:set>
                                      <p:cBhvr>
                                        <p:cTn id="37" dur="1" fill="hold">
                                          <p:stCondLst>
                                            <p:cond delay="0"/>
                                          </p:stCondLst>
                                        </p:cTn>
                                        <p:tgtEl>
                                          <p:spTgt spid="14">
                                            <p:txEl>
                                              <p:pRg st="7" end="7"/>
                                            </p:txEl>
                                          </p:spTgt>
                                        </p:tgtEl>
                                        <p:attrNameLst>
                                          <p:attrName>style.visibility</p:attrName>
                                        </p:attrNameLst>
                                      </p:cBhvr>
                                      <p:to>
                                        <p:strVal val="visible"/>
                                      </p:to>
                                    </p:set>
                                    <p:animEffect transition="in" filter="diamond(in)">
                                      <p:cBhvr>
                                        <p:cTn id="38" dur="2000"/>
                                        <p:tgtEl>
                                          <p:spTgt spid="1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Line 3"/>
          <p:cNvSpPr>
            <a:spLocks noChangeShapeType="1"/>
          </p:cNvSpPr>
          <p:nvPr/>
        </p:nvSpPr>
        <p:spPr bwMode="auto">
          <a:xfrm flipH="1">
            <a:off x="4343400" y="1473200"/>
            <a:ext cx="12700" cy="538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48" name="AutoShape 4"/>
          <p:cNvSpPr>
            <a:spLocks noChangeArrowheads="1"/>
          </p:cNvSpPr>
          <p:nvPr/>
        </p:nvSpPr>
        <p:spPr bwMode="auto">
          <a:xfrm>
            <a:off x="4457700" y="188640"/>
            <a:ext cx="4191000" cy="2247900"/>
          </a:xfrm>
          <a:prstGeom prst="cloudCallout">
            <a:avLst>
              <a:gd name="adj1" fmla="val -34204"/>
              <a:gd name="adj2" fmla="val 54944"/>
            </a:avLst>
          </a:prstGeom>
          <a:solidFill>
            <a:schemeClr val="accent1"/>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vi-VN" sz="2400">
                <a:solidFill>
                  <a:srgbClr val="0000FF"/>
                </a:solidFill>
                <a:latin typeface="Times New Roman" pitchFamily="18" charset="0"/>
                <a:cs typeface="Times New Roman" pitchFamily="18" charset="0"/>
              </a:rPr>
              <a:t>Hàm ý trong câu nói nào của chị Dậu rõ hơn? Vì sao chị phải nói rõ như vậy?</a:t>
            </a:r>
            <a:endParaRPr lang="en-US" altLang="vi-VN" sz="2400">
              <a:solidFill>
                <a:srgbClr val="FF0000"/>
              </a:solidFill>
              <a:latin typeface="Times New Roman" pitchFamily="18" charset="0"/>
              <a:cs typeface="Times New Roman" pitchFamily="18" charset="0"/>
            </a:endParaRPr>
          </a:p>
        </p:txBody>
      </p:sp>
      <p:sp>
        <p:nvSpPr>
          <p:cNvPr id="14341" name="Rectangle 5"/>
          <p:cNvSpPr>
            <a:spLocks noChangeArrowheads="1"/>
          </p:cNvSpPr>
          <p:nvPr/>
        </p:nvSpPr>
        <p:spPr bwMode="auto">
          <a:xfrm>
            <a:off x="160338" y="1196107"/>
            <a:ext cx="4051622"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pPr>
            <a:r>
              <a:rPr lang="en-US" altLang="vi-VN" sz="2400">
                <a:solidFill>
                  <a:srgbClr val="FF0000"/>
                </a:solidFill>
                <a:cs typeface="Arial" charset="0"/>
              </a:rPr>
              <a:t>    </a:t>
            </a:r>
            <a:r>
              <a:rPr lang="en-US" altLang="vi-VN" sz="2400">
                <a:solidFill>
                  <a:srgbClr val="FF0000"/>
                </a:solidFill>
                <a:latin typeface="Times New Roman" pitchFamily="18" charset="0"/>
                <a:cs typeface="Times New Roman" pitchFamily="18" charset="0"/>
              </a:rPr>
              <a:t>- Con chỉ được ăn ở nhà bữa này nữa thôi.</a:t>
            </a:r>
          </a:p>
          <a:p>
            <a:pPr marL="342900" indent="-342900" eaLnBrk="1" hangingPunct="1">
              <a:spcBef>
                <a:spcPct val="20000"/>
              </a:spcBef>
            </a:pPr>
            <a:endParaRPr lang="en-US" altLang="vi-VN" sz="2400">
              <a:latin typeface="Times New Roman" pitchFamily="18" charset="0"/>
              <a:cs typeface="Times New Roman" pitchFamily="18" charset="0"/>
            </a:endParaRPr>
          </a:p>
          <a:p>
            <a:pPr marL="342900" indent="-342900" eaLnBrk="1" hangingPunct="1">
              <a:spcBef>
                <a:spcPct val="20000"/>
              </a:spcBef>
            </a:pPr>
            <a:endParaRPr lang="en-US" altLang="vi-VN" sz="2800">
              <a:solidFill>
                <a:srgbClr val="FF0000"/>
              </a:solidFill>
              <a:cs typeface="Arial" charset="0"/>
            </a:endParaRPr>
          </a:p>
          <a:p>
            <a:pPr marL="342900" indent="-342900" eaLnBrk="1" hangingPunct="1">
              <a:spcBef>
                <a:spcPct val="20000"/>
              </a:spcBef>
            </a:pPr>
            <a:endParaRPr lang="en-US" altLang="vi-VN" sz="2800">
              <a:cs typeface="Arial" charset="0"/>
            </a:endParaRPr>
          </a:p>
        </p:txBody>
      </p:sp>
      <p:sp>
        <p:nvSpPr>
          <p:cNvPr id="14342" name="Rectangle 6"/>
          <p:cNvSpPr>
            <a:spLocks noChangeArrowheads="1"/>
          </p:cNvSpPr>
          <p:nvPr/>
        </p:nvSpPr>
        <p:spPr bwMode="auto">
          <a:xfrm>
            <a:off x="125487" y="2132856"/>
            <a:ext cx="3946451" cy="152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pPr>
            <a:r>
              <a:rPr lang="en-US" altLang="vi-VN" sz="2400">
                <a:solidFill>
                  <a:srgbClr val="FF0000"/>
                </a:solidFill>
                <a:cs typeface="Arial" charset="0"/>
              </a:rPr>
              <a:t>    </a:t>
            </a:r>
            <a:r>
              <a:rPr lang="en-US" altLang="vi-VN" sz="2400">
                <a:latin typeface="Times New Roman" pitchFamily="18" charset="0"/>
                <a:cs typeface="Times New Roman" pitchFamily="18" charset="0"/>
              </a:rPr>
              <a:t>=&gt; Sau bữa ăn này con không còn được ở nhà  nữa. Mẹ đã bán con.</a:t>
            </a:r>
          </a:p>
          <a:p>
            <a:pPr marL="342900" indent="-342900" eaLnBrk="1" hangingPunct="1">
              <a:spcBef>
                <a:spcPct val="20000"/>
              </a:spcBef>
            </a:pPr>
            <a:endParaRPr lang="en-US" altLang="vi-VN" sz="2400">
              <a:latin typeface="Times New Roman" pitchFamily="18" charset="0"/>
              <a:cs typeface="Times New Roman" pitchFamily="18" charset="0"/>
            </a:endParaRPr>
          </a:p>
          <a:p>
            <a:pPr marL="342900" indent="-342900" eaLnBrk="1" hangingPunct="1">
              <a:spcBef>
                <a:spcPct val="20000"/>
              </a:spcBef>
            </a:pPr>
            <a:endParaRPr lang="en-US" altLang="vi-VN" sz="2800">
              <a:solidFill>
                <a:srgbClr val="FF0000"/>
              </a:solidFill>
              <a:cs typeface="Arial" charset="0"/>
            </a:endParaRPr>
          </a:p>
          <a:p>
            <a:pPr marL="342900" indent="-342900" eaLnBrk="1" hangingPunct="1">
              <a:spcBef>
                <a:spcPct val="20000"/>
              </a:spcBef>
            </a:pPr>
            <a:endParaRPr lang="en-US" altLang="vi-VN" sz="2800">
              <a:cs typeface="Arial" charset="0"/>
            </a:endParaRPr>
          </a:p>
        </p:txBody>
      </p:sp>
      <p:sp>
        <p:nvSpPr>
          <p:cNvPr id="14343" name="Rectangle 7"/>
          <p:cNvSpPr>
            <a:spLocks noChangeArrowheads="1"/>
          </p:cNvSpPr>
          <p:nvPr/>
        </p:nvSpPr>
        <p:spPr bwMode="auto">
          <a:xfrm>
            <a:off x="185738" y="3645024"/>
            <a:ext cx="4026222"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pPr>
            <a:r>
              <a:rPr lang="en-US" altLang="vi-VN" sz="2400">
                <a:solidFill>
                  <a:srgbClr val="FF0000"/>
                </a:solidFill>
                <a:cs typeface="Arial" charset="0"/>
              </a:rPr>
              <a:t>    </a:t>
            </a:r>
            <a:r>
              <a:rPr lang="en-US" altLang="vi-VN" sz="2400">
                <a:solidFill>
                  <a:srgbClr val="FF0000"/>
                </a:solidFill>
                <a:latin typeface="Times New Roman" pitchFamily="18" charset="0"/>
                <a:cs typeface="Times New Roman" pitchFamily="18" charset="0"/>
              </a:rPr>
              <a:t>- Con sẽ ăn ở nhà cụ Nghị thôn Đoài.</a:t>
            </a:r>
          </a:p>
          <a:p>
            <a:pPr marL="342900" indent="-342900" eaLnBrk="1" hangingPunct="1">
              <a:spcBef>
                <a:spcPct val="20000"/>
              </a:spcBef>
            </a:pPr>
            <a:endParaRPr lang="en-US" altLang="vi-VN" sz="2400">
              <a:latin typeface="Times New Roman" pitchFamily="18" charset="0"/>
              <a:cs typeface="Times New Roman" pitchFamily="18" charset="0"/>
            </a:endParaRPr>
          </a:p>
          <a:p>
            <a:pPr marL="342900" indent="-342900" eaLnBrk="1" hangingPunct="1">
              <a:spcBef>
                <a:spcPct val="20000"/>
              </a:spcBef>
            </a:pPr>
            <a:endParaRPr lang="en-US" altLang="vi-VN" sz="2800">
              <a:solidFill>
                <a:srgbClr val="FF0000"/>
              </a:solidFill>
              <a:cs typeface="Arial" charset="0"/>
            </a:endParaRPr>
          </a:p>
          <a:p>
            <a:pPr marL="342900" indent="-342900" eaLnBrk="1" hangingPunct="1">
              <a:spcBef>
                <a:spcPct val="20000"/>
              </a:spcBef>
            </a:pPr>
            <a:endParaRPr lang="en-US" altLang="vi-VN" sz="2800">
              <a:cs typeface="Arial" charset="0"/>
            </a:endParaRPr>
          </a:p>
        </p:txBody>
      </p:sp>
      <p:sp>
        <p:nvSpPr>
          <p:cNvPr id="14344" name="Rectangle 8"/>
          <p:cNvSpPr>
            <a:spLocks noChangeArrowheads="1"/>
          </p:cNvSpPr>
          <p:nvPr/>
        </p:nvSpPr>
        <p:spPr bwMode="auto">
          <a:xfrm>
            <a:off x="179512" y="4581129"/>
            <a:ext cx="4032448"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pPr>
            <a:r>
              <a:rPr lang="en-US" altLang="vi-VN" sz="2400">
                <a:solidFill>
                  <a:srgbClr val="FF0000"/>
                </a:solidFill>
                <a:cs typeface="Arial" charset="0"/>
              </a:rPr>
              <a:t>    </a:t>
            </a:r>
            <a:r>
              <a:rPr lang="en-US" altLang="vi-VN" sz="2400">
                <a:latin typeface="Times New Roman" pitchFamily="18" charset="0"/>
                <a:cs typeface="Times New Roman" pitchFamily="18" charset="0"/>
              </a:rPr>
              <a:t>=&gt; Mẹ đã bán con cho cụ Nghị ở thôn Đoài</a:t>
            </a:r>
            <a:r>
              <a:rPr lang="en-US" altLang="vi-VN" sz="2400" smtClean="0">
                <a:latin typeface="Times New Roman" pitchFamily="18" charset="0"/>
                <a:cs typeface="Times New Roman" pitchFamily="18" charset="0"/>
              </a:rPr>
              <a:t>.</a:t>
            </a:r>
            <a:endParaRPr lang="en-US" altLang="vi-VN" sz="2400">
              <a:latin typeface="Times New Roman" pitchFamily="18" charset="0"/>
              <a:cs typeface="Times New Roman" pitchFamily="18" charset="0"/>
            </a:endParaRPr>
          </a:p>
          <a:p>
            <a:pPr marL="342900" indent="-342900" eaLnBrk="1" hangingPunct="1">
              <a:spcBef>
                <a:spcPct val="20000"/>
              </a:spcBef>
            </a:pPr>
            <a:endParaRPr lang="en-US" altLang="vi-VN" sz="2800">
              <a:solidFill>
                <a:srgbClr val="FF0000"/>
              </a:solidFill>
              <a:cs typeface="Arial" charset="0"/>
            </a:endParaRPr>
          </a:p>
          <a:p>
            <a:pPr marL="342900" indent="-342900" eaLnBrk="1" hangingPunct="1">
              <a:spcBef>
                <a:spcPct val="20000"/>
              </a:spcBef>
            </a:pPr>
            <a:endParaRPr lang="en-US" altLang="vi-VN" sz="2800">
              <a:cs typeface="Arial" charset="0"/>
            </a:endParaRPr>
          </a:p>
        </p:txBody>
      </p:sp>
      <p:sp>
        <p:nvSpPr>
          <p:cNvPr id="31753" name="Rectangle 9"/>
          <p:cNvSpPr>
            <a:spLocks noChangeArrowheads="1"/>
          </p:cNvSpPr>
          <p:nvPr/>
        </p:nvSpPr>
        <p:spPr bwMode="auto">
          <a:xfrm>
            <a:off x="4564063" y="4530725"/>
            <a:ext cx="4567237" cy="149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eaLnBrk="1" hangingPunct="1">
              <a:lnSpc>
                <a:spcPct val="90000"/>
              </a:lnSpc>
              <a:spcBef>
                <a:spcPct val="20000"/>
              </a:spcBef>
            </a:pPr>
            <a:r>
              <a:rPr lang="en-US" altLang="vi-VN" sz="2400" smtClean="0">
                <a:latin typeface="Times New Roman" pitchFamily="18" charset="0"/>
                <a:cs typeface="Times New Roman" pitchFamily="18" charset="0"/>
              </a:rPr>
              <a:t>- </a:t>
            </a:r>
            <a:r>
              <a:rPr lang="en-US" altLang="vi-VN" sz="2400">
                <a:latin typeface="Times New Roman" pitchFamily="18" charset="0"/>
                <a:cs typeface="Times New Roman" pitchFamily="18" charset="0"/>
              </a:rPr>
              <a:t>Hàm ý trong câu thứ hai rõ hơn. </a:t>
            </a:r>
          </a:p>
          <a:p>
            <a:pPr marL="342900" indent="-342900" eaLnBrk="1" hangingPunct="1">
              <a:lnSpc>
                <a:spcPct val="90000"/>
              </a:lnSpc>
              <a:spcBef>
                <a:spcPct val="20000"/>
              </a:spcBef>
            </a:pPr>
            <a:r>
              <a:rPr lang="en-US" altLang="vi-VN" sz="2400">
                <a:latin typeface="Times New Roman" pitchFamily="18" charset="0"/>
                <a:cs typeface="Times New Roman" pitchFamily="18" charset="0"/>
              </a:rPr>
              <a:t>  - Chị Dậu phải nói rõ hơn vì cái Tí không hiểu được hàm ý của câu nói thứ nhất</a:t>
            </a:r>
            <a:r>
              <a:rPr lang="en-US" altLang="vi-VN" sz="2400" smtClean="0">
                <a:latin typeface="Times New Roman" pitchFamily="18" charset="0"/>
                <a:cs typeface="Times New Roman" pitchFamily="18" charset="0"/>
              </a:rPr>
              <a:t>.</a:t>
            </a:r>
            <a:endParaRPr lang="en-US" altLang="vi-VN" sz="2400">
              <a:latin typeface="Times New Roman" pitchFamily="18" charset="0"/>
              <a:cs typeface="Times New Roman" pitchFamily="18" charset="0"/>
            </a:endParaRPr>
          </a:p>
        </p:txBody>
      </p:sp>
      <p:sp>
        <p:nvSpPr>
          <p:cNvPr id="31754" name="AutoShape 10"/>
          <p:cNvSpPr>
            <a:spLocks noChangeArrowheads="1"/>
          </p:cNvSpPr>
          <p:nvPr/>
        </p:nvSpPr>
        <p:spPr bwMode="auto">
          <a:xfrm>
            <a:off x="4437063" y="188640"/>
            <a:ext cx="4292600" cy="2311400"/>
          </a:xfrm>
          <a:prstGeom prst="cloudCallout">
            <a:avLst>
              <a:gd name="adj1" fmla="val -37056"/>
              <a:gd name="adj2" fmla="val 42514"/>
            </a:avLst>
          </a:prstGeom>
          <a:solidFill>
            <a:schemeClr val="accent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spcBef>
                <a:spcPct val="50000"/>
              </a:spcBef>
            </a:pPr>
            <a:r>
              <a:rPr lang="en-US" altLang="vi-VN" sz="2400">
                <a:latin typeface="Times New Roman" pitchFamily="18" charset="0"/>
                <a:cs typeface="Times New Roman" pitchFamily="18" charset="0"/>
              </a:rPr>
              <a:t>Chi tiết nào cho thấy cái Tý đã hiểu hàm ý trong câu nói thứ hai của mẹ?</a:t>
            </a:r>
          </a:p>
          <a:p>
            <a:pPr algn="ctr" eaLnBrk="1" hangingPunct="1"/>
            <a:endParaRPr lang="en-US" altLang="vi-VN" sz="2400">
              <a:solidFill>
                <a:srgbClr val="0000FF"/>
              </a:solidFill>
              <a:latin typeface="Times New Roman" pitchFamily="18" charset="0"/>
              <a:cs typeface="Times New Roman" pitchFamily="18" charset="0"/>
            </a:endParaRPr>
          </a:p>
        </p:txBody>
      </p:sp>
      <p:sp>
        <p:nvSpPr>
          <p:cNvPr id="31755" name="Rectangle 11"/>
          <p:cNvSpPr>
            <a:spLocks noChangeArrowheads="1"/>
          </p:cNvSpPr>
          <p:nvPr/>
        </p:nvSpPr>
        <p:spPr bwMode="auto">
          <a:xfrm>
            <a:off x="4729163" y="2708920"/>
            <a:ext cx="3987800" cy="1585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eaLnBrk="1" hangingPunct="1">
              <a:spcBef>
                <a:spcPct val="20000"/>
              </a:spcBef>
            </a:pPr>
            <a:r>
              <a:rPr lang="en-US" altLang="vi-VN" sz="2400">
                <a:latin typeface="Times New Roman" pitchFamily="18" charset="0"/>
                <a:cs typeface="Times New Roman" pitchFamily="18" charset="0"/>
              </a:rPr>
              <a:t>-    Cái Tý nghe nói giãy nảy, nó liệng của khoai vào rổ và nói trong tiếng khóc :</a:t>
            </a:r>
          </a:p>
          <a:p>
            <a:pPr marL="342900" indent="-342900" algn="just" eaLnBrk="1" hangingPunct="1">
              <a:spcBef>
                <a:spcPct val="20000"/>
              </a:spcBef>
            </a:pPr>
            <a:r>
              <a:rPr lang="en-US" altLang="vi-VN" sz="2400">
                <a:solidFill>
                  <a:srgbClr val="FF00FF"/>
                </a:solidFill>
                <a:latin typeface="Times New Roman" pitchFamily="18" charset="0"/>
                <a:cs typeface="Times New Roman" pitchFamily="18" charset="0"/>
              </a:rPr>
              <a:t>-</a:t>
            </a:r>
            <a:r>
              <a:rPr lang="en-US" altLang="vi-VN" sz="2400">
                <a:latin typeface="Times New Roman" pitchFamily="18" charset="0"/>
                <a:cs typeface="Times New Roman" pitchFamily="18" charset="0"/>
              </a:rPr>
              <a:t> </a:t>
            </a:r>
            <a:r>
              <a:rPr lang="en-US" altLang="vi-VN" sz="2400">
                <a:solidFill>
                  <a:srgbClr val="FF00FF"/>
                </a:solidFill>
                <a:latin typeface="Times New Roman" pitchFamily="18" charset="0"/>
                <a:cs typeface="Times New Roman" pitchFamily="18" charset="0"/>
              </a:rPr>
              <a:t>“U bán con thật đấy ư”?</a:t>
            </a:r>
            <a:r>
              <a:rPr lang="en-US" altLang="vi-VN" sz="2400">
                <a:latin typeface="Times New Roman" pitchFamily="18" charset="0"/>
                <a:cs typeface="Times New Roman" pitchFamily="18" charset="0"/>
              </a:rPr>
              <a:t> </a:t>
            </a:r>
          </a:p>
          <a:p>
            <a:pPr marL="342900" indent="-342900" algn="just" eaLnBrk="1" hangingPunct="1">
              <a:lnSpc>
                <a:spcPct val="90000"/>
              </a:lnSpc>
              <a:spcBef>
                <a:spcPct val="20000"/>
              </a:spcBef>
            </a:pPr>
            <a:endParaRPr lang="en-US" altLang="vi-VN" sz="2400">
              <a:latin typeface="Times New Roman" pitchFamily="18" charset="0"/>
              <a:cs typeface="Times New Roman" pitchFamily="18" charset="0"/>
            </a:endParaRPr>
          </a:p>
          <a:p>
            <a:pPr marL="342900" indent="-342900" algn="just" eaLnBrk="1" hangingPunct="1">
              <a:lnSpc>
                <a:spcPct val="90000"/>
              </a:lnSpc>
              <a:spcBef>
                <a:spcPct val="20000"/>
              </a:spcBef>
            </a:pPr>
            <a:r>
              <a:rPr lang="en-US" altLang="vi-VN" sz="2400">
                <a:latin typeface="Times New Roman" pitchFamily="18" charset="0"/>
                <a:cs typeface="Times New Roman" pitchFamily="18" charset="0"/>
              </a:rPr>
              <a:t> </a:t>
            </a:r>
          </a:p>
        </p:txBody>
      </p:sp>
    </p:spTree>
    <p:extLst>
      <p:ext uri="{BB962C8B-B14F-4D97-AF65-F5344CB8AC3E}">
        <p14:creationId xmlns:p14="http://schemas.microsoft.com/office/powerpoint/2010/main" val="2128409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Effect transition="in" filter="checkerboard(across)">
                                      <p:cBhvr>
                                        <p:cTn id="7" dur="500"/>
                                        <p:tgtEl>
                                          <p:spTgt spid="317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1753"/>
                                        </p:tgtEl>
                                        <p:attrNameLst>
                                          <p:attrName>style.visibility</p:attrName>
                                        </p:attrNameLst>
                                      </p:cBhvr>
                                      <p:to>
                                        <p:strVal val="visible"/>
                                      </p:to>
                                    </p:set>
                                    <p:animEffect transition="in" filter="checkerboard(across)">
                                      <p:cBhvr>
                                        <p:cTn id="12" dur="500"/>
                                        <p:tgtEl>
                                          <p:spTgt spid="317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1754"/>
                                        </p:tgtEl>
                                        <p:attrNameLst>
                                          <p:attrName>style.visibility</p:attrName>
                                        </p:attrNameLst>
                                      </p:cBhvr>
                                      <p:to>
                                        <p:strVal val="visible"/>
                                      </p:to>
                                    </p:set>
                                    <p:animEffect transition="in" filter="checkerboard(across)">
                                      <p:cBhvr>
                                        <p:cTn id="17" dur="500"/>
                                        <p:tgtEl>
                                          <p:spTgt spid="3175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xit" presetSubtype="10" fill="hold" grpId="1" nodeType="clickEffect">
                                  <p:stCondLst>
                                    <p:cond delay="0"/>
                                  </p:stCondLst>
                                  <p:childTnLst>
                                    <p:animEffect transition="out" filter="checkerboard(across)">
                                      <p:cBhvr>
                                        <p:cTn id="21" dur="500"/>
                                        <p:tgtEl>
                                          <p:spTgt spid="31753"/>
                                        </p:tgtEl>
                                      </p:cBhvr>
                                    </p:animEffect>
                                    <p:set>
                                      <p:cBhvr>
                                        <p:cTn id="22" dur="1" fill="hold">
                                          <p:stCondLst>
                                            <p:cond delay="499"/>
                                          </p:stCondLst>
                                        </p:cTn>
                                        <p:tgtEl>
                                          <p:spTgt spid="31753"/>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1755"/>
                                        </p:tgtEl>
                                        <p:attrNameLst>
                                          <p:attrName>style.visibility</p:attrName>
                                        </p:attrNameLst>
                                      </p:cBhvr>
                                      <p:to>
                                        <p:strVal val="visible"/>
                                      </p:to>
                                    </p:set>
                                    <p:animEffect transition="in" filter="checkerboard(across)">
                                      <p:cBhvr>
                                        <p:cTn id="27" dur="500"/>
                                        <p:tgtEl>
                                          <p:spTgt spid="31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P spid="31753" grpId="0"/>
      <p:bldP spid="31753" grpId="1"/>
      <p:bldP spid="31754" grpId="0" animBg="1"/>
      <p:bldP spid="3175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AutoShape 4"/>
          <p:cNvSpPr>
            <a:spLocks noChangeArrowheads="1"/>
          </p:cNvSpPr>
          <p:nvPr/>
        </p:nvSpPr>
        <p:spPr bwMode="auto">
          <a:xfrm>
            <a:off x="4432300" y="1231900"/>
            <a:ext cx="4178300" cy="2451100"/>
          </a:xfrm>
          <a:prstGeom prst="cloudCallout">
            <a:avLst>
              <a:gd name="adj1" fmla="val -47227"/>
              <a:gd name="adj2" fmla="val 64380"/>
            </a:avLst>
          </a:prstGeom>
          <a:solidFill>
            <a:schemeClr val="accent1"/>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vi-VN" sz="2800">
                <a:solidFill>
                  <a:srgbClr val="0000FF"/>
                </a:solidFill>
                <a:latin typeface="Times New Roman" pitchFamily="18" charset="0"/>
                <a:cs typeface="Times New Roman" pitchFamily="18" charset="0"/>
              </a:rPr>
              <a:t>Cho ví dụ có  hàm ý?</a:t>
            </a:r>
          </a:p>
        </p:txBody>
      </p:sp>
      <p:sp>
        <p:nvSpPr>
          <p:cNvPr id="15364" name="Rectangle 5"/>
          <p:cNvSpPr>
            <a:spLocks noChangeArrowheads="1"/>
          </p:cNvSpPr>
          <p:nvPr/>
        </p:nvSpPr>
        <p:spPr bwMode="auto">
          <a:xfrm>
            <a:off x="0" y="3611563"/>
            <a:ext cx="4208463" cy="152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pPr>
            <a:r>
              <a:rPr lang="en-US" altLang="vi-VN" sz="2400">
                <a:solidFill>
                  <a:srgbClr val="FF0000"/>
                </a:solidFill>
                <a:cs typeface="Arial" charset="0"/>
              </a:rPr>
              <a:t>   </a:t>
            </a:r>
            <a:endParaRPr lang="en-US" altLang="vi-VN" sz="2400">
              <a:latin typeface="Times New Roman" pitchFamily="18" charset="0"/>
              <a:cs typeface="Times New Roman" pitchFamily="18" charset="0"/>
            </a:endParaRPr>
          </a:p>
          <a:p>
            <a:pPr marL="342900" indent="-342900" eaLnBrk="1" hangingPunct="1">
              <a:spcBef>
                <a:spcPct val="20000"/>
              </a:spcBef>
            </a:pPr>
            <a:endParaRPr lang="en-US" altLang="vi-VN" sz="2400">
              <a:latin typeface="Times New Roman" pitchFamily="18" charset="0"/>
              <a:cs typeface="Times New Roman" pitchFamily="18" charset="0"/>
            </a:endParaRPr>
          </a:p>
          <a:p>
            <a:pPr marL="342900" indent="-342900" eaLnBrk="1" hangingPunct="1">
              <a:spcBef>
                <a:spcPct val="20000"/>
              </a:spcBef>
            </a:pPr>
            <a:endParaRPr lang="en-US" altLang="vi-VN" sz="2800">
              <a:solidFill>
                <a:srgbClr val="FF0000"/>
              </a:solidFill>
              <a:cs typeface="Arial" charset="0"/>
            </a:endParaRPr>
          </a:p>
          <a:p>
            <a:pPr marL="342900" indent="-342900" eaLnBrk="1" hangingPunct="1">
              <a:spcBef>
                <a:spcPct val="20000"/>
              </a:spcBef>
            </a:pPr>
            <a:endParaRPr lang="en-US" altLang="vi-VN" sz="2800">
              <a:cs typeface="Arial" charset="0"/>
            </a:endParaRPr>
          </a:p>
        </p:txBody>
      </p:sp>
      <p:sp>
        <p:nvSpPr>
          <p:cNvPr id="32775" name="AutoShape 7"/>
          <p:cNvSpPr>
            <a:spLocks noChangeArrowheads="1"/>
          </p:cNvSpPr>
          <p:nvPr/>
        </p:nvSpPr>
        <p:spPr bwMode="auto">
          <a:xfrm>
            <a:off x="4432300" y="1063625"/>
            <a:ext cx="4541838" cy="2628900"/>
          </a:xfrm>
          <a:prstGeom prst="cloudCallout">
            <a:avLst>
              <a:gd name="adj1" fmla="val -44370"/>
              <a:gd name="adj2" fmla="val 33935"/>
            </a:avLst>
          </a:prstGeom>
          <a:solidFill>
            <a:schemeClr val="accent1"/>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vi-VN" sz="2800">
                <a:solidFill>
                  <a:srgbClr val="0000FF"/>
                </a:solidFill>
                <a:latin typeface="Times New Roman" pitchFamily="18" charset="0"/>
                <a:cs typeface="Times New Roman" pitchFamily="18" charset="0"/>
              </a:rPr>
              <a:t>Vậy để sử dụng hàm ý có hiệu quả cần có những điều kiện gì?</a:t>
            </a:r>
          </a:p>
        </p:txBody>
      </p:sp>
      <p:sp>
        <p:nvSpPr>
          <p:cNvPr id="32778" name="Rectangle 10"/>
          <p:cNvSpPr>
            <a:spLocks noChangeArrowheads="1"/>
          </p:cNvSpPr>
          <p:nvPr/>
        </p:nvSpPr>
        <p:spPr bwMode="auto">
          <a:xfrm>
            <a:off x="234217" y="3284984"/>
            <a:ext cx="4106863" cy="255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eaLnBrk="1" hangingPunct="1">
              <a:spcBef>
                <a:spcPct val="20000"/>
              </a:spcBef>
            </a:pPr>
            <a:r>
              <a:rPr lang="en-US" altLang="vi-VN" sz="2400">
                <a:solidFill>
                  <a:srgbClr val="FF0000"/>
                </a:solidFill>
                <a:cs typeface="Arial" charset="0"/>
              </a:rPr>
              <a:t>      </a:t>
            </a:r>
            <a:r>
              <a:rPr lang="en-US" altLang="vi-VN" sz="2400">
                <a:solidFill>
                  <a:srgbClr val="FF0000"/>
                </a:solidFill>
                <a:latin typeface="Times New Roman" pitchFamily="18" charset="0"/>
                <a:cs typeface="Times New Roman" pitchFamily="18" charset="0"/>
              </a:rPr>
              <a:t>Lưu ý: Trường hợp người nghe có theo dõi lời người nói nhưng không nhận biết hàm ý thì người nói phải điều chỉnh lời nói của mình  phù hợp trình độ của người tiếp nhận  </a:t>
            </a:r>
            <a:r>
              <a:rPr lang="en-US" altLang="vi-VN" sz="2400">
                <a:latin typeface="Times New Roman" pitchFamily="18" charset="0"/>
                <a:cs typeface="Times New Roman" pitchFamily="18" charset="0"/>
              </a:rPr>
              <a:t> .</a:t>
            </a:r>
          </a:p>
          <a:p>
            <a:pPr marL="342900" indent="-342900" eaLnBrk="1" hangingPunct="1">
              <a:spcBef>
                <a:spcPct val="20000"/>
              </a:spcBef>
            </a:pPr>
            <a:endParaRPr lang="en-US" altLang="vi-VN" sz="2400">
              <a:latin typeface="Times New Roman" pitchFamily="18" charset="0"/>
              <a:cs typeface="Times New Roman" pitchFamily="18" charset="0"/>
            </a:endParaRPr>
          </a:p>
          <a:p>
            <a:pPr marL="342900" indent="-342900" eaLnBrk="1" hangingPunct="1">
              <a:spcBef>
                <a:spcPct val="20000"/>
              </a:spcBef>
            </a:pPr>
            <a:endParaRPr lang="en-US" altLang="vi-VN" sz="2800">
              <a:solidFill>
                <a:srgbClr val="FF0000"/>
              </a:solidFill>
              <a:latin typeface="Times New Roman" pitchFamily="18" charset="0"/>
              <a:cs typeface="Times New Roman" pitchFamily="18" charset="0"/>
            </a:endParaRPr>
          </a:p>
          <a:p>
            <a:pPr marL="342900" indent="-342900" eaLnBrk="1" hangingPunct="1">
              <a:spcBef>
                <a:spcPct val="20000"/>
              </a:spcBef>
            </a:pPr>
            <a:endParaRPr lang="en-US" altLang="vi-VN" sz="2800">
              <a:cs typeface="Arial" charset="0"/>
            </a:endParaRPr>
          </a:p>
        </p:txBody>
      </p:sp>
      <p:sp>
        <p:nvSpPr>
          <p:cNvPr id="32779" name="Rectangle 11"/>
          <p:cNvSpPr>
            <a:spLocks noChangeArrowheads="1"/>
          </p:cNvSpPr>
          <p:nvPr/>
        </p:nvSpPr>
        <p:spPr bwMode="auto">
          <a:xfrm>
            <a:off x="228600" y="685800"/>
            <a:ext cx="4318000" cy="227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pPr>
            <a:r>
              <a:rPr lang="en-US" altLang="vi-VN" sz="2400" b="1" dirty="0" smtClean="0">
                <a:solidFill>
                  <a:srgbClr val="FF0000"/>
                </a:solidFill>
                <a:latin typeface="Times New Roman" pitchFamily="18" charset="0"/>
                <a:cs typeface="Times New Roman" pitchFamily="18" charset="0"/>
              </a:rPr>
              <a:t>2, </a:t>
            </a:r>
            <a:r>
              <a:rPr lang="en-US" altLang="vi-VN" sz="2400" b="1" dirty="0" err="1" smtClean="0">
                <a:solidFill>
                  <a:srgbClr val="FF0000"/>
                </a:solidFill>
                <a:latin typeface="Times New Roman" pitchFamily="18" charset="0"/>
                <a:cs typeface="Times New Roman" pitchFamily="18" charset="0"/>
              </a:rPr>
              <a:t>Nhận</a:t>
            </a:r>
            <a:r>
              <a:rPr lang="en-US" altLang="vi-VN" sz="2400" b="1" dirty="0" smtClean="0">
                <a:solidFill>
                  <a:srgbClr val="FF0000"/>
                </a:solidFill>
                <a:latin typeface="Times New Roman" pitchFamily="18" charset="0"/>
                <a:cs typeface="Times New Roman" pitchFamily="18" charset="0"/>
              </a:rPr>
              <a:t> </a:t>
            </a:r>
            <a:r>
              <a:rPr lang="en-US" altLang="vi-VN" sz="2400" b="1" dirty="0" err="1" smtClean="0">
                <a:solidFill>
                  <a:srgbClr val="FF0000"/>
                </a:solidFill>
                <a:latin typeface="Times New Roman" pitchFamily="18" charset="0"/>
                <a:cs typeface="Times New Roman" pitchFamily="18" charset="0"/>
              </a:rPr>
              <a:t>xét</a:t>
            </a:r>
            <a:r>
              <a:rPr lang="en-US" altLang="vi-VN" sz="2400" b="1" dirty="0" smtClean="0">
                <a:solidFill>
                  <a:srgbClr val="FF0000"/>
                </a:solidFill>
                <a:latin typeface="Times New Roman" pitchFamily="18" charset="0"/>
                <a:cs typeface="Times New Roman" pitchFamily="18" charset="0"/>
              </a:rPr>
              <a:t>:</a:t>
            </a:r>
          </a:p>
          <a:p>
            <a:pPr marL="342900" indent="-342900" eaLnBrk="1" hangingPunct="1">
              <a:spcBef>
                <a:spcPct val="20000"/>
              </a:spcBef>
            </a:pPr>
            <a:r>
              <a:rPr lang="en-US" altLang="vi-VN" sz="2400" dirty="0" smtClean="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Người</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nói</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người</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viết</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có</a:t>
            </a:r>
            <a:r>
              <a:rPr lang="en-US" altLang="vi-VN" sz="2400" dirty="0">
                <a:solidFill>
                  <a:srgbClr val="FF0000"/>
                </a:solidFill>
                <a:latin typeface="Times New Roman" pitchFamily="18" charset="0"/>
                <a:cs typeface="Times New Roman" pitchFamily="18" charset="0"/>
              </a:rPr>
              <a:t> ý </a:t>
            </a:r>
            <a:r>
              <a:rPr lang="en-US" altLang="vi-VN" sz="2400" dirty="0" err="1">
                <a:solidFill>
                  <a:srgbClr val="FF0000"/>
                </a:solidFill>
                <a:latin typeface="Times New Roman" pitchFamily="18" charset="0"/>
                <a:cs typeface="Times New Roman" pitchFamily="18" charset="0"/>
              </a:rPr>
              <a:t>thức</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đưa</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hàm</a:t>
            </a:r>
            <a:r>
              <a:rPr lang="en-US" altLang="vi-VN" sz="2400" dirty="0">
                <a:solidFill>
                  <a:srgbClr val="FF0000"/>
                </a:solidFill>
                <a:latin typeface="Times New Roman" pitchFamily="18" charset="0"/>
                <a:cs typeface="Times New Roman" pitchFamily="18" charset="0"/>
              </a:rPr>
              <a:t> ý </a:t>
            </a:r>
            <a:r>
              <a:rPr lang="en-US" altLang="vi-VN" sz="2400" dirty="0" err="1">
                <a:solidFill>
                  <a:srgbClr val="FF0000"/>
                </a:solidFill>
                <a:latin typeface="Times New Roman" pitchFamily="18" charset="0"/>
                <a:cs typeface="Times New Roman" pitchFamily="18" charset="0"/>
              </a:rPr>
              <a:t>vào</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câu</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nói</a:t>
            </a:r>
            <a:r>
              <a:rPr lang="en-US" altLang="vi-VN" sz="2400" dirty="0">
                <a:solidFill>
                  <a:srgbClr val="FF0000"/>
                </a:solidFill>
                <a:latin typeface="Times New Roman" pitchFamily="18" charset="0"/>
                <a:cs typeface="Times New Roman" pitchFamily="18" charset="0"/>
              </a:rPr>
              <a:t>.</a:t>
            </a:r>
          </a:p>
          <a:p>
            <a:pPr marL="342900" indent="-342900" eaLnBrk="1" hangingPunct="1">
              <a:spcBef>
                <a:spcPct val="20000"/>
              </a:spcBef>
            </a:pP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Người</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nghe</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người</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đọc</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có</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năng</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lực</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giải</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đoán</a:t>
            </a:r>
            <a:r>
              <a:rPr lang="en-US" altLang="vi-VN" sz="2400" dirty="0">
                <a:solidFill>
                  <a:srgbClr val="FF0000"/>
                </a:solidFill>
                <a:latin typeface="Times New Roman" pitchFamily="18" charset="0"/>
                <a:cs typeface="Times New Roman" pitchFamily="18" charset="0"/>
              </a:rPr>
              <a:t> </a:t>
            </a:r>
            <a:r>
              <a:rPr lang="en-US" altLang="vi-VN" sz="2400" dirty="0" err="1">
                <a:solidFill>
                  <a:srgbClr val="FF0000"/>
                </a:solidFill>
                <a:latin typeface="Times New Roman" pitchFamily="18" charset="0"/>
                <a:cs typeface="Times New Roman" pitchFamily="18" charset="0"/>
              </a:rPr>
              <a:t>hàm</a:t>
            </a:r>
            <a:r>
              <a:rPr lang="en-US" altLang="vi-VN" sz="2400" dirty="0">
                <a:solidFill>
                  <a:srgbClr val="FF0000"/>
                </a:solidFill>
                <a:latin typeface="Times New Roman" pitchFamily="18" charset="0"/>
                <a:cs typeface="Times New Roman" pitchFamily="18" charset="0"/>
              </a:rPr>
              <a:t> ý </a:t>
            </a:r>
          </a:p>
          <a:p>
            <a:pPr marL="342900" indent="-342900" eaLnBrk="1" hangingPunct="1">
              <a:spcBef>
                <a:spcPct val="20000"/>
              </a:spcBef>
            </a:pPr>
            <a:endParaRPr lang="en-US" altLang="vi-VN" sz="2400" dirty="0">
              <a:latin typeface="Times New Roman" pitchFamily="18" charset="0"/>
              <a:cs typeface="Times New Roman" pitchFamily="18" charset="0"/>
            </a:endParaRPr>
          </a:p>
          <a:p>
            <a:pPr marL="342900" indent="-342900" eaLnBrk="1" hangingPunct="1">
              <a:spcBef>
                <a:spcPct val="20000"/>
              </a:spcBef>
            </a:pPr>
            <a:endParaRPr lang="en-US" altLang="vi-VN" sz="2800" dirty="0">
              <a:solidFill>
                <a:srgbClr val="FF0000"/>
              </a:solidFill>
              <a:cs typeface="Arial" charset="0"/>
            </a:endParaRPr>
          </a:p>
          <a:p>
            <a:pPr marL="342900" indent="-342900" eaLnBrk="1" hangingPunct="1">
              <a:spcBef>
                <a:spcPct val="20000"/>
              </a:spcBef>
            </a:pPr>
            <a:endParaRPr lang="en-US" altLang="vi-VN" sz="2800" dirty="0">
              <a:cs typeface="Arial" charset="0"/>
            </a:endParaRPr>
          </a:p>
        </p:txBody>
      </p:sp>
    </p:spTree>
    <p:extLst>
      <p:ext uri="{BB962C8B-B14F-4D97-AF65-F5344CB8AC3E}">
        <p14:creationId xmlns:p14="http://schemas.microsoft.com/office/powerpoint/2010/main" val="18241024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checkerboard(across)">
                                      <p:cBhvr>
                                        <p:cTn id="7" dur="500"/>
                                        <p:tgtEl>
                                          <p:spTgt spid="327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32772"/>
                                        </p:tgtEl>
                                      </p:cBhvr>
                                    </p:animEffect>
                                    <p:set>
                                      <p:cBhvr>
                                        <p:cTn id="12" dur="1" fill="hold">
                                          <p:stCondLst>
                                            <p:cond delay="499"/>
                                          </p:stCondLst>
                                        </p:cTn>
                                        <p:tgtEl>
                                          <p:spTgt spid="3277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2775"/>
                                        </p:tgtEl>
                                        <p:attrNameLst>
                                          <p:attrName>style.visibility</p:attrName>
                                        </p:attrNameLst>
                                      </p:cBhvr>
                                      <p:to>
                                        <p:strVal val="visible"/>
                                      </p:to>
                                    </p:set>
                                    <p:animEffect transition="in" filter="checkerboard(across)">
                                      <p:cBhvr>
                                        <p:cTn id="17" dur="500"/>
                                        <p:tgtEl>
                                          <p:spTgt spid="3277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2779"/>
                                        </p:tgtEl>
                                        <p:attrNameLst>
                                          <p:attrName>style.visibility</p:attrName>
                                        </p:attrNameLst>
                                      </p:cBhvr>
                                      <p:to>
                                        <p:strVal val="visible"/>
                                      </p:to>
                                    </p:set>
                                    <p:animEffect transition="in" filter="checkerboard(across)">
                                      <p:cBhvr>
                                        <p:cTn id="22" dur="500"/>
                                        <p:tgtEl>
                                          <p:spTgt spid="3277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xit" presetSubtype="10" fill="hold" grpId="1" nodeType="clickEffect">
                                  <p:stCondLst>
                                    <p:cond delay="0"/>
                                  </p:stCondLst>
                                  <p:childTnLst>
                                    <p:animEffect transition="out" filter="checkerboard(across)">
                                      <p:cBhvr>
                                        <p:cTn id="26" dur="500"/>
                                        <p:tgtEl>
                                          <p:spTgt spid="32779"/>
                                        </p:tgtEl>
                                      </p:cBhvr>
                                    </p:animEffect>
                                    <p:set>
                                      <p:cBhvr>
                                        <p:cTn id="27" dur="1" fill="hold">
                                          <p:stCondLst>
                                            <p:cond delay="499"/>
                                          </p:stCondLst>
                                        </p:cTn>
                                        <p:tgtEl>
                                          <p:spTgt spid="32779"/>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2778"/>
                                        </p:tgtEl>
                                        <p:attrNameLst>
                                          <p:attrName>style.visibility</p:attrName>
                                        </p:attrNameLst>
                                      </p:cBhvr>
                                      <p:to>
                                        <p:strVal val="visible"/>
                                      </p:to>
                                    </p:set>
                                    <p:animEffect transition="in" filter="checkerboard(across)">
                                      <p:cBhvr>
                                        <p:cTn id="32" dur="500"/>
                                        <p:tgtEl>
                                          <p:spTgt spid="32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nimBg="1"/>
      <p:bldP spid="32772" grpId="1" animBg="1"/>
      <p:bldP spid="32775" grpId="0" animBg="1"/>
      <p:bldP spid="32778" grpId="0"/>
      <p:bldP spid="32779" grpId="0"/>
      <p:bldP spid="32779"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2"/>
          <p:cNvSpPr>
            <a:spLocks noChangeArrowheads="1"/>
          </p:cNvSpPr>
          <p:nvPr/>
        </p:nvSpPr>
        <p:spPr bwMode="auto">
          <a:xfrm>
            <a:off x="215900" y="908720"/>
            <a:ext cx="910907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sz="2400" b="1">
                <a:latin typeface="Times New Roman" pitchFamily="18" charset="0"/>
              </a:rPr>
              <a:t>Tìm hàm ý trong truyện cười dân gian sau:</a:t>
            </a:r>
          </a:p>
          <a:p>
            <a:pPr algn="ctr" eaLnBrk="1" hangingPunct="1"/>
            <a:r>
              <a:rPr lang="en-US" sz="2400" b="1">
                <a:solidFill>
                  <a:srgbClr val="A50021"/>
                </a:solidFill>
                <a:latin typeface="Times New Roman" pitchFamily="18" charset="0"/>
              </a:rPr>
              <a:t>XIN NƯỚC LẠNH</a:t>
            </a:r>
          </a:p>
          <a:p>
            <a:pPr eaLnBrk="1" hangingPunct="1"/>
            <a:r>
              <a:rPr lang="en-US" sz="2400" b="1" i="1">
                <a:latin typeface="Times New Roman" pitchFamily="18" charset="0"/>
              </a:rPr>
              <a:t>       </a:t>
            </a:r>
            <a:r>
              <a:rPr lang="en-US" sz="2400" b="1">
                <a:latin typeface="Times New Roman" pitchFamily="18" charset="0"/>
              </a:rPr>
              <a:t>Chủ nhà dọn cơm đãi khách, mang thiếu một đôi đũa. Ai nấy đều cầm đũa mời nhau, còn người khách không có đũa đứng dậy nói với chủ nhà rằng:</a:t>
            </a:r>
          </a:p>
          <a:p>
            <a:pPr eaLnBrk="1" hangingPunct="1"/>
            <a:r>
              <a:rPr lang="en-US" sz="2400" b="1" i="1">
                <a:latin typeface="Times New Roman" pitchFamily="18" charset="0"/>
              </a:rPr>
              <a:t>     - Cho tôi xin một chén nước lạnh.</a:t>
            </a:r>
          </a:p>
          <a:p>
            <a:pPr eaLnBrk="1" hangingPunct="1"/>
            <a:r>
              <a:rPr lang="en-US" sz="2400" b="1" i="1">
                <a:latin typeface="Times New Roman" pitchFamily="18" charset="0"/>
              </a:rPr>
              <a:t>       </a:t>
            </a:r>
            <a:r>
              <a:rPr lang="en-US" sz="2400" b="1">
                <a:latin typeface="Times New Roman" pitchFamily="18" charset="0"/>
              </a:rPr>
              <a:t>Chủ nhà hỏi: </a:t>
            </a:r>
          </a:p>
          <a:p>
            <a:pPr eaLnBrk="1" hangingPunct="1"/>
            <a:r>
              <a:rPr lang="en-US" sz="2400" b="1" i="1">
                <a:latin typeface="Times New Roman" pitchFamily="18" charset="0"/>
              </a:rPr>
              <a:t>    - Hả, để làm gì vậy?</a:t>
            </a:r>
          </a:p>
          <a:p>
            <a:pPr eaLnBrk="1" hangingPunct="1"/>
            <a:r>
              <a:rPr lang="en-US" sz="2400" b="1" i="1">
                <a:latin typeface="Times New Roman" pitchFamily="18" charset="0"/>
              </a:rPr>
              <a:t>    - Để rửa tay cho sạch mà bốc đồ ăn.</a:t>
            </a:r>
          </a:p>
        </p:txBody>
      </p:sp>
      <p:sp>
        <p:nvSpPr>
          <p:cNvPr id="21517" name="Text Box 13"/>
          <p:cNvSpPr txBox="1">
            <a:spLocks noChangeArrowheads="1"/>
          </p:cNvSpPr>
          <p:nvPr/>
        </p:nvSpPr>
        <p:spPr bwMode="auto">
          <a:xfrm>
            <a:off x="215901" y="4437112"/>
            <a:ext cx="882059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400" b="1">
                <a:solidFill>
                  <a:srgbClr val="0000FF"/>
                </a:solidFill>
                <a:latin typeface="Times New Roman" pitchFamily="18" charset="0"/>
                <a:sym typeface="Wingdings" pitchFamily="2" charset="2"/>
              </a:rPr>
              <a:t> Lời trách khéo của người khách vì sự tiếp đón không chu đáo của gia chủ.</a:t>
            </a:r>
          </a:p>
        </p:txBody>
      </p:sp>
    </p:spTree>
    <p:extLst>
      <p:ext uri="{BB962C8B-B14F-4D97-AF65-F5344CB8AC3E}">
        <p14:creationId xmlns:p14="http://schemas.microsoft.com/office/powerpoint/2010/main" val="2391315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iterate type="wd">
                                    <p:tmPct val="100000"/>
                                  </p:iterate>
                                  <p:childTnLst>
                                    <p:set>
                                      <p:cBhvr>
                                        <p:cTn id="6" dur="1" fill="hold">
                                          <p:stCondLst>
                                            <p:cond delay="0"/>
                                          </p:stCondLst>
                                        </p:cTn>
                                        <p:tgtEl>
                                          <p:spTgt spid="21517"/>
                                        </p:tgtEl>
                                        <p:attrNameLst>
                                          <p:attrName>style.visibility</p:attrName>
                                        </p:attrNameLst>
                                      </p:cBhvr>
                                      <p:to>
                                        <p:strVal val="visible"/>
                                      </p:to>
                                    </p:set>
                                    <p:anim calcmode="lin" valueType="num">
                                      <p:cBhvr>
                                        <p:cTn id="7" dur="300" fill="hold"/>
                                        <p:tgtEl>
                                          <p:spTgt spid="21517"/>
                                        </p:tgtEl>
                                        <p:attrNameLst>
                                          <p:attrName>ppt_x</p:attrName>
                                        </p:attrNameLst>
                                      </p:cBhvr>
                                      <p:tavLst>
                                        <p:tav tm="0">
                                          <p:val>
                                            <p:strVal val="#ppt_x-#ppt_w/2"/>
                                          </p:val>
                                        </p:tav>
                                        <p:tav tm="100000">
                                          <p:val>
                                            <p:strVal val="#ppt_x"/>
                                          </p:val>
                                        </p:tav>
                                      </p:tavLst>
                                    </p:anim>
                                    <p:anim calcmode="lin" valueType="num">
                                      <p:cBhvr>
                                        <p:cTn id="8" dur="300" fill="hold"/>
                                        <p:tgtEl>
                                          <p:spTgt spid="21517"/>
                                        </p:tgtEl>
                                        <p:attrNameLst>
                                          <p:attrName>ppt_y</p:attrName>
                                        </p:attrNameLst>
                                      </p:cBhvr>
                                      <p:tavLst>
                                        <p:tav tm="0">
                                          <p:val>
                                            <p:strVal val="#ppt_y"/>
                                          </p:val>
                                        </p:tav>
                                        <p:tav tm="100000">
                                          <p:val>
                                            <p:strVal val="#ppt_y"/>
                                          </p:val>
                                        </p:tav>
                                      </p:tavLst>
                                    </p:anim>
                                    <p:anim calcmode="lin" valueType="num">
                                      <p:cBhvr>
                                        <p:cTn id="9" dur="300" fill="hold"/>
                                        <p:tgtEl>
                                          <p:spTgt spid="21517"/>
                                        </p:tgtEl>
                                        <p:attrNameLst>
                                          <p:attrName>ppt_w</p:attrName>
                                        </p:attrNameLst>
                                      </p:cBhvr>
                                      <p:tavLst>
                                        <p:tav tm="0">
                                          <p:val>
                                            <p:fltVal val="0"/>
                                          </p:val>
                                        </p:tav>
                                        <p:tav tm="100000">
                                          <p:val>
                                            <p:strVal val="#ppt_w"/>
                                          </p:val>
                                        </p:tav>
                                      </p:tavLst>
                                    </p:anim>
                                    <p:anim calcmode="lin" valueType="num">
                                      <p:cBhvr>
                                        <p:cTn id="10" dur="300" fill="hold"/>
                                        <p:tgtEl>
                                          <p:spTgt spid="21517"/>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txBox="1">
            <a:spLocks noGrp="1"/>
          </p:cNvSpPr>
          <p:nvPr/>
        </p:nvSpPr>
        <p:spPr bwMode="auto">
          <a:xfrm>
            <a:off x="6553200" y="6245225"/>
            <a:ext cx="213487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r" eaLnBrk="1" hangingPunct="1"/>
            <a:fld id="{EBE6E206-97A9-430F-AC9E-D123848A1589}" type="slidenum">
              <a:rPr lang="en-US" sz="1400">
                <a:latin typeface="Arial" charset="0"/>
                <a:cs typeface="Arial" charset="0"/>
              </a:rPr>
              <a:pPr algn="r" eaLnBrk="1" hangingPunct="1"/>
              <a:t>14</a:t>
            </a:fld>
            <a:endParaRPr lang="en-US" sz="1400">
              <a:latin typeface="Arial" charset="0"/>
              <a:cs typeface="Arial" charset="0"/>
            </a:endParaRPr>
          </a:p>
        </p:txBody>
      </p:sp>
      <p:sp>
        <p:nvSpPr>
          <p:cNvPr id="58371" name="Text Box 4"/>
          <p:cNvSpPr txBox="1">
            <a:spLocks noChangeArrowheads="1"/>
          </p:cNvSpPr>
          <p:nvPr/>
        </p:nvSpPr>
        <p:spPr bwMode="auto">
          <a:xfrm>
            <a:off x="1828800" y="381000"/>
            <a:ext cx="8001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spcBef>
                <a:spcPct val="50000"/>
              </a:spcBef>
            </a:pPr>
            <a:endParaRPr lang="en-US" sz="3200">
              <a:solidFill>
                <a:srgbClr val="990000"/>
              </a:solidFill>
              <a:cs typeface="Arial" charset="0"/>
            </a:endParaRPr>
          </a:p>
        </p:txBody>
      </p:sp>
      <p:sp>
        <p:nvSpPr>
          <p:cNvPr id="58372" name="Text Box 5"/>
          <p:cNvSpPr txBox="1">
            <a:spLocks noChangeArrowheads="1"/>
          </p:cNvSpPr>
          <p:nvPr/>
        </p:nvSpPr>
        <p:spPr bwMode="auto">
          <a:xfrm>
            <a:off x="838200" y="19812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spcBef>
                <a:spcPct val="50000"/>
              </a:spcBef>
            </a:pPr>
            <a:endParaRPr lang="en-US" sz="2400">
              <a:cs typeface="Arial" charset="0"/>
            </a:endParaRPr>
          </a:p>
        </p:txBody>
      </p:sp>
      <p:sp>
        <p:nvSpPr>
          <p:cNvPr id="58373" name="Text Box 7"/>
          <p:cNvSpPr txBox="1">
            <a:spLocks noChangeArrowheads="1"/>
          </p:cNvSpPr>
          <p:nvPr/>
        </p:nvSpPr>
        <p:spPr bwMode="auto">
          <a:xfrm>
            <a:off x="915671" y="1676400"/>
            <a:ext cx="388366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spcBef>
                <a:spcPct val="50000"/>
              </a:spcBef>
            </a:pPr>
            <a:endParaRPr lang="en-US" sz="2400">
              <a:cs typeface="Arial" charset="0"/>
            </a:endParaRPr>
          </a:p>
        </p:txBody>
      </p:sp>
      <p:sp>
        <p:nvSpPr>
          <p:cNvPr id="16392" name="AutoShape 8"/>
          <p:cNvSpPr>
            <a:spLocks noChangeArrowheads="1"/>
          </p:cNvSpPr>
          <p:nvPr/>
        </p:nvSpPr>
        <p:spPr bwMode="auto">
          <a:xfrm>
            <a:off x="608331" y="1266825"/>
            <a:ext cx="4344670" cy="2438400"/>
          </a:xfrm>
          <a:prstGeom prst="cloudCallout">
            <a:avLst>
              <a:gd name="adj1" fmla="val -23042"/>
              <a:gd name="adj2" fmla="val 90718"/>
            </a:avLst>
          </a:prstGeom>
          <a:solidFill>
            <a:srgbClr val="99CCFF"/>
          </a:solidFill>
          <a:ln w="9525">
            <a:solidFill>
              <a:schemeClr val="tx1"/>
            </a:solidFill>
            <a:round/>
            <a:headEnd/>
            <a:tailEnd/>
          </a:ln>
        </p:spPr>
        <p:txBody>
          <a:bodyPr lIns="91430" tIns="45715" rIns="91430" bIns="45715"/>
          <a:lstStyle/>
          <a:p>
            <a:pPr algn="ctr">
              <a:spcBef>
                <a:spcPct val="20000"/>
              </a:spcBef>
            </a:pPr>
            <a:endParaRPr lang="en-US" sz="2400"/>
          </a:p>
        </p:txBody>
      </p:sp>
      <p:sp>
        <p:nvSpPr>
          <p:cNvPr id="16393" name="AutoShape 9"/>
          <p:cNvSpPr>
            <a:spLocks noChangeArrowheads="1"/>
          </p:cNvSpPr>
          <p:nvPr/>
        </p:nvSpPr>
        <p:spPr bwMode="auto">
          <a:xfrm>
            <a:off x="5257800" y="1981200"/>
            <a:ext cx="3886200" cy="2209800"/>
          </a:xfrm>
          <a:prstGeom prst="cloudCallout">
            <a:avLst>
              <a:gd name="adj1" fmla="val 4171"/>
              <a:gd name="adj2" fmla="val 90884"/>
            </a:avLst>
          </a:prstGeom>
          <a:solidFill>
            <a:srgbClr val="99CCFF"/>
          </a:solidFill>
          <a:ln w="9525">
            <a:solidFill>
              <a:schemeClr val="tx1"/>
            </a:solidFill>
            <a:round/>
            <a:headEnd/>
            <a:tailEnd/>
          </a:ln>
        </p:spPr>
        <p:txBody>
          <a:bodyPr lIns="91430" tIns="45715" rIns="91430" bIns="45715"/>
          <a:lstStyle/>
          <a:p>
            <a:pPr algn="ctr">
              <a:spcBef>
                <a:spcPct val="20000"/>
              </a:spcBef>
            </a:pPr>
            <a:endParaRPr lang="en-US" sz="2400"/>
          </a:p>
        </p:txBody>
      </p:sp>
      <p:sp>
        <p:nvSpPr>
          <p:cNvPr id="16394" name="Text Box 10"/>
          <p:cNvSpPr txBox="1">
            <a:spLocks noChangeArrowheads="1"/>
          </p:cNvSpPr>
          <p:nvPr/>
        </p:nvSpPr>
        <p:spPr bwMode="auto">
          <a:xfrm>
            <a:off x="1179831" y="2117725"/>
            <a:ext cx="327787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3600">
                <a:solidFill>
                  <a:srgbClr val="CC3300"/>
                </a:solidFill>
                <a:cs typeface="Arial" charset="0"/>
              </a:rPr>
              <a:t>- Trời nóng quá!</a:t>
            </a:r>
          </a:p>
        </p:txBody>
      </p:sp>
      <p:sp>
        <p:nvSpPr>
          <p:cNvPr id="16395" name="Text Box 11"/>
          <p:cNvSpPr txBox="1">
            <a:spLocks noChangeArrowheads="1"/>
          </p:cNvSpPr>
          <p:nvPr/>
        </p:nvSpPr>
        <p:spPr bwMode="auto">
          <a:xfrm>
            <a:off x="5561331" y="2590800"/>
            <a:ext cx="312547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3600">
                <a:solidFill>
                  <a:srgbClr val="FFFF00"/>
                </a:solidFill>
                <a:cs typeface="Arial" charset="0"/>
              </a:rPr>
              <a:t>- Mất điện rồi.</a:t>
            </a:r>
          </a:p>
        </p:txBody>
      </p:sp>
      <p:sp>
        <p:nvSpPr>
          <p:cNvPr id="16397" name="Text Box 13"/>
          <p:cNvSpPr txBox="1">
            <a:spLocks noChangeArrowheads="1"/>
          </p:cNvSpPr>
          <p:nvPr/>
        </p:nvSpPr>
        <p:spPr bwMode="auto">
          <a:xfrm>
            <a:off x="4735831" y="5105401"/>
            <a:ext cx="449834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3600" b="1">
                <a:solidFill>
                  <a:srgbClr val="0000CC"/>
                </a:solidFill>
                <a:cs typeface="Arial" charset="0"/>
                <a:sym typeface="Wingdings" pitchFamily="2" charset="2"/>
              </a:rPr>
              <a:t></a:t>
            </a:r>
            <a:r>
              <a:rPr lang="en-US" sz="3600" b="1">
                <a:solidFill>
                  <a:srgbClr val="0000CC"/>
                </a:solidFill>
                <a:cs typeface="Arial" charset="0"/>
              </a:rPr>
              <a:t>Hàm ý:</a:t>
            </a:r>
            <a:r>
              <a:rPr lang="en-US" sz="3600">
                <a:cs typeface="Arial" charset="0"/>
              </a:rPr>
              <a:t> </a:t>
            </a:r>
            <a:r>
              <a:rPr lang="en-US" sz="3600" b="1">
                <a:solidFill>
                  <a:srgbClr val="990000"/>
                </a:solidFill>
                <a:cs typeface="Arial" charset="0"/>
              </a:rPr>
              <a:t>Không bật quạt được.</a:t>
            </a:r>
          </a:p>
        </p:txBody>
      </p:sp>
      <p:sp>
        <p:nvSpPr>
          <p:cNvPr id="16398" name="Oval 14"/>
          <p:cNvSpPr>
            <a:spLocks noChangeArrowheads="1"/>
          </p:cNvSpPr>
          <p:nvPr/>
        </p:nvSpPr>
        <p:spPr bwMode="auto">
          <a:xfrm>
            <a:off x="3886200" y="304800"/>
            <a:ext cx="685800" cy="533400"/>
          </a:xfrm>
          <a:prstGeom prst="ellipse">
            <a:avLst/>
          </a:prstGeom>
          <a:solidFill>
            <a:schemeClr val="accent1"/>
          </a:solidFill>
          <a:ln w="9525">
            <a:solidFill>
              <a:schemeClr val="tx1"/>
            </a:solidFill>
            <a:round/>
            <a:headEnd/>
            <a:tailEnd/>
          </a:ln>
        </p:spPr>
        <p:txBody>
          <a:bodyPr wrap="none" lIns="91430" tIns="45715" rIns="91430" bIns="45715" anchor="ctr"/>
          <a:lstStyle/>
          <a:p>
            <a:pPr algn="ctr">
              <a:spcBef>
                <a:spcPct val="20000"/>
              </a:spcBef>
            </a:pPr>
            <a:r>
              <a:rPr lang="en-US" sz="4400" b="1"/>
              <a:t>2</a:t>
            </a:r>
          </a:p>
        </p:txBody>
      </p:sp>
      <p:pic>
        <p:nvPicPr>
          <p:cNvPr id="16399" name="Picture 15" descr="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370330" y="646113"/>
            <a:ext cx="131572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0" name="Picture 16" descr="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762750" y="774700"/>
            <a:ext cx="131445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13"/>
          <p:cNvSpPr txBox="1">
            <a:spLocks noChangeArrowheads="1"/>
          </p:cNvSpPr>
          <p:nvPr/>
        </p:nvSpPr>
        <p:spPr bwMode="auto">
          <a:xfrm>
            <a:off x="241301" y="4808539"/>
            <a:ext cx="449453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3600" b="1">
                <a:solidFill>
                  <a:srgbClr val="0000CC"/>
                </a:solidFill>
                <a:cs typeface="Arial" charset="0"/>
                <a:sym typeface="Wingdings" pitchFamily="2" charset="2"/>
              </a:rPr>
              <a:t></a:t>
            </a:r>
            <a:r>
              <a:rPr lang="en-US" sz="3600" b="1">
                <a:solidFill>
                  <a:srgbClr val="0000CC"/>
                </a:solidFill>
                <a:cs typeface="Arial" charset="0"/>
              </a:rPr>
              <a:t>Hàm ý: Bật quạt lên cho mát. </a:t>
            </a:r>
            <a:r>
              <a:rPr lang="en-US" sz="3600">
                <a:cs typeface="Arial" charset="0"/>
              </a:rPr>
              <a:t> </a:t>
            </a:r>
            <a:endParaRPr lang="en-US" sz="3600" b="1">
              <a:solidFill>
                <a:srgbClr val="990000"/>
              </a:solidFill>
              <a:cs typeface="Arial" charset="0"/>
            </a:endParaRPr>
          </a:p>
        </p:txBody>
      </p:sp>
    </p:spTree>
    <p:extLst>
      <p:ext uri="{BB962C8B-B14F-4D97-AF65-F5344CB8AC3E}">
        <p14:creationId xmlns:p14="http://schemas.microsoft.com/office/powerpoint/2010/main" val="27263473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6398"/>
                                        </p:tgtEl>
                                        <p:attrNameLst>
                                          <p:attrName>style.visibility</p:attrName>
                                        </p:attrNameLst>
                                      </p:cBhvr>
                                      <p:to>
                                        <p:strVal val="visible"/>
                                      </p:to>
                                    </p:set>
                                    <p:animEffect transition="in" filter="dissolve">
                                      <p:cBhvr>
                                        <p:cTn id="7" dur="500"/>
                                        <p:tgtEl>
                                          <p:spTgt spid="16398"/>
                                        </p:tgtEl>
                                      </p:cBhvr>
                                    </p:animEffect>
                                  </p:childTnLst>
                                </p:cTn>
                              </p:par>
                            </p:childTnLst>
                          </p:cTn>
                        </p:par>
                        <p:par>
                          <p:cTn id="8" fill="hold" nodeType="afterGroup">
                            <p:stCondLst>
                              <p:cond delay="500"/>
                            </p:stCondLst>
                            <p:childTnLst>
                              <p:par>
                                <p:cTn id="9" presetID="4" presetClass="entr" presetSubtype="16" fill="hold" nodeType="afterEffect">
                                  <p:stCondLst>
                                    <p:cond delay="0"/>
                                  </p:stCondLst>
                                  <p:childTnLst>
                                    <p:set>
                                      <p:cBhvr>
                                        <p:cTn id="10" dur="1" fill="hold">
                                          <p:stCondLst>
                                            <p:cond delay="0"/>
                                          </p:stCondLst>
                                        </p:cTn>
                                        <p:tgtEl>
                                          <p:spTgt spid="16399"/>
                                        </p:tgtEl>
                                        <p:attrNameLst>
                                          <p:attrName>style.visibility</p:attrName>
                                        </p:attrNameLst>
                                      </p:cBhvr>
                                      <p:to>
                                        <p:strVal val="visible"/>
                                      </p:to>
                                    </p:set>
                                    <p:animEffect transition="in" filter="box(in)">
                                      <p:cBhvr>
                                        <p:cTn id="11" dur="500"/>
                                        <p:tgtEl>
                                          <p:spTgt spid="16399"/>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6392"/>
                                        </p:tgtEl>
                                        <p:attrNameLst>
                                          <p:attrName>style.visibility</p:attrName>
                                        </p:attrNameLst>
                                      </p:cBhvr>
                                      <p:to>
                                        <p:strVal val="visible"/>
                                      </p:to>
                                    </p:set>
                                    <p:animEffect transition="in" filter="dissolve">
                                      <p:cBhvr>
                                        <p:cTn id="15" dur="500"/>
                                        <p:tgtEl>
                                          <p:spTgt spid="16392"/>
                                        </p:tgtEl>
                                      </p:cBhvr>
                                    </p:animEffect>
                                  </p:childTnLst>
                                </p:cTn>
                              </p:par>
                            </p:childTnLst>
                          </p:cTn>
                        </p:par>
                        <p:par>
                          <p:cTn id="16" fill="hold" nodeType="afterGroup">
                            <p:stCondLst>
                              <p:cond delay="1500"/>
                            </p:stCondLst>
                            <p:childTnLst>
                              <p:par>
                                <p:cTn id="17" presetID="17" presetClass="entr" presetSubtype="8" fill="hold" grpId="0" nodeType="afterEffect">
                                  <p:stCondLst>
                                    <p:cond delay="0"/>
                                  </p:stCondLst>
                                  <p:iterate type="wd">
                                    <p:tmPct val="100000"/>
                                  </p:iterate>
                                  <p:childTnLst>
                                    <p:set>
                                      <p:cBhvr>
                                        <p:cTn id="18" dur="1" fill="hold">
                                          <p:stCondLst>
                                            <p:cond delay="0"/>
                                          </p:stCondLst>
                                        </p:cTn>
                                        <p:tgtEl>
                                          <p:spTgt spid="16394"/>
                                        </p:tgtEl>
                                        <p:attrNameLst>
                                          <p:attrName>style.visibility</p:attrName>
                                        </p:attrNameLst>
                                      </p:cBhvr>
                                      <p:to>
                                        <p:strVal val="visible"/>
                                      </p:to>
                                    </p:set>
                                    <p:anim calcmode="lin" valueType="num">
                                      <p:cBhvr>
                                        <p:cTn id="19" dur="300" fill="hold"/>
                                        <p:tgtEl>
                                          <p:spTgt spid="16394"/>
                                        </p:tgtEl>
                                        <p:attrNameLst>
                                          <p:attrName>ppt_x</p:attrName>
                                        </p:attrNameLst>
                                      </p:cBhvr>
                                      <p:tavLst>
                                        <p:tav tm="0">
                                          <p:val>
                                            <p:strVal val="#ppt_x-#ppt_w/2"/>
                                          </p:val>
                                        </p:tav>
                                        <p:tav tm="100000">
                                          <p:val>
                                            <p:strVal val="#ppt_x"/>
                                          </p:val>
                                        </p:tav>
                                      </p:tavLst>
                                    </p:anim>
                                    <p:anim calcmode="lin" valueType="num">
                                      <p:cBhvr>
                                        <p:cTn id="20" dur="300" fill="hold"/>
                                        <p:tgtEl>
                                          <p:spTgt spid="16394"/>
                                        </p:tgtEl>
                                        <p:attrNameLst>
                                          <p:attrName>ppt_y</p:attrName>
                                        </p:attrNameLst>
                                      </p:cBhvr>
                                      <p:tavLst>
                                        <p:tav tm="0">
                                          <p:val>
                                            <p:strVal val="#ppt_y"/>
                                          </p:val>
                                        </p:tav>
                                        <p:tav tm="100000">
                                          <p:val>
                                            <p:strVal val="#ppt_y"/>
                                          </p:val>
                                        </p:tav>
                                      </p:tavLst>
                                    </p:anim>
                                    <p:anim calcmode="lin" valueType="num">
                                      <p:cBhvr>
                                        <p:cTn id="21" dur="300" fill="hold"/>
                                        <p:tgtEl>
                                          <p:spTgt spid="16394"/>
                                        </p:tgtEl>
                                        <p:attrNameLst>
                                          <p:attrName>ppt_w</p:attrName>
                                        </p:attrNameLst>
                                      </p:cBhvr>
                                      <p:tavLst>
                                        <p:tav tm="0">
                                          <p:val>
                                            <p:fltVal val="0"/>
                                          </p:val>
                                        </p:tav>
                                        <p:tav tm="100000">
                                          <p:val>
                                            <p:strVal val="#ppt_w"/>
                                          </p:val>
                                        </p:tav>
                                      </p:tavLst>
                                    </p:anim>
                                    <p:anim calcmode="lin" valueType="num">
                                      <p:cBhvr>
                                        <p:cTn id="22" dur="300" fill="hold"/>
                                        <p:tgtEl>
                                          <p:spTgt spid="16394"/>
                                        </p:tgtEl>
                                        <p:attrNameLst>
                                          <p:attrName>ppt_h</p:attrName>
                                        </p:attrNameLst>
                                      </p:cBhvr>
                                      <p:tavLst>
                                        <p:tav tm="0">
                                          <p:val>
                                            <p:strVal val="#ppt_h"/>
                                          </p:val>
                                        </p:tav>
                                        <p:tav tm="100000">
                                          <p:val>
                                            <p:strVal val="#ppt_h"/>
                                          </p:val>
                                        </p:tav>
                                      </p:tavLst>
                                    </p:anim>
                                  </p:childTnLst>
                                </p:cTn>
                              </p:par>
                            </p:childTnLst>
                          </p:cTn>
                        </p:par>
                        <p:par>
                          <p:cTn id="23" fill="hold" nodeType="afterGroup">
                            <p:stCondLst>
                              <p:cond delay="3000"/>
                            </p:stCondLst>
                            <p:childTnLst>
                              <p:par>
                                <p:cTn id="24" presetID="4" presetClass="entr" presetSubtype="16" fill="hold" nodeType="afterEffect">
                                  <p:stCondLst>
                                    <p:cond delay="0"/>
                                  </p:stCondLst>
                                  <p:childTnLst>
                                    <p:set>
                                      <p:cBhvr>
                                        <p:cTn id="25" dur="1" fill="hold">
                                          <p:stCondLst>
                                            <p:cond delay="0"/>
                                          </p:stCondLst>
                                        </p:cTn>
                                        <p:tgtEl>
                                          <p:spTgt spid="16400"/>
                                        </p:tgtEl>
                                        <p:attrNameLst>
                                          <p:attrName>style.visibility</p:attrName>
                                        </p:attrNameLst>
                                      </p:cBhvr>
                                      <p:to>
                                        <p:strVal val="visible"/>
                                      </p:to>
                                    </p:set>
                                    <p:animEffect transition="in" filter="box(in)">
                                      <p:cBhvr>
                                        <p:cTn id="26" dur="500"/>
                                        <p:tgtEl>
                                          <p:spTgt spid="16400"/>
                                        </p:tgtEl>
                                      </p:cBhvr>
                                    </p:animEffect>
                                  </p:childTnLst>
                                </p:cTn>
                              </p:par>
                            </p:childTnLst>
                          </p:cTn>
                        </p:par>
                        <p:par>
                          <p:cTn id="27" fill="hold" nodeType="afterGroup">
                            <p:stCondLst>
                              <p:cond delay="3500"/>
                            </p:stCondLst>
                            <p:childTnLst>
                              <p:par>
                                <p:cTn id="28" presetID="9" presetClass="entr" presetSubtype="0" fill="hold" grpId="0" nodeType="afterEffect">
                                  <p:stCondLst>
                                    <p:cond delay="0"/>
                                  </p:stCondLst>
                                  <p:childTnLst>
                                    <p:set>
                                      <p:cBhvr>
                                        <p:cTn id="29" dur="1" fill="hold">
                                          <p:stCondLst>
                                            <p:cond delay="0"/>
                                          </p:stCondLst>
                                        </p:cTn>
                                        <p:tgtEl>
                                          <p:spTgt spid="16393"/>
                                        </p:tgtEl>
                                        <p:attrNameLst>
                                          <p:attrName>style.visibility</p:attrName>
                                        </p:attrNameLst>
                                      </p:cBhvr>
                                      <p:to>
                                        <p:strVal val="visible"/>
                                      </p:to>
                                    </p:set>
                                    <p:animEffect transition="in" filter="dissolve">
                                      <p:cBhvr>
                                        <p:cTn id="30" dur="500"/>
                                        <p:tgtEl>
                                          <p:spTgt spid="16393"/>
                                        </p:tgtEl>
                                      </p:cBhvr>
                                    </p:animEffect>
                                  </p:childTnLst>
                                </p:cTn>
                              </p:par>
                            </p:childTnLst>
                          </p:cTn>
                        </p:par>
                        <p:par>
                          <p:cTn id="31" fill="hold" nodeType="afterGroup">
                            <p:stCondLst>
                              <p:cond delay="4000"/>
                            </p:stCondLst>
                            <p:childTnLst>
                              <p:par>
                                <p:cTn id="32" presetID="17" presetClass="entr" presetSubtype="8" fill="hold" grpId="0" nodeType="afterEffect">
                                  <p:stCondLst>
                                    <p:cond delay="0"/>
                                  </p:stCondLst>
                                  <p:iterate type="wd">
                                    <p:tmPct val="100000"/>
                                  </p:iterate>
                                  <p:childTnLst>
                                    <p:set>
                                      <p:cBhvr>
                                        <p:cTn id="33" dur="1" fill="hold">
                                          <p:stCondLst>
                                            <p:cond delay="0"/>
                                          </p:stCondLst>
                                        </p:cTn>
                                        <p:tgtEl>
                                          <p:spTgt spid="16395"/>
                                        </p:tgtEl>
                                        <p:attrNameLst>
                                          <p:attrName>style.visibility</p:attrName>
                                        </p:attrNameLst>
                                      </p:cBhvr>
                                      <p:to>
                                        <p:strVal val="visible"/>
                                      </p:to>
                                    </p:set>
                                    <p:anim calcmode="lin" valueType="num">
                                      <p:cBhvr>
                                        <p:cTn id="34" dur="300" fill="hold"/>
                                        <p:tgtEl>
                                          <p:spTgt spid="16395"/>
                                        </p:tgtEl>
                                        <p:attrNameLst>
                                          <p:attrName>ppt_x</p:attrName>
                                        </p:attrNameLst>
                                      </p:cBhvr>
                                      <p:tavLst>
                                        <p:tav tm="0">
                                          <p:val>
                                            <p:strVal val="#ppt_x-#ppt_w/2"/>
                                          </p:val>
                                        </p:tav>
                                        <p:tav tm="100000">
                                          <p:val>
                                            <p:strVal val="#ppt_x"/>
                                          </p:val>
                                        </p:tav>
                                      </p:tavLst>
                                    </p:anim>
                                    <p:anim calcmode="lin" valueType="num">
                                      <p:cBhvr>
                                        <p:cTn id="35" dur="300" fill="hold"/>
                                        <p:tgtEl>
                                          <p:spTgt spid="16395"/>
                                        </p:tgtEl>
                                        <p:attrNameLst>
                                          <p:attrName>ppt_y</p:attrName>
                                        </p:attrNameLst>
                                      </p:cBhvr>
                                      <p:tavLst>
                                        <p:tav tm="0">
                                          <p:val>
                                            <p:strVal val="#ppt_y"/>
                                          </p:val>
                                        </p:tav>
                                        <p:tav tm="100000">
                                          <p:val>
                                            <p:strVal val="#ppt_y"/>
                                          </p:val>
                                        </p:tav>
                                      </p:tavLst>
                                    </p:anim>
                                    <p:anim calcmode="lin" valueType="num">
                                      <p:cBhvr>
                                        <p:cTn id="36" dur="300" fill="hold"/>
                                        <p:tgtEl>
                                          <p:spTgt spid="16395"/>
                                        </p:tgtEl>
                                        <p:attrNameLst>
                                          <p:attrName>ppt_w</p:attrName>
                                        </p:attrNameLst>
                                      </p:cBhvr>
                                      <p:tavLst>
                                        <p:tav tm="0">
                                          <p:val>
                                            <p:fltVal val="0"/>
                                          </p:val>
                                        </p:tav>
                                        <p:tav tm="100000">
                                          <p:val>
                                            <p:strVal val="#ppt_w"/>
                                          </p:val>
                                        </p:tav>
                                      </p:tavLst>
                                    </p:anim>
                                    <p:anim calcmode="lin" valueType="num">
                                      <p:cBhvr>
                                        <p:cTn id="37" dur="300" fill="hold"/>
                                        <p:tgtEl>
                                          <p:spTgt spid="16395"/>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8" fill="hold" grpId="0" nodeType="clickEffect">
                                  <p:stCondLst>
                                    <p:cond delay="0"/>
                                  </p:stCondLst>
                                  <p:childTnLst>
                                    <p:set>
                                      <p:cBhvr>
                                        <p:cTn id="41" dur="1" fill="hold">
                                          <p:stCondLst>
                                            <p:cond delay="0"/>
                                          </p:stCondLst>
                                        </p:cTn>
                                        <p:tgtEl>
                                          <p:spTgt spid="16397"/>
                                        </p:tgtEl>
                                        <p:attrNameLst>
                                          <p:attrName>style.visibility</p:attrName>
                                        </p:attrNameLst>
                                      </p:cBhvr>
                                      <p:to>
                                        <p:strVal val="visible"/>
                                      </p:to>
                                    </p:set>
                                    <p:anim calcmode="lin" valueType="num">
                                      <p:cBhvr>
                                        <p:cTn id="42" dur="500" fill="hold"/>
                                        <p:tgtEl>
                                          <p:spTgt spid="16397"/>
                                        </p:tgtEl>
                                        <p:attrNameLst>
                                          <p:attrName>ppt_x</p:attrName>
                                        </p:attrNameLst>
                                      </p:cBhvr>
                                      <p:tavLst>
                                        <p:tav tm="0">
                                          <p:val>
                                            <p:strVal val="#ppt_x-#ppt_w/2"/>
                                          </p:val>
                                        </p:tav>
                                        <p:tav tm="100000">
                                          <p:val>
                                            <p:strVal val="#ppt_x"/>
                                          </p:val>
                                        </p:tav>
                                      </p:tavLst>
                                    </p:anim>
                                    <p:anim calcmode="lin" valueType="num">
                                      <p:cBhvr>
                                        <p:cTn id="43" dur="500" fill="hold"/>
                                        <p:tgtEl>
                                          <p:spTgt spid="16397"/>
                                        </p:tgtEl>
                                        <p:attrNameLst>
                                          <p:attrName>ppt_y</p:attrName>
                                        </p:attrNameLst>
                                      </p:cBhvr>
                                      <p:tavLst>
                                        <p:tav tm="0">
                                          <p:val>
                                            <p:strVal val="#ppt_y"/>
                                          </p:val>
                                        </p:tav>
                                        <p:tav tm="100000">
                                          <p:val>
                                            <p:strVal val="#ppt_y"/>
                                          </p:val>
                                        </p:tav>
                                      </p:tavLst>
                                    </p:anim>
                                    <p:anim calcmode="lin" valueType="num">
                                      <p:cBhvr>
                                        <p:cTn id="44" dur="500" fill="hold"/>
                                        <p:tgtEl>
                                          <p:spTgt spid="16397"/>
                                        </p:tgtEl>
                                        <p:attrNameLst>
                                          <p:attrName>ppt_w</p:attrName>
                                        </p:attrNameLst>
                                      </p:cBhvr>
                                      <p:tavLst>
                                        <p:tav tm="0">
                                          <p:val>
                                            <p:fltVal val="0"/>
                                          </p:val>
                                        </p:tav>
                                        <p:tav tm="100000">
                                          <p:val>
                                            <p:strVal val="#ppt_w"/>
                                          </p:val>
                                        </p:tav>
                                      </p:tavLst>
                                    </p:anim>
                                    <p:anim calcmode="lin" valueType="num">
                                      <p:cBhvr>
                                        <p:cTn id="45" dur="500" fill="hold"/>
                                        <p:tgtEl>
                                          <p:spTgt spid="16397"/>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40"/>
                                            </p:cond>
                                          </p:stCondLst>
                                          <p:endCondLst>
                                            <p:cond evt="onStopAudio" delay="0">
                                              <p:tgtEl>
                                                <p:sldTgt/>
                                              </p:tgtEl>
                                            </p:cond>
                                          </p:endCondLst>
                                        </p:cTn>
                                        <p:tgtEl>
                                          <p:sndTgt r:embed="rId2" name="chimes.wav"/>
                                        </p:tgtEl>
                                      </p:cMediaNode>
                                    </p:audio>
                                  </p:subTnLst>
                                </p:cTn>
                              </p:par>
                            </p:childTnLst>
                          </p:cTn>
                        </p:par>
                      </p:childTnLst>
                    </p:cTn>
                  </p:par>
                  <p:par>
                    <p:cTn id="46" fill="hold" nodeType="clickPar">
                      <p:stCondLst>
                        <p:cond delay="indefinite"/>
                      </p:stCondLst>
                      <p:childTnLst>
                        <p:par>
                          <p:cTn id="47" fill="hold" nodeType="withGroup">
                            <p:stCondLst>
                              <p:cond delay="0"/>
                            </p:stCondLst>
                            <p:childTnLst>
                              <p:par>
                                <p:cTn id="48" presetID="17" presetClass="entr" presetSubtype="8"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500" fill="hold"/>
                                        <p:tgtEl>
                                          <p:spTgt spid="14"/>
                                        </p:tgtEl>
                                        <p:attrNameLst>
                                          <p:attrName>ppt_x</p:attrName>
                                        </p:attrNameLst>
                                      </p:cBhvr>
                                      <p:tavLst>
                                        <p:tav tm="0">
                                          <p:val>
                                            <p:strVal val="#ppt_x-#ppt_w/2"/>
                                          </p:val>
                                        </p:tav>
                                        <p:tav tm="100000">
                                          <p:val>
                                            <p:strVal val="#ppt_x"/>
                                          </p:val>
                                        </p:tav>
                                      </p:tavLst>
                                    </p:anim>
                                    <p:anim calcmode="lin" valueType="num">
                                      <p:cBhvr>
                                        <p:cTn id="51" dur="500" fill="hold"/>
                                        <p:tgtEl>
                                          <p:spTgt spid="14"/>
                                        </p:tgtEl>
                                        <p:attrNameLst>
                                          <p:attrName>ppt_y</p:attrName>
                                        </p:attrNameLst>
                                      </p:cBhvr>
                                      <p:tavLst>
                                        <p:tav tm="0">
                                          <p:val>
                                            <p:strVal val="#ppt_y"/>
                                          </p:val>
                                        </p:tav>
                                        <p:tav tm="100000">
                                          <p:val>
                                            <p:strVal val="#ppt_y"/>
                                          </p:val>
                                        </p:tav>
                                      </p:tavLst>
                                    </p:anim>
                                    <p:anim calcmode="lin" valueType="num">
                                      <p:cBhvr>
                                        <p:cTn id="52" dur="500" fill="hold"/>
                                        <p:tgtEl>
                                          <p:spTgt spid="14"/>
                                        </p:tgtEl>
                                        <p:attrNameLst>
                                          <p:attrName>ppt_w</p:attrName>
                                        </p:attrNameLst>
                                      </p:cBhvr>
                                      <p:tavLst>
                                        <p:tav tm="0">
                                          <p:val>
                                            <p:fltVal val="0"/>
                                          </p:val>
                                        </p:tav>
                                        <p:tav tm="100000">
                                          <p:val>
                                            <p:strVal val="#ppt_w"/>
                                          </p:val>
                                        </p:tav>
                                      </p:tavLst>
                                    </p:anim>
                                    <p:anim calcmode="lin" valueType="num">
                                      <p:cBhvr>
                                        <p:cTn id="53" dur="500" fill="hold"/>
                                        <p:tgtEl>
                                          <p:spTgt spid="1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48"/>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2" grpId="0" animBg="1" autoUpdateAnimBg="0"/>
      <p:bldP spid="16393" grpId="0" animBg="1" autoUpdateAnimBg="0"/>
      <p:bldP spid="16394" grpId="0" autoUpdateAnimBg="0"/>
      <p:bldP spid="16395" grpId="0" autoUpdateAnimBg="0"/>
      <p:bldP spid="16397" grpId="0" autoUpdateAnimBg="0"/>
      <p:bldP spid="16398" grpId="0" animBg="1" autoUpdateAnimBg="0"/>
      <p:bldP spid="1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AutoShape 3"/>
          <p:cNvSpPr>
            <a:spLocks noChangeArrowheads="1"/>
          </p:cNvSpPr>
          <p:nvPr/>
        </p:nvSpPr>
        <p:spPr bwMode="auto">
          <a:xfrm>
            <a:off x="685800" y="733425"/>
            <a:ext cx="7772400" cy="1219200"/>
          </a:xfrm>
          <a:prstGeom prst="flowChartAlternateProcess">
            <a:avLst/>
          </a:prstGeom>
          <a:solidFill>
            <a:srgbClr val="FF9900"/>
          </a:solidFill>
          <a:ln w="9525">
            <a:solidFill>
              <a:schemeClr val="tx1"/>
            </a:solidFill>
            <a:miter lim="800000"/>
            <a:headEnd/>
            <a:tailEnd/>
          </a:ln>
        </p:spPr>
        <p:txBody>
          <a:bodyPr wrap="none" lIns="91430" tIns="45715" rIns="91430" bIns="45715" anchor="ctr"/>
          <a:lstStyle/>
          <a:p>
            <a:pPr>
              <a:spcBef>
                <a:spcPct val="50000"/>
              </a:spcBef>
            </a:pPr>
            <a:r>
              <a:rPr lang="en-US" sz="2400" b="1">
                <a:latin typeface="Arial" charset="0"/>
                <a:cs typeface="Arial" charset="0"/>
              </a:rPr>
              <a:t>BÀI TẬP NHANH: Tìm câu có chứa hàm ý trong</a:t>
            </a:r>
          </a:p>
          <a:p>
            <a:pPr>
              <a:spcBef>
                <a:spcPct val="50000"/>
              </a:spcBef>
            </a:pPr>
            <a:r>
              <a:rPr lang="en-US" sz="2400" b="1">
                <a:latin typeface="Arial" charset="0"/>
                <a:cs typeface="Arial" charset="0"/>
              </a:rPr>
              <a:t> đoạn hội thoại sau và cho biết hàm ý đó là gì ?</a:t>
            </a:r>
          </a:p>
        </p:txBody>
      </p:sp>
      <p:sp>
        <p:nvSpPr>
          <p:cNvPr id="110596" name="Rectangle 4"/>
          <p:cNvSpPr>
            <a:spLocks noChangeArrowheads="1"/>
          </p:cNvSpPr>
          <p:nvPr/>
        </p:nvSpPr>
        <p:spPr bwMode="auto">
          <a:xfrm>
            <a:off x="1649731" y="2285361"/>
            <a:ext cx="7899899" cy="46165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spAutoFit/>
          </a:bodyPr>
          <a:lstStyle/>
          <a:p>
            <a:r>
              <a:rPr lang="en-US" sz="2400" b="1" i="1">
                <a:solidFill>
                  <a:srgbClr val="0000FF"/>
                </a:solidFill>
                <a:latin typeface="Arial" charset="0"/>
                <a:cs typeface="Arial" charset="0"/>
              </a:rPr>
              <a:t> </a:t>
            </a:r>
            <a:r>
              <a:rPr lang="en-US" sz="2400" b="1" i="1">
                <a:solidFill>
                  <a:srgbClr val="0000FF"/>
                </a:solidFill>
                <a:latin typeface="Arial" charset="0"/>
              </a:rPr>
              <a:t>–</a:t>
            </a:r>
            <a:r>
              <a:rPr lang="en-US" sz="2400" i="1">
                <a:latin typeface="Arial" charset="0"/>
              </a:rPr>
              <a:t> </a:t>
            </a:r>
            <a:r>
              <a:rPr lang="en-US" sz="2400" b="1" i="1">
                <a:solidFill>
                  <a:srgbClr val="0000FF"/>
                </a:solidFill>
                <a:latin typeface="Arial" charset="0"/>
                <a:cs typeface="Arial" charset="0"/>
              </a:rPr>
              <a:t>Hưng ơi ! Tối nay chúng mình đi xem ca nhạc đi ! </a:t>
            </a:r>
            <a:r>
              <a:rPr lang="en-US" sz="2400" b="1">
                <a:solidFill>
                  <a:srgbClr val="0000FF"/>
                </a:solidFill>
                <a:latin typeface="Arial" charset="0"/>
                <a:cs typeface="Arial" charset="0"/>
              </a:rPr>
              <a:t> </a:t>
            </a:r>
          </a:p>
        </p:txBody>
      </p:sp>
      <p:sp>
        <p:nvSpPr>
          <p:cNvPr id="110597" name="Rectangle 5"/>
          <p:cNvSpPr>
            <a:spLocks noChangeArrowheads="1"/>
          </p:cNvSpPr>
          <p:nvPr/>
        </p:nvSpPr>
        <p:spPr bwMode="auto">
          <a:xfrm>
            <a:off x="1751330" y="3368036"/>
            <a:ext cx="7655473" cy="46165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spAutoFit/>
          </a:bodyPr>
          <a:lstStyle/>
          <a:p>
            <a:r>
              <a:rPr lang="en-US" sz="2400" b="1" i="1">
                <a:solidFill>
                  <a:srgbClr val="0000FF"/>
                </a:solidFill>
                <a:latin typeface="Arial" charset="0"/>
              </a:rPr>
              <a:t>–</a:t>
            </a:r>
            <a:r>
              <a:rPr lang="en-US" sz="2400" b="1" i="1">
                <a:solidFill>
                  <a:srgbClr val="0000FF"/>
                </a:solidFill>
                <a:latin typeface="Arial" charset="0"/>
                <a:cs typeface="Arial" charset="0"/>
              </a:rPr>
              <a:t> Tiếc quá ! Tối nay mình phải đi thăm bà ngoại rồi.</a:t>
            </a:r>
          </a:p>
        </p:txBody>
      </p:sp>
      <p:sp>
        <p:nvSpPr>
          <p:cNvPr id="110598" name="Rectangle 6"/>
          <p:cNvSpPr>
            <a:spLocks noChangeArrowheads="1"/>
          </p:cNvSpPr>
          <p:nvPr/>
        </p:nvSpPr>
        <p:spPr bwMode="auto">
          <a:xfrm>
            <a:off x="1751330" y="4571361"/>
            <a:ext cx="6415519" cy="46165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spAutoFit/>
          </a:bodyPr>
          <a:lstStyle/>
          <a:p>
            <a:r>
              <a:rPr lang="en-US" sz="2400" b="1" i="1">
                <a:solidFill>
                  <a:srgbClr val="0000FF"/>
                </a:solidFill>
                <a:latin typeface="Arial" charset="0"/>
              </a:rPr>
              <a:t>– </a:t>
            </a:r>
            <a:r>
              <a:rPr lang="en-US" sz="2400" b="1" i="1">
                <a:solidFill>
                  <a:srgbClr val="0000FF"/>
                </a:solidFill>
                <a:latin typeface="Arial" charset="0"/>
                <a:cs typeface="Arial" charset="0"/>
              </a:rPr>
              <a:t>Thế thì chủ nhật chúng mình đi xem nha.</a:t>
            </a:r>
          </a:p>
        </p:txBody>
      </p:sp>
      <p:sp>
        <p:nvSpPr>
          <p:cNvPr id="110599" name="Rectangle 7"/>
          <p:cNvSpPr>
            <a:spLocks noChangeArrowheads="1"/>
          </p:cNvSpPr>
          <p:nvPr/>
        </p:nvSpPr>
        <p:spPr bwMode="auto">
          <a:xfrm>
            <a:off x="1751331" y="5714361"/>
            <a:ext cx="2872882" cy="46165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spAutoFit/>
          </a:bodyPr>
          <a:lstStyle/>
          <a:p>
            <a:r>
              <a:rPr lang="en-US" sz="2400" b="1" i="1">
                <a:solidFill>
                  <a:srgbClr val="0000FF"/>
                </a:solidFill>
                <a:latin typeface="Arial" charset="0"/>
              </a:rPr>
              <a:t>–</a:t>
            </a:r>
            <a:r>
              <a:rPr lang="en-US" sz="2400" b="1" i="1">
                <a:solidFill>
                  <a:srgbClr val="0000FF"/>
                </a:solidFill>
                <a:latin typeface="Arial" charset="0"/>
                <a:cs typeface="Arial" charset="0"/>
              </a:rPr>
              <a:t> Ừ, như vậy nhé !</a:t>
            </a:r>
          </a:p>
        </p:txBody>
      </p:sp>
      <p:pic>
        <p:nvPicPr>
          <p:cNvPr id="11060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481" y="2097088"/>
            <a:ext cx="100457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60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820" y="3103563"/>
            <a:ext cx="99187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602"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420" y="4314825"/>
            <a:ext cx="10033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603"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2450" y="5381625"/>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 name="Straight Connector 14"/>
          <p:cNvCxnSpPr/>
          <p:nvPr/>
        </p:nvCxnSpPr>
        <p:spPr>
          <a:xfrm>
            <a:off x="2560320" y="3810000"/>
            <a:ext cx="475488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 Box 6"/>
          <p:cNvSpPr txBox="1">
            <a:spLocks noChangeArrowheads="1"/>
          </p:cNvSpPr>
          <p:nvPr/>
        </p:nvSpPr>
        <p:spPr bwMode="auto">
          <a:xfrm>
            <a:off x="2926080" y="3733800"/>
            <a:ext cx="3413760" cy="83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spcBef>
                <a:spcPct val="50000"/>
              </a:spcBef>
            </a:pPr>
            <a:r>
              <a:rPr lang="en-US" sz="2400" b="1">
                <a:latin typeface="VNI-Times" pitchFamily="2" charset="0"/>
              </a:rPr>
              <a:t> </a:t>
            </a:r>
            <a:r>
              <a:rPr lang="en-US" sz="2400" b="1">
                <a:solidFill>
                  <a:srgbClr val="FF3300"/>
                </a:solidFill>
                <a:cs typeface="Times New Roman" pitchFamily="18" charset="0"/>
              </a:rPr>
              <a:t>Hàm ý: Mình không đi được. </a:t>
            </a:r>
            <a:r>
              <a:rPr lang="en-US" sz="2400" b="1">
                <a:solidFill>
                  <a:srgbClr val="FF3300"/>
                </a:solidFill>
                <a:latin typeface="VNI-Times" pitchFamily="2" charset="0"/>
              </a:rPr>
              <a:t> </a:t>
            </a:r>
          </a:p>
        </p:txBody>
      </p:sp>
    </p:spTree>
    <p:extLst>
      <p:ext uri="{BB962C8B-B14F-4D97-AF65-F5344CB8AC3E}">
        <p14:creationId xmlns:p14="http://schemas.microsoft.com/office/powerpoint/2010/main" val="1425159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0595"/>
                                        </p:tgtEl>
                                        <p:attrNameLst>
                                          <p:attrName>style.visibility</p:attrName>
                                        </p:attrNameLst>
                                      </p:cBhvr>
                                      <p:to>
                                        <p:strVal val="visible"/>
                                      </p:to>
                                    </p:set>
                                    <p:anim calcmode="lin" valueType="num">
                                      <p:cBhvr additive="base">
                                        <p:cTn id="7" dur="500" fill="hold"/>
                                        <p:tgtEl>
                                          <p:spTgt spid="110595"/>
                                        </p:tgtEl>
                                        <p:attrNameLst>
                                          <p:attrName>ppt_x</p:attrName>
                                        </p:attrNameLst>
                                      </p:cBhvr>
                                      <p:tavLst>
                                        <p:tav tm="0">
                                          <p:val>
                                            <p:strVal val="0-#ppt_w/2"/>
                                          </p:val>
                                        </p:tav>
                                        <p:tav tm="100000">
                                          <p:val>
                                            <p:strVal val="#ppt_x"/>
                                          </p:val>
                                        </p:tav>
                                      </p:tavLst>
                                    </p:anim>
                                    <p:anim calcmode="lin" valueType="num">
                                      <p:cBhvr additive="base">
                                        <p:cTn id="8" dur="500" fill="hold"/>
                                        <p:tgtEl>
                                          <p:spTgt spid="11059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9" fill="hold" nodeType="afterGroup">
                            <p:stCondLst>
                              <p:cond delay="500"/>
                            </p:stCondLst>
                            <p:childTnLst>
                              <p:par>
                                <p:cTn id="10" presetID="23" presetClass="entr" presetSubtype="16" fill="hold" nodeType="afterEffect">
                                  <p:stCondLst>
                                    <p:cond delay="0"/>
                                  </p:stCondLst>
                                  <p:childTnLst>
                                    <p:set>
                                      <p:cBhvr>
                                        <p:cTn id="11" dur="1" fill="hold">
                                          <p:stCondLst>
                                            <p:cond delay="0"/>
                                          </p:stCondLst>
                                        </p:cTn>
                                        <p:tgtEl>
                                          <p:spTgt spid="110600"/>
                                        </p:tgtEl>
                                        <p:attrNameLst>
                                          <p:attrName>style.visibility</p:attrName>
                                        </p:attrNameLst>
                                      </p:cBhvr>
                                      <p:to>
                                        <p:strVal val="visible"/>
                                      </p:to>
                                    </p:set>
                                    <p:anim calcmode="lin" valueType="num">
                                      <p:cBhvr>
                                        <p:cTn id="12" dur="500" fill="hold"/>
                                        <p:tgtEl>
                                          <p:spTgt spid="110600"/>
                                        </p:tgtEl>
                                        <p:attrNameLst>
                                          <p:attrName>ppt_w</p:attrName>
                                        </p:attrNameLst>
                                      </p:cBhvr>
                                      <p:tavLst>
                                        <p:tav tm="0">
                                          <p:val>
                                            <p:fltVal val="0"/>
                                          </p:val>
                                        </p:tav>
                                        <p:tav tm="100000">
                                          <p:val>
                                            <p:strVal val="#ppt_w"/>
                                          </p:val>
                                        </p:tav>
                                      </p:tavLst>
                                    </p:anim>
                                    <p:anim calcmode="lin" valueType="num">
                                      <p:cBhvr>
                                        <p:cTn id="13" dur="500" fill="hold"/>
                                        <p:tgtEl>
                                          <p:spTgt spid="110600"/>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10596"/>
                                        </p:tgtEl>
                                        <p:attrNameLst>
                                          <p:attrName>style.visibility</p:attrName>
                                        </p:attrNameLst>
                                      </p:cBhvr>
                                      <p:to>
                                        <p:strVal val="visible"/>
                                      </p:to>
                                    </p:set>
                                    <p:animEffect transition="in" filter="wipe(down)">
                                      <p:cBhvr>
                                        <p:cTn id="17" dur="500"/>
                                        <p:tgtEl>
                                          <p:spTgt spid="110596"/>
                                        </p:tgtEl>
                                      </p:cBhvr>
                                    </p:animEffect>
                                  </p:childTnLst>
                                </p:cTn>
                              </p:par>
                            </p:childTnLst>
                          </p:cTn>
                        </p:par>
                        <p:par>
                          <p:cTn id="18" fill="hold" nodeType="afterGroup">
                            <p:stCondLst>
                              <p:cond delay="1500"/>
                            </p:stCondLst>
                            <p:childTnLst>
                              <p:par>
                                <p:cTn id="19" presetID="23" presetClass="entr" presetSubtype="16" fill="hold" nodeType="afterEffect">
                                  <p:stCondLst>
                                    <p:cond delay="0"/>
                                  </p:stCondLst>
                                  <p:childTnLst>
                                    <p:set>
                                      <p:cBhvr>
                                        <p:cTn id="20" dur="1" fill="hold">
                                          <p:stCondLst>
                                            <p:cond delay="0"/>
                                          </p:stCondLst>
                                        </p:cTn>
                                        <p:tgtEl>
                                          <p:spTgt spid="110601"/>
                                        </p:tgtEl>
                                        <p:attrNameLst>
                                          <p:attrName>style.visibility</p:attrName>
                                        </p:attrNameLst>
                                      </p:cBhvr>
                                      <p:to>
                                        <p:strVal val="visible"/>
                                      </p:to>
                                    </p:set>
                                    <p:anim calcmode="lin" valueType="num">
                                      <p:cBhvr>
                                        <p:cTn id="21" dur="500" fill="hold"/>
                                        <p:tgtEl>
                                          <p:spTgt spid="110601"/>
                                        </p:tgtEl>
                                        <p:attrNameLst>
                                          <p:attrName>ppt_w</p:attrName>
                                        </p:attrNameLst>
                                      </p:cBhvr>
                                      <p:tavLst>
                                        <p:tav tm="0">
                                          <p:val>
                                            <p:fltVal val="0"/>
                                          </p:val>
                                        </p:tav>
                                        <p:tav tm="100000">
                                          <p:val>
                                            <p:strVal val="#ppt_w"/>
                                          </p:val>
                                        </p:tav>
                                      </p:tavLst>
                                    </p:anim>
                                    <p:anim calcmode="lin" valueType="num">
                                      <p:cBhvr>
                                        <p:cTn id="22" dur="500" fill="hold"/>
                                        <p:tgtEl>
                                          <p:spTgt spid="110601"/>
                                        </p:tgtEl>
                                        <p:attrNameLst>
                                          <p:attrName>ppt_h</p:attrName>
                                        </p:attrNameLst>
                                      </p:cBhvr>
                                      <p:tavLst>
                                        <p:tav tm="0">
                                          <p:val>
                                            <p:fltVal val="0"/>
                                          </p:val>
                                        </p:tav>
                                        <p:tav tm="100000">
                                          <p:val>
                                            <p:strVal val="#ppt_h"/>
                                          </p:val>
                                        </p:tav>
                                      </p:tavLst>
                                    </p:anim>
                                  </p:childTnLst>
                                </p:cTn>
                              </p:par>
                            </p:childTnLst>
                          </p:cTn>
                        </p:par>
                        <p:par>
                          <p:cTn id="23" fill="hold" nodeType="afterGroup">
                            <p:stCondLst>
                              <p:cond delay="2000"/>
                            </p:stCondLst>
                            <p:childTnLst>
                              <p:par>
                                <p:cTn id="24" presetID="22" presetClass="entr" presetSubtype="4" fill="hold" grpId="0" nodeType="afterEffect">
                                  <p:stCondLst>
                                    <p:cond delay="0"/>
                                  </p:stCondLst>
                                  <p:childTnLst>
                                    <p:set>
                                      <p:cBhvr>
                                        <p:cTn id="25" dur="1" fill="hold">
                                          <p:stCondLst>
                                            <p:cond delay="0"/>
                                          </p:stCondLst>
                                        </p:cTn>
                                        <p:tgtEl>
                                          <p:spTgt spid="110597"/>
                                        </p:tgtEl>
                                        <p:attrNameLst>
                                          <p:attrName>style.visibility</p:attrName>
                                        </p:attrNameLst>
                                      </p:cBhvr>
                                      <p:to>
                                        <p:strVal val="visible"/>
                                      </p:to>
                                    </p:set>
                                    <p:animEffect transition="in" filter="wipe(down)">
                                      <p:cBhvr>
                                        <p:cTn id="26" dur="500"/>
                                        <p:tgtEl>
                                          <p:spTgt spid="110597"/>
                                        </p:tgtEl>
                                      </p:cBhvr>
                                    </p:animEffect>
                                  </p:childTnLst>
                                </p:cTn>
                              </p:par>
                            </p:childTnLst>
                          </p:cTn>
                        </p:par>
                        <p:par>
                          <p:cTn id="27" fill="hold" nodeType="afterGroup">
                            <p:stCondLst>
                              <p:cond delay="2500"/>
                            </p:stCondLst>
                            <p:childTnLst>
                              <p:par>
                                <p:cTn id="28" presetID="23" presetClass="entr" presetSubtype="16" fill="hold" nodeType="afterEffect">
                                  <p:stCondLst>
                                    <p:cond delay="0"/>
                                  </p:stCondLst>
                                  <p:childTnLst>
                                    <p:set>
                                      <p:cBhvr>
                                        <p:cTn id="29" dur="1" fill="hold">
                                          <p:stCondLst>
                                            <p:cond delay="0"/>
                                          </p:stCondLst>
                                        </p:cTn>
                                        <p:tgtEl>
                                          <p:spTgt spid="110602"/>
                                        </p:tgtEl>
                                        <p:attrNameLst>
                                          <p:attrName>style.visibility</p:attrName>
                                        </p:attrNameLst>
                                      </p:cBhvr>
                                      <p:to>
                                        <p:strVal val="visible"/>
                                      </p:to>
                                    </p:set>
                                    <p:anim calcmode="lin" valueType="num">
                                      <p:cBhvr>
                                        <p:cTn id="30" dur="500" fill="hold"/>
                                        <p:tgtEl>
                                          <p:spTgt spid="110602"/>
                                        </p:tgtEl>
                                        <p:attrNameLst>
                                          <p:attrName>ppt_w</p:attrName>
                                        </p:attrNameLst>
                                      </p:cBhvr>
                                      <p:tavLst>
                                        <p:tav tm="0">
                                          <p:val>
                                            <p:fltVal val="0"/>
                                          </p:val>
                                        </p:tav>
                                        <p:tav tm="100000">
                                          <p:val>
                                            <p:strVal val="#ppt_w"/>
                                          </p:val>
                                        </p:tav>
                                      </p:tavLst>
                                    </p:anim>
                                    <p:anim calcmode="lin" valueType="num">
                                      <p:cBhvr>
                                        <p:cTn id="31" dur="500" fill="hold"/>
                                        <p:tgtEl>
                                          <p:spTgt spid="110602"/>
                                        </p:tgtEl>
                                        <p:attrNameLst>
                                          <p:attrName>ppt_h</p:attrName>
                                        </p:attrNameLst>
                                      </p:cBhvr>
                                      <p:tavLst>
                                        <p:tav tm="0">
                                          <p:val>
                                            <p:fltVal val="0"/>
                                          </p:val>
                                        </p:tav>
                                        <p:tav tm="100000">
                                          <p:val>
                                            <p:strVal val="#ppt_h"/>
                                          </p:val>
                                        </p:tav>
                                      </p:tavLst>
                                    </p:anim>
                                  </p:childTnLst>
                                </p:cTn>
                              </p:par>
                            </p:childTnLst>
                          </p:cTn>
                        </p:par>
                        <p:par>
                          <p:cTn id="32" fill="hold" nodeType="afterGroup">
                            <p:stCondLst>
                              <p:cond delay="3000"/>
                            </p:stCondLst>
                            <p:childTnLst>
                              <p:par>
                                <p:cTn id="33" presetID="22" presetClass="entr" presetSubtype="4" fill="hold" grpId="0" nodeType="afterEffect">
                                  <p:stCondLst>
                                    <p:cond delay="0"/>
                                  </p:stCondLst>
                                  <p:childTnLst>
                                    <p:set>
                                      <p:cBhvr>
                                        <p:cTn id="34" dur="1" fill="hold">
                                          <p:stCondLst>
                                            <p:cond delay="0"/>
                                          </p:stCondLst>
                                        </p:cTn>
                                        <p:tgtEl>
                                          <p:spTgt spid="110598"/>
                                        </p:tgtEl>
                                        <p:attrNameLst>
                                          <p:attrName>style.visibility</p:attrName>
                                        </p:attrNameLst>
                                      </p:cBhvr>
                                      <p:to>
                                        <p:strVal val="visible"/>
                                      </p:to>
                                    </p:set>
                                    <p:animEffect transition="in" filter="wipe(down)">
                                      <p:cBhvr>
                                        <p:cTn id="35" dur="500"/>
                                        <p:tgtEl>
                                          <p:spTgt spid="110598"/>
                                        </p:tgtEl>
                                      </p:cBhvr>
                                    </p:animEffect>
                                  </p:childTnLst>
                                </p:cTn>
                              </p:par>
                            </p:childTnLst>
                          </p:cTn>
                        </p:par>
                        <p:par>
                          <p:cTn id="36" fill="hold" nodeType="afterGroup">
                            <p:stCondLst>
                              <p:cond delay="3500"/>
                            </p:stCondLst>
                            <p:childTnLst>
                              <p:par>
                                <p:cTn id="37" presetID="23" presetClass="entr" presetSubtype="16" fill="hold" nodeType="afterEffect">
                                  <p:stCondLst>
                                    <p:cond delay="0"/>
                                  </p:stCondLst>
                                  <p:childTnLst>
                                    <p:set>
                                      <p:cBhvr>
                                        <p:cTn id="38" dur="1" fill="hold">
                                          <p:stCondLst>
                                            <p:cond delay="0"/>
                                          </p:stCondLst>
                                        </p:cTn>
                                        <p:tgtEl>
                                          <p:spTgt spid="110603"/>
                                        </p:tgtEl>
                                        <p:attrNameLst>
                                          <p:attrName>style.visibility</p:attrName>
                                        </p:attrNameLst>
                                      </p:cBhvr>
                                      <p:to>
                                        <p:strVal val="visible"/>
                                      </p:to>
                                    </p:set>
                                    <p:anim calcmode="lin" valueType="num">
                                      <p:cBhvr>
                                        <p:cTn id="39" dur="500" fill="hold"/>
                                        <p:tgtEl>
                                          <p:spTgt spid="110603"/>
                                        </p:tgtEl>
                                        <p:attrNameLst>
                                          <p:attrName>ppt_w</p:attrName>
                                        </p:attrNameLst>
                                      </p:cBhvr>
                                      <p:tavLst>
                                        <p:tav tm="0">
                                          <p:val>
                                            <p:fltVal val="0"/>
                                          </p:val>
                                        </p:tav>
                                        <p:tav tm="100000">
                                          <p:val>
                                            <p:strVal val="#ppt_w"/>
                                          </p:val>
                                        </p:tav>
                                      </p:tavLst>
                                    </p:anim>
                                    <p:anim calcmode="lin" valueType="num">
                                      <p:cBhvr>
                                        <p:cTn id="40" dur="500" fill="hold"/>
                                        <p:tgtEl>
                                          <p:spTgt spid="110603"/>
                                        </p:tgtEl>
                                        <p:attrNameLst>
                                          <p:attrName>ppt_h</p:attrName>
                                        </p:attrNameLst>
                                      </p:cBhvr>
                                      <p:tavLst>
                                        <p:tav tm="0">
                                          <p:val>
                                            <p:fltVal val="0"/>
                                          </p:val>
                                        </p:tav>
                                        <p:tav tm="100000">
                                          <p:val>
                                            <p:strVal val="#ppt_h"/>
                                          </p:val>
                                        </p:tav>
                                      </p:tavLst>
                                    </p:anim>
                                  </p:childTnLst>
                                </p:cTn>
                              </p:par>
                            </p:childTnLst>
                          </p:cTn>
                        </p:par>
                        <p:par>
                          <p:cTn id="41" fill="hold" nodeType="afterGroup">
                            <p:stCondLst>
                              <p:cond delay="4000"/>
                            </p:stCondLst>
                            <p:childTnLst>
                              <p:par>
                                <p:cTn id="42" presetID="22" presetClass="entr" presetSubtype="4" fill="hold" grpId="0" nodeType="afterEffect">
                                  <p:stCondLst>
                                    <p:cond delay="0"/>
                                  </p:stCondLst>
                                  <p:childTnLst>
                                    <p:set>
                                      <p:cBhvr>
                                        <p:cTn id="43" dur="1" fill="hold">
                                          <p:stCondLst>
                                            <p:cond delay="0"/>
                                          </p:stCondLst>
                                        </p:cTn>
                                        <p:tgtEl>
                                          <p:spTgt spid="110599"/>
                                        </p:tgtEl>
                                        <p:attrNameLst>
                                          <p:attrName>style.visibility</p:attrName>
                                        </p:attrNameLst>
                                      </p:cBhvr>
                                      <p:to>
                                        <p:strVal val="visible"/>
                                      </p:to>
                                    </p:set>
                                    <p:animEffect transition="in" filter="wipe(down)">
                                      <p:cBhvr>
                                        <p:cTn id="44" dur="500"/>
                                        <p:tgtEl>
                                          <p:spTgt spid="11059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blinds(horizontal)">
                                      <p:cBhvr>
                                        <p:cTn id="49" dur="500"/>
                                        <p:tgtEl>
                                          <p:spTgt spid="15"/>
                                        </p:tgtEl>
                                      </p:cBhvr>
                                    </p:animEffect>
                                  </p:childTnLst>
                                </p:cTn>
                              </p:par>
                              <p:par>
                                <p:cTn id="50" presetID="53" presetClass="entr" presetSubtype="0"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animBg="1"/>
      <p:bldP spid="110596" grpId="0" animBg="1"/>
      <p:bldP spid="110597" grpId="0" animBg="1"/>
      <p:bldP spid="110598" grpId="0" animBg="1"/>
      <p:bldP spid="110599" grpId="0" animBg="1"/>
      <p:bldP spid="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8" descr="pho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6925" y="6524625"/>
            <a:ext cx="4537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8" descr="pho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6524625"/>
            <a:ext cx="4537076"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5"/>
          <p:cNvSpPr txBox="1">
            <a:spLocks noChangeArrowheads="1"/>
          </p:cNvSpPr>
          <p:nvPr/>
        </p:nvSpPr>
        <p:spPr bwMode="auto">
          <a:xfrm>
            <a:off x="47625" y="332656"/>
            <a:ext cx="853281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400" b="1" u="sng">
                <a:solidFill>
                  <a:srgbClr val="0000FF"/>
                </a:solidFill>
                <a:latin typeface="Times New Roman" pitchFamily="18" charset="0"/>
              </a:rPr>
              <a:t>III. LUYỆN TẬP</a:t>
            </a:r>
          </a:p>
        </p:txBody>
      </p:sp>
      <p:sp>
        <p:nvSpPr>
          <p:cNvPr id="17416" name="Rectangle 8"/>
          <p:cNvSpPr>
            <a:spLocks noChangeArrowheads="1"/>
          </p:cNvSpPr>
          <p:nvPr/>
        </p:nvSpPr>
        <p:spPr bwMode="auto">
          <a:xfrm>
            <a:off x="178346" y="980728"/>
            <a:ext cx="16573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sz="2400" b="1">
                <a:latin typeface="Times New Roman" pitchFamily="18" charset="0"/>
              </a:rPr>
              <a:t>Bài tập 1</a:t>
            </a:r>
          </a:p>
        </p:txBody>
      </p:sp>
      <p:sp>
        <p:nvSpPr>
          <p:cNvPr id="12" name="Rectangle 13"/>
          <p:cNvSpPr>
            <a:spLocks noChangeArrowheads="1"/>
          </p:cNvSpPr>
          <p:nvPr/>
        </p:nvSpPr>
        <p:spPr bwMode="auto">
          <a:xfrm>
            <a:off x="153988" y="1596405"/>
            <a:ext cx="7848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sz="2400" b="1">
                <a:solidFill>
                  <a:srgbClr val="000000"/>
                </a:solidFill>
                <a:latin typeface="Times New Roman" pitchFamily="18" charset="0"/>
              </a:rPr>
              <a:t>a. Nhà hoạ sĩ </a:t>
            </a:r>
            <a:r>
              <a:rPr lang="en-US" sz="2400" b="1" i="1" u="sng">
                <a:solidFill>
                  <a:srgbClr val="000000"/>
                </a:solidFill>
                <a:latin typeface="Times New Roman" pitchFamily="18" charset="0"/>
              </a:rPr>
              <a:t>tặc lưỡi</a:t>
            </a:r>
            <a:r>
              <a:rPr lang="en-US" sz="2400" b="1">
                <a:solidFill>
                  <a:srgbClr val="000000"/>
                </a:solidFill>
                <a:latin typeface="Times New Roman" pitchFamily="18" charset="0"/>
              </a:rPr>
              <a:t> đứng dậy. </a:t>
            </a:r>
            <a:r>
              <a:rPr lang="en-US" sz="2400" b="1">
                <a:solidFill>
                  <a:srgbClr val="000000"/>
                </a:solidFill>
                <a:latin typeface="Times New Roman" pitchFamily="18" charset="0"/>
                <a:sym typeface="Wingdings" pitchFamily="2" charset="2"/>
              </a:rPr>
              <a:t></a:t>
            </a:r>
            <a:r>
              <a:rPr lang="en-US" sz="2400" b="1">
                <a:solidFill>
                  <a:srgbClr val="000000"/>
                </a:solidFill>
                <a:latin typeface="Times New Roman" pitchFamily="18" charset="0"/>
              </a:rPr>
              <a:t>Chưa muốn chia tay</a:t>
            </a:r>
          </a:p>
        </p:txBody>
      </p:sp>
      <p:sp>
        <p:nvSpPr>
          <p:cNvPr id="13" name="Rectangle 14"/>
          <p:cNvSpPr>
            <a:spLocks noChangeArrowheads="1"/>
          </p:cNvSpPr>
          <p:nvPr/>
        </p:nvSpPr>
        <p:spPr bwMode="auto">
          <a:xfrm>
            <a:off x="153988" y="2282096"/>
            <a:ext cx="83058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r>
              <a:rPr lang="en-US" sz="2400" b="1">
                <a:solidFill>
                  <a:srgbClr val="000000"/>
                </a:solidFill>
                <a:latin typeface="Times New Roman" pitchFamily="18" charset="0"/>
              </a:rPr>
              <a:t>b. Từ ngữ miêu tả thái độ của cô gái: Cô kĩ sư </a:t>
            </a:r>
            <a:r>
              <a:rPr lang="en-US" sz="2400" b="1" i="1" u="sng">
                <a:solidFill>
                  <a:srgbClr val="000000"/>
                </a:solidFill>
                <a:latin typeface="Times New Roman" pitchFamily="18" charset="0"/>
              </a:rPr>
              <a:t>mặt đỏ ửng, nhận lại chiếc khăn, quay vội đi</a:t>
            </a:r>
            <a:r>
              <a:rPr lang="en-US" sz="2400" b="1">
                <a:solidFill>
                  <a:srgbClr val="000000"/>
                </a:solidFill>
                <a:latin typeface="Times New Roman" pitchFamily="18" charset="0"/>
              </a:rPr>
              <a:t> .</a:t>
            </a:r>
            <a:r>
              <a:rPr lang="en-US" sz="2400" b="1">
                <a:solidFill>
                  <a:srgbClr val="000000"/>
                </a:solidFill>
                <a:latin typeface="Times New Roman" pitchFamily="18" charset="0"/>
                <a:sym typeface="Wingdings" pitchFamily="2" charset="2"/>
              </a:rPr>
              <a:t></a:t>
            </a:r>
            <a:r>
              <a:rPr lang="en-US" sz="2400" b="1">
                <a:solidFill>
                  <a:srgbClr val="000000"/>
                </a:solidFill>
                <a:latin typeface="Times New Roman" pitchFamily="18" charset="0"/>
              </a:rPr>
              <a:t> Cô gái đang bối rối đến vụng về vì ngượng, cô định kín đáo để khăn làm kỉ vật cho anh thanh niên, nhưng anh thanh niên quá thật thà tưởng cô bỏ quên nên gọi cô để trả lại.</a:t>
            </a:r>
          </a:p>
        </p:txBody>
      </p:sp>
    </p:spTree>
    <p:extLst>
      <p:ext uri="{BB962C8B-B14F-4D97-AF65-F5344CB8AC3E}">
        <p14:creationId xmlns:p14="http://schemas.microsoft.com/office/powerpoint/2010/main" val="4442892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1"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heckerboard(across)">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P spid="13"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8" descr="pho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6925" y="6524625"/>
            <a:ext cx="4537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8" descr="pho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6524625"/>
            <a:ext cx="4537076"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9" name="Text Box 15"/>
          <p:cNvSpPr txBox="1">
            <a:spLocks noChangeArrowheads="1"/>
          </p:cNvSpPr>
          <p:nvPr/>
        </p:nvSpPr>
        <p:spPr bwMode="auto">
          <a:xfrm>
            <a:off x="252413" y="1628775"/>
            <a:ext cx="84963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A5002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400" b="1" i="1">
                <a:solidFill>
                  <a:srgbClr val="000000"/>
                </a:solidFill>
                <a:latin typeface="Times New Roman" pitchFamily="18" charset="0"/>
              </a:rPr>
              <a:t>Hãy cho biết hàm ý của câu in đậm trong đoạn trích sau đây:</a:t>
            </a:r>
          </a:p>
          <a:p>
            <a:pPr eaLnBrk="1" hangingPunct="1">
              <a:spcBef>
                <a:spcPct val="50000"/>
              </a:spcBef>
            </a:pPr>
            <a:r>
              <a:rPr lang="en-US" sz="2400" b="1">
                <a:solidFill>
                  <a:srgbClr val="000000"/>
                </a:solidFill>
                <a:latin typeface="Times New Roman" pitchFamily="18" charset="0"/>
              </a:rPr>
              <a:t>   </a:t>
            </a:r>
            <a:r>
              <a:rPr lang="en-US" sz="2400">
                <a:solidFill>
                  <a:srgbClr val="000000"/>
                </a:solidFill>
                <a:latin typeface="Times New Roman" pitchFamily="18" charset="0"/>
              </a:rPr>
              <a:t>Bác lái xe dắt anh ta lại chỗ nhà hội hoạ và cô gái: </a:t>
            </a:r>
          </a:p>
          <a:p>
            <a:pPr eaLnBrk="1" hangingPunct="1">
              <a:spcBef>
                <a:spcPct val="50000"/>
              </a:spcBef>
            </a:pPr>
            <a:r>
              <a:rPr lang="en-US" sz="2400">
                <a:solidFill>
                  <a:srgbClr val="000000"/>
                </a:solidFill>
                <a:latin typeface="Times New Roman" pitchFamily="18" charset="0"/>
              </a:rPr>
              <a:t> - Đây, tôi giới thiệu anh một hoạ sĩ lão thành nhé. Và cô đây là kĩ sư nông nghiệp. Anh đưa khách về nhà đi. </a:t>
            </a:r>
            <a:r>
              <a:rPr lang="en-US" sz="2400" b="1">
                <a:solidFill>
                  <a:srgbClr val="000000"/>
                </a:solidFill>
                <a:latin typeface="Times New Roman" pitchFamily="18" charset="0"/>
              </a:rPr>
              <a:t>Tuổi già cần nước chè: ở Lào Cai đi sớm quá.</a:t>
            </a:r>
            <a:r>
              <a:rPr lang="en-US" sz="2400">
                <a:solidFill>
                  <a:srgbClr val="000000"/>
                </a:solidFill>
                <a:latin typeface="Times New Roman" pitchFamily="18" charset="0"/>
              </a:rPr>
              <a:t> Anh hãy đưa ra cái món chè pha nước mưa thơm như nước hoa của Yên Sơn nhà anh.</a:t>
            </a:r>
          </a:p>
        </p:txBody>
      </p:sp>
      <p:sp>
        <p:nvSpPr>
          <p:cNvPr id="16400" name="Text Box 16"/>
          <p:cNvSpPr txBox="1">
            <a:spLocks noChangeArrowheads="1"/>
          </p:cNvSpPr>
          <p:nvPr/>
        </p:nvSpPr>
        <p:spPr bwMode="auto">
          <a:xfrm>
            <a:off x="252413" y="4395788"/>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400" b="1">
                <a:solidFill>
                  <a:srgbClr val="000000"/>
                </a:solidFill>
                <a:latin typeface="Times New Roman" pitchFamily="18" charset="0"/>
                <a:sym typeface="Wingdings" pitchFamily="2" charset="2"/>
              </a:rPr>
              <a:t></a:t>
            </a:r>
            <a:r>
              <a:rPr lang="en-US" sz="2400" b="1">
                <a:solidFill>
                  <a:srgbClr val="000000"/>
                </a:solidFill>
                <a:latin typeface="Times New Roman" pitchFamily="18" charset="0"/>
              </a:rPr>
              <a:t> Hàm ý:</a:t>
            </a:r>
            <a:r>
              <a:rPr lang="en-US" sz="2400" b="1">
                <a:solidFill>
                  <a:srgbClr val="000099"/>
                </a:solidFill>
                <a:latin typeface="Times New Roman" pitchFamily="18" charset="0"/>
              </a:rPr>
              <a:t> </a:t>
            </a:r>
            <a:r>
              <a:rPr lang="en-US" sz="2400" b="1">
                <a:solidFill>
                  <a:srgbClr val="0000CC"/>
                </a:solidFill>
                <a:latin typeface="Times New Roman" pitchFamily="18" charset="0"/>
              </a:rPr>
              <a:t>Ông hoạ sĩ già chưa kịp uống nước chè đấy.</a:t>
            </a:r>
          </a:p>
        </p:txBody>
      </p:sp>
    </p:spTree>
    <p:extLst>
      <p:ext uri="{BB962C8B-B14F-4D97-AF65-F5344CB8AC3E}">
        <p14:creationId xmlns:p14="http://schemas.microsoft.com/office/powerpoint/2010/main" val="6971025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6399"/>
                                        </p:tgtEl>
                                        <p:attrNameLst>
                                          <p:attrName>style.visibility</p:attrName>
                                        </p:attrNameLst>
                                      </p:cBhvr>
                                      <p:to>
                                        <p:strVal val="visible"/>
                                      </p:to>
                                    </p:set>
                                    <p:animEffect transition="in" filter="checkerboard(across)">
                                      <p:cBhvr>
                                        <p:cTn id="7" dur="500"/>
                                        <p:tgtEl>
                                          <p:spTgt spid="163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400"/>
                                        </p:tgtEl>
                                        <p:attrNameLst>
                                          <p:attrName>style.visibility</p:attrName>
                                        </p:attrNameLst>
                                      </p:cBhvr>
                                      <p:to>
                                        <p:strVal val="visible"/>
                                      </p:to>
                                    </p:set>
                                    <p:animEffect transition="in" filter="checkerboard(across)">
                                      <p:cBhvr>
                                        <p:cTn id="12" dur="500"/>
                                        <p:tgtEl>
                                          <p:spTgt spid="16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9" grpId="0"/>
      <p:bldP spid="1640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0" name="Text Box 14"/>
          <p:cNvSpPr txBox="1">
            <a:spLocks noChangeArrowheads="1"/>
          </p:cNvSpPr>
          <p:nvPr/>
        </p:nvSpPr>
        <p:spPr bwMode="auto">
          <a:xfrm>
            <a:off x="0" y="1557338"/>
            <a:ext cx="91440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A5002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r>
              <a:rPr lang="en-US" sz="2000" b="1">
                <a:solidFill>
                  <a:srgbClr val="0000FF"/>
                </a:solidFill>
                <a:latin typeface="Times New Roman" pitchFamily="18" charset="0"/>
              </a:rPr>
              <a:t>  Tìm câu chứa hàm ý trong đoạn trích sau và cho biết nội dung của hàm ý.</a:t>
            </a:r>
          </a:p>
          <a:p>
            <a:pPr eaLnBrk="1" hangingPunct="1"/>
            <a:endParaRPr lang="en-US" sz="2000" b="1">
              <a:solidFill>
                <a:srgbClr val="0000FF"/>
              </a:solidFill>
              <a:latin typeface="Times New Roman" pitchFamily="18" charset="0"/>
            </a:endParaRPr>
          </a:p>
          <a:p>
            <a:pPr eaLnBrk="1" hangingPunct="1"/>
            <a:r>
              <a:rPr lang="en-US" sz="2000" b="1">
                <a:solidFill>
                  <a:srgbClr val="B42B00"/>
                </a:solidFill>
                <a:latin typeface="Times New Roman" pitchFamily="18" charset="0"/>
              </a:rPr>
              <a:t>  </a:t>
            </a:r>
            <a:r>
              <a:rPr lang="en-US" sz="2000" b="1">
                <a:solidFill>
                  <a:srgbClr val="000000"/>
                </a:solidFill>
                <a:latin typeface="Times New Roman" pitchFamily="18" charset="0"/>
              </a:rPr>
              <a:t>Mẹ nó đâm nổi giận quơ đũa bếp doạ đánh, nó phải gọi nhưng lại nói trổng:</a:t>
            </a:r>
          </a:p>
          <a:p>
            <a:pPr eaLnBrk="1" hangingPunct="1"/>
            <a:r>
              <a:rPr lang="en-US" sz="2000" b="1">
                <a:solidFill>
                  <a:srgbClr val="000000"/>
                </a:solidFill>
                <a:latin typeface="Times New Roman" pitchFamily="18" charset="0"/>
              </a:rPr>
              <a:t> - Vô ăn cơm!</a:t>
            </a:r>
          </a:p>
          <a:p>
            <a:pPr eaLnBrk="1" hangingPunct="1"/>
            <a:r>
              <a:rPr lang="en-US" sz="2000" b="1">
                <a:solidFill>
                  <a:srgbClr val="000000"/>
                </a:solidFill>
                <a:latin typeface="Times New Roman" pitchFamily="18" charset="0"/>
              </a:rPr>
              <a:t> Anh Sáu vẫn ngồi im, giả vờ không nghe, chờ nó gọi “Ba vô ăn cơm”. Con bé cứ đứng trong bếp nói vọng ra:</a:t>
            </a:r>
          </a:p>
          <a:p>
            <a:pPr eaLnBrk="1" hangingPunct="1"/>
            <a:r>
              <a:rPr lang="en-US" sz="2000" b="1">
                <a:solidFill>
                  <a:srgbClr val="000000"/>
                </a:solidFill>
                <a:latin typeface="Times New Roman" pitchFamily="18" charset="0"/>
              </a:rPr>
              <a:t> - Cơm chín rồi! </a:t>
            </a:r>
          </a:p>
          <a:p>
            <a:pPr eaLnBrk="1" hangingPunct="1"/>
            <a:r>
              <a:rPr lang="en-US" sz="2000" b="1">
                <a:solidFill>
                  <a:srgbClr val="000000"/>
                </a:solidFill>
                <a:latin typeface="Times New Roman" pitchFamily="18" charset="0"/>
              </a:rPr>
              <a:t> Anh cũng không quay lại.</a:t>
            </a:r>
          </a:p>
          <a:p>
            <a:pPr algn="r" eaLnBrk="1" hangingPunct="1"/>
            <a:r>
              <a:rPr lang="en-US" sz="2000">
                <a:solidFill>
                  <a:schemeClr val="accent2"/>
                </a:solidFill>
                <a:latin typeface="Times New Roman" pitchFamily="18" charset="0"/>
              </a:rPr>
              <a:t>                            </a:t>
            </a:r>
            <a:r>
              <a:rPr lang="en-US" sz="2000" i="1">
                <a:solidFill>
                  <a:srgbClr val="000000"/>
                </a:solidFill>
                <a:latin typeface="Times New Roman" pitchFamily="18" charset="0"/>
              </a:rPr>
              <a:t>(Nguyễn Quang Sáng, Chiếc lược ngà)</a:t>
            </a:r>
          </a:p>
        </p:txBody>
      </p:sp>
      <p:sp>
        <p:nvSpPr>
          <p:cNvPr id="19472" name="Text Box 16"/>
          <p:cNvSpPr txBox="1">
            <a:spLocks noChangeArrowheads="1"/>
          </p:cNvSpPr>
          <p:nvPr/>
        </p:nvSpPr>
        <p:spPr bwMode="auto">
          <a:xfrm>
            <a:off x="247650" y="4238625"/>
            <a:ext cx="86677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A5002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r>
              <a:rPr lang="en-US" sz="2000" b="1">
                <a:latin typeface="Times New Roman" pitchFamily="18" charset="0"/>
              </a:rPr>
              <a:t>-</a:t>
            </a:r>
            <a:r>
              <a:rPr lang="en-US" sz="2000">
                <a:latin typeface="Times New Roman" pitchFamily="18" charset="0"/>
              </a:rPr>
              <a:t> </a:t>
            </a:r>
            <a:r>
              <a:rPr lang="en-US" sz="2000" b="1">
                <a:latin typeface="Times New Roman" pitchFamily="18" charset="0"/>
              </a:rPr>
              <a:t>Câu</a:t>
            </a:r>
            <a:r>
              <a:rPr lang="en-US" sz="2000" b="1">
                <a:solidFill>
                  <a:srgbClr val="0000FF"/>
                </a:solidFill>
                <a:latin typeface="Times New Roman" pitchFamily="18" charset="0"/>
              </a:rPr>
              <a:t> “</a:t>
            </a:r>
            <a:r>
              <a:rPr lang="en-US" sz="2000" b="1" i="1">
                <a:solidFill>
                  <a:srgbClr val="0000FF"/>
                </a:solidFill>
                <a:latin typeface="Times New Roman" pitchFamily="18" charset="0"/>
              </a:rPr>
              <a:t>Cơm chín rồi”</a:t>
            </a:r>
          </a:p>
          <a:p>
            <a:pPr eaLnBrk="1" hangingPunct="1"/>
            <a:r>
              <a:rPr lang="en-US" sz="2000" b="1">
                <a:latin typeface="Times New Roman" pitchFamily="18" charset="0"/>
              </a:rPr>
              <a:t>- Hàm ý</a:t>
            </a:r>
            <a:r>
              <a:rPr lang="en-US" sz="2000" b="1" i="1">
                <a:latin typeface="Times New Roman" pitchFamily="18" charset="0"/>
              </a:rPr>
              <a:t>:</a:t>
            </a:r>
            <a:r>
              <a:rPr lang="en-US" sz="2000" b="1" i="1">
                <a:solidFill>
                  <a:srgbClr val="0000FF"/>
                </a:solidFill>
                <a:latin typeface="Times New Roman" pitchFamily="18" charset="0"/>
              </a:rPr>
              <a:t> Ông vô ăn cơm đi! </a:t>
            </a:r>
            <a:r>
              <a:rPr lang="en-US" sz="2000" b="1" i="1">
                <a:latin typeface="Times New Roman" pitchFamily="18" charset="0"/>
              </a:rPr>
              <a:t>(</a:t>
            </a:r>
            <a:r>
              <a:rPr lang="en-US" sz="2000" b="1">
                <a:latin typeface="Times New Roman" pitchFamily="18" charset="0"/>
              </a:rPr>
              <a:t>vì bé Thu cố tránh gọi tiếng “</a:t>
            </a:r>
            <a:r>
              <a:rPr lang="en-US" sz="2000" b="1">
                <a:solidFill>
                  <a:srgbClr val="0000FF"/>
                </a:solidFill>
                <a:latin typeface="Times New Roman" pitchFamily="18" charset="0"/>
              </a:rPr>
              <a:t>ba</a:t>
            </a:r>
            <a:r>
              <a:rPr lang="en-US" sz="2000" b="1">
                <a:latin typeface="Times New Roman" pitchFamily="18" charset="0"/>
              </a:rPr>
              <a:t>”).</a:t>
            </a:r>
            <a:endParaRPr lang="en-US" sz="2000" i="1">
              <a:latin typeface="Times New Roman" pitchFamily="18" charset="0"/>
            </a:endParaRPr>
          </a:p>
        </p:txBody>
      </p:sp>
    </p:spTree>
    <p:extLst>
      <p:ext uri="{BB962C8B-B14F-4D97-AF65-F5344CB8AC3E}">
        <p14:creationId xmlns:p14="http://schemas.microsoft.com/office/powerpoint/2010/main" val="28215805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9470"/>
                                        </p:tgtEl>
                                        <p:attrNameLst>
                                          <p:attrName>style.visibility</p:attrName>
                                        </p:attrNameLst>
                                      </p:cBhvr>
                                      <p:to>
                                        <p:strVal val="visible"/>
                                      </p:to>
                                    </p:set>
                                    <p:animEffect transition="in" filter="checkerboard(across)">
                                      <p:cBhvr>
                                        <p:cTn id="7" dur="500"/>
                                        <p:tgtEl>
                                          <p:spTgt spid="194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9472"/>
                                        </p:tgtEl>
                                        <p:attrNameLst>
                                          <p:attrName>style.visibility</p:attrName>
                                        </p:attrNameLst>
                                      </p:cBhvr>
                                      <p:to>
                                        <p:strVal val="visible"/>
                                      </p:to>
                                    </p:set>
                                    <p:animEffect transition="in" filter="wedge">
                                      <p:cBhvr>
                                        <p:cTn id="12" dur="2000"/>
                                        <p:tgtEl>
                                          <p:spTgt spid="194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0" grpId="0"/>
      <p:bldP spid="1947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5"/>
          <p:cNvSpPr>
            <a:spLocks noChangeArrowheads="1"/>
          </p:cNvSpPr>
          <p:nvPr/>
        </p:nvSpPr>
        <p:spPr bwMode="auto">
          <a:xfrm>
            <a:off x="304801" y="260648"/>
            <a:ext cx="1827530" cy="46165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p>
            <a:r>
              <a:rPr lang="en-US" sz="2400" b="1"/>
              <a:t>BT2: SGK/92</a:t>
            </a:r>
          </a:p>
        </p:txBody>
      </p:sp>
      <p:sp>
        <p:nvSpPr>
          <p:cNvPr id="64516" name="Text Box 6"/>
          <p:cNvSpPr txBox="1">
            <a:spLocks noChangeArrowheads="1"/>
          </p:cNvSpPr>
          <p:nvPr/>
        </p:nvSpPr>
        <p:spPr bwMode="auto">
          <a:xfrm>
            <a:off x="3275331" y="152401"/>
            <a:ext cx="5868670" cy="1323429"/>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just" eaLnBrk="1" hangingPunct="1">
              <a:spcBef>
                <a:spcPct val="50000"/>
              </a:spcBef>
            </a:pPr>
            <a:r>
              <a:rPr lang="en-US" sz="2000" b="1">
                <a:latin typeface="Arial" charset="0"/>
              </a:rPr>
              <a:t>?. Hàm ý của</a:t>
            </a:r>
            <a:r>
              <a:rPr lang="en-US" sz="2000">
                <a:latin typeface="Arial" charset="0"/>
              </a:rPr>
              <a:t> </a:t>
            </a:r>
            <a:r>
              <a:rPr lang="en-US" sz="2000" b="1">
                <a:latin typeface="Arial" charset="0"/>
              </a:rPr>
              <a:t>câu  gạch chân dưới đây là gì? Vì sao em bé không nói thẳng mà phải sử dụng hàm ý? Việc sử dụng hàm ý có thành công không? Vì sao?</a:t>
            </a:r>
          </a:p>
        </p:txBody>
      </p:sp>
      <p:sp>
        <p:nvSpPr>
          <p:cNvPr id="81927" name="Text Box 7"/>
          <p:cNvSpPr txBox="1">
            <a:spLocks noChangeArrowheads="1"/>
          </p:cNvSpPr>
          <p:nvPr/>
        </p:nvSpPr>
        <p:spPr bwMode="auto">
          <a:xfrm>
            <a:off x="1" y="836712"/>
            <a:ext cx="327533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marL="342900" indent="-342900"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sz="2400" b="1">
                <a:latin typeface="Arial" charset="0"/>
              </a:rPr>
              <a:t>– Hàm ý :</a:t>
            </a:r>
          </a:p>
        </p:txBody>
      </p:sp>
      <p:sp>
        <p:nvSpPr>
          <p:cNvPr id="64518" name="Line 8"/>
          <p:cNvSpPr>
            <a:spLocks noChangeShapeType="1"/>
          </p:cNvSpPr>
          <p:nvPr/>
        </p:nvSpPr>
        <p:spPr bwMode="auto">
          <a:xfrm flipH="1">
            <a:off x="3201670" y="0"/>
            <a:ext cx="0" cy="6858000"/>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519" name="Text Box 9"/>
          <p:cNvSpPr txBox="1">
            <a:spLocks noChangeArrowheads="1"/>
          </p:cNvSpPr>
          <p:nvPr/>
        </p:nvSpPr>
        <p:spPr bwMode="auto">
          <a:xfrm>
            <a:off x="3352800" y="1524001"/>
            <a:ext cx="5791200" cy="4635105"/>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lnSpc>
                <a:spcPct val="80000"/>
              </a:lnSpc>
              <a:spcBef>
                <a:spcPct val="50000"/>
              </a:spcBef>
            </a:pPr>
            <a:r>
              <a:rPr lang="en-US" sz="2400" b="1" i="1">
                <a:latin typeface="Arial" charset="0"/>
              </a:rPr>
              <a:t>   Nó nhìn dáo dác một lúc rồi kêu lên:</a:t>
            </a:r>
          </a:p>
          <a:p>
            <a:pPr eaLnBrk="1" hangingPunct="1">
              <a:lnSpc>
                <a:spcPct val="80000"/>
              </a:lnSpc>
              <a:spcBef>
                <a:spcPct val="50000"/>
              </a:spcBef>
              <a:buFontTx/>
              <a:buChar char="-"/>
            </a:pPr>
            <a:r>
              <a:rPr lang="en-US" sz="2400" b="1" i="1">
                <a:latin typeface="Arial" charset="0"/>
              </a:rPr>
              <a:t> Cơm sôi rồi, chắt nước dùm cái ! – Nó cũng lại nói </a:t>
            </a:r>
            <a:r>
              <a:rPr lang="en-US" sz="2400" b="1" i="1">
                <a:cs typeface="Times New Roman" pitchFamily="18" charset="0"/>
              </a:rPr>
              <a:t>trổng</a:t>
            </a:r>
            <a:r>
              <a:rPr lang="en-US" sz="2400" b="1" i="1">
                <a:latin typeface="Arial" charset="0"/>
              </a:rPr>
              <a:t>.</a:t>
            </a:r>
          </a:p>
          <a:p>
            <a:pPr eaLnBrk="1" hangingPunct="1">
              <a:lnSpc>
                <a:spcPct val="80000"/>
              </a:lnSpc>
              <a:spcBef>
                <a:spcPct val="50000"/>
              </a:spcBef>
            </a:pPr>
            <a:r>
              <a:rPr lang="en-US" sz="2400" b="1" i="1">
                <a:latin typeface="Arial" charset="0"/>
              </a:rPr>
              <a:t>Tôi lên tiếng mở đường cho nó:</a:t>
            </a:r>
          </a:p>
          <a:p>
            <a:pPr eaLnBrk="1" hangingPunct="1">
              <a:lnSpc>
                <a:spcPct val="80000"/>
              </a:lnSpc>
              <a:spcBef>
                <a:spcPct val="50000"/>
              </a:spcBef>
              <a:buFontTx/>
              <a:buChar char="-"/>
            </a:pPr>
            <a:r>
              <a:rPr lang="en-US" sz="2400" b="1" i="1">
                <a:latin typeface="Arial" charset="0"/>
              </a:rPr>
              <a:t> Cháu phải gọi  “Ba chắt nước dùm con”, phải nói như vậy.</a:t>
            </a:r>
          </a:p>
          <a:p>
            <a:pPr eaLnBrk="1" hangingPunct="1">
              <a:lnSpc>
                <a:spcPct val="80000"/>
              </a:lnSpc>
              <a:spcBef>
                <a:spcPct val="50000"/>
              </a:spcBef>
              <a:buFontTx/>
              <a:buChar char="-"/>
            </a:pPr>
            <a:r>
              <a:rPr lang="en-US" sz="2400" b="1" i="1">
                <a:latin typeface="Arial" charset="0"/>
              </a:rPr>
              <a:t> Nó như không để ý đến câu nói của tôi, nó lại kêu lên:</a:t>
            </a:r>
          </a:p>
          <a:p>
            <a:pPr eaLnBrk="1" hangingPunct="1">
              <a:lnSpc>
                <a:spcPct val="80000"/>
              </a:lnSpc>
              <a:spcBef>
                <a:spcPct val="50000"/>
              </a:spcBef>
            </a:pPr>
            <a:r>
              <a:rPr lang="en-US" sz="2400" b="1" i="1">
                <a:latin typeface="Arial" charset="0"/>
              </a:rPr>
              <a:t>- </a:t>
            </a:r>
            <a:r>
              <a:rPr lang="en-US" sz="2400" b="1" i="1">
                <a:solidFill>
                  <a:srgbClr val="0000CC"/>
                </a:solidFill>
                <a:latin typeface="Arial" charset="0"/>
              </a:rPr>
              <a:t>Cơm sôi rồi, nhão bây giờ !</a:t>
            </a:r>
          </a:p>
          <a:p>
            <a:pPr eaLnBrk="1" hangingPunct="1">
              <a:lnSpc>
                <a:spcPct val="80000"/>
              </a:lnSpc>
              <a:spcBef>
                <a:spcPct val="50000"/>
              </a:spcBef>
              <a:buFontTx/>
              <a:buChar char="-"/>
            </a:pPr>
            <a:r>
              <a:rPr lang="en-US" sz="2400" b="1" i="1">
                <a:latin typeface="Arial" charset="0"/>
              </a:rPr>
              <a:t> Anh Sáu vẫn ngồi im […].</a:t>
            </a:r>
          </a:p>
          <a:p>
            <a:pPr algn="r" eaLnBrk="1" hangingPunct="1">
              <a:lnSpc>
                <a:spcPct val="80000"/>
              </a:lnSpc>
              <a:spcBef>
                <a:spcPct val="50000"/>
              </a:spcBef>
            </a:pPr>
            <a:r>
              <a:rPr lang="en-US" sz="2400" b="1">
                <a:latin typeface="Arial" charset="0"/>
              </a:rPr>
              <a:t>(Nguyễn Quang Sáng, </a:t>
            </a:r>
            <a:r>
              <a:rPr lang="en-US" sz="2400" b="1" i="1">
                <a:latin typeface="Arial" charset="0"/>
              </a:rPr>
              <a:t>Chiếc lược ngà</a:t>
            </a:r>
            <a:r>
              <a:rPr lang="en-US" sz="2400" b="1">
                <a:latin typeface="Arial" charset="0"/>
              </a:rPr>
              <a:t>)</a:t>
            </a:r>
          </a:p>
        </p:txBody>
      </p:sp>
      <p:sp>
        <p:nvSpPr>
          <p:cNvPr id="81930" name="Text Box 10"/>
          <p:cNvSpPr txBox="1">
            <a:spLocks noChangeArrowheads="1"/>
          </p:cNvSpPr>
          <p:nvPr/>
        </p:nvSpPr>
        <p:spPr bwMode="auto">
          <a:xfrm>
            <a:off x="182881" y="1371600"/>
            <a:ext cx="2970530" cy="830987"/>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r>
              <a:rPr lang="en-US" sz="2400" b="1">
                <a:solidFill>
                  <a:srgbClr val="0000CC"/>
                </a:solidFill>
                <a:latin typeface="Arial" charset="0"/>
              </a:rPr>
              <a:t>Chắt giùm nước để cơm khỏi nhão.</a:t>
            </a:r>
          </a:p>
        </p:txBody>
      </p:sp>
      <p:sp>
        <p:nvSpPr>
          <p:cNvPr id="81931" name="Rectangle 11"/>
          <p:cNvSpPr>
            <a:spLocks noChangeArrowheads="1"/>
          </p:cNvSpPr>
          <p:nvPr/>
        </p:nvSpPr>
        <p:spPr bwMode="auto">
          <a:xfrm>
            <a:off x="0" y="2286001"/>
            <a:ext cx="3201670" cy="255453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p>
            <a:r>
              <a:rPr lang="en-US" sz="2000" b="1">
                <a:latin typeface="Arial" charset="0"/>
              </a:rPr>
              <a:t>–</a:t>
            </a:r>
            <a:r>
              <a:rPr lang="en-US" sz="2000" b="1">
                <a:solidFill>
                  <a:srgbClr val="6600CC"/>
                </a:solidFill>
                <a:latin typeface="Arial" charset="0"/>
              </a:rPr>
              <a:t> Em bé dùng hàm ý vì trước đó em đã nói thẳng rồi nhưng không có hiệu quả nên bực mình. Hơn nữa lần nói thứ hai này có thêm yếu tố thời gian bức bách (để lâu cơm sẽ nhão) </a:t>
            </a:r>
          </a:p>
        </p:txBody>
      </p:sp>
      <p:sp>
        <p:nvSpPr>
          <p:cNvPr id="81932" name="Rectangle 12"/>
          <p:cNvSpPr>
            <a:spLocks noChangeArrowheads="1"/>
          </p:cNvSpPr>
          <p:nvPr/>
        </p:nvSpPr>
        <p:spPr bwMode="auto">
          <a:xfrm>
            <a:off x="0" y="4495800"/>
            <a:ext cx="3124200" cy="2308314"/>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p>
            <a:pPr>
              <a:spcBef>
                <a:spcPct val="50000"/>
              </a:spcBef>
            </a:pPr>
            <a:r>
              <a:rPr lang="en-US" sz="2400" b="1">
                <a:solidFill>
                  <a:srgbClr val="0000CC"/>
                </a:solidFill>
                <a:latin typeface="Arial" charset="0"/>
              </a:rPr>
              <a:t>– Việc sử dụng hàm ý không thành công. Vì</a:t>
            </a:r>
            <a:r>
              <a:rPr lang="en-US" sz="2400" b="1">
                <a:solidFill>
                  <a:srgbClr val="FF0000"/>
                </a:solidFill>
                <a:latin typeface="Arial" charset="0"/>
              </a:rPr>
              <a:t> </a:t>
            </a:r>
            <a:r>
              <a:rPr lang="en-US" sz="2400" b="1">
                <a:latin typeface="Arial" charset="0"/>
              </a:rPr>
              <a:t>“</a:t>
            </a:r>
            <a:r>
              <a:rPr lang="en-US" sz="2400" b="1" i="1">
                <a:latin typeface="Arial" charset="0"/>
              </a:rPr>
              <a:t>Anh Sáu vẫn ngồi im”</a:t>
            </a:r>
            <a:r>
              <a:rPr lang="en-US" sz="2400" b="1">
                <a:solidFill>
                  <a:srgbClr val="FF0000"/>
                </a:solidFill>
                <a:latin typeface="Arial" charset="0"/>
              </a:rPr>
              <a:t>, </a:t>
            </a:r>
            <a:r>
              <a:rPr lang="en-US" sz="2400" b="1">
                <a:solidFill>
                  <a:srgbClr val="0000CC"/>
                </a:solidFill>
                <a:latin typeface="Arial" charset="0"/>
              </a:rPr>
              <a:t>tức là anh tỏ ra không cộng tác.</a:t>
            </a:r>
          </a:p>
        </p:txBody>
      </p:sp>
      <p:sp>
        <p:nvSpPr>
          <p:cNvPr id="81933" name="Line 13"/>
          <p:cNvSpPr>
            <a:spLocks noChangeShapeType="1"/>
          </p:cNvSpPr>
          <p:nvPr/>
        </p:nvSpPr>
        <p:spPr bwMode="auto">
          <a:xfrm>
            <a:off x="3535680" y="5105400"/>
            <a:ext cx="3169920" cy="0"/>
          </a:xfrm>
          <a:prstGeom prst="line">
            <a:avLst/>
          </a:prstGeom>
          <a:noFill/>
          <a:ln w="38100" cmpd="dbl">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65092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1927"/>
                                        </p:tgtEl>
                                        <p:attrNameLst>
                                          <p:attrName>style.visibility</p:attrName>
                                        </p:attrNameLst>
                                      </p:cBhvr>
                                      <p:to>
                                        <p:strVal val="visible"/>
                                      </p:to>
                                    </p:set>
                                    <p:animEffect transition="in" filter="barn(inHorizontal)">
                                      <p:cBhvr>
                                        <p:cTn id="7" dur="500"/>
                                        <p:tgtEl>
                                          <p:spTgt spid="819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1930"/>
                                        </p:tgtEl>
                                        <p:attrNameLst>
                                          <p:attrName>style.visibility</p:attrName>
                                        </p:attrNameLst>
                                      </p:cBhvr>
                                      <p:to>
                                        <p:strVal val="visible"/>
                                      </p:to>
                                    </p:set>
                                    <p:animEffect transition="in" filter="box(in)">
                                      <p:cBhvr>
                                        <p:cTn id="12" dur="500"/>
                                        <p:tgtEl>
                                          <p:spTgt spid="819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1931"/>
                                        </p:tgtEl>
                                        <p:attrNameLst>
                                          <p:attrName>style.visibility</p:attrName>
                                        </p:attrNameLst>
                                      </p:cBhvr>
                                      <p:to>
                                        <p:strVal val="visible"/>
                                      </p:to>
                                    </p:set>
                                    <p:animEffect transition="in" filter="box(in)">
                                      <p:cBhvr>
                                        <p:cTn id="17" dur="500"/>
                                        <p:tgtEl>
                                          <p:spTgt spid="819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81933"/>
                                        </p:tgtEl>
                                        <p:attrNameLst>
                                          <p:attrName>style.visibility</p:attrName>
                                        </p:attrNameLst>
                                      </p:cBhvr>
                                      <p:to>
                                        <p:strVal val="visible"/>
                                      </p:to>
                                    </p:set>
                                    <p:animEffect transition="in" filter="barn(inHorizontal)">
                                      <p:cBhvr>
                                        <p:cTn id="22" dur="500"/>
                                        <p:tgtEl>
                                          <p:spTgt spid="8193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81932"/>
                                        </p:tgtEl>
                                        <p:attrNameLst>
                                          <p:attrName>style.visibility</p:attrName>
                                        </p:attrNameLst>
                                      </p:cBhvr>
                                      <p:to>
                                        <p:strVal val="visible"/>
                                      </p:to>
                                    </p:set>
                                    <p:animEffect transition="in" filter="wheel(4)">
                                      <p:cBhvr>
                                        <p:cTn id="27" dur="2000"/>
                                        <p:tgtEl>
                                          <p:spTgt spid="819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7" grpId="0"/>
      <p:bldP spid="81930" grpId="0" animBg="1"/>
      <p:bldP spid="81931" grpId="0" animBg="1"/>
      <p:bldP spid="81932" grpId="0" animBg="1"/>
      <p:bldP spid="819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468313" y="188913"/>
            <a:ext cx="302418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b="1">
                <a:latin typeface="Times New Roman" pitchFamily="18" charset="0"/>
              </a:rPr>
              <a:t>TÌNH HUỐNG</a:t>
            </a:r>
          </a:p>
        </p:txBody>
      </p:sp>
      <p:grpSp>
        <p:nvGrpSpPr>
          <p:cNvPr id="3075" name="Group 10"/>
          <p:cNvGrpSpPr>
            <a:grpSpLocks/>
          </p:cNvGrpSpPr>
          <p:nvPr/>
        </p:nvGrpSpPr>
        <p:grpSpPr bwMode="auto">
          <a:xfrm>
            <a:off x="1547813" y="4508500"/>
            <a:ext cx="2916237" cy="2349500"/>
            <a:chOff x="432" y="1536"/>
            <a:chExt cx="796" cy="792"/>
          </a:xfrm>
        </p:grpSpPr>
        <p:grpSp>
          <p:nvGrpSpPr>
            <p:cNvPr id="3085" name="Group 11"/>
            <p:cNvGrpSpPr>
              <a:grpSpLocks/>
            </p:cNvGrpSpPr>
            <p:nvPr/>
          </p:nvGrpSpPr>
          <p:grpSpPr bwMode="auto">
            <a:xfrm>
              <a:off x="432" y="1536"/>
              <a:ext cx="796" cy="423"/>
              <a:chOff x="432" y="1296"/>
              <a:chExt cx="796" cy="663"/>
            </a:xfrm>
          </p:grpSpPr>
          <p:pic>
            <p:nvPicPr>
              <p:cNvPr id="3088" name="Picture 12" descr="Dauhoi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8" y="1296"/>
                <a:ext cx="460" cy="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Picture 13" descr="Dauhoi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H="1">
                <a:off x="432" y="1308"/>
                <a:ext cx="460" cy="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86" name="Picture 14" descr="ag00317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32" y="1824"/>
              <a:ext cx="39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Picture 15" descr="ag00317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8" y="1824"/>
              <a:ext cx="392"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8" name="Rectangle 15"/>
          <p:cNvSpPr>
            <a:spLocks noChangeArrowheads="1"/>
          </p:cNvSpPr>
          <p:nvPr/>
        </p:nvSpPr>
        <p:spPr bwMode="auto">
          <a:xfrm>
            <a:off x="4427538" y="5445125"/>
            <a:ext cx="2232025"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2400" b="1">
                <a:latin typeface="Times New Roman" pitchFamily="18" charset="0"/>
              </a:rPr>
              <a:t>  </a:t>
            </a:r>
            <a:endParaRPr lang="en-US" sz="2400" b="1">
              <a:solidFill>
                <a:srgbClr val="FF0000"/>
              </a:solidFill>
              <a:latin typeface="Times New Roman" pitchFamily="18" charset="0"/>
            </a:endParaRPr>
          </a:p>
          <a:p>
            <a:pPr eaLnBrk="1" hangingPunct="1">
              <a:spcBef>
                <a:spcPct val="50000"/>
              </a:spcBef>
            </a:pPr>
            <a:endParaRPr lang="en-US" sz="2800" b="1">
              <a:solidFill>
                <a:srgbClr val="FF0000"/>
              </a:solidFill>
              <a:latin typeface="Times New Roman" pitchFamily="18" charset="0"/>
            </a:endParaRPr>
          </a:p>
        </p:txBody>
      </p:sp>
      <p:pic>
        <p:nvPicPr>
          <p:cNvPr id="3079" name="Picture 17" descr="b3b6e58d571c18f8f8bf516e5f57a27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9750" y="1139825"/>
            <a:ext cx="5715000"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AutoShape 21"/>
          <p:cNvSpPr>
            <a:spLocks noChangeArrowheads="1"/>
          </p:cNvSpPr>
          <p:nvPr/>
        </p:nvSpPr>
        <p:spPr bwMode="auto">
          <a:xfrm>
            <a:off x="6624638" y="65088"/>
            <a:ext cx="2411412" cy="1196975"/>
          </a:xfrm>
          <a:prstGeom prst="wedgeEllipseCallout">
            <a:avLst>
              <a:gd name="adj1" fmla="val -42889"/>
              <a:gd name="adj2" fmla="val 10504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endParaRPr lang="en-US"/>
          </a:p>
        </p:txBody>
      </p:sp>
      <p:sp>
        <p:nvSpPr>
          <p:cNvPr id="3081" name="Text Box 23"/>
          <p:cNvSpPr txBox="1">
            <a:spLocks noChangeArrowheads="1"/>
          </p:cNvSpPr>
          <p:nvPr/>
        </p:nvSpPr>
        <p:spPr bwMode="auto">
          <a:xfrm>
            <a:off x="6732588" y="254000"/>
            <a:ext cx="2376487"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r>
              <a:rPr lang="en-US" sz="2000" b="1" dirty="0" smtClean="0">
                <a:solidFill>
                  <a:srgbClr val="FF0000"/>
                </a:solidFill>
                <a:latin typeface="Times New Roman" pitchFamily="18" charset="0"/>
              </a:rPr>
              <a:t>Ê </a:t>
            </a:r>
            <a:r>
              <a:rPr lang="en-US" sz="2000" b="1" dirty="0" err="1" smtClean="0">
                <a:solidFill>
                  <a:srgbClr val="FF0000"/>
                </a:solidFill>
                <a:latin typeface="Times New Roman" pitchFamily="18" charset="0"/>
              </a:rPr>
              <a:t>mày</a:t>
            </a:r>
            <a:r>
              <a:rPr lang="en-US" sz="2000" b="1" dirty="0" smtClean="0">
                <a:solidFill>
                  <a:srgbClr val="FF0000"/>
                </a:solidFill>
                <a:latin typeface="Times New Roman" pitchFamily="18" charset="0"/>
              </a:rPr>
              <a:t>, </a:t>
            </a:r>
            <a:r>
              <a:rPr lang="en-US" sz="2000" b="1" dirty="0" err="1" smtClean="0">
                <a:solidFill>
                  <a:srgbClr val="FF0000"/>
                </a:solidFill>
                <a:latin typeface="Times New Roman" pitchFamily="18" charset="0"/>
              </a:rPr>
              <a:t>về</a:t>
            </a:r>
            <a:r>
              <a:rPr lang="en-US" sz="2000" b="1" dirty="0" smtClean="0">
                <a:solidFill>
                  <a:srgbClr val="FF0000"/>
                </a:solidFill>
                <a:latin typeface="Times New Roman" pitchFamily="18" charset="0"/>
              </a:rPr>
              <a:t> </a:t>
            </a:r>
            <a:r>
              <a:rPr lang="en-US" sz="2000" b="1" dirty="0" err="1" smtClean="0">
                <a:solidFill>
                  <a:srgbClr val="FF0000"/>
                </a:solidFill>
                <a:latin typeface="Times New Roman" pitchFamily="18" charset="0"/>
              </a:rPr>
              <a:t>tới</a:t>
            </a:r>
            <a:r>
              <a:rPr lang="en-US" sz="2000" b="1" dirty="0" smtClean="0">
                <a:solidFill>
                  <a:srgbClr val="FF0000"/>
                </a:solidFill>
                <a:latin typeface="Times New Roman" pitchFamily="18" charset="0"/>
              </a:rPr>
              <a:t> </a:t>
            </a:r>
            <a:r>
              <a:rPr lang="en-US" sz="2000" b="1" dirty="0" err="1" smtClean="0">
                <a:solidFill>
                  <a:srgbClr val="FF0000"/>
                </a:solidFill>
                <a:latin typeface="Times New Roman" pitchFamily="18" charset="0"/>
              </a:rPr>
              <a:t>nhà</a:t>
            </a:r>
            <a:r>
              <a:rPr lang="en-US" sz="2000" b="1" dirty="0" smtClean="0">
                <a:solidFill>
                  <a:srgbClr val="FF0000"/>
                </a:solidFill>
                <a:latin typeface="Times New Roman" pitchFamily="18" charset="0"/>
              </a:rPr>
              <a:t> </a:t>
            </a:r>
            <a:r>
              <a:rPr lang="en-US" sz="2000" b="1" dirty="0" err="1" smtClean="0">
                <a:solidFill>
                  <a:srgbClr val="FF0000"/>
                </a:solidFill>
                <a:latin typeface="Times New Roman" pitchFamily="18" charset="0"/>
              </a:rPr>
              <a:t>rồi</a:t>
            </a:r>
            <a:r>
              <a:rPr lang="en-US" sz="2000" b="1" dirty="0" smtClean="0">
                <a:solidFill>
                  <a:srgbClr val="FF0000"/>
                </a:solidFill>
                <a:latin typeface="Times New Roman" pitchFamily="18" charset="0"/>
              </a:rPr>
              <a:t> </a:t>
            </a:r>
            <a:r>
              <a:rPr lang="en-US" sz="2000" b="1" dirty="0" err="1" smtClean="0">
                <a:solidFill>
                  <a:srgbClr val="FF0000"/>
                </a:solidFill>
                <a:latin typeface="Times New Roman" pitchFamily="18" charset="0"/>
              </a:rPr>
              <a:t>kìa</a:t>
            </a:r>
            <a:r>
              <a:rPr lang="en-US" sz="2000" b="1" dirty="0" smtClean="0">
                <a:solidFill>
                  <a:srgbClr val="FF0000"/>
                </a:solidFill>
                <a:latin typeface="Times New Roman" pitchFamily="18" charset="0"/>
              </a:rPr>
              <a:t>!</a:t>
            </a:r>
            <a:endParaRPr lang="en-US" sz="2000" b="1" dirty="0">
              <a:solidFill>
                <a:srgbClr val="FF0000"/>
              </a:solidFill>
              <a:latin typeface="Times New Roman" pitchFamily="18" charset="0"/>
            </a:endParaRPr>
          </a:p>
          <a:p>
            <a:pPr eaLnBrk="1" hangingPunct="1">
              <a:spcBef>
                <a:spcPct val="50000"/>
              </a:spcBef>
            </a:pPr>
            <a:endParaRPr lang="en-US" sz="2000" dirty="0">
              <a:solidFill>
                <a:srgbClr val="FF0000"/>
              </a:solidFill>
              <a:latin typeface="Times New Roman" pitchFamily="18" charset="0"/>
            </a:endParaRPr>
          </a:p>
        </p:txBody>
      </p:sp>
      <p:sp>
        <p:nvSpPr>
          <p:cNvPr id="3082" name="AutoShape 26"/>
          <p:cNvSpPr>
            <a:spLocks noChangeArrowheads="1"/>
          </p:cNvSpPr>
          <p:nvPr/>
        </p:nvSpPr>
        <p:spPr bwMode="auto">
          <a:xfrm>
            <a:off x="3419475" y="1484313"/>
            <a:ext cx="1800225" cy="576262"/>
          </a:xfrm>
          <a:prstGeom prst="cloudCallout">
            <a:avLst>
              <a:gd name="adj1" fmla="val -22486"/>
              <a:gd name="adj2" fmla="val 70111"/>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b="1">
                <a:latin typeface="Times New Roman" pitchFamily="18" charset="0"/>
              </a:rPr>
              <a:t>Khò..khò..</a:t>
            </a:r>
          </a:p>
        </p:txBody>
      </p:sp>
      <p:sp>
        <p:nvSpPr>
          <p:cNvPr id="3083" name="AutoShape 27"/>
          <p:cNvSpPr>
            <a:spLocks noChangeArrowheads="1"/>
          </p:cNvSpPr>
          <p:nvPr/>
        </p:nvSpPr>
        <p:spPr bwMode="auto">
          <a:xfrm>
            <a:off x="4356100" y="4581525"/>
            <a:ext cx="1873250" cy="1439863"/>
          </a:xfrm>
          <a:prstGeom prst="wedgeRectCallout">
            <a:avLst>
              <a:gd name="adj1" fmla="val -43750"/>
              <a:gd name="adj2" fmla="val 7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endParaRPr lang="en-US"/>
          </a:p>
        </p:txBody>
      </p:sp>
      <p:sp>
        <p:nvSpPr>
          <p:cNvPr id="3084" name="Text Box 29"/>
          <p:cNvSpPr txBox="1">
            <a:spLocks noChangeArrowheads="1"/>
          </p:cNvSpPr>
          <p:nvPr/>
        </p:nvSpPr>
        <p:spPr bwMode="auto">
          <a:xfrm>
            <a:off x="4429125" y="4868863"/>
            <a:ext cx="180022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1800" b="1">
                <a:solidFill>
                  <a:srgbClr val="FF0000"/>
                </a:solidFill>
                <a:latin typeface="Times New Roman" pitchFamily="18" charset="0"/>
              </a:rPr>
              <a:t>Nếu là em, em hiểu ý của bạn Lan là gì?</a:t>
            </a:r>
          </a:p>
        </p:txBody>
      </p:sp>
    </p:spTree>
    <p:extLst>
      <p:ext uri="{BB962C8B-B14F-4D97-AF65-F5344CB8AC3E}">
        <p14:creationId xmlns:p14="http://schemas.microsoft.com/office/powerpoint/2010/main" val="1836576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4"/>
          <p:cNvSpPr txBox="1">
            <a:spLocks noChangeArrowheads="1"/>
          </p:cNvSpPr>
          <p:nvPr/>
        </p:nvSpPr>
        <p:spPr bwMode="auto">
          <a:xfrm>
            <a:off x="323850" y="1370013"/>
            <a:ext cx="87487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pPr>
            <a:r>
              <a:rPr lang="en-US" sz="2400" b="1" dirty="0" err="1">
                <a:solidFill>
                  <a:srgbClr val="0000FF"/>
                </a:solidFill>
                <a:latin typeface="Times New Roman" pitchFamily="18" charset="0"/>
              </a:rPr>
              <a:t>CHÀO</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MỪNG</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CÁC</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EM</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HỌC</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SINH</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THAM</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GIA</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TIẾT</a:t>
            </a:r>
            <a:r>
              <a:rPr lang="en-US" sz="2400" b="1" dirty="0">
                <a:solidFill>
                  <a:srgbClr val="0000FF"/>
                </a:solidFill>
                <a:latin typeface="Times New Roman" pitchFamily="18" charset="0"/>
              </a:rPr>
              <a:t> </a:t>
            </a:r>
            <a:r>
              <a:rPr lang="en-US" sz="2400" b="1" dirty="0" err="1">
                <a:solidFill>
                  <a:srgbClr val="0000FF"/>
                </a:solidFill>
                <a:latin typeface="Times New Roman" pitchFamily="18" charset="0"/>
              </a:rPr>
              <a:t>HỌC</a:t>
            </a:r>
            <a:endParaRPr lang="en-US" sz="2400" b="1" dirty="0">
              <a:solidFill>
                <a:srgbClr val="0000FF"/>
              </a:solidFill>
              <a:latin typeface="Times New Roman" pitchFamily="18" charset="0"/>
            </a:endParaRPr>
          </a:p>
        </p:txBody>
      </p:sp>
      <p:sp>
        <p:nvSpPr>
          <p:cNvPr id="6" name="Text Box 4"/>
          <p:cNvSpPr txBox="1">
            <a:spLocks noChangeArrowheads="1"/>
          </p:cNvSpPr>
          <p:nvPr/>
        </p:nvSpPr>
        <p:spPr bwMode="auto">
          <a:xfrm>
            <a:off x="611188" y="1988840"/>
            <a:ext cx="42418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pPr>
            <a:r>
              <a:rPr lang="en-US" sz="2400" b="1">
                <a:solidFill>
                  <a:srgbClr val="CC0000"/>
                </a:solidFill>
                <a:latin typeface="Times New Roman" pitchFamily="18" charset="0"/>
              </a:rPr>
              <a:t>MÔN NGỮ VĂN 9:</a:t>
            </a:r>
          </a:p>
        </p:txBody>
      </p:sp>
      <p:sp>
        <p:nvSpPr>
          <p:cNvPr id="7" name="Text Box 4"/>
          <p:cNvSpPr txBox="1">
            <a:spLocks noChangeArrowheads="1"/>
          </p:cNvSpPr>
          <p:nvPr/>
        </p:nvSpPr>
        <p:spPr bwMode="auto">
          <a:xfrm>
            <a:off x="684213" y="2564904"/>
            <a:ext cx="777557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pPr>
            <a:r>
              <a:rPr lang="en-US" sz="3600" b="1" dirty="0" err="1" smtClean="0">
                <a:solidFill>
                  <a:srgbClr val="CC0000"/>
                </a:solidFill>
                <a:latin typeface="Times New Roman" pitchFamily="18" charset="0"/>
              </a:rPr>
              <a:t>HƯỚNG</a:t>
            </a:r>
            <a:r>
              <a:rPr lang="en-US" sz="3600" b="1" dirty="0" smtClean="0">
                <a:solidFill>
                  <a:srgbClr val="CC0000"/>
                </a:solidFill>
                <a:latin typeface="Times New Roman" pitchFamily="18" charset="0"/>
              </a:rPr>
              <a:t> </a:t>
            </a:r>
            <a:r>
              <a:rPr lang="en-US" sz="3600" b="1" dirty="0" err="1" smtClean="0">
                <a:solidFill>
                  <a:srgbClr val="CC0000"/>
                </a:solidFill>
                <a:latin typeface="Times New Roman" pitchFamily="18" charset="0"/>
              </a:rPr>
              <a:t>DẪN</a:t>
            </a:r>
            <a:r>
              <a:rPr lang="en-US" sz="3600" b="1" dirty="0" smtClean="0">
                <a:solidFill>
                  <a:srgbClr val="CC0000"/>
                </a:solidFill>
                <a:latin typeface="Times New Roman" pitchFamily="18" charset="0"/>
              </a:rPr>
              <a:t> </a:t>
            </a:r>
            <a:r>
              <a:rPr lang="en-US" sz="3600" b="1" dirty="0" err="1" smtClean="0">
                <a:solidFill>
                  <a:srgbClr val="CC0000"/>
                </a:solidFill>
                <a:latin typeface="Times New Roman" pitchFamily="18" charset="0"/>
              </a:rPr>
              <a:t>TỰ</a:t>
            </a:r>
            <a:r>
              <a:rPr lang="en-US" sz="3600" b="1" dirty="0" smtClean="0">
                <a:solidFill>
                  <a:srgbClr val="CC0000"/>
                </a:solidFill>
                <a:latin typeface="Times New Roman" pitchFamily="18" charset="0"/>
              </a:rPr>
              <a:t> </a:t>
            </a:r>
            <a:r>
              <a:rPr lang="en-US" sz="3600" b="1" dirty="0" err="1" smtClean="0">
                <a:solidFill>
                  <a:srgbClr val="CC0000"/>
                </a:solidFill>
                <a:latin typeface="Times New Roman" pitchFamily="18" charset="0"/>
              </a:rPr>
              <a:t>HỌC</a:t>
            </a:r>
            <a:endParaRPr lang="en-US" sz="3600" b="1" dirty="0" smtClean="0">
              <a:solidFill>
                <a:srgbClr val="CC0000"/>
              </a:solidFill>
              <a:latin typeface="Times New Roman" pitchFamily="18" charset="0"/>
            </a:endParaRPr>
          </a:p>
          <a:p>
            <a:pPr algn="ctr" eaLnBrk="1" hangingPunct="1">
              <a:spcBef>
                <a:spcPct val="50000"/>
              </a:spcBef>
            </a:pPr>
            <a:r>
              <a:rPr lang="en-US" sz="3600" b="1" dirty="0" err="1" smtClean="0">
                <a:solidFill>
                  <a:srgbClr val="CC0000"/>
                </a:solidFill>
                <a:latin typeface="Times New Roman" pitchFamily="18" charset="0"/>
              </a:rPr>
              <a:t>NGHĨA</a:t>
            </a:r>
            <a:r>
              <a:rPr lang="en-US" sz="3600" b="1" dirty="0" smtClean="0">
                <a:solidFill>
                  <a:srgbClr val="CC0000"/>
                </a:solidFill>
                <a:latin typeface="Times New Roman" pitchFamily="18" charset="0"/>
              </a:rPr>
              <a:t> </a:t>
            </a:r>
            <a:r>
              <a:rPr lang="en-US" sz="3600" b="1" dirty="0" err="1">
                <a:solidFill>
                  <a:srgbClr val="CC0000"/>
                </a:solidFill>
                <a:latin typeface="Times New Roman" pitchFamily="18" charset="0"/>
              </a:rPr>
              <a:t>TƯỜNG</a:t>
            </a:r>
            <a:r>
              <a:rPr lang="en-US" sz="3600" b="1" dirty="0">
                <a:solidFill>
                  <a:srgbClr val="CC0000"/>
                </a:solidFill>
                <a:latin typeface="Times New Roman" pitchFamily="18" charset="0"/>
              </a:rPr>
              <a:t> MINH </a:t>
            </a:r>
            <a:r>
              <a:rPr lang="en-US" sz="3600" b="1" dirty="0" err="1">
                <a:solidFill>
                  <a:srgbClr val="CC0000"/>
                </a:solidFill>
                <a:latin typeface="Times New Roman" pitchFamily="18" charset="0"/>
              </a:rPr>
              <a:t>VÀ</a:t>
            </a:r>
            <a:r>
              <a:rPr lang="en-US" sz="3600" b="1" dirty="0">
                <a:solidFill>
                  <a:srgbClr val="CC0000"/>
                </a:solidFill>
                <a:latin typeface="Times New Roman" pitchFamily="18" charset="0"/>
              </a:rPr>
              <a:t> </a:t>
            </a:r>
            <a:r>
              <a:rPr lang="en-US" sz="3600" b="1" dirty="0" err="1">
                <a:solidFill>
                  <a:srgbClr val="CC0000"/>
                </a:solidFill>
                <a:latin typeface="Times New Roman" pitchFamily="18" charset="0"/>
              </a:rPr>
              <a:t>HÀM</a:t>
            </a:r>
            <a:r>
              <a:rPr lang="en-US" sz="3600" b="1" dirty="0">
                <a:solidFill>
                  <a:srgbClr val="CC0000"/>
                </a:solidFill>
                <a:latin typeface="Times New Roman" pitchFamily="18" charset="0"/>
              </a:rPr>
              <a:t> Ý</a:t>
            </a:r>
          </a:p>
          <a:p>
            <a:pPr algn="ctr" eaLnBrk="1" hangingPunct="1">
              <a:spcBef>
                <a:spcPct val="50000"/>
              </a:spcBef>
            </a:pP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BÀI</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GIẢNG</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GIẢM</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TẢI</a:t>
            </a:r>
            <a:r>
              <a:rPr lang="en-US" sz="1800" b="1" dirty="0">
                <a:solidFill>
                  <a:srgbClr val="CC0000"/>
                </a:solidFill>
                <a:latin typeface="Times New Roman" pitchFamily="18" charset="0"/>
              </a:rPr>
              <a:t> DO </a:t>
            </a:r>
            <a:r>
              <a:rPr lang="en-US" sz="1800" b="1" dirty="0" err="1">
                <a:solidFill>
                  <a:srgbClr val="CC0000"/>
                </a:solidFill>
                <a:latin typeface="Times New Roman" pitchFamily="18" charset="0"/>
              </a:rPr>
              <a:t>NGHỈ</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TRÁNH</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DỊCH</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COVID</a:t>
            </a:r>
            <a:r>
              <a:rPr lang="en-US" sz="1800" b="1" dirty="0">
                <a:solidFill>
                  <a:srgbClr val="CC0000"/>
                </a:solidFill>
                <a:latin typeface="Times New Roman" pitchFamily="18" charset="0"/>
              </a:rPr>
              <a:t> 19</a:t>
            </a:r>
          </a:p>
          <a:p>
            <a:pPr algn="ctr" eaLnBrk="1" hangingPunct="1">
              <a:spcBef>
                <a:spcPct val="50000"/>
              </a:spcBef>
            </a:pPr>
            <a:r>
              <a:rPr lang="en-US" sz="1800" b="1" dirty="0">
                <a:solidFill>
                  <a:srgbClr val="CC0000"/>
                </a:solidFill>
                <a:latin typeface="Times New Roman" pitchFamily="18" charset="0"/>
              </a:rPr>
              <a:t> THEO </a:t>
            </a:r>
            <a:r>
              <a:rPr lang="en-US" sz="1800" b="1" dirty="0" err="1">
                <a:solidFill>
                  <a:srgbClr val="CC0000"/>
                </a:solidFill>
                <a:latin typeface="Times New Roman" pitchFamily="18" charset="0"/>
              </a:rPr>
              <a:t>HƯỚNG</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DẪN</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CỦA</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BỘ</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GIÁO</a:t>
            </a:r>
            <a:r>
              <a:rPr lang="en-US" sz="1800" b="1" dirty="0">
                <a:solidFill>
                  <a:srgbClr val="CC0000"/>
                </a:solidFill>
                <a:latin typeface="Times New Roman" pitchFamily="18" charset="0"/>
              </a:rPr>
              <a:t> </a:t>
            </a:r>
            <a:r>
              <a:rPr lang="en-US" sz="1800" b="1" dirty="0" err="1">
                <a:solidFill>
                  <a:srgbClr val="CC0000"/>
                </a:solidFill>
                <a:latin typeface="Times New Roman" pitchFamily="18" charset="0"/>
              </a:rPr>
              <a:t>DỤC</a:t>
            </a:r>
            <a:r>
              <a:rPr lang="en-US" sz="1800" b="1" dirty="0">
                <a:solidFill>
                  <a:srgbClr val="CC0000"/>
                </a:solidFill>
                <a:latin typeface="Times New Roman" pitchFamily="18" charset="0"/>
              </a:rPr>
              <a:t>)</a:t>
            </a:r>
          </a:p>
        </p:txBody>
      </p:sp>
    </p:spTree>
    <p:extLst>
      <p:ext uri="{BB962C8B-B14F-4D97-AF65-F5344CB8AC3E}">
        <p14:creationId xmlns:p14="http://schemas.microsoft.com/office/powerpoint/2010/main" val="420442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par>
                                <p:cTn id="8" presetID="1" presetClass="entr" presetSubtype="0" fill="hold" grpId="1" nodeType="withEffect">
                                  <p:stCondLst>
                                    <p:cond delay="0"/>
                                  </p:stCondLst>
                                  <p:childTnLst>
                                    <p:set>
                                      <p:cBhvr>
                                        <p:cTn id="9" dur="1" fill="hold">
                                          <p:stCondLst>
                                            <p:cond delay="0"/>
                                          </p:stCondLst>
                                        </p:cTn>
                                        <p:tgtEl>
                                          <p:spTgt spid="5"/>
                                        </p:tgtEl>
                                        <p:attrNameLst>
                                          <p:attrName>style.visibility</p:attrName>
                                        </p:attrNameLst>
                                      </p:cBhvr>
                                      <p:to>
                                        <p:strVal val="visible"/>
                                      </p:to>
                                    </p:set>
                                  </p:childTnLst>
                                </p:cTn>
                              </p:par>
                              <p:par>
                                <p:cTn id="10" presetID="53" presetClass="entr" presetSubtype="16" fill="hold" grpId="2"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5" grpId="2"/>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5"/>
          <p:cNvSpPr txBox="1">
            <a:spLocks noChangeArrowheads="1"/>
          </p:cNvSpPr>
          <p:nvPr/>
        </p:nvSpPr>
        <p:spPr bwMode="auto">
          <a:xfrm>
            <a:off x="144463" y="620688"/>
            <a:ext cx="889158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400" b="1" u="sng">
                <a:latin typeface="Times New Roman" pitchFamily="18" charset="0"/>
              </a:rPr>
              <a:t>I. PHÂN BIỆT NGHĨA TƯỜNG MINH VÀ HÀM Ý</a:t>
            </a:r>
          </a:p>
        </p:txBody>
      </p:sp>
      <p:pic>
        <p:nvPicPr>
          <p:cNvPr id="5124" name="Picture 8" descr="pho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6925" y="6524625"/>
            <a:ext cx="4537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3" name="Text Box 9"/>
          <p:cNvSpPr txBox="1">
            <a:spLocks noChangeArrowheads="1"/>
          </p:cNvSpPr>
          <p:nvPr/>
        </p:nvSpPr>
        <p:spPr bwMode="auto">
          <a:xfrm>
            <a:off x="157163" y="1196752"/>
            <a:ext cx="18351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800" b="1">
                <a:latin typeface="Times New Roman" pitchFamily="18" charset="0"/>
              </a:rPr>
              <a:t>1. Ví dụ</a:t>
            </a:r>
          </a:p>
        </p:txBody>
      </p:sp>
      <p:pic>
        <p:nvPicPr>
          <p:cNvPr id="5126" name="Picture 8" descr="pho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6524625"/>
            <a:ext cx="4537076"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94360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animEffect transition="in" filter="checkerboard(across)">
                                      <p:cBhvr>
                                        <p:cTn id="7" dur="500"/>
                                        <p:tgtEl>
                                          <p:spTgt spid="61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153"/>
                                        </p:tgtEl>
                                        <p:attrNameLst>
                                          <p:attrName>style.visibility</p:attrName>
                                        </p:attrNameLst>
                                      </p:cBhvr>
                                      <p:to>
                                        <p:strVal val="visible"/>
                                      </p:to>
                                    </p:set>
                                    <p:animEffect transition="in" filter="checkerboard(across)">
                                      <p:cBhvr>
                                        <p:cTn id="12" dur="500"/>
                                        <p:tgtEl>
                                          <p:spTgt spid="6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P spid="615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8" descr="pho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6925" y="6524625"/>
            <a:ext cx="4537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ext Box 6"/>
          <p:cNvSpPr txBox="1">
            <a:spLocks noChangeArrowheads="1"/>
          </p:cNvSpPr>
          <p:nvPr/>
        </p:nvSpPr>
        <p:spPr bwMode="auto">
          <a:xfrm>
            <a:off x="131763" y="548680"/>
            <a:ext cx="18351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800" b="1">
                <a:latin typeface="Times New Roman" pitchFamily="18" charset="0"/>
              </a:rPr>
              <a:t>1. Ví dụ</a:t>
            </a:r>
          </a:p>
        </p:txBody>
      </p:sp>
      <p:sp>
        <p:nvSpPr>
          <p:cNvPr id="6148" name="Text Box 12"/>
          <p:cNvSpPr txBox="1">
            <a:spLocks noChangeArrowheads="1"/>
          </p:cNvSpPr>
          <p:nvPr/>
        </p:nvSpPr>
        <p:spPr bwMode="auto">
          <a:xfrm>
            <a:off x="131763" y="980728"/>
            <a:ext cx="8893175"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pPr>
            <a:r>
              <a:rPr lang="en-US" sz="2800" dirty="0" err="1">
                <a:solidFill>
                  <a:srgbClr val="000000"/>
                </a:solidFill>
                <a:latin typeface="Times New Roman" pitchFamily="18" charset="0"/>
              </a:rPr>
              <a:t>Đọc</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đoạn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trích</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sau</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và</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trả</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lời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câu</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hỏi</a:t>
            </a:r>
            <a:r>
              <a:rPr lang="en-US" sz="2800" dirty="0">
                <a:solidFill>
                  <a:srgbClr val="000000"/>
                </a:solidFill>
                <a:latin typeface="Times New Roman" pitchFamily="18" charset="0"/>
              </a:rPr>
              <a:t>:</a:t>
            </a:r>
          </a:p>
          <a:p>
            <a:pPr eaLnBrk="1" hangingPunct="1"/>
            <a:r>
              <a:rPr lang="en-US" sz="2800" dirty="0">
                <a:solidFill>
                  <a:srgbClr val="FF0000"/>
                </a:solidFill>
                <a:latin typeface="Times New Roman" pitchFamily="18" charset="0"/>
              </a:rPr>
              <a:t>- </a:t>
            </a:r>
            <a:r>
              <a:rPr lang="en-US" sz="2800" dirty="0" err="1">
                <a:solidFill>
                  <a:srgbClr val="FF0000"/>
                </a:solidFill>
                <a:latin typeface="Times New Roman" pitchFamily="18" charset="0"/>
              </a:rPr>
              <a:t>Trời</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ơi</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chỉ</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còn</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có</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năm</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phút</a:t>
            </a:r>
            <a:r>
              <a:rPr lang="en-US" sz="2800" dirty="0">
                <a:solidFill>
                  <a:srgbClr val="FF0000"/>
                </a:solidFill>
                <a:latin typeface="Times New Roman" pitchFamily="18" charset="0"/>
              </a:rPr>
              <a:t> !</a:t>
            </a:r>
          </a:p>
          <a:p>
            <a:pPr eaLnBrk="1" hangingPunct="1"/>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Chính</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là</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anh</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thanh</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niên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giật</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mình</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nói</a:t>
            </a:r>
            <a:r>
              <a:rPr lang="en-US" sz="2800" dirty="0">
                <a:solidFill>
                  <a:srgbClr val="000000"/>
                </a:solidFill>
                <a:latin typeface="Times New Roman" pitchFamily="18" charset="0"/>
              </a:rPr>
              <a:t> to, </a:t>
            </a:r>
            <a:r>
              <a:rPr lang="en-US" sz="2800" dirty="0" err="1">
                <a:solidFill>
                  <a:srgbClr val="000000"/>
                </a:solidFill>
                <a:latin typeface="Times New Roman" pitchFamily="18" charset="0"/>
              </a:rPr>
              <a:t>giọng</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cười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nhưng</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đầy</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tiếc</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rẻ</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Anh</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chạy</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ra</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nhà</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phía</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sau</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rồi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trở</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vào</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liền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tay</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cầm</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một</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cái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làn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Nhà</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hoạ</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sĩ</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tặc</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lưỡi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đứng</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dậy</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Cô</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gái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cũng</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đứng</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lên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đặt</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lại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chiếc</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ghế</a:t>
            </a:r>
            <a:r>
              <a:rPr lang="en-US" sz="2800" dirty="0">
                <a:solidFill>
                  <a:srgbClr val="000000"/>
                </a:solidFill>
                <a:latin typeface="Times New Roman" pitchFamily="18" charset="0"/>
              </a:rPr>
              <a:t>, thong </a:t>
            </a:r>
            <a:r>
              <a:rPr lang="en-US" sz="2800" dirty="0" err="1">
                <a:solidFill>
                  <a:srgbClr val="000000"/>
                </a:solidFill>
                <a:latin typeface="Times New Roman" pitchFamily="18" charset="0"/>
              </a:rPr>
              <a:t>thả</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đến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chỗ</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bác</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già</a:t>
            </a:r>
            <a:r>
              <a:rPr lang="en-US" sz="2800" dirty="0">
                <a:solidFill>
                  <a:srgbClr val="000000"/>
                </a:solidFill>
                <a:latin typeface="Times New Roman" pitchFamily="18" charset="0"/>
              </a:rPr>
              <a:t>.</a:t>
            </a:r>
          </a:p>
          <a:p>
            <a:pPr eaLnBrk="1" hangingPunct="1"/>
            <a:r>
              <a:rPr lang="en-US" sz="2800" dirty="0">
                <a:solidFill>
                  <a:srgbClr val="000000"/>
                </a:solidFill>
                <a:latin typeface="Times New Roman" pitchFamily="18" charset="0"/>
              </a:rPr>
              <a:t>- Ô! </a:t>
            </a:r>
            <a:r>
              <a:rPr lang="en-US" sz="2800" dirty="0" err="1">
                <a:solidFill>
                  <a:srgbClr val="000000"/>
                </a:solidFill>
                <a:latin typeface="Times New Roman" pitchFamily="18" charset="0"/>
              </a:rPr>
              <a:t>Cô</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còn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quên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chiếc</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mùi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soa</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đây</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này</a:t>
            </a:r>
            <a:r>
              <a:rPr lang="en-US" sz="2800" dirty="0">
                <a:solidFill>
                  <a:srgbClr val="000000"/>
                </a:solidFill>
                <a:latin typeface="Times New Roman" pitchFamily="18" charset="0"/>
              </a:rPr>
              <a:t>!</a:t>
            </a:r>
          </a:p>
          <a:p>
            <a:pPr eaLnBrk="1" hangingPunct="1"/>
            <a:r>
              <a:rPr lang="en-US" sz="2800" dirty="0">
                <a:solidFill>
                  <a:srgbClr val="000000"/>
                </a:solidFill>
                <a:latin typeface="Times New Roman" pitchFamily="18" charset="0"/>
              </a:rPr>
              <a:t>  </a:t>
            </a:r>
            <a:r>
              <a:rPr lang="en-US" sz="2800" dirty="0" err="1">
                <a:solidFill>
                  <a:srgbClr val="000000"/>
                </a:solidFill>
                <a:latin typeface="Times New Roman" pitchFamily="18" charset="0"/>
              </a:rPr>
              <a:t>Anh</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thanh</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niên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vừa</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vào</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kêu</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lên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Để</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người</a:t>
            </a:r>
            <a:r>
              <a:rPr lang="en-US" sz="2800" dirty="0">
                <a:solidFill>
                  <a:srgbClr val="000000"/>
                </a:solidFill>
                <a:latin typeface="Times New Roman" pitchFamily="18" charset="0"/>
              </a:rPr>
              <a:t> con </a:t>
            </a:r>
            <a:r>
              <a:rPr lang="en-US" sz="2800" dirty="0" err="1">
                <a:solidFill>
                  <a:srgbClr val="000000"/>
                </a:solidFill>
                <a:latin typeface="Times New Roman" pitchFamily="18" charset="0"/>
              </a:rPr>
              <a:t>gái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khỏi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trở</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lại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bàn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anh</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lấy</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chiếc</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khăn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tay</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còn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vo</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tròn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cặp</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giữa</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cuốn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sách</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tới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trả</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cho</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cô</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gái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Cô</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kĩ</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sư</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mặt</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đỏ</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ửng</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nhận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lại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chiếc</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khăn</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và</a:t>
            </a:r>
            <a:r>
              <a:rPr lang="en-US" sz="2800" dirty="0">
                <a:solidFill>
                  <a:srgbClr val="000000"/>
                </a:solidFill>
                <a:latin typeface="Times New Roman" pitchFamily="18" charset="0"/>
              </a:rPr>
              <a:t> quay </a:t>
            </a:r>
            <a:r>
              <a:rPr lang="en-US" sz="2800" dirty="0" err="1">
                <a:solidFill>
                  <a:srgbClr val="000000"/>
                </a:solidFill>
                <a:latin typeface="Times New Roman" pitchFamily="18" charset="0"/>
              </a:rPr>
              <a:t>vội</a:t>
            </a:r>
            <a:r>
              <a:rPr lang="en-US" sz="2800" dirty="0">
                <a:solidFill>
                  <a:srgbClr val="000000"/>
                </a:solidFill>
                <a:latin typeface="Times New Roman" pitchFamily="18" charset="0"/>
              </a:rPr>
              <a:t> </a:t>
            </a:r>
            <a:r>
              <a:rPr lang="en-US" sz="2800" dirty="0" err="1">
                <a:solidFill>
                  <a:srgbClr val="000000"/>
                </a:solidFill>
                <a:latin typeface="Times New Roman" pitchFamily="18" charset="0"/>
              </a:rPr>
              <a:t>đi</a:t>
            </a:r>
            <a:r>
              <a:rPr lang="en-US" sz="2800" dirty="0">
                <a:solidFill>
                  <a:srgbClr val="000000"/>
                </a:solidFill>
                <a:latin typeface="Times New Roman" pitchFamily="18" charset="0"/>
              </a:rPr>
              <a:t>.</a:t>
            </a:r>
          </a:p>
          <a:p>
            <a:pPr algn="r" eaLnBrk="1" hangingPunct="1"/>
            <a:r>
              <a:rPr lang="en-US" sz="2800" dirty="0">
                <a:solidFill>
                  <a:srgbClr val="000000"/>
                </a:solidFill>
                <a:latin typeface="Times New Roman" pitchFamily="18" charset="0"/>
              </a:rPr>
              <a:t>     </a:t>
            </a:r>
            <a:r>
              <a:rPr lang="en-US" sz="2800" i="1" dirty="0">
                <a:solidFill>
                  <a:srgbClr val="000000"/>
                </a:solidFill>
                <a:latin typeface="Times New Roman" pitchFamily="18" charset="0"/>
              </a:rPr>
              <a:t>(Theo </a:t>
            </a:r>
            <a:r>
              <a:rPr lang="en-US" sz="2800" i="1" dirty="0" err="1">
                <a:solidFill>
                  <a:srgbClr val="000000"/>
                </a:solidFill>
                <a:latin typeface="Times New Roman" pitchFamily="18" charset="0"/>
              </a:rPr>
              <a:t>Nguyễn</a:t>
            </a:r>
            <a:r>
              <a:rPr lang="en-US" sz="2800" i="1" dirty="0">
                <a:solidFill>
                  <a:srgbClr val="000000"/>
                </a:solidFill>
                <a:latin typeface="Times New Roman" pitchFamily="18" charset="0"/>
              </a:rPr>
              <a:t> </a:t>
            </a:r>
            <a:r>
              <a:rPr lang="en-US" sz="2800" i="1" dirty="0" err="1">
                <a:solidFill>
                  <a:srgbClr val="000000"/>
                </a:solidFill>
                <a:latin typeface="Times New Roman" pitchFamily="18" charset="0"/>
              </a:rPr>
              <a:t>Thành</a:t>
            </a:r>
            <a:r>
              <a:rPr lang="en-US" sz="2800" i="1" dirty="0">
                <a:solidFill>
                  <a:srgbClr val="000000"/>
                </a:solidFill>
                <a:latin typeface="Times New Roman" pitchFamily="18" charset="0"/>
              </a:rPr>
              <a:t> Long, </a:t>
            </a:r>
            <a:r>
              <a:rPr lang="en-US" sz="2800" i="1" dirty="0" err="1">
                <a:solidFill>
                  <a:srgbClr val="000000"/>
                </a:solidFill>
                <a:latin typeface="Times New Roman" pitchFamily="18" charset="0"/>
              </a:rPr>
              <a:t>Lặng</a:t>
            </a:r>
            <a:r>
              <a:rPr lang="en-US" sz="2800" i="1" dirty="0">
                <a:solidFill>
                  <a:srgbClr val="000000"/>
                </a:solidFill>
                <a:latin typeface="Times New Roman" pitchFamily="18" charset="0"/>
              </a:rPr>
              <a:t> </a:t>
            </a:r>
            <a:r>
              <a:rPr lang="en-US" sz="2800" i="1" dirty="0" err="1">
                <a:solidFill>
                  <a:srgbClr val="000000"/>
                </a:solidFill>
                <a:latin typeface="Times New Roman" pitchFamily="18" charset="0"/>
              </a:rPr>
              <a:t>lẽ</a:t>
            </a:r>
            <a:r>
              <a:rPr lang="en-US" sz="2800" i="1" dirty="0">
                <a:solidFill>
                  <a:srgbClr val="000000"/>
                </a:solidFill>
                <a:latin typeface="Times New Roman" pitchFamily="18" charset="0"/>
              </a:rPr>
              <a:t> Sa Pa)</a:t>
            </a:r>
          </a:p>
        </p:txBody>
      </p:sp>
      <p:pic>
        <p:nvPicPr>
          <p:cNvPr id="6149" name="Picture 8" descr="pho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6524625"/>
            <a:ext cx="4537076"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5"/>
          <p:cNvSpPr txBox="1">
            <a:spLocks noChangeArrowheads="1"/>
          </p:cNvSpPr>
          <p:nvPr/>
        </p:nvSpPr>
        <p:spPr bwMode="auto">
          <a:xfrm>
            <a:off x="131763" y="116632"/>
            <a:ext cx="88931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400" b="1" u="sng">
                <a:latin typeface="Times New Roman" pitchFamily="18" charset="0"/>
              </a:rPr>
              <a:t>I. PHÂN BIỆT NGHĨA TƯỜNG MINH VÀ HÀM Ý</a:t>
            </a:r>
          </a:p>
        </p:txBody>
      </p:sp>
    </p:spTree>
    <p:extLst>
      <p:ext uri="{BB962C8B-B14F-4D97-AF65-F5344CB8AC3E}">
        <p14:creationId xmlns:p14="http://schemas.microsoft.com/office/powerpoint/2010/main" val="2760256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8" descr="pho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6925" y="6524625"/>
            <a:ext cx="45370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Text Box 7"/>
          <p:cNvSpPr txBox="1">
            <a:spLocks noChangeArrowheads="1"/>
          </p:cNvSpPr>
          <p:nvPr/>
        </p:nvSpPr>
        <p:spPr bwMode="auto">
          <a:xfrm>
            <a:off x="144561" y="260648"/>
            <a:ext cx="269924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800" b="1" dirty="0">
                <a:solidFill>
                  <a:srgbClr val="FF0000"/>
                </a:solidFill>
                <a:latin typeface="Times New Roman" pitchFamily="18" charset="0"/>
              </a:rPr>
              <a:t>2. </a:t>
            </a:r>
            <a:r>
              <a:rPr lang="en-US" sz="2800" b="1" dirty="0" err="1">
                <a:solidFill>
                  <a:srgbClr val="FF0000"/>
                </a:solidFill>
                <a:latin typeface="Times New Roman" pitchFamily="18" charset="0"/>
              </a:rPr>
              <a:t>Nhận</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xét</a:t>
            </a:r>
            <a:endParaRPr lang="en-US" sz="2800" b="1" dirty="0">
              <a:solidFill>
                <a:srgbClr val="FF0000"/>
              </a:solidFill>
              <a:latin typeface="Times New Roman" pitchFamily="18" charset="0"/>
            </a:endParaRPr>
          </a:p>
        </p:txBody>
      </p:sp>
      <p:pic>
        <p:nvPicPr>
          <p:cNvPr id="7173" name="Picture 8" descr="phot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6524625"/>
            <a:ext cx="4537076"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1" name="Rectangle 15"/>
          <p:cNvSpPr>
            <a:spLocks noChangeArrowheads="1"/>
          </p:cNvSpPr>
          <p:nvPr/>
        </p:nvSpPr>
        <p:spPr bwMode="auto">
          <a:xfrm>
            <a:off x="138633" y="764704"/>
            <a:ext cx="417178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400" b="1">
                <a:solidFill>
                  <a:srgbClr val="0000FF"/>
                </a:solidFill>
                <a:latin typeface="Times New Roman" pitchFamily="18" charset="0"/>
              </a:rPr>
              <a:t>- Trời ơi chỉ còn có năm phút !</a:t>
            </a:r>
          </a:p>
        </p:txBody>
      </p:sp>
      <p:sp>
        <p:nvSpPr>
          <p:cNvPr id="9232" name="Rectangle 16"/>
          <p:cNvSpPr>
            <a:spLocks noChangeArrowheads="1"/>
          </p:cNvSpPr>
          <p:nvPr/>
        </p:nvSpPr>
        <p:spPr bwMode="auto">
          <a:xfrm>
            <a:off x="167828" y="2816101"/>
            <a:ext cx="547778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400" b="1" dirty="0">
                <a:solidFill>
                  <a:srgbClr val="FF0000"/>
                </a:solidFill>
                <a:latin typeface="Times New Roman" pitchFamily="18" charset="0"/>
              </a:rPr>
              <a:t>- Ô! </a:t>
            </a:r>
            <a:r>
              <a:rPr lang="en-US" sz="2400" b="1" dirty="0" err="1">
                <a:solidFill>
                  <a:srgbClr val="FF0000"/>
                </a:solidFill>
                <a:latin typeface="Times New Roman" pitchFamily="18" charset="0"/>
              </a:rPr>
              <a:t>Cô</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còn</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quên</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chiếc</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mùi</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soa</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đây</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này</a:t>
            </a:r>
            <a:r>
              <a:rPr lang="en-US" sz="2400" b="1" dirty="0">
                <a:solidFill>
                  <a:srgbClr val="0000FF"/>
                </a:solidFill>
                <a:latin typeface="Times New Roman" pitchFamily="18" charset="0"/>
              </a:rPr>
              <a:t>!</a:t>
            </a:r>
          </a:p>
        </p:txBody>
      </p:sp>
      <p:sp>
        <p:nvSpPr>
          <p:cNvPr id="9233" name="Line 17"/>
          <p:cNvSpPr>
            <a:spLocks noChangeShapeType="1"/>
          </p:cNvSpPr>
          <p:nvPr/>
        </p:nvSpPr>
        <p:spPr bwMode="auto">
          <a:xfrm>
            <a:off x="179388" y="1340768"/>
            <a:ext cx="250825" cy="0"/>
          </a:xfrm>
          <a:prstGeom prst="line">
            <a:avLst/>
          </a:prstGeom>
          <a:noFill/>
          <a:ln w="38100" cmpd="dbl">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4" name="Rectangle 18"/>
          <p:cNvSpPr>
            <a:spLocks noChangeArrowheads="1"/>
          </p:cNvSpPr>
          <p:nvPr/>
        </p:nvSpPr>
        <p:spPr bwMode="auto">
          <a:xfrm>
            <a:off x="386581" y="1124744"/>
            <a:ext cx="56477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400" b="1" dirty="0" err="1">
                <a:solidFill>
                  <a:srgbClr val="FF0000"/>
                </a:solidFill>
                <a:latin typeface="Times New Roman" pitchFamily="18" charset="0"/>
              </a:rPr>
              <a:t>Anh</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rất</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tiếc</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vì</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không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còn</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nhiều</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thời</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gian</a:t>
            </a:r>
            <a:r>
              <a:rPr lang="en-US" sz="2400" b="1" dirty="0">
                <a:solidFill>
                  <a:srgbClr val="FF0000"/>
                </a:solidFill>
                <a:latin typeface="Times New Roman" pitchFamily="18" charset="0"/>
              </a:rPr>
              <a:t>.</a:t>
            </a:r>
          </a:p>
        </p:txBody>
      </p:sp>
      <p:sp>
        <p:nvSpPr>
          <p:cNvPr id="9235" name="Rectangle 19"/>
          <p:cNvSpPr>
            <a:spLocks noChangeArrowheads="1"/>
          </p:cNvSpPr>
          <p:nvPr/>
        </p:nvSpPr>
        <p:spPr bwMode="auto">
          <a:xfrm>
            <a:off x="251768" y="1484784"/>
            <a:ext cx="504031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sz="2400" b="1">
                <a:solidFill>
                  <a:srgbClr val="000000"/>
                </a:solidFill>
                <a:latin typeface="Times New Roman" pitchFamily="18" charset="0"/>
              </a:rPr>
              <a:t>(Anh thanh niên ngại ngùng, vì muốn che giấu tình cảm của mình)</a:t>
            </a:r>
          </a:p>
        </p:txBody>
      </p:sp>
      <p:sp>
        <p:nvSpPr>
          <p:cNvPr id="9236" name="AutoShape 20"/>
          <p:cNvSpPr>
            <a:spLocks/>
          </p:cNvSpPr>
          <p:nvPr/>
        </p:nvSpPr>
        <p:spPr bwMode="auto">
          <a:xfrm>
            <a:off x="5834545" y="879238"/>
            <a:ext cx="215900" cy="1441450"/>
          </a:xfrm>
          <a:prstGeom prst="rightBrace">
            <a:avLst>
              <a:gd name="adj1" fmla="val 55637"/>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9238" name="Rectangle 22"/>
          <p:cNvSpPr>
            <a:spLocks noChangeArrowheads="1"/>
          </p:cNvSpPr>
          <p:nvPr/>
        </p:nvSpPr>
        <p:spPr bwMode="auto">
          <a:xfrm>
            <a:off x="6050445" y="620688"/>
            <a:ext cx="204994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sz="2400" b="1" dirty="0" err="1">
                <a:solidFill>
                  <a:srgbClr val="FF0000"/>
                </a:solidFill>
                <a:latin typeface="Times New Roman" pitchFamily="18" charset="0"/>
              </a:rPr>
              <a:t>Không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được</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diễn</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đạt</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trực</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tiếp</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bằng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từ</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ngữ</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trong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câu</a:t>
            </a:r>
            <a:r>
              <a:rPr lang="en-US" sz="2400" b="1" dirty="0">
                <a:solidFill>
                  <a:srgbClr val="FF0000"/>
                </a:solidFill>
                <a:latin typeface="Times New Roman" pitchFamily="18" charset="0"/>
              </a:rPr>
              <a:t>.</a:t>
            </a:r>
          </a:p>
        </p:txBody>
      </p:sp>
      <p:sp>
        <p:nvSpPr>
          <p:cNvPr id="9239" name="Rectangle 23"/>
          <p:cNvSpPr>
            <a:spLocks noChangeArrowheads="1"/>
          </p:cNvSpPr>
          <p:nvPr/>
        </p:nvSpPr>
        <p:spPr bwMode="auto">
          <a:xfrm>
            <a:off x="467420" y="3248149"/>
            <a:ext cx="449514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sz="2400" b="1">
                <a:solidFill>
                  <a:srgbClr val="000000"/>
                </a:solidFill>
                <a:latin typeface="Times New Roman" pitchFamily="18" charset="0"/>
              </a:rPr>
              <a:t>Cô gái quên chiếc khăn mùi soa. </a:t>
            </a:r>
          </a:p>
        </p:txBody>
      </p:sp>
      <p:sp>
        <p:nvSpPr>
          <p:cNvPr id="9240" name="Line 24"/>
          <p:cNvSpPr>
            <a:spLocks noChangeShapeType="1"/>
          </p:cNvSpPr>
          <p:nvPr/>
        </p:nvSpPr>
        <p:spPr bwMode="auto">
          <a:xfrm>
            <a:off x="251520" y="3464049"/>
            <a:ext cx="250825" cy="0"/>
          </a:xfrm>
          <a:prstGeom prst="line">
            <a:avLst/>
          </a:prstGeom>
          <a:noFill/>
          <a:ln w="38100" cmpd="dbl">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9241" name="AutoShape 25"/>
          <p:cNvSpPr>
            <a:spLocks/>
          </p:cNvSpPr>
          <p:nvPr/>
        </p:nvSpPr>
        <p:spPr bwMode="auto">
          <a:xfrm>
            <a:off x="5502735" y="3009229"/>
            <a:ext cx="142875" cy="792162"/>
          </a:xfrm>
          <a:prstGeom prst="rightBrace">
            <a:avLst>
              <a:gd name="adj1" fmla="val 46204"/>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9242" name="Rectangle 26"/>
          <p:cNvSpPr>
            <a:spLocks noChangeArrowheads="1"/>
          </p:cNvSpPr>
          <p:nvPr/>
        </p:nvSpPr>
        <p:spPr bwMode="auto">
          <a:xfrm>
            <a:off x="5724128" y="2564904"/>
            <a:ext cx="229177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sz="2400" b="1" dirty="0" err="1">
                <a:solidFill>
                  <a:srgbClr val="FF0000"/>
                </a:solidFill>
                <a:latin typeface="Times New Roman" pitchFamily="18" charset="0"/>
              </a:rPr>
              <a:t>Được</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diễn</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đạt</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trực</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tiếp</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bằng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từ</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ngữ</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trong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câu</a:t>
            </a:r>
            <a:r>
              <a:rPr lang="en-US" sz="2400" b="1" dirty="0">
                <a:solidFill>
                  <a:srgbClr val="FF0000"/>
                </a:solidFill>
                <a:latin typeface="Times New Roman" pitchFamily="18" charset="0"/>
              </a:rPr>
              <a:t>.</a:t>
            </a:r>
          </a:p>
        </p:txBody>
      </p:sp>
      <p:sp>
        <p:nvSpPr>
          <p:cNvPr id="9243" name="AutoShape 27"/>
          <p:cNvSpPr>
            <a:spLocks/>
          </p:cNvSpPr>
          <p:nvPr/>
        </p:nvSpPr>
        <p:spPr bwMode="auto">
          <a:xfrm>
            <a:off x="7884492" y="995536"/>
            <a:ext cx="215900" cy="1441450"/>
          </a:xfrm>
          <a:prstGeom prst="rightBrace">
            <a:avLst>
              <a:gd name="adj1" fmla="val 55637"/>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9244" name="AutoShape 28"/>
          <p:cNvSpPr>
            <a:spLocks/>
          </p:cNvSpPr>
          <p:nvPr/>
        </p:nvSpPr>
        <p:spPr bwMode="auto">
          <a:xfrm>
            <a:off x="7813054" y="2881684"/>
            <a:ext cx="142875" cy="792163"/>
          </a:xfrm>
          <a:prstGeom prst="rightBrace">
            <a:avLst>
              <a:gd name="adj1" fmla="val 46204"/>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en-US"/>
          </a:p>
        </p:txBody>
      </p:sp>
      <p:sp>
        <p:nvSpPr>
          <p:cNvPr id="9245" name="Text Box 29"/>
          <p:cNvSpPr txBox="1">
            <a:spLocks noChangeArrowheads="1"/>
          </p:cNvSpPr>
          <p:nvPr/>
        </p:nvSpPr>
        <p:spPr bwMode="auto">
          <a:xfrm>
            <a:off x="8226425" y="1340768"/>
            <a:ext cx="9175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400" b="1" dirty="0" err="1">
                <a:solidFill>
                  <a:srgbClr val="FF0000"/>
                </a:solidFill>
                <a:latin typeface="Times New Roman" pitchFamily="18" charset="0"/>
              </a:rPr>
              <a:t>Hàm</a:t>
            </a:r>
            <a:r>
              <a:rPr lang="en-US" sz="2400" b="1" dirty="0">
                <a:solidFill>
                  <a:srgbClr val="FF0000"/>
                </a:solidFill>
                <a:latin typeface="Times New Roman" pitchFamily="18" charset="0"/>
              </a:rPr>
              <a:t> ý</a:t>
            </a:r>
          </a:p>
        </p:txBody>
      </p:sp>
      <p:sp>
        <p:nvSpPr>
          <p:cNvPr id="9246" name="Text Box 30"/>
          <p:cNvSpPr txBox="1">
            <a:spLocks noChangeArrowheads="1"/>
          </p:cNvSpPr>
          <p:nvPr/>
        </p:nvSpPr>
        <p:spPr bwMode="auto">
          <a:xfrm>
            <a:off x="8015904" y="2852936"/>
            <a:ext cx="100206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400" b="1" dirty="0" err="1">
                <a:solidFill>
                  <a:srgbClr val="FF0000"/>
                </a:solidFill>
                <a:latin typeface="Times New Roman" pitchFamily="18" charset="0"/>
              </a:rPr>
              <a:t>Nghĩa</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tường</a:t>
            </a:r>
            <a:r>
              <a:rPr lang="en-US" sz="2400" b="1" dirty="0">
                <a:solidFill>
                  <a:srgbClr val="FF0000"/>
                </a:solidFill>
                <a:latin typeface="Times New Roman" pitchFamily="18" charset="0"/>
              </a:rPr>
              <a:t> minh</a:t>
            </a:r>
          </a:p>
        </p:txBody>
      </p:sp>
      <p:sp>
        <p:nvSpPr>
          <p:cNvPr id="24" name="Text Box 8"/>
          <p:cNvSpPr txBox="1">
            <a:spLocks noChangeArrowheads="1"/>
          </p:cNvSpPr>
          <p:nvPr/>
        </p:nvSpPr>
        <p:spPr bwMode="auto">
          <a:xfrm>
            <a:off x="189376" y="4085903"/>
            <a:ext cx="15843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pPr>
            <a:r>
              <a:rPr lang="en-US" sz="2400" b="1">
                <a:latin typeface="Times New Roman" pitchFamily="18" charset="0"/>
              </a:rPr>
              <a:t>3. Bài học:</a:t>
            </a:r>
          </a:p>
        </p:txBody>
      </p:sp>
      <p:sp>
        <p:nvSpPr>
          <p:cNvPr id="26" name="Rectangle 9"/>
          <p:cNvSpPr>
            <a:spLocks noChangeArrowheads="1"/>
          </p:cNvSpPr>
          <p:nvPr/>
        </p:nvSpPr>
        <p:spPr bwMode="auto">
          <a:xfrm>
            <a:off x="1619672" y="4077072"/>
            <a:ext cx="27655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latin typeface="Times New Roman" pitchFamily="18" charset="0"/>
              </a:rPr>
              <a:t> Ghi nhớ (SGK- 75)</a:t>
            </a:r>
          </a:p>
        </p:txBody>
      </p:sp>
    </p:spTree>
    <p:extLst>
      <p:ext uri="{BB962C8B-B14F-4D97-AF65-F5344CB8AC3E}">
        <p14:creationId xmlns:p14="http://schemas.microsoft.com/office/powerpoint/2010/main" val="18414132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checkerboard(across)">
                                      <p:cBhvr>
                                        <p:cTn id="7" dur="500"/>
                                        <p:tgtEl>
                                          <p:spTgt spid="92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231"/>
                                        </p:tgtEl>
                                        <p:attrNameLst>
                                          <p:attrName>style.visibility</p:attrName>
                                        </p:attrNameLst>
                                      </p:cBhvr>
                                      <p:to>
                                        <p:strVal val="visible"/>
                                      </p:to>
                                    </p:set>
                                    <p:animEffect transition="in" filter="checkerboard(across)">
                                      <p:cBhvr>
                                        <p:cTn id="12" dur="500"/>
                                        <p:tgtEl>
                                          <p:spTgt spid="92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234"/>
                                        </p:tgtEl>
                                        <p:attrNameLst>
                                          <p:attrName>style.visibility</p:attrName>
                                        </p:attrNameLst>
                                      </p:cBhvr>
                                      <p:to>
                                        <p:strVal val="visible"/>
                                      </p:to>
                                    </p:set>
                                    <p:animEffect transition="in" filter="checkerboard(across)">
                                      <p:cBhvr>
                                        <p:cTn id="17" dur="500"/>
                                        <p:tgtEl>
                                          <p:spTgt spid="9234"/>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9233"/>
                                        </p:tgtEl>
                                        <p:attrNameLst>
                                          <p:attrName>style.visibility</p:attrName>
                                        </p:attrNameLst>
                                      </p:cBhvr>
                                      <p:to>
                                        <p:strVal val="visible"/>
                                      </p:to>
                                    </p:set>
                                    <p:animEffect transition="in" filter="checkerboard(across)">
                                      <p:cBhvr>
                                        <p:cTn id="20" dur="500"/>
                                        <p:tgtEl>
                                          <p:spTgt spid="923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9235"/>
                                        </p:tgtEl>
                                        <p:attrNameLst>
                                          <p:attrName>style.visibility</p:attrName>
                                        </p:attrNameLst>
                                      </p:cBhvr>
                                      <p:to>
                                        <p:strVal val="visible"/>
                                      </p:to>
                                    </p:set>
                                    <p:animEffect transition="in" filter="checkerboard(across)">
                                      <p:cBhvr>
                                        <p:cTn id="25" dur="500"/>
                                        <p:tgtEl>
                                          <p:spTgt spid="923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9236"/>
                                        </p:tgtEl>
                                        <p:attrNameLst>
                                          <p:attrName>style.visibility</p:attrName>
                                        </p:attrNameLst>
                                      </p:cBhvr>
                                      <p:to>
                                        <p:strVal val="visible"/>
                                      </p:to>
                                    </p:set>
                                    <p:animEffect transition="in" filter="checkerboard(across)">
                                      <p:cBhvr>
                                        <p:cTn id="30" dur="500"/>
                                        <p:tgtEl>
                                          <p:spTgt spid="9236"/>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9238"/>
                                        </p:tgtEl>
                                        <p:attrNameLst>
                                          <p:attrName>style.visibility</p:attrName>
                                        </p:attrNameLst>
                                      </p:cBhvr>
                                      <p:to>
                                        <p:strVal val="visible"/>
                                      </p:to>
                                    </p:set>
                                    <p:animEffect transition="in" filter="checkerboard(across)">
                                      <p:cBhvr>
                                        <p:cTn id="33" dur="500"/>
                                        <p:tgtEl>
                                          <p:spTgt spid="923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9243"/>
                                        </p:tgtEl>
                                        <p:attrNameLst>
                                          <p:attrName>style.visibility</p:attrName>
                                        </p:attrNameLst>
                                      </p:cBhvr>
                                      <p:to>
                                        <p:strVal val="visible"/>
                                      </p:to>
                                    </p:set>
                                    <p:animEffect transition="in" filter="checkerboard(across)">
                                      <p:cBhvr>
                                        <p:cTn id="38" dur="500"/>
                                        <p:tgtEl>
                                          <p:spTgt spid="9243"/>
                                        </p:tgtEl>
                                      </p:cBhvr>
                                    </p:animEffect>
                                  </p:childTnLst>
                                </p:cTn>
                              </p:par>
                              <p:par>
                                <p:cTn id="39" presetID="5" presetClass="entr" presetSubtype="10" fill="hold" grpId="0" nodeType="withEffect">
                                  <p:stCondLst>
                                    <p:cond delay="0"/>
                                  </p:stCondLst>
                                  <p:childTnLst>
                                    <p:set>
                                      <p:cBhvr>
                                        <p:cTn id="40" dur="1" fill="hold">
                                          <p:stCondLst>
                                            <p:cond delay="0"/>
                                          </p:stCondLst>
                                        </p:cTn>
                                        <p:tgtEl>
                                          <p:spTgt spid="9245"/>
                                        </p:tgtEl>
                                        <p:attrNameLst>
                                          <p:attrName>style.visibility</p:attrName>
                                        </p:attrNameLst>
                                      </p:cBhvr>
                                      <p:to>
                                        <p:strVal val="visible"/>
                                      </p:to>
                                    </p:set>
                                    <p:animEffect transition="in" filter="checkerboard(across)">
                                      <p:cBhvr>
                                        <p:cTn id="41" dur="500"/>
                                        <p:tgtEl>
                                          <p:spTgt spid="924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9232"/>
                                        </p:tgtEl>
                                        <p:attrNameLst>
                                          <p:attrName>style.visibility</p:attrName>
                                        </p:attrNameLst>
                                      </p:cBhvr>
                                      <p:to>
                                        <p:strVal val="visible"/>
                                      </p:to>
                                    </p:set>
                                    <p:animEffect transition="in" filter="checkerboard(across)">
                                      <p:cBhvr>
                                        <p:cTn id="46" dur="500"/>
                                        <p:tgtEl>
                                          <p:spTgt spid="923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9240"/>
                                        </p:tgtEl>
                                        <p:attrNameLst>
                                          <p:attrName>style.visibility</p:attrName>
                                        </p:attrNameLst>
                                      </p:cBhvr>
                                      <p:to>
                                        <p:strVal val="visible"/>
                                      </p:to>
                                    </p:set>
                                    <p:animEffect transition="in" filter="checkerboard(across)">
                                      <p:cBhvr>
                                        <p:cTn id="51" dur="500"/>
                                        <p:tgtEl>
                                          <p:spTgt spid="9240"/>
                                        </p:tgtEl>
                                      </p:cBhvr>
                                    </p:animEffect>
                                  </p:childTnLst>
                                </p:cTn>
                              </p:par>
                              <p:par>
                                <p:cTn id="52" presetID="5" presetClass="entr" presetSubtype="10" fill="hold" grpId="0" nodeType="withEffect">
                                  <p:stCondLst>
                                    <p:cond delay="0"/>
                                  </p:stCondLst>
                                  <p:childTnLst>
                                    <p:set>
                                      <p:cBhvr>
                                        <p:cTn id="53" dur="1" fill="hold">
                                          <p:stCondLst>
                                            <p:cond delay="0"/>
                                          </p:stCondLst>
                                        </p:cTn>
                                        <p:tgtEl>
                                          <p:spTgt spid="9239"/>
                                        </p:tgtEl>
                                        <p:attrNameLst>
                                          <p:attrName>style.visibility</p:attrName>
                                        </p:attrNameLst>
                                      </p:cBhvr>
                                      <p:to>
                                        <p:strVal val="visible"/>
                                      </p:to>
                                    </p:set>
                                    <p:animEffect transition="in" filter="checkerboard(across)">
                                      <p:cBhvr>
                                        <p:cTn id="54" dur="500"/>
                                        <p:tgtEl>
                                          <p:spTgt spid="923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9241"/>
                                        </p:tgtEl>
                                        <p:attrNameLst>
                                          <p:attrName>style.visibility</p:attrName>
                                        </p:attrNameLst>
                                      </p:cBhvr>
                                      <p:to>
                                        <p:strVal val="visible"/>
                                      </p:to>
                                    </p:set>
                                    <p:animEffect transition="in" filter="checkerboard(across)">
                                      <p:cBhvr>
                                        <p:cTn id="59" dur="500"/>
                                        <p:tgtEl>
                                          <p:spTgt spid="9241"/>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9242"/>
                                        </p:tgtEl>
                                        <p:attrNameLst>
                                          <p:attrName>style.visibility</p:attrName>
                                        </p:attrNameLst>
                                      </p:cBhvr>
                                      <p:to>
                                        <p:strVal val="visible"/>
                                      </p:to>
                                    </p:set>
                                    <p:animEffect transition="in" filter="checkerboard(across)">
                                      <p:cBhvr>
                                        <p:cTn id="62" dur="500"/>
                                        <p:tgtEl>
                                          <p:spTgt spid="924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9244"/>
                                        </p:tgtEl>
                                        <p:attrNameLst>
                                          <p:attrName>style.visibility</p:attrName>
                                        </p:attrNameLst>
                                      </p:cBhvr>
                                      <p:to>
                                        <p:strVal val="visible"/>
                                      </p:to>
                                    </p:set>
                                    <p:animEffect transition="in" filter="checkerboard(across)">
                                      <p:cBhvr>
                                        <p:cTn id="67" dur="500"/>
                                        <p:tgtEl>
                                          <p:spTgt spid="9244"/>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9246"/>
                                        </p:tgtEl>
                                        <p:attrNameLst>
                                          <p:attrName>style.visibility</p:attrName>
                                        </p:attrNameLst>
                                      </p:cBhvr>
                                      <p:to>
                                        <p:strVal val="visible"/>
                                      </p:to>
                                    </p:set>
                                    <p:animEffect transition="in" filter="checkerboard(across)">
                                      <p:cBhvr>
                                        <p:cTn id="70" dur="500"/>
                                        <p:tgtEl>
                                          <p:spTgt spid="9246"/>
                                        </p:tgtEl>
                                      </p:cBhvr>
                                    </p:animEffect>
                                  </p:childTnLst>
                                </p:cTn>
                              </p:par>
                            </p:childTnLst>
                          </p:cTn>
                        </p:par>
                      </p:childTnLst>
                    </p:cTn>
                  </p:par>
                  <p:par>
                    <p:cTn id="71" fill="hold">
                      <p:stCondLst>
                        <p:cond delay="indefinite"/>
                      </p:stCondLst>
                      <p:childTnLst>
                        <p:par>
                          <p:cTn id="72" fill="hold">
                            <p:stCondLst>
                              <p:cond delay="0"/>
                            </p:stCondLst>
                            <p:childTnLst>
                              <p:par>
                                <p:cTn id="73" presetID="5" presetClass="entr" presetSubtype="10"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checkerboard(across)">
                                      <p:cBhvr>
                                        <p:cTn id="75" dur="500"/>
                                        <p:tgtEl>
                                          <p:spTgt spid="24"/>
                                        </p:tgtEl>
                                      </p:cBhvr>
                                    </p:animEffect>
                                  </p:childTnLst>
                                </p:cTn>
                              </p:par>
                            </p:childTnLst>
                          </p:cTn>
                        </p:par>
                      </p:childTnLst>
                    </p:cTn>
                  </p:par>
                  <p:par>
                    <p:cTn id="76" fill="hold">
                      <p:stCondLst>
                        <p:cond delay="indefinite"/>
                      </p:stCondLst>
                      <p:childTnLst>
                        <p:par>
                          <p:cTn id="77" fill="hold">
                            <p:stCondLst>
                              <p:cond delay="0"/>
                            </p:stCondLst>
                            <p:childTnLst>
                              <p:par>
                                <p:cTn id="78" presetID="20" presetClass="entr" presetSubtype="0"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animEffect transition="in" filter="wedge">
                                      <p:cBhvr>
                                        <p:cTn id="80" dur="2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P spid="9231" grpId="0"/>
      <p:bldP spid="9232" grpId="0"/>
      <p:bldP spid="9233" grpId="0" animBg="1"/>
      <p:bldP spid="9234" grpId="0"/>
      <p:bldP spid="9235" grpId="0"/>
      <p:bldP spid="9236" grpId="0" animBg="1"/>
      <p:bldP spid="9238" grpId="0"/>
      <p:bldP spid="9239" grpId="0"/>
      <p:bldP spid="9240" grpId="0" animBg="1"/>
      <p:bldP spid="9241" grpId="0" animBg="1"/>
      <p:bldP spid="9242" grpId="0"/>
      <p:bldP spid="9243" grpId="0" animBg="1"/>
      <p:bldP spid="9244" grpId="0" animBg="1"/>
      <p:bldP spid="9245" grpId="0"/>
      <p:bldP spid="9246" grpId="0"/>
      <p:bldP spid="24"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2717277B-73AE-4CE0-A5B6-2173ECD2F99D}" type="slidenum">
              <a:rPr lang="en-US"/>
              <a:pPr/>
              <a:t>7</a:t>
            </a:fld>
            <a:endParaRPr lang="en-US"/>
          </a:p>
        </p:txBody>
      </p:sp>
      <p:sp>
        <p:nvSpPr>
          <p:cNvPr id="90114" name="Rectangle 2"/>
          <p:cNvSpPr>
            <a:spLocks noChangeArrowheads="1"/>
          </p:cNvSpPr>
          <p:nvPr/>
        </p:nvSpPr>
        <p:spPr bwMode="auto">
          <a:xfrm>
            <a:off x="3580086" y="7331273"/>
            <a:ext cx="5563914" cy="608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105" tIns="35552" rIns="71105" bIns="35552" anchor="ctr"/>
          <a:lstStyle/>
          <a:p>
            <a:pPr algn="ctr"/>
            <a:endParaRPr lang="en-US" sz="1900" i="1">
              <a:solidFill>
                <a:schemeClr val="bg1"/>
              </a:solidFill>
              <a:latin typeface=".VnTime" pitchFamily="34" charset="0"/>
            </a:endParaRPr>
          </a:p>
        </p:txBody>
      </p:sp>
      <p:sp>
        <p:nvSpPr>
          <p:cNvPr id="90115" name="Rectangle 3"/>
          <p:cNvSpPr>
            <a:spLocks noChangeArrowheads="1"/>
          </p:cNvSpPr>
          <p:nvPr/>
        </p:nvSpPr>
        <p:spPr bwMode="auto">
          <a:xfrm>
            <a:off x="315310" y="188640"/>
            <a:ext cx="8535276" cy="3949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105" tIns="35552" rIns="71105" bIns="35552">
            <a:spAutoFit/>
          </a:bodyPr>
          <a:lstStyle/>
          <a:p>
            <a:pPr algn="just" eaLnBrk="0" hangingPunct="0"/>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Tường</a:t>
            </a:r>
            <a:r>
              <a:rPr lang="en-US" sz="2400" b="1" dirty="0">
                <a:solidFill>
                  <a:srgbClr val="0070C0"/>
                </a:solidFill>
                <a:latin typeface="Times New Roman" pitchFamily="18" charset="0"/>
              </a:rPr>
              <a:t> minh </a:t>
            </a:r>
            <a:r>
              <a:rPr lang="en-US" sz="2400" b="1" dirty="0">
                <a:solidFill>
                  <a:srgbClr val="FF0000"/>
                </a:solidFill>
                <a:latin typeface="Times New Roman" pitchFamily="18" charset="0"/>
              </a:rPr>
              <a:t>: </a:t>
            </a:r>
            <a:r>
              <a:rPr lang="en-US" sz="2400" b="1" dirty="0" err="1">
                <a:latin typeface="Times New Roman" pitchFamily="18" charset="0"/>
              </a:rPr>
              <a:t>Là</a:t>
            </a:r>
            <a:r>
              <a:rPr lang="en-US" sz="2400" b="1" dirty="0">
                <a:latin typeface="Times New Roman" pitchFamily="18" charset="0"/>
              </a:rPr>
              <a:t> </a:t>
            </a:r>
            <a:r>
              <a:rPr lang="en-US" sz="2400" b="1" dirty="0" err="1">
                <a:latin typeface="Times New Roman" pitchFamily="18" charset="0"/>
              </a:rPr>
              <a:t>phần</a:t>
            </a:r>
            <a:r>
              <a:rPr lang="en-US" sz="2400" b="1" dirty="0">
                <a:latin typeface="Times New Roman" pitchFamily="18" charset="0"/>
              </a:rPr>
              <a:t> </a:t>
            </a:r>
            <a:r>
              <a:rPr lang="en-US" sz="2400" b="1" dirty="0" err="1">
                <a:latin typeface="Times New Roman" pitchFamily="18" charset="0"/>
              </a:rPr>
              <a:t>thông</a:t>
            </a:r>
            <a:r>
              <a:rPr lang="en-US" sz="2400" b="1" dirty="0">
                <a:latin typeface="Times New Roman" pitchFamily="18" charset="0"/>
              </a:rPr>
              <a:t> </a:t>
            </a:r>
            <a:r>
              <a:rPr lang="en-US" sz="2400" b="1" dirty="0" err="1">
                <a:latin typeface="Times New Roman" pitchFamily="18" charset="0"/>
              </a:rPr>
              <a:t>báo</a:t>
            </a:r>
            <a:r>
              <a:rPr lang="en-US" sz="2400" b="1" dirty="0">
                <a:latin typeface="Times New Roman" pitchFamily="18" charset="0"/>
              </a:rPr>
              <a:t> </a:t>
            </a:r>
            <a:r>
              <a:rPr lang="en-US" sz="2400" b="1" dirty="0" err="1">
                <a:latin typeface="Times New Roman" pitchFamily="18" charset="0"/>
              </a:rPr>
              <a:t>diễn</a:t>
            </a:r>
            <a:r>
              <a:rPr lang="en-US" sz="2400" b="1" dirty="0">
                <a:latin typeface="Times New Roman" pitchFamily="18" charset="0"/>
              </a:rPr>
              <a:t> </a:t>
            </a:r>
            <a:r>
              <a:rPr lang="en-US" sz="2400" b="1" dirty="0" err="1">
                <a:latin typeface="Times New Roman" pitchFamily="18" charset="0"/>
              </a:rPr>
              <a:t>đạt</a:t>
            </a:r>
            <a:r>
              <a:rPr lang="en-US" sz="2400" b="1" dirty="0">
                <a:latin typeface="Times New Roman" pitchFamily="18" charset="0"/>
              </a:rPr>
              <a:t> </a:t>
            </a:r>
            <a:r>
              <a:rPr lang="en-US" sz="2400" b="1" dirty="0" err="1">
                <a:latin typeface="Times New Roman" pitchFamily="18" charset="0"/>
              </a:rPr>
              <a:t>trực</a:t>
            </a:r>
            <a:r>
              <a:rPr lang="en-US" sz="2400" b="1" dirty="0">
                <a:latin typeface="Times New Roman" pitchFamily="18" charset="0"/>
              </a:rPr>
              <a:t> </a:t>
            </a:r>
            <a:r>
              <a:rPr lang="en-US" sz="2400" b="1" dirty="0" err="1">
                <a:latin typeface="Times New Roman" pitchFamily="18" charset="0"/>
              </a:rPr>
              <a:t>tiếp</a:t>
            </a:r>
            <a:r>
              <a:rPr lang="en-US" sz="2400" b="1" dirty="0">
                <a:latin typeface="Times New Roman" pitchFamily="18" charset="0"/>
              </a:rPr>
              <a:t> </a:t>
            </a:r>
            <a:r>
              <a:rPr lang="en-US" sz="2400" b="1" dirty="0" err="1">
                <a:latin typeface="Times New Roman" pitchFamily="18" charset="0"/>
              </a:rPr>
              <a:t>bằng</a:t>
            </a:r>
            <a:r>
              <a:rPr lang="en-US" sz="2400" b="1" dirty="0">
                <a:latin typeface="Times New Roman" pitchFamily="18" charset="0"/>
              </a:rPr>
              <a:t> </a:t>
            </a:r>
            <a:r>
              <a:rPr lang="en-US" sz="2400" b="1" dirty="0" err="1">
                <a:latin typeface="Times New Roman" pitchFamily="18" charset="0"/>
              </a:rPr>
              <a:t>từ</a:t>
            </a:r>
            <a:r>
              <a:rPr lang="en-US" sz="2400" b="1" dirty="0">
                <a:latin typeface="Times New Roman" pitchFamily="18" charset="0"/>
              </a:rPr>
              <a:t> </a:t>
            </a:r>
            <a:r>
              <a:rPr lang="en-US" sz="2400" b="1" dirty="0" err="1">
                <a:latin typeface="Times New Roman" pitchFamily="18" charset="0"/>
              </a:rPr>
              <a:t>ngữ</a:t>
            </a:r>
            <a:r>
              <a:rPr lang="en-US" sz="2400" b="1" dirty="0">
                <a:latin typeface="Times New Roman" pitchFamily="18" charset="0"/>
              </a:rPr>
              <a:t> </a:t>
            </a:r>
            <a:r>
              <a:rPr lang="en-US" sz="2400" b="1" dirty="0" err="1">
                <a:latin typeface="Times New Roman" pitchFamily="18" charset="0"/>
              </a:rPr>
              <a:t>trong</a:t>
            </a:r>
            <a:r>
              <a:rPr lang="en-US" sz="2400" b="1" dirty="0">
                <a:latin typeface="Times New Roman" pitchFamily="18" charset="0"/>
              </a:rPr>
              <a:t> </a:t>
            </a:r>
            <a:r>
              <a:rPr lang="en-US" sz="2400" b="1" dirty="0" err="1">
                <a:latin typeface="Times New Roman" pitchFamily="18" charset="0"/>
              </a:rPr>
              <a:t>câu</a:t>
            </a:r>
            <a:r>
              <a:rPr lang="en-US" sz="2400" b="1" dirty="0">
                <a:latin typeface="Times New Roman" pitchFamily="18" charset="0"/>
              </a:rPr>
              <a:t>.</a:t>
            </a:r>
          </a:p>
          <a:p>
            <a:pPr algn="just" eaLnBrk="0" hangingPunct="0"/>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Hàm</a:t>
            </a:r>
            <a:r>
              <a:rPr lang="en-US" sz="2400" b="1" dirty="0">
                <a:solidFill>
                  <a:srgbClr val="0070C0"/>
                </a:solidFill>
                <a:latin typeface="Times New Roman" pitchFamily="18" charset="0"/>
              </a:rPr>
              <a:t> ý : </a:t>
            </a:r>
            <a:r>
              <a:rPr lang="en-US" sz="2400" b="1" dirty="0" err="1">
                <a:latin typeface="Times New Roman" pitchFamily="18" charset="0"/>
              </a:rPr>
              <a:t>Là</a:t>
            </a:r>
            <a:r>
              <a:rPr lang="en-US" sz="2400" b="1" dirty="0">
                <a:latin typeface="Times New Roman" pitchFamily="18" charset="0"/>
              </a:rPr>
              <a:t> </a:t>
            </a:r>
            <a:r>
              <a:rPr lang="en-US" sz="2400" b="1" dirty="0" err="1">
                <a:latin typeface="Times New Roman" pitchFamily="18" charset="0"/>
              </a:rPr>
              <a:t>phần</a:t>
            </a:r>
            <a:r>
              <a:rPr lang="en-US" sz="2400" b="1" dirty="0">
                <a:latin typeface="Times New Roman" pitchFamily="18" charset="0"/>
              </a:rPr>
              <a:t> </a:t>
            </a:r>
            <a:r>
              <a:rPr lang="en-US" sz="2400" b="1" dirty="0" err="1">
                <a:latin typeface="Times New Roman" pitchFamily="18" charset="0"/>
              </a:rPr>
              <a:t>thông</a:t>
            </a:r>
            <a:r>
              <a:rPr lang="en-US" sz="2400" b="1" dirty="0">
                <a:latin typeface="Times New Roman" pitchFamily="18" charset="0"/>
              </a:rPr>
              <a:t> </a:t>
            </a:r>
            <a:r>
              <a:rPr lang="en-US" sz="2400" b="1" dirty="0" err="1">
                <a:latin typeface="Times New Roman" pitchFamily="18" charset="0"/>
              </a:rPr>
              <a:t>báo</a:t>
            </a:r>
            <a:r>
              <a:rPr lang="en-US" sz="2400" b="1" dirty="0">
                <a:latin typeface="Times New Roman" pitchFamily="18" charset="0"/>
              </a:rPr>
              <a:t> </a:t>
            </a:r>
            <a:r>
              <a:rPr lang="en-US" sz="2400" b="1" dirty="0" err="1">
                <a:latin typeface="Times New Roman" pitchFamily="18" charset="0"/>
              </a:rPr>
              <a:t>không</a:t>
            </a:r>
            <a:r>
              <a:rPr lang="en-US" sz="2400" b="1" dirty="0">
                <a:latin typeface="Times New Roman" pitchFamily="18" charset="0"/>
              </a:rPr>
              <a:t> </a:t>
            </a:r>
            <a:r>
              <a:rPr lang="en-US" sz="2400" b="1" dirty="0" err="1">
                <a:latin typeface="Times New Roman" pitchFamily="18" charset="0"/>
              </a:rPr>
              <a:t>được</a:t>
            </a:r>
            <a:r>
              <a:rPr lang="en-US" sz="2400" b="1" dirty="0">
                <a:latin typeface="Times New Roman" pitchFamily="18" charset="0"/>
              </a:rPr>
              <a:t> </a:t>
            </a:r>
            <a:r>
              <a:rPr lang="en-US" sz="2400" b="1" dirty="0" err="1">
                <a:latin typeface="Times New Roman" pitchFamily="18" charset="0"/>
              </a:rPr>
              <a:t>diễn</a:t>
            </a:r>
            <a:r>
              <a:rPr lang="en-US" sz="2400" b="1" dirty="0">
                <a:latin typeface="Times New Roman" pitchFamily="18" charset="0"/>
              </a:rPr>
              <a:t> </a:t>
            </a:r>
            <a:r>
              <a:rPr lang="en-US" sz="2400" b="1" dirty="0" err="1">
                <a:latin typeface="Times New Roman" pitchFamily="18" charset="0"/>
              </a:rPr>
              <a:t>đạt</a:t>
            </a:r>
            <a:r>
              <a:rPr lang="en-US" sz="2400" b="1" dirty="0">
                <a:latin typeface="Times New Roman" pitchFamily="18" charset="0"/>
              </a:rPr>
              <a:t> </a:t>
            </a:r>
            <a:r>
              <a:rPr lang="en-US" sz="2400" b="1" dirty="0" err="1">
                <a:latin typeface="Times New Roman" pitchFamily="18" charset="0"/>
              </a:rPr>
              <a:t>trực</a:t>
            </a:r>
            <a:r>
              <a:rPr lang="en-US" sz="2400" b="1" dirty="0">
                <a:latin typeface="Times New Roman" pitchFamily="18" charset="0"/>
              </a:rPr>
              <a:t> </a:t>
            </a:r>
            <a:r>
              <a:rPr lang="en-US" sz="2400" b="1" dirty="0" err="1">
                <a:latin typeface="Times New Roman" pitchFamily="18" charset="0"/>
              </a:rPr>
              <a:t>tiếp</a:t>
            </a:r>
            <a:r>
              <a:rPr lang="en-US" sz="2400" b="1" dirty="0">
                <a:latin typeface="Times New Roman" pitchFamily="18" charset="0"/>
              </a:rPr>
              <a:t> </a:t>
            </a:r>
            <a:r>
              <a:rPr lang="en-US" sz="2400" b="1" dirty="0" err="1">
                <a:latin typeface="Times New Roman" pitchFamily="18" charset="0"/>
              </a:rPr>
              <a:t>bằng</a:t>
            </a:r>
            <a:r>
              <a:rPr lang="en-US" sz="2400" b="1" dirty="0">
                <a:latin typeface="Times New Roman" pitchFamily="18" charset="0"/>
              </a:rPr>
              <a:t> </a:t>
            </a:r>
            <a:r>
              <a:rPr lang="en-US" sz="2400" b="1" dirty="0" err="1">
                <a:latin typeface="Times New Roman" pitchFamily="18" charset="0"/>
              </a:rPr>
              <a:t>từ</a:t>
            </a:r>
            <a:r>
              <a:rPr lang="en-US" sz="2400" b="1" dirty="0">
                <a:latin typeface="Times New Roman" pitchFamily="18" charset="0"/>
              </a:rPr>
              <a:t> </a:t>
            </a:r>
            <a:r>
              <a:rPr lang="en-US" sz="2400" b="1" dirty="0" err="1">
                <a:latin typeface="Times New Roman" pitchFamily="18" charset="0"/>
              </a:rPr>
              <a:t>ngữ</a:t>
            </a:r>
            <a:r>
              <a:rPr lang="en-US" sz="2400" b="1" dirty="0">
                <a:latin typeface="Times New Roman" pitchFamily="18" charset="0"/>
              </a:rPr>
              <a:t> </a:t>
            </a:r>
            <a:r>
              <a:rPr lang="en-US" sz="2400" b="1" dirty="0" err="1">
                <a:latin typeface="Times New Roman" pitchFamily="18" charset="0"/>
              </a:rPr>
              <a:t>trong</a:t>
            </a:r>
            <a:r>
              <a:rPr lang="en-US" sz="2400" b="1" dirty="0">
                <a:latin typeface="Times New Roman" pitchFamily="18" charset="0"/>
              </a:rPr>
              <a:t> </a:t>
            </a:r>
            <a:r>
              <a:rPr lang="en-US" sz="2400" b="1" dirty="0" err="1">
                <a:latin typeface="Times New Roman" pitchFamily="18" charset="0"/>
              </a:rPr>
              <a:t>câu</a:t>
            </a:r>
            <a:r>
              <a:rPr lang="en-US" sz="2400" b="1" dirty="0">
                <a:latin typeface="Times New Roman" pitchFamily="18" charset="0"/>
              </a:rPr>
              <a:t> </a:t>
            </a:r>
            <a:r>
              <a:rPr lang="en-US" sz="2400" b="1" dirty="0" err="1">
                <a:latin typeface="Times New Roman" pitchFamily="18" charset="0"/>
              </a:rPr>
              <a:t>nhưng</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en-US" sz="2400" b="1" dirty="0" err="1">
                <a:latin typeface="Times New Roman" pitchFamily="18" charset="0"/>
              </a:rPr>
              <a:t>thể</a:t>
            </a:r>
            <a:r>
              <a:rPr lang="en-US" sz="2400" b="1" dirty="0">
                <a:latin typeface="Times New Roman" pitchFamily="18" charset="0"/>
              </a:rPr>
              <a:t> </a:t>
            </a:r>
            <a:r>
              <a:rPr lang="en-US" sz="2400" b="1" dirty="0" err="1">
                <a:latin typeface="Times New Roman" pitchFamily="18" charset="0"/>
              </a:rPr>
              <a:t>suy</a:t>
            </a:r>
            <a:r>
              <a:rPr lang="en-US" sz="2400" b="1" dirty="0">
                <a:latin typeface="Times New Roman" pitchFamily="18" charset="0"/>
              </a:rPr>
              <a:t> </a:t>
            </a:r>
            <a:r>
              <a:rPr lang="en-US" sz="2400" b="1" dirty="0" err="1">
                <a:latin typeface="Times New Roman" pitchFamily="18" charset="0"/>
              </a:rPr>
              <a:t>ra</a:t>
            </a:r>
            <a:r>
              <a:rPr lang="en-US" sz="2400" b="1" dirty="0">
                <a:latin typeface="Times New Roman" pitchFamily="18" charset="0"/>
              </a:rPr>
              <a:t> </a:t>
            </a:r>
            <a:r>
              <a:rPr lang="en-US" sz="2400" b="1" dirty="0" err="1">
                <a:latin typeface="Times New Roman" pitchFamily="18" charset="0"/>
              </a:rPr>
              <a:t>từ</a:t>
            </a:r>
            <a:r>
              <a:rPr lang="en-US" sz="2400" b="1" dirty="0">
                <a:latin typeface="Times New Roman" pitchFamily="18" charset="0"/>
              </a:rPr>
              <a:t> </a:t>
            </a:r>
            <a:r>
              <a:rPr lang="en-US" sz="2400" b="1" dirty="0" err="1">
                <a:latin typeface="Times New Roman" pitchFamily="18" charset="0"/>
              </a:rPr>
              <a:t>những</a:t>
            </a:r>
            <a:r>
              <a:rPr lang="en-US" sz="2400" b="1" dirty="0">
                <a:latin typeface="Times New Roman" pitchFamily="18" charset="0"/>
              </a:rPr>
              <a:t> </a:t>
            </a:r>
            <a:r>
              <a:rPr lang="en-US" sz="2400" b="1" dirty="0" err="1">
                <a:latin typeface="Times New Roman" pitchFamily="18" charset="0"/>
              </a:rPr>
              <a:t>từ</a:t>
            </a:r>
            <a:r>
              <a:rPr lang="en-US" sz="2400" b="1" dirty="0">
                <a:latin typeface="Times New Roman" pitchFamily="18" charset="0"/>
              </a:rPr>
              <a:t> </a:t>
            </a:r>
            <a:r>
              <a:rPr lang="en-US" sz="2400" b="1" dirty="0" err="1">
                <a:latin typeface="Times New Roman" pitchFamily="18" charset="0"/>
              </a:rPr>
              <a:t>ngữ</a:t>
            </a:r>
            <a:r>
              <a:rPr lang="en-US" sz="2400" b="1" dirty="0">
                <a:latin typeface="Times New Roman" pitchFamily="18" charset="0"/>
              </a:rPr>
              <a:t> </a:t>
            </a:r>
            <a:r>
              <a:rPr lang="en-US" sz="2400" b="1" dirty="0" err="1">
                <a:latin typeface="Times New Roman" pitchFamily="18" charset="0"/>
              </a:rPr>
              <a:t>ấy</a:t>
            </a:r>
            <a:r>
              <a:rPr lang="en-US" sz="2400" b="1" dirty="0">
                <a:latin typeface="Times New Roman" pitchFamily="18" charset="0"/>
              </a:rPr>
              <a:t>.</a:t>
            </a:r>
          </a:p>
          <a:p>
            <a:pPr algn="just" eaLnBrk="0" hangingPunct="0">
              <a:lnSpc>
                <a:spcPct val="130000"/>
              </a:lnSpc>
            </a:pP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Tác</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dụng</a:t>
            </a:r>
            <a:r>
              <a:rPr lang="en-US" sz="2400" b="1" dirty="0">
                <a:solidFill>
                  <a:srgbClr val="0070C0"/>
                </a:solidFill>
                <a:latin typeface="Times New Roman" pitchFamily="18" charset="0"/>
              </a:rPr>
              <a:t> :</a:t>
            </a:r>
          </a:p>
          <a:p>
            <a:pPr algn="just" eaLnBrk="0" hangingPunct="0">
              <a:lnSpc>
                <a:spcPct val="130000"/>
              </a:lnSpc>
            </a:pPr>
            <a:r>
              <a:rPr lang="en-US" sz="2400" b="1" dirty="0">
                <a:latin typeface="Times New Roman" pitchFamily="18" charset="0"/>
              </a:rPr>
              <a:t>+ </a:t>
            </a:r>
            <a:r>
              <a:rPr lang="en-US" sz="2400" b="1" dirty="0" err="1">
                <a:latin typeface="Times New Roman" pitchFamily="18" charset="0"/>
              </a:rPr>
              <a:t>Cách</a:t>
            </a:r>
            <a:r>
              <a:rPr lang="en-US" sz="2400" b="1" dirty="0">
                <a:latin typeface="Times New Roman" pitchFamily="18" charset="0"/>
              </a:rPr>
              <a:t> </a:t>
            </a:r>
            <a:r>
              <a:rPr lang="en-US" sz="2400" b="1" dirty="0" err="1">
                <a:latin typeface="Times New Roman" pitchFamily="18" charset="0"/>
              </a:rPr>
              <a:t>nói</a:t>
            </a:r>
            <a:r>
              <a:rPr lang="en-US" sz="2400" b="1" dirty="0">
                <a:latin typeface="Times New Roman" pitchFamily="18" charset="0"/>
              </a:rPr>
              <a:t> </a:t>
            </a:r>
            <a:r>
              <a:rPr lang="en-US" sz="2400" b="1" dirty="0" err="1">
                <a:latin typeface="Times New Roman" pitchFamily="18" charset="0"/>
              </a:rPr>
              <a:t>tường</a:t>
            </a:r>
            <a:r>
              <a:rPr lang="en-US" sz="2400" b="1" dirty="0">
                <a:latin typeface="Times New Roman" pitchFamily="18" charset="0"/>
              </a:rPr>
              <a:t> minh </a:t>
            </a:r>
            <a:r>
              <a:rPr lang="en-US" sz="2400" b="1" dirty="0" err="1">
                <a:latin typeface="Times New Roman" pitchFamily="18" charset="0"/>
              </a:rPr>
              <a:t>diễn</a:t>
            </a:r>
            <a:r>
              <a:rPr lang="en-US" sz="2400" b="1" dirty="0">
                <a:latin typeface="Times New Roman" pitchFamily="18" charset="0"/>
              </a:rPr>
              <a:t> </a:t>
            </a:r>
            <a:r>
              <a:rPr lang="en-US" sz="2400" b="1" dirty="0" err="1">
                <a:latin typeface="Times New Roman" pitchFamily="18" charset="0"/>
              </a:rPr>
              <a:t>đạt</a:t>
            </a:r>
            <a:r>
              <a:rPr lang="en-US" sz="2400" b="1" dirty="0">
                <a:latin typeface="Times New Roman" pitchFamily="18" charset="0"/>
              </a:rPr>
              <a:t> </a:t>
            </a:r>
            <a:r>
              <a:rPr lang="en-US" sz="2400" b="1" dirty="0" err="1">
                <a:latin typeface="Times New Roman" pitchFamily="18" charset="0"/>
              </a:rPr>
              <a:t>rõ</a:t>
            </a:r>
            <a:r>
              <a:rPr lang="en-US" sz="2400" b="1" dirty="0">
                <a:latin typeface="Times New Roman" pitchFamily="18" charset="0"/>
              </a:rPr>
              <a:t> </a:t>
            </a:r>
            <a:r>
              <a:rPr lang="en-US" sz="2400" b="1" dirty="0" err="1">
                <a:latin typeface="Times New Roman" pitchFamily="18" charset="0"/>
              </a:rPr>
              <a:t>ràng</a:t>
            </a:r>
            <a:r>
              <a:rPr lang="en-US" sz="2400" b="1" dirty="0">
                <a:latin typeface="Times New Roman" pitchFamily="18" charset="0"/>
              </a:rPr>
              <a:t>, </a:t>
            </a:r>
            <a:r>
              <a:rPr lang="en-US" sz="2400" b="1" dirty="0" err="1">
                <a:latin typeface="Times New Roman" pitchFamily="18" charset="0"/>
              </a:rPr>
              <a:t>dễ</a:t>
            </a:r>
            <a:r>
              <a:rPr lang="en-US" sz="2400" b="1" dirty="0">
                <a:latin typeface="Times New Roman" pitchFamily="18" charset="0"/>
              </a:rPr>
              <a:t> </a:t>
            </a:r>
            <a:r>
              <a:rPr lang="en-US" sz="2400" b="1" dirty="0" err="1">
                <a:latin typeface="Times New Roman" pitchFamily="18" charset="0"/>
              </a:rPr>
              <a:t>hiểu</a:t>
            </a:r>
            <a:r>
              <a:rPr lang="en-US" sz="2400" b="1" dirty="0">
                <a:latin typeface="Times New Roman" pitchFamily="18" charset="0"/>
              </a:rPr>
              <a:t> </a:t>
            </a:r>
            <a:r>
              <a:rPr lang="en-US" sz="2400" b="1" dirty="0" err="1">
                <a:latin typeface="Times New Roman" pitchFamily="18" charset="0"/>
              </a:rPr>
              <a:t>điều</a:t>
            </a:r>
            <a:r>
              <a:rPr lang="en-US" sz="2400" b="1" dirty="0">
                <a:latin typeface="Times New Roman" pitchFamily="18" charset="0"/>
              </a:rPr>
              <a:t> </a:t>
            </a:r>
            <a:r>
              <a:rPr lang="en-US" sz="2400" b="1" dirty="0" err="1">
                <a:latin typeface="Times New Roman" pitchFamily="18" charset="0"/>
              </a:rPr>
              <a:t>mình</a:t>
            </a:r>
            <a:r>
              <a:rPr lang="en-US" sz="2400" b="1" dirty="0">
                <a:latin typeface="Times New Roman" pitchFamily="18" charset="0"/>
              </a:rPr>
              <a:t> </a:t>
            </a:r>
            <a:r>
              <a:rPr lang="en-US" sz="2400" b="1" dirty="0" err="1">
                <a:latin typeface="Times New Roman" pitchFamily="18" charset="0"/>
              </a:rPr>
              <a:t>muốn</a:t>
            </a:r>
            <a:r>
              <a:rPr lang="en-US" sz="2400" b="1" dirty="0">
                <a:latin typeface="Times New Roman" pitchFamily="18" charset="0"/>
              </a:rPr>
              <a:t> </a:t>
            </a:r>
            <a:r>
              <a:rPr lang="en-US" sz="2400" b="1" dirty="0" err="1">
                <a:latin typeface="Times New Roman" pitchFamily="18" charset="0"/>
              </a:rPr>
              <a:t>nói</a:t>
            </a:r>
            <a:r>
              <a:rPr lang="en-US" sz="2400" b="1" dirty="0">
                <a:latin typeface="Times New Roman" pitchFamily="18" charset="0"/>
              </a:rPr>
              <a:t>.</a:t>
            </a:r>
          </a:p>
          <a:p>
            <a:pPr algn="just" eaLnBrk="0" hangingPunct="0">
              <a:lnSpc>
                <a:spcPct val="130000"/>
              </a:lnSpc>
            </a:pPr>
            <a:r>
              <a:rPr lang="en-US" sz="2400" b="1" dirty="0">
                <a:latin typeface="Times New Roman" pitchFamily="18" charset="0"/>
              </a:rPr>
              <a:t>+ </a:t>
            </a:r>
            <a:r>
              <a:rPr lang="en-US" sz="2400" b="1" dirty="0" err="1">
                <a:latin typeface="Times New Roman" pitchFamily="18" charset="0"/>
              </a:rPr>
              <a:t>Cách</a:t>
            </a:r>
            <a:r>
              <a:rPr lang="en-US" sz="2400" b="1" dirty="0">
                <a:latin typeface="Times New Roman" pitchFamily="18" charset="0"/>
              </a:rPr>
              <a:t> </a:t>
            </a:r>
            <a:r>
              <a:rPr lang="en-US" sz="2400" b="1" dirty="0" err="1">
                <a:latin typeface="Times New Roman" pitchFamily="18" charset="0"/>
              </a:rPr>
              <a:t>nói</a:t>
            </a:r>
            <a:r>
              <a:rPr lang="en-US" sz="2400" b="1" dirty="0">
                <a:latin typeface="Times New Roman" pitchFamily="18" charset="0"/>
              </a:rPr>
              <a:t> </a:t>
            </a:r>
            <a:r>
              <a:rPr lang="en-US" sz="2400" b="1" dirty="0" err="1">
                <a:latin typeface="Times New Roman" pitchFamily="18" charset="0"/>
              </a:rPr>
              <a:t>hàm</a:t>
            </a:r>
            <a:r>
              <a:rPr lang="en-US" sz="2400" b="1" dirty="0">
                <a:latin typeface="Times New Roman" pitchFamily="18" charset="0"/>
              </a:rPr>
              <a:t> ý </a:t>
            </a:r>
            <a:r>
              <a:rPr lang="en-US" sz="2400" b="1" dirty="0" err="1">
                <a:latin typeface="Times New Roman" pitchFamily="18" charset="0"/>
              </a:rPr>
              <a:t>đảm</a:t>
            </a:r>
            <a:r>
              <a:rPr lang="en-US" sz="2400" b="1" dirty="0">
                <a:latin typeface="Times New Roman" pitchFamily="18" charset="0"/>
              </a:rPr>
              <a:t> </a:t>
            </a:r>
            <a:r>
              <a:rPr lang="en-US" sz="2400" b="1" dirty="0" err="1">
                <a:latin typeface="Times New Roman" pitchFamily="18" charset="0"/>
              </a:rPr>
              <a:t>bảo</a:t>
            </a:r>
            <a:r>
              <a:rPr lang="en-US" sz="2400" b="1" dirty="0">
                <a:latin typeface="Times New Roman" pitchFamily="18" charset="0"/>
              </a:rPr>
              <a:t> </a:t>
            </a:r>
            <a:r>
              <a:rPr lang="en-US" sz="2400" b="1" dirty="0" err="1">
                <a:latin typeface="Times New Roman" pitchFamily="18" charset="0"/>
              </a:rPr>
              <a:t>sự</a:t>
            </a:r>
            <a:r>
              <a:rPr lang="en-US" sz="2400" b="1" dirty="0">
                <a:latin typeface="Times New Roman" pitchFamily="18" charset="0"/>
              </a:rPr>
              <a:t> </a:t>
            </a:r>
            <a:r>
              <a:rPr lang="en-US" sz="2400" b="1" dirty="0" err="1">
                <a:latin typeface="Times New Roman" pitchFamily="18" charset="0"/>
              </a:rPr>
              <a:t>tế</a:t>
            </a:r>
            <a:r>
              <a:rPr lang="en-US" sz="2400" b="1" dirty="0">
                <a:latin typeface="Times New Roman" pitchFamily="18" charset="0"/>
              </a:rPr>
              <a:t> </a:t>
            </a:r>
            <a:r>
              <a:rPr lang="en-US" sz="2400" b="1" dirty="0" err="1">
                <a:latin typeface="Times New Roman" pitchFamily="18" charset="0"/>
              </a:rPr>
              <a:t>nhị</a:t>
            </a:r>
            <a:r>
              <a:rPr lang="en-US" sz="2400" b="1" dirty="0">
                <a:latin typeface="Times New Roman" pitchFamily="18" charset="0"/>
              </a:rPr>
              <a:t>, </a:t>
            </a:r>
            <a:r>
              <a:rPr lang="en-US" sz="2400" b="1" dirty="0" err="1">
                <a:latin typeface="Times New Roman" pitchFamily="18" charset="0"/>
              </a:rPr>
              <a:t>diễn</a:t>
            </a:r>
            <a:r>
              <a:rPr lang="en-US" sz="2400" b="1" dirty="0">
                <a:latin typeface="Times New Roman" pitchFamily="18" charset="0"/>
              </a:rPr>
              <a:t> </a:t>
            </a:r>
            <a:r>
              <a:rPr lang="en-US" sz="2400" b="1" dirty="0" err="1">
                <a:latin typeface="Times New Roman" pitchFamily="18" charset="0"/>
              </a:rPr>
              <a:t>đạt</a:t>
            </a:r>
            <a:r>
              <a:rPr lang="en-US" sz="2400" b="1" dirty="0">
                <a:latin typeface="Times New Roman" pitchFamily="18" charset="0"/>
              </a:rPr>
              <a:t> </a:t>
            </a:r>
            <a:r>
              <a:rPr lang="en-US" sz="2400" b="1" dirty="0" err="1">
                <a:latin typeface="Times New Roman" pitchFamily="18" charset="0"/>
              </a:rPr>
              <a:t>được</a:t>
            </a:r>
            <a:r>
              <a:rPr lang="en-US" sz="2400" b="1" dirty="0">
                <a:latin typeface="Times New Roman" pitchFamily="18" charset="0"/>
              </a:rPr>
              <a:t> </a:t>
            </a:r>
            <a:r>
              <a:rPr lang="en-US" sz="2400" b="1" dirty="0" err="1">
                <a:latin typeface="Times New Roman" pitchFamily="18" charset="0"/>
              </a:rPr>
              <a:t>những</a:t>
            </a:r>
            <a:r>
              <a:rPr lang="en-US" sz="2400" b="1" dirty="0">
                <a:latin typeface="Times New Roman" pitchFamily="18" charset="0"/>
              </a:rPr>
              <a:t> </a:t>
            </a:r>
            <a:r>
              <a:rPr lang="en-US" sz="2400" b="1" dirty="0" err="1">
                <a:latin typeface="Times New Roman" pitchFamily="18" charset="0"/>
              </a:rPr>
              <a:t>điều</a:t>
            </a:r>
            <a:r>
              <a:rPr lang="en-US" sz="2400" b="1" dirty="0">
                <a:latin typeface="Times New Roman" pitchFamily="18" charset="0"/>
              </a:rPr>
              <a:t> </a:t>
            </a:r>
            <a:r>
              <a:rPr lang="en-US" sz="2400" b="1" dirty="0" err="1">
                <a:latin typeface="Times New Roman" pitchFamily="18" charset="0"/>
              </a:rPr>
              <a:t>khó</a:t>
            </a:r>
            <a:r>
              <a:rPr lang="en-US" sz="2400" b="1" dirty="0">
                <a:latin typeface="Times New Roman" pitchFamily="18" charset="0"/>
              </a:rPr>
              <a:t> </a:t>
            </a:r>
            <a:r>
              <a:rPr lang="en-US" sz="2400" b="1" dirty="0" err="1">
                <a:latin typeface="Times New Roman" pitchFamily="18" charset="0"/>
              </a:rPr>
              <a:t>nói</a:t>
            </a:r>
            <a:r>
              <a:rPr lang="en-US" sz="2400" b="1" dirty="0">
                <a:latin typeface="Times New Roman" pitchFamily="18" charset="0"/>
              </a:rPr>
              <a:t>.</a:t>
            </a:r>
          </a:p>
        </p:txBody>
      </p:sp>
      <p:sp>
        <p:nvSpPr>
          <p:cNvPr id="90118" name="Text Box 6"/>
          <p:cNvSpPr txBox="1">
            <a:spLocks noChangeArrowheads="1"/>
          </p:cNvSpPr>
          <p:nvPr/>
        </p:nvSpPr>
        <p:spPr bwMode="auto">
          <a:xfrm>
            <a:off x="315310" y="4221088"/>
            <a:ext cx="8535276" cy="2287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1105" tIns="35552" rIns="71105" bIns="35552">
            <a:spAutoFit/>
          </a:bodyPr>
          <a:lstStyle/>
          <a:p>
            <a:pPr algn="just" eaLnBrk="0" hangingPunct="0"/>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Lưu</a:t>
            </a:r>
            <a:r>
              <a:rPr lang="en-US" sz="2400" b="1" dirty="0">
                <a:solidFill>
                  <a:srgbClr val="0000CC"/>
                </a:solidFill>
                <a:latin typeface="Times New Roman" pitchFamily="18" charset="0"/>
              </a:rPr>
              <a:t> ý : </a:t>
            </a:r>
          </a:p>
          <a:p>
            <a:pPr algn="just" eaLnBrk="0" hangingPunct="0"/>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Khi</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thông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báo</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trực</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tiếp</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thường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dùng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tường</a:t>
            </a:r>
            <a:r>
              <a:rPr lang="en-US" sz="2400" b="1" dirty="0">
                <a:solidFill>
                  <a:srgbClr val="FF0000"/>
                </a:solidFill>
                <a:latin typeface="Times New Roman" pitchFamily="18" charset="0"/>
              </a:rPr>
              <a:t> minh.</a:t>
            </a:r>
          </a:p>
          <a:p>
            <a:pPr algn="just" eaLnBrk="0" hangingPunct="0"/>
            <a:r>
              <a:rPr lang="en-US" sz="2400" b="1" dirty="0">
                <a:solidFill>
                  <a:srgbClr val="FF0000"/>
                </a:solidFill>
                <a:latin typeface="Times New Roman" pitchFamily="18" charset="0"/>
              </a:rPr>
              <a:t> - </a:t>
            </a:r>
            <a:r>
              <a:rPr lang="en-US" sz="2400" b="1" dirty="0" err="1">
                <a:solidFill>
                  <a:srgbClr val="FF0000"/>
                </a:solidFill>
                <a:latin typeface="Times New Roman" pitchFamily="18" charset="0"/>
              </a:rPr>
              <a:t>Khi</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cần</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nói</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tế</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nhị</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hoặc</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mỉa</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mai</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thường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dùng</a:t>
            </a:r>
            <a:r>
              <a:rPr lang="en-US" sz="2400" b="1" dirty="0">
                <a:solidFill>
                  <a:srgbClr val="FF0000"/>
                </a:solidFill>
                <a:latin typeface="Times New Roman" pitchFamily="18" charset="0"/>
              </a:rPr>
              <a:t> </a:t>
            </a:r>
            <a:r>
              <a:rPr lang="en-US" sz="2400" b="1" dirty="0" err="1">
                <a:solidFill>
                  <a:srgbClr val="FF0000"/>
                </a:solidFill>
                <a:latin typeface="Times New Roman" pitchFamily="18" charset="0"/>
              </a:rPr>
              <a:t>hàm</a:t>
            </a:r>
            <a:r>
              <a:rPr lang="en-US" sz="2400" b="1" dirty="0">
                <a:solidFill>
                  <a:srgbClr val="FF0000"/>
                </a:solidFill>
                <a:latin typeface="Times New Roman" pitchFamily="18" charset="0"/>
              </a:rPr>
              <a:t> ý.</a:t>
            </a:r>
          </a:p>
          <a:p>
            <a:pPr algn="just" eaLnBrk="0" hangingPunct="0"/>
            <a:r>
              <a:rPr lang="en-US" sz="2400" b="1" dirty="0">
                <a:solidFill>
                  <a:srgbClr val="0000CC"/>
                </a:solidFill>
                <a:latin typeface="Times New Roman" pitchFamily="18" charset="0"/>
              </a:rPr>
              <a:t>=&gt; </a:t>
            </a:r>
            <a:r>
              <a:rPr lang="en-US" sz="2400" b="1" dirty="0" err="1">
                <a:solidFill>
                  <a:srgbClr val="0000CC"/>
                </a:solidFill>
                <a:latin typeface="Times New Roman" pitchFamily="18" charset="0"/>
              </a:rPr>
              <a:t>Khi</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tìm</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hàm</a:t>
            </a:r>
            <a:r>
              <a:rPr lang="en-US" sz="2400" b="1" dirty="0">
                <a:solidFill>
                  <a:srgbClr val="0000CC"/>
                </a:solidFill>
                <a:latin typeface="Times New Roman" pitchFamily="18" charset="0"/>
              </a:rPr>
              <a:t> ý </a:t>
            </a:r>
            <a:r>
              <a:rPr lang="en-US" sz="2400" b="1" dirty="0" err="1">
                <a:solidFill>
                  <a:srgbClr val="0000CC"/>
                </a:solidFill>
                <a:latin typeface="Times New Roman" pitchFamily="18" charset="0"/>
              </a:rPr>
              <a:t>của</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một</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câu</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nói</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ta</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cần</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dựa</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vào</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những</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từ</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ngữ</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của</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câu</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nói</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ấy</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ngoài</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ra</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còn</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dựa</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vào</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những</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câu</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xung</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quanh</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nó</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hoặc</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văn</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cảnh</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lúc</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đó</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khi</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giao</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tiếp</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có</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thể</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nhìn</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nét</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mặt</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cử</a:t>
            </a:r>
            <a:r>
              <a:rPr lang="en-US" sz="2400" b="1" dirty="0">
                <a:solidFill>
                  <a:srgbClr val="0000CC"/>
                </a:solidFill>
                <a:latin typeface="Times New Roman" pitchFamily="18" charset="0"/>
              </a:rPr>
              <a:t> </a:t>
            </a:r>
            <a:r>
              <a:rPr lang="en-US" sz="2400" b="1" dirty="0" err="1">
                <a:solidFill>
                  <a:srgbClr val="0000CC"/>
                </a:solidFill>
                <a:latin typeface="Times New Roman" pitchFamily="18" charset="0"/>
              </a:rPr>
              <a:t>chỉ</a:t>
            </a:r>
            <a:r>
              <a:rPr lang="en-US" sz="2400" b="1" dirty="0">
                <a:solidFill>
                  <a:srgbClr val="0000CC"/>
                </a:solidFill>
                <a:latin typeface="Times New Roman" pitchFamily="18" charset="0"/>
              </a:rPr>
              <a:t>...</a:t>
            </a:r>
          </a:p>
        </p:txBody>
      </p:sp>
    </p:spTree>
    <p:extLst>
      <p:ext uri="{BB962C8B-B14F-4D97-AF65-F5344CB8AC3E}">
        <p14:creationId xmlns:p14="http://schemas.microsoft.com/office/powerpoint/2010/main" val="39523341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90115">
                                            <p:txEl>
                                              <p:pRg st="2" end="2"/>
                                            </p:txEl>
                                          </p:spTgt>
                                        </p:tgtEl>
                                        <p:attrNameLst>
                                          <p:attrName>style.visibility</p:attrName>
                                        </p:attrNameLst>
                                      </p:cBhvr>
                                      <p:to>
                                        <p:strVal val="visible"/>
                                      </p:to>
                                    </p:set>
                                    <p:animEffect transition="in" filter="checkerboard(across)">
                                      <p:cBhvr>
                                        <p:cTn id="7" dur="500"/>
                                        <p:tgtEl>
                                          <p:spTgt spid="90115">
                                            <p:txEl>
                                              <p:pRg st="2" end="2"/>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90115">
                                            <p:txEl>
                                              <p:pRg st="3" end="3"/>
                                            </p:txEl>
                                          </p:spTgt>
                                        </p:tgtEl>
                                        <p:attrNameLst>
                                          <p:attrName>style.visibility</p:attrName>
                                        </p:attrNameLst>
                                      </p:cBhvr>
                                      <p:to>
                                        <p:strVal val="visible"/>
                                      </p:to>
                                    </p:set>
                                    <p:animEffect transition="in" filter="diamond(in)">
                                      <p:cBhvr>
                                        <p:cTn id="10" dur="2000"/>
                                        <p:tgtEl>
                                          <p:spTgt spid="90115">
                                            <p:txEl>
                                              <p:pRg st="3" end="3"/>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90115">
                                            <p:txEl>
                                              <p:pRg st="4" end="4"/>
                                            </p:txEl>
                                          </p:spTgt>
                                        </p:tgtEl>
                                        <p:attrNameLst>
                                          <p:attrName>style.visibility</p:attrName>
                                        </p:attrNameLst>
                                      </p:cBhvr>
                                      <p:to>
                                        <p:strVal val="visible"/>
                                      </p:to>
                                    </p:set>
                                    <p:animEffect transition="in" filter="diamond(in)">
                                      <p:cBhvr>
                                        <p:cTn id="13" dur="2000"/>
                                        <p:tgtEl>
                                          <p:spTgt spid="90115">
                                            <p:txEl>
                                              <p:pRg st="4" end="4"/>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90118">
                                            <p:txEl>
                                              <p:pRg st="0" end="0"/>
                                            </p:txEl>
                                          </p:spTgt>
                                        </p:tgtEl>
                                        <p:attrNameLst>
                                          <p:attrName>style.visibility</p:attrName>
                                        </p:attrNameLst>
                                      </p:cBhvr>
                                      <p:to>
                                        <p:strVal val="visible"/>
                                      </p:to>
                                    </p:set>
                                    <p:animEffect transition="in" filter="dissolve">
                                      <p:cBhvr>
                                        <p:cTn id="18" dur="500"/>
                                        <p:tgtEl>
                                          <p:spTgt spid="90118">
                                            <p:txEl>
                                              <p:pRg st="0" end="0"/>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90118">
                                            <p:txEl>
                                              <p:pRg st="1" end="1"/>
                                            </p:txEl>
                                          </p:spTgt>
                                        </p:tgtEl>
                                        <p:attrNameLst>
                                          <p:attrName>style.visibility</p:attrName>
                                        </p:attrNameLst>
                                      </p:cBhvr>
                                      <p:to>
                                        <p:strVal val="visible"/>
                                      </p:to>
                                    </p:set>
                                    <p:animEffect transition="in" filter="dissolve">
                                      <p:cBhvr>
                                        <p:cTn id="21" dur="500"/>
                                        <p:tgtEl>
                                          <p:spTgt spid="90118">
                                            <p:txEl>
                                              <p:pRg st="1" end="1"/>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90118">
                                            <p:txEl>
                                              <p:pRg st="2" end="2"/>
                                            </p:txEl>
                                          </p:spTgt>
                                        </p:tgtEl>
                                        <p:attrNameLst>
                                          <p:attrName>style.visibility</p:attrName>
                                        </p:attrNameLst>
                                      </p:cBhvr>
                                      <p:to>
                                        <p:strVal val="visible"/>
                                      </p:to>
                                    </p:set>
                                    <p:animEffect transition="in" filter="dissolve">
                                      <p:cBhvr>
                                        <p:cTn id="24" dur="500"/>
                                        <p:tgtEl>
                                          <p:spTgt spid="90118">
                                            <p:txEl>
                                              <p:pRg st="2" end="2"/>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90118">
                                            <p:txEl>
                                              <p:pRg st="3" end="3"/>
                                            </p:txEl>
                                          </p:spTgt>
                                        </p:tgtEl>
                                        <p:attrNameLst>
                                          <p:attrName>style.visibility</p:attrName>
                                        </p:attrNameLst>
                                      </p:cBhvr>
                                      <p:to>
                                        <p:strVal val="visible"/>
                                      </p:to>
                                    </p:set>
                                    <p:animEffect transition="in" filter="dissolve">
                                      <p:cBhvr>
                                        <p:cTn id="27" dur="500"/>
                                        <p:tgtEl>
                                          <p:spTgt spid="901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3"/>
          <p:cNvSpPr>
            <a:spLocks noGrp="1"/>
          </p:cNvSpPr>
          <p:nvPr>
            <p:ph type="sldNum" sz="quarter" idx="12"/>
          </p:nvPr>
        </p:nvSpPr>
        <p:spPr/>
        <p:txBody>
          <a:bodyPr/>
          <a:lstStyle/>
          <a:p>
            <a:fld id="{54E2043F-89CE-4874-BB59-C4C8E268F93A}" type="slidenum">
              <a:rPr lang="en-US"/>
              <a:pPr/>
              <a:t>8</a:t>
            </a:fld>
            <a:endParaRPr lang="en-US"/>
          </a:p>
        </p:txBody>
      </p:sp>
      <p:sp>
        <p:nvSpPr>
          <p:cNvPr id="102404" name="AutoShape 7"/>
          <p:cNvSpPr>
            <a:spLocks noChangeArrowheads="1"/>
          </p:cNvSpPr>
          <p:nvPr/>
        </p:nvSpPr>
        <p:spPr bwMode="auto">
          <a:xfrm>
            <a:off x="0" y="1033086"/>
            <a:ext cx="3810000" cy="1190625"/>
          </a:xfrm>
          <a:prstGeom prst="cloudCallout">
            <a:avLst>
              <a:gd name="adj1" fmla="val 45889"/>
              <a:gd name="adj2" fmla="val 32750"/>
            </a:avLst>
          </a:prstGeom>
          <a:solidFill>
            <a:srgbClr val="FFCCFF"/>
          </a:solidFill>
          <a:ln w="9525">
            <a:solidFill>
              <a:schemeClr val="tx1"/>
            </a:solidFill>
            <a:round/>
            <a:headEnd/>
            <a:tailEnd/>
          </a:ln>
        </p:spPr>
        <p:txBody>
          <a:bodyPr lIns="91420" tIns="45710" rIns="91420" bIns="45710"/>
          <a:lstStyle/>
          <a:p>
            <a:pPr algn="ctr" defTabSz="914838">
              <a:spcBef>
                <a:spcPct val="20000"/>
              </a:spcBef>
            </a:pPr>
            <a:endParaRPr lang="en-US" sz="2400">
              <a:latin typeface="Times New Roman" pitchFamily="18" charset="0"/>
            </a:endParaRPr>
          </a:p>
        </p:txBody>
      </p:sp>
      <p:sp>
        <p:nvSpPr>
          <p:cNvPr id="102405" name="Text Box 10"/>
          <p:cNvSpPr txBox="1">
            <a:spLocks noChangeArrowheads="1"/>
          </p:cNvSpPr>
          <p:nvPr/>
        </p:nvSpPr>
        <p:spPr bwMode="auto">
          <a:xfrm>
            <a:off x="157655" y="1243687"/>
            <a:ext cx="3505638" cy="830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0" tIns="45710" rIns="91420" bIns="45710">
            <a:spAutoFit/>
          </a:bodyPr>
          <a:lstStyle>
            <a:lvl1pPr defTabSz="1176338">
              <a:defRPr sz="2400">
                <a:solidFill>
                  <a:schemeClr val="tx1"/>
                </a:solidFill>
                <a:latin typeface="Times New Roman" pitchFamily="18" charset="0"/>
              </a:defRPr>
            </a:lvl1pPr>
            <a:lvl2pPr marL="955675" indent="-368300" defTabSz="1176338">
              <a:defRPr sz="2400">
                <a:solidFill>
                  <a:schemeClr val="tx1"/>
                </a:solidFill>
                <a:latin typeface="Times New Roman" pitchFamily="18" charset="0"/>
              </a:defRPr>
            </a:lvl2pPr>
            <a:lvl3pPr marL="1470025" indent="-293688" defTabSz="1176338">
              <a:defRPr sz="2400">
                <a:solidFill>
                  <a:schemeClr val="tx1"/>
                </a:solidFill>
                <a:latin typeface="Times New Roman" pitchFamily="18" charset="0"/>
              </a:defRPr>
            </a:lvl3pPr>
            <a:lvl4pPr marL="2057400" indent="-293688" defTabSz="1176338">
              <a:defRPr sz="2400">
                <a:solidFill>
                  <a:schemeClr val="tx1"/>
                </a:solidFill>
                <a:latin typeface="Times New Roman" pitchFamily="18" charset="0"/>
              </a:defRPr>
            </a:lvl4pPr>
            <a:lvl5pPr marL="2644775" indent="-293688" defTabSz="1176338">
              <a:defRPr sz="2400">
                <a:solidFill>
                  <a:schemeClr val="tx1"/>
                </a:solidFill>
                <a:latin typeface="Times New Roman" pitchFamily="18" charset="0"/>
              </a:defRPr>
            </a:lvl5pPr>
            <a:lvl6pPr marL="3101975" indent="-293688" defTabSz="1176338" fontAlgn="base">
              <a:spcBef>
                <a:spcPct val="0"/>
              </a:spcBef>
              <a:spcAft>
                <a:spcPct val="0"/>
              </a:spcAft>
              <a:defRPr sz="2400">
                <a:solidFill>
                  <a:schemeClr val="tx1"/>
                </a:solidFill>
                <a:latin typeface="Times New Roman" pitchFamily="18" charset="0"/>
              </a:defRPr>
            </a:lvl6pPr>
            <a:lvl7pPr marL="3559175" indent="-293688" defTabSz="1176338" fontAlgn="base">
              <a:spcBef>
                <a:spcPct val="0"/>
              </a:spcBef>
              <a:spcAft>
                <a:spcPct val="0"/>
              </a:spcAft>
              <a:defRPr sz="2400">
                <a:solidFill>
                  <a:schemeClr val="tx1"/>
                </a:solidFill>
                <a:latin typeface="Times New Roman" pitchFamily="18" charset="0"/>
              </a:defRPr>
            </a:lvl7pPr>
            <a:lvl8pPr marL="4016375" indent="-293688" defTabSz="1176338" fontAlgn="base">
              <a:spcBef>
                <a:spcPct val="0"/>
              </a:spcBef>
              <a:spcAft>
                <a:spcPct val="0"/>
              </a:spcAft>
              <a:defRPr sz="2400">
                <a:solidFill>
                  <a:schemeClr val="tx1"/>
                </a:solidFill>
                <a:latin typeface="Times New Roman" pitchFamily="18" charset="0"/>
              </a:defRPr>
            </a:lvl8pPr>
            <a:lvl9pPr marL="4473575" indent="-293688" defTabSz="1176338" fontAlgn="base">
              <a:spcBef>
                <a:spcPct val="0"/>
              </a:spcBef>
              <a:spcAft>
                <a:spcPct val="0"/>
              </a:spcAft>
              <a:defRPr sz="2400">
                <a:solidFill>
                  <a:schemeClr val="tx1"/>
                </a:solidFill>
                <a:latin typeface="Times New Roman" pitchFamily="18" charset="0"/>
              </a:defRPr>
            </a:lvl9pPr>
          </a:lstStyle>
          <a:p>
            <a:pPr algn="ctr">
              <a:spcBef>
                <a:spcPct val="50000"/>
              </a:spcBef>
            </a:pPr>
            <a:r>
              <a:rPr lang="en-US" b="1" dirty="0">
                <a:solidFill>
                  <a:srgbClr val="0000CC"/>
                </a:solidFill>
                <a:latin typeface="Arial" charset="0"/>
              </a:rPr>
              <a:t>- </a:t>
            </a:r>
            <a:r>
              <a:rPr lang="en-US" b="1" dirty="0" err="1">
                <a:solidFill>
                  <a:srgbClr val="0000CC"/>
                </a:solidFill>
                <a:latin typeface="Arial" charset="0"/>
              </a:rPr>
              <a:t>Ôi</a:t>
            </a:r>
            <a:r>
              <a:rPr lang="en-US" b="1" dirty="0">
                <a:solidFill>
                  <a:srgbClr val="0000CC"/>
                </a:solidFill>
                <a:latin typeface="Arial" charset="0"/>
              </a:rPr>
              <a:t>, </a:t>
            </a:r>
            <a:r>
              <a:rPr lang="en-US" b="1" dirty="0" err="1">
                <a:solidFill>
                  <a:srgbClr val="0000CC"/>
                </a:solidFill>
                <a:latin typeface="Arial" charset="0"/>
              </a:rPr>
              <a:t>quả</a:t>
            </a:r>
            <a:r>
              <a:rPr lang="en-US" b="1" dirty="0">
                <a:solidFill>
                  <a:srgbClr val="0000CC"/>
                </a:solidFill>
                <a:latin typeface="Arial" charset="0"/>
              </a:rPr>
              <a:t> </a:t>
            </a:r>
            <a:r>
              <a:rPr lang="en-US" b="1" dirty="0" err="1">
                <a:solidFill>
                  <a:srgbClr val="0000CC"/>
                </a:solidFill>
                <a:latin typeface="Arial" charset="0"/>
              </a:rPr>
              <a:t>ổi</a:t>
            </a:r>
            <a:r>
              <a:rPr lang="en-US" b="1" dirty="0">
                <a:solidFill>
                  <a:srgbClr val="0000CC"/>
                </a:solidFill>
                <a:latin typeface="Arial" charset="0"/>
              </a:rPr>
              <a:t> </a:t>
            </a:r>
            <a:r>
              <a:rPr lang="en-US" b="1" dirty="0" err="1">
                <a:solidFill>
                  <a:srgbClr val="0000CC"/>
                </a:solidFill>
                <a:latin typeface="Arial" charset="0"/>
              </a:rPr>
              <a:t>trông</a:t>
            </a:r>
            <a:r>
              <a:rPr lang="en-US" b="1" dirty="0">
                <a:solidFill>
                  <a:srgbClr val="0000CC"/>
                </a:solidFill>
                <a:latin typeface="Arial" charset="0"/>
              </a:rPr>
              <a:t> </a:t>
            </a:r>
            <a:r>
              <a:rPr lang="en-US" b="1" dirty="0" err="1">
                <a:solidFill>
                  <a:srgbClr val="0000CC"/>
                </a:solidFill>
                <a:latin typeface="Arial" charset="0"/>
              </a:rPr>
              <a:t>ngon</a:t>
            </a:r>
            <a:r>
              <a:rPr lang="en-US" b="1" dirty="0">
                <a:solidFill>
                  <a:srgbClr val="0000CC"/>
                </a:solidFill>
                <a:latin typeface="Arial" charset="0"/>
              </a:rPr>
              <a:t> </a:t>
            </a:r>
            <a:r>
              <a:rPr lang="en-US" b="1" dirty="0" err="1">
                <a:solidFill>
                  <a:srgbClr val="0000CC"/>
                </a:solidFill>
                <a:latin typeface="Arial" charset="0"/>
              </a:rPr>
              <a:t>chưa</a:t>
            </a:r>
            <a:r>
              <a:rPr lang="en-US" b="1" dirty="0">
                <a:solidFill>
                  <a:srgbClr val="0000CC"/>
                </a:solidFill>
                <a:latin typeface="Arial" charset="0"/>
              </a:rPr>
              <a:t> </a:t>
            </a:r>
            <a:r>
              <a:rPr lang="en-US" b="1" dirty="0" err="1">
                <a:solidFill>
                  <a:srgbClr val="0000CC"/>
                </a:solidFill>
                <a:latin typeface="Arial" charset="0"/>
              </a:rPr>
              <a:t>kìa</a:t>
            </a:r>
            <a:r>
              <a:rPr lang="en-US" b="1" dirty="0">
                <a:solidFill>
                  <a:srgbClr val="0000CC"/>
                </a:solidFill>
                <a:latin typeface="Arial" charset="0"/>
              </a:rPr>
              <a:t>!</a:t>
            </a:r>
          </a:p>
        </p:txBody>
      </p:sp>
      <p:sp>
        <p:nvSpPr>
          <p:cNvPr id="102406" name="Text Box 11"/>
          <p:cNvSpPr txBox="1">
            <a:spLocks noChangeArrowheads="1"/>
          </p:cNvSpPr>
          <p:nvPr/>
        </p:nvSpPr>
        <p:spPr bwMode="auto">
          <a:xfrm>
            <a:off x="5791638" y="2086570"/>
            <a:ext cx="3123543" cy="46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0" tIns="45710" rIns="91420" bIns="45710">
            <a:spAutoFit/>
          </a:bodyPr>
          <a:lstStyle>
            <a:lvl1pPr defTabSz="1176338">
              <a:defRPr sz="2400">
                <a:solidFill>
                  <a:schemeClr val="tx1"/>
                </a:solidFill>
                <a:latin typeface="Times New Roman" pitchFamily="18" charset="0"/>
              </a:defRPr>
            </a:lvl1pPr>
            <a:lvl2pPr marL="955675" indent="-368300" defTabSz="1176338">
              <a:defRPr sz="2400">
                <a:solidFill>
                  <a:schemeClr val="tx1"/>
                </a:solidFill>
                <a:latin typeface="Times New Roman" pitchFamily="18" charset="0"/>
              </a:defRPr>
            </a:lvl2pPr>
            <a:lvl3pPr marL="1470025" indent="-293688" defTabSz="1176338">
              <a:defRPr sz="2400">
                <a:solidFill>
                  <a:schemeClr val="tx1"/>
                </a:solidFill>
                <a:latin typeface="Times New Roman" pitchFamily="18" charset="0"/>
              </a:defRPr>
            </a:lvl3pPr>
            <a:lvl4pPr marL="2057400" indent="-293688" defTabSz="1176338">
              <a:defRPr sz="2400">
                <a:solidFill>
                  <a:schemeClr val="tx1"/>
                </a:solidFill>
                <a:latin typeface="Times New Roman" pitchFamily="18" charset="0"/>
              </a:defRPr>
            </a:lvl4pPr>
            <a:lvl5pPr marL="2644775" indent="-293688" defTabSz="1176338">
              <a:defRPr sz="2400">
                <a:solidFill>
                  <a:schemeClr val="tx1"/>
                </a:solidFill>
                <a:latin typeface="Times New Roman" pitchFamily="18" charset="0"/>
              </a:defRPr>
            </a:lvl5pPr>
            <a:lvl6pPr marL="3101975" indent="-293688" defTabSz="1176338" fontAlgn="base">
              <a:spcBef>
                <a:spcPct val="0"/>
              </a:spcBef>
              <a:spcAft>
                <a:spcPct val="0"/>
              </a:spcAft>
              <a:defRPr sz="2400">
                <a:solidFill>
                  <a:schemeClr val="tx1"/>
                </a:solidFill>
                <a:latin typeface="Times New Roman" pitchFamily="18" charset="0"/>
              </a:defRPr>
            </a:lvl6pPr>
            <a:lvl7pPr marL="3559175" indent="-293688" defTabSz="1176338" fontAlgn="base">
              <a:spcBef>
                <a:spcPct val="0"/>
              </a:spcBef>
              <a:spcAft>
                <a:spcPct val="0"/>
              </a:spcAft>
              <a:defRPr sz="2400">
                <a:solidFill>
                  <a:schemeClr val="tx1"/>
                </a:solidFill>
                <a:latin typeface="Times New Roman" pitchFamily="18" charset="0"/>
              </a:defRPr>
            </a:lvl7pPr>
            <a:lvl8pPr marL="4016375" indent="-293688" defTabSz="1176338" fontAlgn="base">
              <a:spcBef>
                <a:spcPct val="0"/>
              </a:spcBef>
              <a:spcAft>
                <a:spcPct val="0"/>
              </a:spcAft>
              <a:defRPr sz="2400">
                <a:solidFill>
                  <a:schemeClr val="tx1"/>
                </a:solidFill>
                <a:latin typeface="Times New Roman" pitchFamily="18" charset="0"/>
              </a:defRPr>
            </a:lvl8pPr>
            <a:lvl9pPr marL="4473575" indent="-293688" defTabSz="1176338" fontAlgn="base">
              <a:spcBef>
                <a:spcPct val="0"/>
              </a:spcBef>
              <a:spcAft>
                <a:spcPct val="0"/>
              </a:spcAft>
              <a:defRPr sz="2400">
                <a:solidFill>
                  <a:schemeClr val="tx1"/>
                </a:solidFill>
                <a:latin typeface="Times New Roman" pitchFamily="18" charset="0"/>
              </a:defRPr>
            </a:lvl9pPr>
          </a:lstStyle>
          <a:p>
            <a:pPr algn="ctr">
              <a:spcBef>
                <a:spcPct val="50000"/>
              </a:spcBef>
            </a:pPr>
            <a:endParaRPr lang="en-US"/>
          </a:p>
        </p:txBody>
      </p:sp>
      <p:sp>
        <p:nvSpPr>
          <p:cNvPr id="102407" name="AutoShape 12"/>
          <p:cNvSpPr>
            <a:spLocks noChangeArrowheads="1"/>
          </p:cNvSpPr>
          <p:nvPr/>
        </p:nvSpPr>
        <p:spPr bwMode="auto">
          <a:xfrm>
            <a:off x="5596759" y="996718"/>
            <a:ext cx="3885543" cy="937617"/>
          </a:xfrm>
          <a:prstGeom prst="cloudCallout">
            <a:avLst>
              <a:gd name="adj1" fmla="val -29486"/>
              <a:gd name="adj2" fmla="val 21745"/>
            </a:avLst>
          </a:prstGeom>
          <a:solidFill>
            <a:srgbClr val="FFCCFF"/>
          </a:solidFill>
          <a:ln w="9525">
            <a:solidFill>
              <a:schemeClr val="tx1"/>
            </a:solidFill>
            <a:round/>
            <a:headEnd/>
            <a:tailEnd/>
          </a:ln>
        </p:spPr>
        <p:txBody>
          <a:bodyPr lIns="91420" tIns="45710" rIns="91420" bIns="45710"/>
          <a:lstStyle/>
          <a:p>
            <a:pPr algn="ctr" defTabSz="914838">
              <a:spcBef>
                <a:spcPct val="20000"/>
              </a:spcBef>
            </a:pPr>
            <a:endParaRPr lang="en-US" sz="2400"/>
          </a:p>
        </p:txBody>
      </p:sp>
      <p:sp>
        <p:nvSpPr>
          <p:cNvPr id="102408" name="Text Box 13"/>
          <p:cNvSpPr txBox="1">
            <a:spLocks noChangeArrowheads="1"/>
          </p:cNvSpPr>
          <p:nvPr/>
        </p:nvSpPr>
        <p:spPr bwMode="auto">
          <a:xfrm>
            <a:off x="5652595" y="1104524"/>
            <a:ext cx="3491405" cy="830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0" tIns="45710" rIns="91420" bIns="45710">
            <a:spAutoFit/>
          </a:bodyPr>
          <a:lstStyle>
            <a:lvl1pPr defTabSz="1176338">
              <a:defRPr sz="2400">
                <a:solidFill>
                  <a:schemeClr val="tx1"/>
                </a:solidFill>
                <a:latin typeface="Times New Roman" pitchFamily="18" charset="0"/>
              </a:defRPr>
            </a:lvl1pPr>
            <a:lvl2pPr marL="955675" indent="-368300" defTabSz="1176338">
              <a:defRPr sz="2400">
                <a:solidFill>
                  <a:schemeClr val="tx1"/>
                </a:solidFill>
                <a:latin typeface="Times New Roman" pitchFamily="18" charset="0"/>
              </a:defRPr>
            </a:lvl2pPr>
            <a:lvl3pPr marL="1470025" indent="-293688" defTabSz="1176338">
              <a:defRPr sz="2400">
                <a:solidFill>
                  <a:schemeClr val="tx1"/>
                </a:solidFill>
                <a:latin typeface="Times New Roman" pitchFamily="18" charset="0"/>
              </a:defRPr>
            </a:lvl3pPr>
            <a:lvl4pPr marL="2057400" indent="-293688" defTabSz="1176338">
              <a:defRPr sz="2400">
                <a:solidFill>
                  <a:schemeClr val="tx1"/>
                </a:solidFill>
                <a:latin typeface="Times New Roman" pitchFamily="18" charset="0"/>
              </a:defRPr>
            </a:lvl4pPr>
            <a:lvl5pPr marL="2644775" indent="-293688" defTabSz="1176338">
              <a:defRPr sz="2400">
                <a:solidFill>
                  <a:schemeClr val="tx1"/>
                </a:solidFill>
                <a:latin typeface="Times New Roman" pitchFamily="18" charset="0"/>
              </a:defRPr>
            </a:lvl5pPr>
            <a:lvl6pPr marL="3101975" indent="-293688" defTabSz="1176338" fontAlgn="base">
              <a:spcBef>
                <a:spcPct val="0"/>
              </a:spcBef>
              <a:spcAft>
                <a:spcPct val="0"/>
              </a:spcAft>
              <a:defRPr sz="2400">
                <a:solidFill>
                  <a:schemeClr val="tx1"/>
                </a:solidFill>
                <a:latin typeface="Times New Roman" pitchFamily="18" charset="0"/>
              </a:defRPr>
            </a:lvl6pPr>
            <a:lvl7pPr marL="3559175" indent="-293688" defTabSz="1176338" fontAlgn="base">
              <a:spcBef>
                <a:spcPct val="0"/>
              </a:spcBef>
              <a:spcAft>
                <a:spcPct val="0"/>
              </a:spcAft>
              <a:defRPr sz="2400">
                <a:solidFill>
                  <a:schemeClr val="tx1"/>
                </a:solidFill>
                <a:latin typeface="Times New Roman" pitchFamily="18" charset="0"/>
              </a:defRPr>
            </a:lvl7pPr>
            <a:lvl8pPr marL="4016375" indent="-293688" defTabSz="1176338" fontAlgn="base">
              <a:spcBef>
                <a:spcPct val="0"/>
              </a:spcBef>
              <a:spcAft>
                <a:spcPct val="0"/>
              </a:spcAft>
              <a:defRPr sz="2400">
                <a:solidFill>
                  <a:schemeClr val="tx1"/>
                </a:solidFill>
                <a:latin typeface="Times New Roman" pitchFamily="18" charset="0"/>
              </a:defRPr>
            </a:lvl8pPr>
            <a:lvl9pPr marL="4473575" indent="-293688" defTabSz="1176338" fontAlgn="base">
              <a:spcBef>
                <a:spcPct val="0"/>
              </a:spcBef>
              <a:spcAft>
                <a:spcPct val="0"/>
              </a:spcAft>
              <a:defRPr sz="2400">
                <a:solidFill>
                  <a:schemeClr val="tx1"/>
                </a:solidFill>
                <a:latin typeface="Times New Roman" pitchFamily="18" charset="0"/>
              </a:defRPr>
            </a:lvl9pPr>
          </a:lstStyle>
          <a:p>
            <a:pPr algn="ctr">
              <a:spcBef>
                <a:spcPct val="50000"/>
              </a:spcBef>
            </a:pPr>
            <a:r>
              <a:rPr lang="en-US" b="1">
                <a:solidFill>
                  <a:srgbClr val="0000CC"/>
                </a:solidFill>
                <a:latin typeface="Arial" charset="0"/>
              </a:rPr>
              <a:t>- Họ mới phun thuốc sâu đấy!</a:t>
            </a:r>
          </a:p>
        </p:txBody>
      </p:sp>
      <p:sp>
        <p:nvSpPr>
          <p:cNvPr id="15375" name="Text Box 15"/>
          <p:cNvSpPr txBox="1">
            <a:spLocks noChangeArrowheads="1"/>
          </p:cNvSpPr>
          <p:nvPr/>
        </p:nvSpPr>
        <p:spPr bwMode="auto">
          <a:xfrm>
            <a:off x="6156176" y="2533273"/>
            <a:ext cx="3145479" cy="1754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0" tIns="45710" rIns="91420" bIns="45710">
            <a:spAutoFit/>
          </a:bodyPr>
          <a:lstStyle>
            <a:lvl1pPr defTabSz="1176338">
              <a:defRPr sz="2400">
                <a:solidFill>
                  <a:schemeClr val="tx1"/>
                </a:solidFill>
                <a:latin typeface="Times New Roman" pitchFamily="18" charset="0"/>
              </a:defRPr>
            </a:lvl1pPr>
            <a:lvl2pPr marL="955675" indent="-368300" defTabSz="1176338">
              <a:defRPr sz="2400">
                <a:solidFill>
                  <a:schemeClr val="tx1"/>
                </a:solidFill>
                <a:latin typeface="Times New Roman" pitchFamily="18" charset="0"/>
              </a:defRPr>
            </a:lvl2pPr>
            <a:lvl3pPr marL="1470025" indent="-293688" defTabSz="1176338">
              <a:defRPr sz="2400">
                <a:solidFill>
                  <a:schemeClr val="tx1"/>
                </a:solidFill>
                <a:latin typeface="Times New Roman" pitchFamily="18" charset="0"/>
              </a:defRPr>
            </a:lvl3pPr>
            <a:lvl4pPr marL="2057400" indent="-293688" defTabSz="1176338">
              <a:defRPr sz="2400">
                <a:solidFill>
                  <a:schemeClr val="tx1"/>
                </a:solidFill>
                <a:latin typeface="Times New Roman" pitchFamily="18" charset="0"/>
              </a:defRPr>
            </a:lvl4pPr>
            <a:lvl5pPr marL="2644775" indent="-293688" defTabSz="1176338">
              <a:defRPr sz="2400">
                <a:solidFill>
                  <a:schemeClr val="tx1"/>
                </a:solidFill>
                <a:latin typeface="Times New Roman" pitchFamily="18" charset="0"/>
              </a:defRPr>
            </a:lvl5pPr>
            <a:lvl6pPr marL="3101975" indent="-293688" defTabSz="1176338" fontAlgn="base">
              <a:spcBef>
                <a:spcPct val="0"/>
              </a:spcBef>
              <a:spcAft>
                <a:spcPct val="0"/>
              </a:spcAft>
              <a:defRPr sz="2400">
                <a:solidFill>
                  <a:schemeClr val="tx1"/>
                </a:solidFill>
                <a:latin typeface="Times New Roman" pitchFamily="18" charset="0"/>
              </a:defRPr>
            </a:lvl6pPr>
            <a:lvl7pPr marL="3559175" indent="-293688" defTabSz="1176338" fontAlgn="base">
              <a:spcBef>
                <a:spcPct val="0"/>
              </a:spcBef>
              <a:spcAft>
                <a:spcPct val="0"/>
              </a:spcAft>
              <a:defRPr sz="2400">
                <a:solidFill>
                  <a:schemeClr val="tx1"/>
                </a:solidFill>
                <a:latin typeface="Times New Roman" pitchFamily="18" charset="0"/>
              </a:defRPr>
            </a:lvl7pPr>
            <a:lvl8pPr marL="4016375" indent="-293688" defTabSz="1176338" fontAlgn="base">
              <a:spcBef>
                <a:spcPct val="0"/>
              </a:spcBef>
              <a:spcAft>
                <a:spcPct val="0"/>
              </a:spcAft>
              <a:defRPr sz="2400">
                <a:solidFill>
                  <a:schemeClr val="tx1"/>
                </a:solidFill>
                <a:latin typeface="Times New Roman" pitchFamily="18" charset="0"/>
              </a:defRPr>
            </a:lvl8pPr>
            <a:lvl9pPr marL="4473575" indent="-293688" defTabSz="1176338" fontAlgn="base">
              <a:spcBef>
                <a:spcPct val="0"/>
              </a:spcBef>
              <a:spcAft>
                <a:spcPct val="0"/>
              </a:spcAft>
              <a:defRPr sz="2400">
                <a:solidFill>
                  <a:schemeClr val="tx1"/>
                </a:solidFill>
                <a:latin typeface="Times New Roman" pitchFamily="18" charset="0"/>
              </a:defRPr>
            </a:lvl9pPr>
          </a:lstStyle>
          <a:p>
            <a:pPr>
              <a:spcBef>
                <a:spcPct val="50000"/>
              </a:spcBef>
            </a:pPr>
            <a:r>
              <a:rPr lang="en-US" b="1">
                <a:solidFill>
                  <a:srgbClr val="0000CC"/>
                </a:solidFill>
                <a:latin typeface="Arial" charset="0"/>
              </a:rPr>
              <a:t>C1: Họ mới phun thuốc sâu</a:t>
            </a:r>
            <a:r>
              <a:rPr lang="en-US">
                <a:latin typeface="Arial" charset="0"/>
              </a:rPr>
              <a:t>.</a:t>
            </a:r>
          </a:p>
          <a:p>
            <a:pPr>
              <a:spcBef>
                <a:spcPct val="50000"/>
              </a:spcBef>
            </a:pPr>
            <a:r>
              <a:rPr lang="en-US">
                <a:latin typeface="Arial" charset="0"/>
              </a:rPr>
              <a:t>C2: </a:t>
            </a:r>
            <a:r>
              <a:rPr lang="en-US" b="1">
                <a:solidFill>
                  <a:srgbClr val="0000CC"/>
                </a:solidFill>
                <a:latin typeface="Arial" charset="0"/>
              </a:rPr>
              <a:t>Không thể hái quả ổi ăn được.</a:t>
            </a:r>
          </a:p>
        </p:txBody>
      </p:sp>
      <p:sp>
        <p:nvSpPr>
          <p:cNvPr id="102410" name="Text Box 25"/>
          <p:cNvSpPr txBox="1">
            <a:spLocks noChangeArrowheads="1"/>
          </p:cNvSpPr>
          <p:nvPr/>
        </p:nvSpPr>
        <p:spPr bwMode="auto">
          <a:xfrm>
            <a:off x="838638" y="1585239"/>
            <a:ext cx="1676181" cy="46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0" tIns="45710" rIns="91420" bIns="45710">
            <a:spAutoFit/>
          </a:bodyPr>
          <a:lstStyle>
            <a:lvl1pPr defTabSz="1176338">
              <a:defRPr sz="2400">
                <a:solidFill>
                  <a:schemeClr val="tx1"/>
                </a:solidFill>
                <a:latin typeface="Times New Roman" pitchFamily="18" charset="0"/>
              </a:defRPr>
            </a:lvl1pPr>
            <a:lvl2pPr marL="955675" indent="-368300" defTabSz="1176338">
              <a:defRPr sz="2400">
                <a:solidFill>
                  <a:schemeClr val="tx1"/>
                </a:solidFill>
                <a:latin typeface="Times New Roman" pitchFamily="18" charset="0"/>
              </a:defRPr>
            </a:lvl2pPr>
            <a:lvl3pPr marL="1470025" indent="-293688" defTabSz="1176338">
              <a:defRPr sz="2400">
                <a:solidFill>
                  <a:schemeClr val="tx1"/>
                </a:solidFill>
                <a:latin typeface="Times New Roman" pitchFamily="18" charset="0"/>
              </a:defRPr>
            </a:lvl3pPr>
            <a:lvl4pPr marL="2057400" indent="-293688" defTabSz="1176338">
              <a:defRPr sz="2400">
                <a:solidFill>
                  <a:schemeClr val="tx1"/>
                </a:solidFill>
                <a:latin typeface="Times New Roman" pitchFamily="18" charset="0"/>
              </a:defRPr>
            </a:lvl4pPr>
            <a:lvl5pPr marL="2644775" indent="-293688" defTabSz="1176338">
              <a:defRPr sz="2400">
                <a:solidFill>
                  <a:schemeClr val="tx1"/>
                </a:solidFill>
                <a:latin typeface="Times New Roman" pitchFamily="18" charset="0"/>
              </a:defRPr>
            </a:lvl5pPr>
            <a:lvl6pPr marL="3101975" indent="-293688" defTabSz="1176338" fontAlgn="base">
              <a:spcBef>
                <a:spcPct val="0"/>
              </a:spcBef>
              <a:spcAft>
                <a:spcPct val="0"/>
              </a:spcAft>
              <a:defRPr sz="2400">
                <a:solidFill>
                  <a:schemeClr val="tx1"/>
                </a:solidFill>
                <a:latin typeface="Times New Roman" pitchFamily="18" charset="0"/>
              </a:defRPr>
            </a:lvl6pPr>
            <a:lvl7pPr marL="3559175" indent="-293688" defTabSz="1176338" fontAlgn="base">
              <a:spcBef>
                <a:spcPct val="0"/>
              </a:spcBef>
              <a:spcAft>
                <a:spcPct val="0"/>
              </a:spcAft>
              <a:defRPr sz="2400">
                <a:solidFill>
                  <a:schemeClr val="tx1"/>
                </a:solidFill>
                <a:latin typeface="Times New Roman" pitchFamily="18" charset="0"/>
              </a:defRPr>
            </a:lvl7pPr>
            <a:lvl8pPr marL="4016375" indent="-293688" defTabSz="1176338" fontAlgn="base">
              <a:spcBef>
                <a:spcPct val="0"/>
              </a:spcBef>
              <a:spcAft>
                <a:spcPct val="0"/>
              </a:spcAft>
              <a:defRPr sz="2400">
                <a:solidFill>
                  <a:schemeClr val="tx1"/>
                </a:solidFill>
                <a:latin typeface="Times New Roman" pitchFamily="18" charset="0"/>
              </a:defRPr>
            </a:lvl8pPr>
            <a:lvl9pPr marL="4473575" indent="-293688" defTabSz="1176338" fontAlgn="base">
              <a:spcBef>
                <a:spcPct val="0"/>
              </a:spcBef>
              <a:spcAft>
                <a:spcPct val="0"/>
              </a:spcAft>
              <a:defRPr sz="2400">
                <a:solidFill>
                  <a:schemeClr val="tx1"/>
                </a:solidFill>
                <a:latin typeface="Times New Roman" pitchFamily="18" charset="0"/>
              </a:defRPr>
            </a:lvl9pPr>
          </a:lstStyle>
          <a:p>
            <a:pPr algn="ctr">
              <a:spcBef>
                <a:spcPct val="50000"/>
              </a:spcBef>
            </a:pPr>
            <a:endParaRPr lang="en-US"/>
          </a:p>
        </p:txBody>
      </p:sp>
      <p:pic>
        <p:nvPicPr>
          <p:cNvPr id="102411" name="Picture 26" descr="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626069" y="1104524"/>
            <a:ext cx="998483" cy="1181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12" name="Picture 27" descr="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835854" y="1175961"/>
            <a:ext cx="978776" cy="1114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13" name="Line 13"/>
          <p:cNvSpPr>
            <a:spLocks noChangeShapeType="1"/>
          </p:cNvSpPr>
          <p:nvPr/>
        </p:nvSpPr>
        <p:spPr bwMode="auto">
          <a:xfrm>
            <a:off x="1905000" y="2086570"/>
            <a:ext cx="0" cy="642938"/>
          </a:xfrm>
          <a:prstGeom prst="line">
            <a:avLst/>
          </a:prstGeom>
          <a:noFill/>
          <a:ln w="5715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113" tIns="35556" rIns="71113" bIns="35556"/>
          <a:lstStyle/>
          <a:p>
            <a:endParaRPr lang="en-US"/>
          </a:p>
        </p:txBody>
      </p:sp>
      <p:sp>
        <p:nvSpPr>
          <p:cNvPr id="102414" name="Line 14"/>
          <p:cNvSpPr>
            <a:spLocks noChangeShapeType="1"/>
          </p:cNvSpPr>
          <p:nvPr/>
        </p:nvSpPr>
        <p:spPr bwMode="auto">
          <a:xfrm>
            <a:off x="7199586" y="1961773"/>
            <a:ext cx="0" cy="642938"/>
          </a:xfrm>
          <a:prstGeom prst="line">
            <a:avLst/>
          </a:prstGeom>
          <a:noFill/>
          <a:ln w="5715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113" tIns="35556" rIns="71113" bIns="35556"/>
          <a:lstStyle/>
          <a:p>
            <a:endParaRPr lang="en-US" sz="2400"/>
          </a:p>
        </p:txBody>
      </p:sp>
      <p:sp>
        <p:nvSpPr>
          <p:cNvPr id="2" name="Text Box 15"/>
          <p:cNvSpPr txBox="1">
            <a:spLocks noChangeArrowheads="1"/>
          </p:cNvSpPr>
          <p:nvPr/>
        </p:nvSpPr>
        <p:spPr bwMode="auto">
          <a:xfrm>
            <a:off x="157655" y="2604711"/>
            <a:ext cx="2995448" cy="1384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0" tIns="45710" rIns="91420" bIns="45710">
            <a:spAutoFit/>
          </a:bodyPr>
          <a:lstStyle>
            <a:lvl1pPr defTabSz="1176338">
              <a:defRPr sz="2400">
                <a:solidFill>
                  <a:schemeClr val="tx1"/>
                </a:solidFill>
                <a:latin typeface="Times New Roman" pitchFamily="18" charset="0"/>
              </a:defRPr>
            </a:lvl1pPr>
            <a:lvl2pPr marL="955675" indent="-368300" defTabSz="1176338">
              <a:defRPr sz="2400">
                <a:solidFill>
                  <a:schemeClr val="tx1"/>
                </a:solidFill>
                <a:latin typeface="Times New Roman" pitchFamily="18" charset="0"/>
              </a:defRPr>
            </a:lvl2pPr>
            <a:lvl3pPr marL="1470025" indent="-293688" defTabSz="1176338">
              <a:defRPr sz="2400">
                <a:solidFill>
                  <a:schemeClr val="tx1"/>
                </a:solidFill>
                <a:latin typeface="Times New Roman" pitchFamily="18" charset="0"/>
              </a:defRPr>
            </a:lvl3pPr>
            <a:lvl4pPr marL="2057400" indent="-293688" defTabSz="1176338">
              <a:defRPr sz="2400">
                <a:solidFill>
                  <a:schemeClr val="tx1"/>
                </a:solidFill>
                <a:latin typeface="Times New Roman" pitchFamily="18" charset="0"/>
              </a:defRPr>
            </a:lvl4pPr>
            <a:lvl5pPr marL="2644775" indent="-293688" defTabSz="1176338">
              <a:defRPr sz="2400">
                <a:solidFill>
                  <a:schemeClr val="tx1"/>
                </a:solidFill>
                <a:latin typeface="Times New Roman" pitchFamily="18" charset="0"/>
              </a:defRPr>
            </a:lvl5pPr>
            <a:lvl6pPr marL="3101975" indent="-293688" defTabSz="1176338" fontAlgn="base">
              <a:spcBef>
                <a:spcPct val="0"/>
              </a:spcBef>
              <a:spcAft>
                <a:spcPct val="0"/>
              </a:spcAft>
              <a:defRPr sz="2400">
                <a:solidFill>
                  <a:schemeClr val="tx1"/>
                </a:solidFill>
                <a:latin typeface="Times New Roman" pitchFamily="18" charset="0"/>
              </a:defRPr>
            </a:lvl6pPr>
            <a:lvl7pPr marL="3559175" indent="-293688" defTabSz="1176338" fontAlgn="base">
              <a:spcBef>
                <a:spcPct val="0"/>
              </a:spcBef>
              <a:spcAft>
                <a:spcPct val="0"/>
              </a:spcAft>
              <a:defRPr sz="2400">
                <a:solidFill>
                  <a:schemeClr val="tx1"/>
                </a:solidFill>
                <a:latin typeface="Times New Roman" pitchFamily="18" charset="0"/>
              </a:defRPr>
            </a:lvl7pPr>
            <a:lvl8pPr marL="4016375" indent="-293688" defTabSz="1176338" fontAlgn="base">
              <a:spcBef>
                <a:spcPct val="0"/>
              </a:spcBef>
              <a:spcAft>
                <a:spcPct val="0"/>
              </a:spcAft>
              <a:defRPr sz="2400">
                <a:solidFill>
                  <a:schemeClr val="tx1"/>
                </a:solidFill>
                <a:latin typeface="Times New Roman" pitchFamily="18" charset="0"/>
              </a:defRPr>
            </a:lvl8pPr>
            <a:lvl9pPr marL="4473575" indent="-293688" defTabSz="1176338" fontAlgn="base">
              <a:spcBef>
                <a:spcPct val="0"/>
              </a:spcBef>
              <a:spcAft>
                <a:spcPct val="0"/>
              </a:spcAft>
              <a:defRPr sz="2400">
                <a:solidFill>
                  <a:schemeClr val="tx1"/>
                </a:solidFill>
                <a:latin typeface="Times New Roman" pitchFamily="18" charset="0"/>
              </a:defRPr>
            </a:lvl9pPr>
          </a:lstStyle>
          <a:p>
            <a:pPr>
              <a:spcBef>
                <a:spcPct val="50000"/>
              </a:spcBef>
            </a:pPr>
            <a:r>
              <a:rPr lang="en-US" b="1" dirty="0" err="1">
                <a:solidFill>
                  <a:srgbClr val="0000CC"/>
                </a:solidFill>
                <a:latin typeface="Arial" charset="0"/>
                <a:sym typeface="Wingdings" pitchFamily="2" charset="2"/>
              </a:rPr>
              <a:t>C1</a:t>
            </a:r>
            <a:r>
              <a:rPr lang="en-US" b="1" dirty="0">
                <a:solidFill>
                  <a:srgbClr val="0000CC"/>
                </a:solidFill>
                <a:latin typeface="Arial" charset="0"/>
                <a:sym typeface="Wingdings" pitchFamily="2" charset="2"/>
              </a:rPr>
              <a:t>: </a:t>
            </a:r>
            <a:r>
              <a:rPr lang="en-US" b="1" dirty="0" err="1">
                <a:solidFill>
                  <a:srgbClr val="0000CC"/>
                </a:solidFill>
                <a:latin typeface="Arial" charset="0"/>
              </a:rPr>
              <a:t>quả</a:t>
            </a:r>
            <a:r>
              <a:rPr lang="en-US" b="1" dirty="0">
                <a:solidFill>
                  <a:srgbClr val="0000CC"/>
                </a:solidFill>
                <a:latin typeface="Arial" charset="0"/>
              </a:rPr>
              <a:t> </a:t>
            </a:r>
            <a:r>
              <a:rPr lang="en-US" b="1" dirty="0" err="1">
                <a:solidFill>
                  <a:srgbClr val="0000CC"/>
                </a:solidFill>
                <a:latin typeface="Arial" charset="0"/>
              </a:rPr>
              <a:t>ổi</a:t>
            </a:r>
            <a:r>
              <a:rPr lang="en-US" b="1" dirty="0">
                <a:solidFill>
                  <a:srgbClr val="0000CC"/>
                </a:solidFill>
                <a:latin typeface="Arial" charset="0"/>
              </a:rPr>
              <a:t> </a:t>
            </a:r>
            <a:r>
              <a:rPr lang="en-US" b="1" dirty="0" err="1">
                <a:solidFill>
                  <a:srgbClr val="0000CC"/>
                </a:solidFill>
                <a:latin typeface="Arial" charset="0"/>
              </a:rPr>
              <a:t>trông</a:t>
            </a:r>
            <a:r>
              <a:rPr lang="en-US" b="1" dirty="0">
                <a:solidFill>
                  <a:srgbClr val="0000CC"/>
                </a:solidFill>
                <a:latin typeface="Arial" charset="0"/>
              </a:rPr>
              <a:t> </a:t>
            </a:r>
            <a:r>
              <a:rPr lang="en-US" b="1" dirty="0" err="1">
                <a:solidFill>
                  <a:srgbClr val="0000CC"/>
                </a:solidFill>
                <a:latin typeface="Arial" charset="0"/>
              </a:rPr>
              <a:t>ngon</a:t>
            </a:r>
            <a:r>
              <a:rPr lang="en-US" b="1" dirty="0">
                <a:solidFill>
                  <a:srgbClr val="0000CC"/>
                </a:solidFill>
                <a:latin typeface="Arial" charset="0"/>
              </a:rPr>
              <a:t>.</a:t>
            </a:r>
            <a:r>
              <a:rPr lang="en-US" dirty="0">
                <a:latin typeface="Arial" charset="0"/>
              </a:rPr>
              <a:t> </a:t>
            </a:r>
            <a:endParaRPr lang="en-US" b="1" dirty="0">
              <a:solidFill>
                <a:srgbClr val="0000CC"/>
              </a:solidFill>
              <a:latin typeface="Arial" charset="0"/>
              <a:sym typeface="Wingdings" pitchFamily="2" charset="2"/>
            </a:endParaRPr>
          </a:p>
          <a:p>
            <a:pPr>
              <a:spcBef>
                <a:spcPct val="50000"/>
              </a:spcBef>
            </a:pPr>
            <a:r>
              <a:rPr lang="en-US" b="1" dirty="0" err="1">
                <a:solidFill>
                  <a:srgbClr val="0000CC"/>
                </a:solidFill>
                <a:latin typeface="Arial" charset="0"/>
              </a:rPr>
              <a:t>C2</a:t>
            </a:r>
            <a:r>
              <a:rPr lang="en-US" b="1" dirty="0">
                <a:solidFill>
                  <a:srgbClr val="0000CC"/>
                </a:solidFill>
                <a:latin typeface="Arial" charset="0"/>
              </a:rPr>
              <a:t>:</a:t>
            </a:r>
            <a:r>
              <a:rPr lang="en-US" dirty="0">
                <a:latin typeface="Arial" charset="0"/>
              </a:rPr>
              <a:t> </a:t>
            </a:r>
            <a:r>
              <a:rPr lang="en-US" b="1" dirty="0" err="1">
                <a:solidFill>
                  <a:srgbClr val="0000CC"/>
                </a:solidFill>
                <a:latin typeface="Arial" charset="0"/>
              </a:rPr>
              <a:t>Muốn</a:t>
            </a:r>
            <a:r>
              <a:rPr lang="en-US" b="1" dirty="0">
                <a:solidFill>
                  <a:srgbClr val="0000CC"/>
                </a:solidFill>
                <a:latin typeface="Arial" charset="0"/>
              </a:rPr>
              <a:t> </a:t>
            </a:r>
            <a:r>
              <a:rPr lang="en-US" b="1" dirty="0" err="1">
                <a:solidFill>
                  <a:srgbClr val="0000CC"/>
                </a:solidFill>
                <a:latin typeface="Arial" charset="0"/>
              </a:rPr>
              <a:t>hái</a:t>
            </a:r>
            <a:r>
              <a:rPr lang="en-US" b="1" dirty="0">
                <a:solidFill>
                  <a:srgbClr val="0000CC"/>
                </a:solidFill>
                <a:latin typeface="Arial" charset="0"/>
              </a:rPr>
              <a:t> </a:t>
            </a:r>
            <a:r>
              <a:rPr lang="en-US" b="1" dirty="0" err="1">
                <a:solidFill>
                  <a:srgbClr val="0000CC"/>
                </a:solidFill>
                <a:latin typeface="Arial" charset="0"/>
              </a:rPr>
              <a:t>ổi</a:t>
            </a:r>
            <a:r>
              <a:rPr lang="en-US" b="1" dirty="0">
                <a:solidFill>
                  <a:srgbClr val="0000CC"/>
                </a:solidFill>
                <a:latin typeface="Arial" charset="0"/>
              </a:rPr>
              <a:t> </a:t>
            </a:r>
            <a:r>
              <a:rPr lang="en-US" b="1" dirty="0" err="1">
                <a:solidFill>
                  <a:srgbClr val="0000CC"/>
                </a:solidFill>
                <a:latin typeface="Arial" charset="0"/>
              </a:rPr>
              <a:t>ăn</a:t>
            </a:r>
            <a:r>
              <a:rPr lang="en-US" b="1" dirty="0">
                <a:solidFill>
                  <a:srgbClr val="0000CC"/>
                </a:solidFill>
                <a:latin typeface="Arial" charset="0"/>
              </a:rPr>
              <a:t>.</a:t>
            </a:r>
          </a:p>
        </p:txBody>
      </p:sp>
      <p:sp>
        <p:nvSpPr>
          <p:cNvPr id="102417" name="Text Box 17"/>
          <p:cNvSpPr txBox="1">
            <a:spLocks noChangeArrowheads="1"/>
          </p:cNvSpPr>
          <p:nvPr/>
        </p:nvSpPr>
        <p:spPr bwMode="auto">
          <a:xfrm>
            <a:off x="3364406" y="2676149"/>
            <a:ext cx="2490395" cy="44113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105" tIns="35552" rIns="71105" bIns="35552">
            <a:spAutoFit/>
          </a:bodyPr>
          <a:lstStyle/>
          <a:p>
            <a:r>
              <a:rPr lang="en-US" sz="2400" b="1" dirty="0" err="1">
                <a:solidFill>
                  <a:srgbClr val="FF0000"/>
                </a:solidFill>
              </a:rPr>
              <a:t>Nghĩa</a:t>
            </a:r>
            <a:r>
              <a:rPr lang="en-US" sz="2400" b="1" dirty="0">
                <a:solidFill>
                  <a:srgbClr val="FF0000"/>
                </a:solidFill>
              </a:rPr>
              <a:t> </a:t>
            </a:r>
            <a:r>
              <a:rPr lang="en-US" sz="2400" b="1" dirty="0" err="1">
                <a:solidFill>
                  <a:srgbClr val="FF0000"/>
                </a:solidFill>
              </a:rPr>
              <a:t>tường</a:t>
            </a:r>
            <a:r>
              <a:rPr lang="en-US" sz="2400" b="1" dirty="0">
                <a:solidFill>
                  <a:srgbClr val="FF0000"/>
                </a:solidFill>
              </a:rPr>
              <a:t> minh</a:t>
            </a:r>
          </a:p>
        </p:txBody>
      </p:sp>
      <p:sp>
        <p:nvSpPr>
          <p:cNvPr id="102418" name="Rectangle 18"/>
          <p:cNvSpPr>
            <a:spLocks noChangeArrowheads="1"/>
          </p:cNvSpPr>
          <p:nvPr/>
        </p:nvSpPr>
        <p:spPr bwMode="auto">
          <a:xfrm>
            <a:off x="3364406" y="3319087"/>
            <a:ext cx="1942224" cy="44113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105" tIns="35552" rIns="71105" bIns="35552">
            <a:spAutoFit/>
          </a:bodyPr>
          <a:lstStyle/>
          <a:p>
            <a:pPr algn="ctr"/>
            <a:r>
              <a:rPr lang="en-US" sz="2400" b="1" dirty="0" err="1">
                <a:solidFill>
                  <a:srgbClr val="FF0000"/>
                </a:solidFill>
              </a:rPr>
              <a:t>Hàm</a:t>
            </a:r>
            <a:r>
              <a:rPr lang="en-US" sz="2400" b="1" dirty="0">
                <a:solidFill>
                  <a:srgbClr val="FF0000"/>
                </a:solidFill>
              </a:rPr>
              <a:t> ý:</a:t>
            </a:r>
          </a:p>
        </p:txBody>
      </p:sp>
      <p:sp>
        <p:nvSpPr>
          <p:cNvPr id="102419" name="Line 19"/>
          <p:cNvSpPr>
            <a:spLocks noChangeShapeType="1"/>
          </p:cNvSpPr>
          <p:nvPr/>
        </p:nvSpPr>
        <p:spPr bwMode="auto">
          <a:xfrm>
            <a:off x="2838888" y="2890461"/>
            <a:ext cx="472966" cy="0"/>
          </a:xfrm>
          <a:prstGeom prst="line">
            <a:avLst/>
          </a:prstGeom>
          <a:noFill/>
          <a:ln w="5715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113" tIns="35556" rIns="71113" bIns="35556"/>
          <a:lstStyle/>
          <a:p>
            <a:endParaRPr lang="en-US" sz="2400"/>
          </a:p>
        </p:txBody>
      </p:sp>
      <p:sp>
        <p:nvSpPr>
          <p:cNvPr id="102420" name="Line 20"/>
          <p:cNvSpPr>
            <a:spLocks noChangeShapeType="1"/>
          </p:cNvSpPr>
          <p:nvPr/>
        </p:nvSpPr>
        <p:spPr bwMode="auto">
          <a:xfrm flipH="1">
            <a:off x="5862512" y="2890461"/>
            <a:ext cx="365672" cy="0"/>
          </a:xfrm>
          <a:prstGeom prst="line">
            <a:avLst/>
          </a:prstGeom>
          <a:noFill/>
          <a:ln w="5715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113" tIns="35556" rIns="71113" bIns="35556"/>
          <a:lstStyle/>
          <a:p>
            <a:endParaRPr lang="en-US" sz="2400"/>
          </a:p>
        </p:txBody>
      </p:sp>
      <p:sp>
        <p:nvSpPr>
          <p:cNvPr id="102421" name="Line 21"/>
          <p:cNvSpPr>
            <a:spLocks noChangeShapeType="1"/>
          </p:cNvSpPr>
          <p:nvPr/>
        </p:nvSpPr>
        <p:spPr bwMode="auto">
          <a:xfrm>
            <a:off x="2522483" y="3533399"/>
            <a:ext cx="789371" cy="0"/>
          </a:xfrm>
          <a:prstGeom prst="line">
            <a:avLst/>
          </a:prstGeom>
          <a:noFill/>
          <a:ln w="5715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113" tIns="35556" rIns="71113" bIns="35556"/>
          <a:lstStyle/>
          <a:p>
            <a:endParaRPr lang="en-US" sz="2400"/>
          </a:p>
        </p:txBody>
      </p:sp>
      <p:sp>
        <p:nvSpPr>
          <p:cNvPr id="102422" name="Line 22"/>
          <p:cNvSpPr>
            <a:spLocks noChangeShapeType="1"/>
          </p:cNvSpPr>
          <p:nvPr/>
        </p:nvSpPr>
        <p:spPr bwMode="auto">
          <a:xfrm flipH="1">
            <a:off x="5769952" y="3533399"/>
            <a:ext cx="314216" cy="0"/>
          </a:xfrm>
          <a:prstGeom prst="line">
            <a:avLst/>
          </a:prstGeom>
          <a:noFill/>
          <a:ln w="5715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113" tIns="35556" rIns="71113" bIns="35556"/>
          <a:lstStyle/>
          <a:p>
            <a:endParaRPr lang="en-US" sz="2400"/>
          </a:p>
        </p:txBody>
      </p:sp>
    </p:spTree>
    <p:extLst>
      <p:ext uri="{BB962C8B-B14F-4D97-AF65-F5344CB8AC3E}">
        <p14:creationId xmlns:p14="http://schemas.microsoft.com/office/powerpoint/2010/main" val="20063930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404"/>
                                        </p:tgtEl>
                                        <p:attrNameLst>
                                          <p:attrName>style.visibility</p:attrName>
                                        </p:attrNameLst>
                                      </p:cBhvr>
                                      <p:to>
                                        <p:strVal val="visible"/>
                                      </p:to>
                                    </p:set>
                                    <p:animEffect transition="in" filter="checkerboard(across)">
                                      <p:cBhvr>
                                        <p:cTn id="7" dur="500"/>
                                        <p:tgtEl>
                                          <p:spTgt spid="10240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02405"/>
                                        </p:tgtEl>
                                        <p:attrNameLst>
                                          <p:attrName>style.visibility</p:attrName>
                                        </p:attrNameLst>
                                      </p:cBhvr>
                                      <p:to>
                                        <p:strVal val="visible"/>
                                      </p:to>
                                    </p:set>
                                    <p:animEffect transition="in" filter="checkerboard(across)">
                                      <p:cBhvr>
                                        <p:cTn id="10" dur="500"/>
                                        <p:tgtEl>
                                          <p:spTgt spid="102405"/>
                                        </p:tgtEl>
                                      </p:cBhvr>
                                    </p:animEffect>
                                  </p:childTnLst>
                                </p:cTn>
                              </p:par>
                              <p:par>
                                <p:cTn id="11" presetID="5" presetClass="entr" presetSubtype="10" fill="hold" grpId="0" nodeType="withEffect" nodePh="1">
                                  <p:stCondLst>
                                    <p:cond delay="0"/>
                                  </p:stCondLst>
                                  <p:endCondLst>
                                    <p:cond evt="begin" delay="0">
                                      <p:tn val="11"/>
                                    </p:cond>
                                  </p:endCondLst>
                                  <p:childTnLst>
                                    <p:set>
                                      <p:cBhvr>
                                        <p:cTn id="12" dur="1" fill="hold">
                                          <p:stCondLst>
                                            <p:cond delay="0"/>
                                          </p:stCondLst>
                                        </p:cTn>
                                        <p:tgtEl>
                                          <p:spTgt spid="102406"/>
                                        </p:tgtEl>
                                        <p:attrNameLst>
                                          <p:attrName>style.visibility</p:attrName>
                                        </p:attrNameLst>
                                      </p:cBhvr>
                                      <p:to>
                                        <p:strVal val="visible"/>
                                      </p:to>
                                    </p:set>
                                    <p:animEffect transition="in" filter="checkerboard(across)">
                                      <p:cBhvr>
                                        <p:cTn id="13" dur="500"/>
                                        <p:tgtEl>
                                          <p:spTgt spid="102406"/>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02407"/>
                                        </p:tgtEl>
                                        <p:attrNameLst>
                                          <p:attrName>style.visibility</p:attrName>
                                        </p:attrNameLst>
                                      </p:cBhvr>
                                      <p:to>
                                        <p:strVal val="visible"/>
                                      </p:to>
                                    </p:set>
                                    <p:animEffect transition="in" filter="checkerboard(across)">
                                      <p:cBhvr>
                                        <p:cTn id="16" dur="500"/>
                                        <p:tgtEl>
                                          <p:spTgt spid="102407"/>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02408"/>
                                        </p:tgtEl>
                                        <p:attrNameLst>
                                          <p:attrName>style.visibility</p:attrName>
                                        </p:attrNameLst>
                                      </p:cBhvr>
                                      <p:to>
                                        <p:strVal val="visible"/>
                                      </p:to>
                                    </p:set>
                                    <p:animEffect transition="in" filter="checkerboard(across)">
                                      <p:cBhvr>
                                        <p:cTn id="19" dur="500"/>
                                        <p:tgtEl>
                                          <p:spTgt spid="10240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102413"/>
                                        </p:tgtEl>
                                        <p:attrNameLst>
                                          <p:attrName>style.visibility</p:attrName>
                                        </p:attrNameLst>
                                      </p:cBhvr>
                                      <p:to>
                                        <p:strVal val="visible"/>
                                      </p:to>
                                    </p:set>
                                    <p:anim calcmode="lin" valueType="num">
                                      <p:cBhvr>
                                        <p:cTn id="24" dur="1000" fill="hold"/>
                                        <p:tgtEl>
                                          <p:spTgt spid="102413"/>
                                        </p:tgtEl>
                                        <p:attrNameLst>
                                          <p:attrName>ppt_w</p:attrName>
                                        </p:attrNameLst>
                                      </p:cBhvr>
                                      <p:tavLst>
                                        <p:tav tm="0">
                                          <p:val>
                                            <p:strVal val="#ppt_w*0.70"/>
                                          </p:val>
                                        </p:tav>
                                        <p:tav tm="100000">
                                          <p:val>
                                            <p:strVal val="#ppt_w"/>
                                          </p:val>
                                        </p:tav>
                                      </p:tavLst>
                                    </p:anim>
                                    <p:anim calcmode="lin" valueType="num">
                                      <p:cBhvr>
                                        <p:cTn id="25" dur="1000" fill="hold"/>
                                        <p:tgtEl>
                                          <p:spTgt spid="102413"/>
                                        </p:tgtEl>
                                        <p:attrNameLst>
                                          <p:attrName>ppt_h</p:attrName>
                                        </p:attrNameLst>
                                      </p:cBhvr>
                                      <p:tavLst>
                                        <p:tav tm="0">
                                          <p:val>
                                            <p:strVal val="#ppt_h"/>
                                          </p:val>
                                        </p:tav>
                                        <p:tav tm="100000">
                                          <p:val>
                                            <p:strVal val="#ppt_h"/>
                                          </p:val>
                                        </p:tav>
                                      </p:tavLst>
                                    </p:anim>
                                    <p:animEffect transition="in" filter="fade">
                                      <p:cBhvr>
                                        <p:cTn id="26" dur="1000"/>
                                        <p:tgtEl>
                                          <p:spTgt spid="102413"/>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p:cTn id="29" dur="1000" fill="hold"/>
                                        <p:tgtEl>
                                          <p:spTgt spid="2"/>
                                        </p:tgtEl>
                                        <p:attrNameLst>
                                          <p:attrName>ppt_w</p:attrName>
                                        </p:attrNameLst>
                                      </p:cBhvr>
                                      <p:tavLst>
                                        <p:tav tm="0">
                                          <p:val>
                                            <p:strVal val="#ppt_w*0.70"/>
                                          </p:val>
                                        </p:tav>
                                        <p:tav tm="100000">
                                          <p:val>
                                            <p:strVal val="#ppt_w"/>
                                          </p:val>
                                        </p:tav>
                                      </p:tavLst>
                                    </p:anim>
                                    <p:anim calcmode="lin" valueType="num">
                                      <p:cBhvr>
                                        <p:cTn id="30" dur="1000" fill="hold"/>
                                        <p:tgtEl>
                                          <p:spTgt spid="2"/>
                                        </p:tgtEl>
                                        <p:attrNameLst>
                                          <p:attrName>ppt_h</p:attrName>
                                        </p:attrNameLst>
                                      </p:cBhvr>
                                      <p:tavLst>
                                        <p:tav tm="0">
                                          <p:val>
                                            <p:strVal val="#ppt_h"/>
                                          </p:val>
                                        </p:tav>
                                        <p:tav tm="100000">
                                          <p:val>
                                            <p:strVal val="#ppt_h"/>
                                          </p:val>
                                        </p:tav>
                                      </p:tavLst>
                                    </p:anim>
                                    <p:animEffect transition="in" filter="fade">
                                      <p:cBhvr>
                                        <p:cTn id="31" dur="1000"/>
                                        <p:tgtEl>
                                          <p:spTgt spid="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102414"/>
                                        </p:tgtEl>
                                        <p:attrNameLst>
                                          <p:attrName>style.visibility</p:attrName>
                                        </p:attrNameLst>
                                      </p:cBhvr>
                                      <p:to>
                                        <p:strVal val="visible"/>
                                      </p:to>
                                    </p:set>
                                    <p:anim calcmode="lin" valueType="num">
                                      <p:cBhvr>
                                        <p:cTn id="36" dur="1000" fill="hold"/>
                                        <p:tgtEl>
                                          <p:spTgt spid="102414"/>
                                        </p:tgtEl>
                                        <p:attrNameLst>
                                          <p:attrName>ppt_w</p:attrName>
                                        </p:attrNameLst>
                                      </p:cBhvr>
                                      <p:tavLst>
                                        <p:tav tm="0">
                                          <p:val>
                                            <p:strVal val="#ppt_w*0.70"/>
                                          </p:val>
                                        </p:tav>
                                        <p:tav tm="100000">
                                          <p:val>
                                            <p:strVal val="#ppt_w"/>
                                          </p:val>
                                        </p:tav>
                                      </p:tavLst>
                                    </p:anim>
                                    <p:anim calcmode="lin" valueType="num">
                                      <p:cBhvr>
                                        <p:cTn id="37" dur="1000" fill="hold"/>
                                        <p:tgtEl>
                                          <p:spTgt spid="102414"/>
                                        </p:tgtEl>
                                        <p:attrNameLst>
                                          <p:attrName>ppt_h</p:attrName>
                                        </p:attrNameLst>
                                      </p:cBhvr>
                                      <p:tavLst>
                                        <p:tav tm="0">
                                          <p:val>
                                            <p:strVal val="#ppt_h"/>
                                          </p:val>
                                        </p:tav>
                                        <p:tav tm="100000">
                                          <p:val>
                                            <p:strVal val="#ppt_h"/>
                                          </p:val>
                                        </p:tav>
                                      </p:tavLst>
                                    </p:anim>
                                    <p:animEffect transition="in" filter="fade">
                                      <p:cBhvr>
                                        <p:cTn id="38" dur="1000"/>
                                        <p:tgtEl>
                                          <p:spTgt spid="102414"/>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15375"/>
                                        </p:tgtEl>
                                        <p:attrNameLst>
                                          <p:attrName>style.visibility</p:attrName>
                                        </p:attrNameLst>
                                      </p:cBhvr>
                                      <p:to>
                                        <p:strVal val="visible"/>
                                      </p:to>
                                    </p:set>
                                    <p:anim calcmode="lin" valueType="num">
                                      <p:cBhvr>
                                        <p:cTn id="41" dur="1000" fill="hold"/>
                                        <p:tgtEl>
                                          <p:spTgt spid="15375"/>
                                        </p:tgtEl>
                                        <p:attrNameLst>
                                          <p:attrName>ppt_w</p:attrName>
                                        </p:attrNameLst>
                                      </p:cBhvr>
                                      <p:tavLst>
                                        <p:tav tm="0">
                                          <p:val>
                                            <p:strVal val="#ppt_w*0.70"/>
                                          </p:val>
                                        </p:tav>
                                        <p:tav tm="100000">
                                          <p:val>
                                            <p:strVal val="#ppt_w"/>
                                          </p:val>
                                        </p:tav>
                                      </p:tavLst>
                                    </p:anim>
                                    <p:anim calcmode="lin" valueType="num">
                                      <p:cBhvr>
                                        <p:cTn id="42" dur="1000" fill="hold"/>
                                        <p:tgtEl>
                                          <p:spTgt spid="15375"/>
                                        </p:tgtEl>
                                        <p:attrNameLst>
                                          <p:attrName>ppt_h</p:attrName>
                                        </p:attrNameLst>
                                      </p:cBhvr>
                                      <p:tavLst>
                                        <p:tav tm="0">
                                          <p:val>
                                            <p:strVal val="#ppt_h"/>
                                          </p:val>
                                        </p:tav>
                                        <p:tav tm="100000">
                                          <p:val>
                                            <p:strVal val="#ppt_h"/>
                                          </p:val>
                                        </p:tav>
                                      </p:tavLst>
                                    </p:anim>
                                    <p:animEffect transition="in" filter="fade">
                                      <p:cBhvr>
                                        <p:cTn id="43" dur="1000"/>
                                        <p:tgtEl>
                                          <p:spTgt spid="1537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5" presetClass="entr" presetSubtype="0" fill="hold" grpId="0" nodeType="clickEffect">
                                  <p:stCondLst>
                                    <p:cond delay="0"/>
                                  </p:stCondLst>
                                  <p:childTnLst>
                                    <p:set>
                                      <p:cBhvr>
                                        <p:cTn id="47" dur="1" fill="hold">
                                          <p:stCondLst>
                                            <p:cond delay="0"/>
                                          </p:stCondLst>
                                        </p:cTn>
                                        <p:tgtEl>
                                          <p:spTgt spid="102419"/>
                                        </p:tgtEl>
                                        <p:attrNameLst>
                                          <p:attrName>style.visibility</p:attrName>
                                        </p:attrNameLst>
                                      </p:cBhvr>
                                      <p:to>
                                        <p:strVal val="visible"/>
                                      </p:to>
                                    </p:set>
                                    <p:anim calcmode="lin" valueType="num">
                                      <p:cBhvr>
                                        <p:cTn id="48" dur="1000" fill="hold"/>
                                        <p:tgtEl>
                                          <p:spTgt spid="102419"/>
                                        </p:tgtEl>
                                        <p:attrNameLst>
                                          <p:attrName>ppt_w</p:attrName>
                                        </p:attrNameLst>
                                      </p:cBhvr>
                                      <p:tavLst>
                                        <p:tav tm="0">
                                          <p:val>
                                            <p:strVal val="#ppt_w*0.70"/>
                                          </p:val>
                                        </p:tav>
                                        <p:tav tm="100000">
                                          <p:val>
                                            <p:strVal val="#ppt_w"/>
                                          </p:val>
                                        </p:tav>
                                      </p:tavLst>
                                    </p:anim>
                                    <p:anim calcmode="lin" valueType="num">
                                      <p:cBhvr>
                                        <p:cTn id="49" dur="1000" fill="hold"/>
                                        <p:tgtEl>
                                          <p:spTgt spid="102419"/>
                                        </p:tgtEl>
                                        <p:attrNameLst>
                                          <p:attrName>ppt_h</p:attrName>
                                        </p:attrNameLst>
                                      </p:cBhvr>
                                      <p:tavLst>
                                        <p:tav tm="0">
                                          <p:val>
                                            <p:strVal val="#ppt_h"/>
                                          </p:val>
                                        </p:tav>
                                        <p:tav tm="100000">
                                          <p:val>
                                            <p:strVal val="#ppt_h"/>
                                          </p:val>
                                        </p:tav>
                                      </p:tavLst>
                                    </p:anim>
                                    <p:animEffect transition="in" filter="fade">
                                      <p:cBhvr>
                                        <p:cTn id="50" dur="1000"/>
                                        <p:tgtEl>
                                          <p:spTgt spid="102419"/>
                                        </p:tgtEl>
                                      </p:cBhvr>
                                    </p:animEffect>
                                  </p:childTnLst>
                                </p:cTn>
                              </p:par>
                              <p:par>
                                <p:cTn id="51" presetID="55" presetClass="entr" presetSubtype="0" fill="hold" grpId="0" nodeType="withEffect">
                                  <p:stCondLst>
                                    <p:cond delay="0"/>
                                  </p:stCondLst>
                                  <p:childTnLst>
                                    <p:set>
                                      <p:cBhvr>
                                        <p:cTn id="52" dur="1" fill="hold">
                                          <p:stCondLst>
                                            <p:cond delay="0"/>
                                          </p:stCondLst>
                                        </p:cTn>
                                        <p:tgtEl>
                                          <p:spTgt spid="102420"/>
                                        </p:tgtEl>
                                        <p:attrNameLst>
                                          <p:attrName>style.visibility</p:attrName>
                                        </p:attrNameLst>
                                      </p:cBhvr>
                                      <p:to>
                                        <p:strVal val="visible"/>
                                      </p:to>
                                    </p:set>
                                    <p:anim calcmode="lin" valueType="num">
                                      <p:cBhvr>
                                        <p:cTn id="53" dur="1000" fill="hold"/>
                                        <p:tgtEl>
                                          <p:spTgt spid="102420"/>
                                        </p:tgtEl>
                                        <p:attrNameLst>
                                          <p:attrName>ppt_w</p:attrName>
                                        </p:attrNameLst>
                                      </p:cBhvr>
                                      <p:tavLst>
                                        <p:tav tm="0">
                                          <p:val>
                                            <p:strVal val="#ppt_w*0.70"/>
                                          </p:val>
                                        </p:tav>
                                        <p:tav tm="100000">
                                          <p:val>
                                            <p:strVal val="#ppt_w"/>
                                          </p:val>
                                        </p:tav>
                                      </p:tavLst>
                                    </p:anim>
                                    <p:anim calcmode="lin" valueType="num">
                                      <p:cBhvr>
                                        <p:cTn id="54" dur="1000" fill="hold"/>
                                        <p:tgtEl>
                                          <p:spTgt spid="102420"/>
                                        </p:tgtEl>
                                        <p:attrNameLst>
                                          <p:attrName>ppt_h</p:attrName>
                                        </p:attrNameLst>
                                      </p:cBhvr>
                                      <p:tavLst>
                                        <p:tav tm="0">
                                          <p:val>
                                            <p:strVal val="#ppt_h"/>
                                          </p:val>
                                        </p:tav>
                                        <p:tav tm="100000">
                                          <p:val>
                                            <p:strVal val="#ppt_h"/>
                                          </p:val>
                                        </p:tav>
                                      </p:tavLst>
                                    </p:anim>
                                    <p:animEffect transition="in" filter="fade">
                                      <p:cBhvr>
                                        <p:cTn id="55" dur="1000"/>
                                        <p:tgtEl>
                                          <p:spTgt spid="102420"/>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102417"/>
                                        </p:tgtEl>
                                        <p:attrNameLst>
                                          <p:attrName>style.visibility</p:attrName>
                                        </p:attrNameLst>
                                      </p:cBhvr>
                                      <p:to>
                                        <p:strVal val="visible"/>
                                      </p:to>
                                    </p:set>
                                    <p:animEffect transition="in" filter="checkerboard(across)">
                                      <p:cBhvr>
                                        <p:cTn id="58" dur="500"/>
                                        <p:tgtEl>
                                          <p:spTgt spid="10241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02421"/>
                                        </p:tgtEl>
                                        <p:attrNameLst>
                                          <p:attrName>style.visibility</p:attrName>
                                        </p:attrNameLst>
                                      </p:cBhvr>
                                      <p:to>
                                        <p:strVal val="visible"/>
                                      </p:to>
                                    </p:set>
                                    <p:anim calcmode="lin" valueType="num">
                                      <p:cBhvr>
                                        <p:cTn id="63" dur="1000" fill="hold"/>
                                        <p:tgtEl>
                                          <p:spTgt spid="102421"/>
                                        </p:tgtEl>
                                        <p:attrNameLst>
                                          <p:attrName>ppt_w</p:attrName>
                                        </p:attrNameLst>
                                      </p:cBhvr>
                                      <p:tavLst>
                                        <p:tav tm="0">
                                          <p:val>
                                            <p:strVal val="#ppt_w*0.70"/>
                                          </p:val>
                                        </p:tav>
                                        <p:tav tm="100000">
                                          <p:val>
                                            <p:strVal val="#ppt_w"/>
                                          </p:val>
                                        </p:tav>
                                      </p:tavLst>
                                    </p:anim>
                                    <p:anim calcmode="lin" valueType="num">
                                      <p:cBhvr>
                                        <p:cTn id="64" dur="1000" fill="hold"/>
                                        <p:tgtEl>
                                          <p:spTgt spid="102421"/>
                                        </p:tgtEl>
                                        <p:attrNameLst>
                                          <p:attrName>ppt_h</p:attrName>
                                        </p:attrNameLst>
                                      </p:cBhvr>
                                      <p:tavLst>
                                        <p:tav tm="0">
                                          <p:val>
                                            <p:strVal val="#ppt_h"/>
                                          </p:val>
                                        </p:tav>
                                        <p:tav tm="100000">
                                          <p:val>
                                            <p:strVal val="#ppt_h"/>
                                          </p:val>
                                        </p:tav>
                                      </p:tavLst>
                                    </p:anim>
                                    <p:animEffect transition="in" filter="fade">
                                      <p:cBhvr>
                                        <p:cTn id="65" dur="1000"/>
                                        <p:tgtEl>
                                          <p:spTgt spid="102421"/>
                                        </p:tgtEl>
                                      </p:cBhvr>
                                    </p:animEffect>
                                  </p:childTnLst>
                                </p:cTn>
                              </p:par>
                              <p:par>
                                <p:cTn id="66" presetID="55" presetClass="entr" presetSubtype="0" fill="hold" grpId="0" nodeType="withEffect">
                                  <p:stCondLst>
                                    <p:cond delay="0"/>
                                  </p:stCondLst>
                                  <p:childTnLst>
                                    <p:set>
                                      <p:cBhvr>
                                        <p:cTn id="67" dur="1" fill="hold">
                                          <p:stCondLst>
                                            <p:cond delay="0"/>
                                          </p:stCondLst>
                                        </p:cTn>
                                        <p:tgtEl>
                                          <p:spTgt spid="102422"/>
                                        </p:tgtEl>
                                        <p:attrNameLst>
                                          <p:attrName>style.visibility</p:attrName>
                                        </p:attrNameLst>
                                      </p:cBhvr>
                                      <p:to>
                                        <p:strVal val="visible"/>
                                      </p:to>
                                    </p:set>
                                    <p:anim calcmode="lin" valueType="num">
                                      <p:cBhvr>
                                        <p:cTn id="68" dur="1000" fill="hold"/>
                                        <p:tgtEl>
                                          <p:spTgt spid="102422"/>
                                        </p:tgtEl>
                                        <p:attrNameLst>
                                          <p:attrName>ppt_w</p:attrName>
                                        </p:attrNameLst>
                                      </p:cBhvr>
                                      <p:tavLst>
                                        <p:tav tm="0">
                                          <p:val>
                                            <p:strVal val="#ppt_w*0.70"/>
                                          </p:val>
                                        </p:tav>
                                        <p:tav tm="100000">
                                          <p:val>
                                            <p:strVal val="#ppt_w"/>
                                          </p:val>
                                        </p:tav>
                                      </p:tavLst>
                                    </p:anim>
                                    <p:anim calcmode="lin" valueType="num">
                                      <p:cBhvr>
                                        <p:cTn id="69" dur="1000" fill="hold"/>
                                        <p:tgtEl>
                                          <p:spTgt spid="102422"/>
                                        </p:tgtEl>
                                        <p:attrNameLst>
                                          <p:attrName>ppt_h</p:attrName>
                                        </p:attrNameLst>
                                      </p:cBhvr>
                                      <p:tavLst>
                                        <p:tav tm="0">
                                          <p:val>
                                            <p:strVal val="#ppt_h"/>
                                          </p:val>
                                        </p:tav>
                                        <p:tav tm="100000">
                                          <p:val>
                                            <p:strVal val="#ppt_h"/>
                                          </p:val>
                                        </p:tav>
                                      </p:tavLst>
                                    </p:anim>
                                    <p:animEffect transition="in" filter="fade">
                                      <p:cBhvr>
                                        <p:cTn id="70" dur="1000"/>
                                        <p:tgtEl>
                                          <p:spTgt spid="102422"/>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102418"/>
                                        </p:tgtEl>
                                        <p:attrNameLst>
                                          <p:attrName>style.visibility</p:attrName>
                                        </p:attrNameLst>
                                      </p:cBhvr>
                                      <p:to>
                                        <p:strVal val="visible"/>
                                      </p:to>
                                    </p:set>
                                    <p:animEffect transition="in" filter="checkerboard(across)">
                                      <p:cBhvr>
                                        <p:cTn id="73" dur="500"/>
                                        <p:tgtEl>
                                          <p:spTgt spid="102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4" grpId="0" animBg="1"/>
      <p:bldP spid="102405" grpId="0"/>
      <p:bldP spid="102406" grpId="0"/>
      <p:bldP spid="102407" grpId="0" animBg="1"/>
      <p:bldP spid="102408" grpId="0"/>
      <p:bldP spid="15375" grpId="0"/>
      <p:bldP spid="102413" grpId="0" animBg="1"/>
      <p:bldP spid="102414" grpId="0" animBg="1"/>
      <p:bldP spid="2" grpId="0"/>
      <p:bldP spid="102417" grpId="0" animBg="1"/>
      <p:bldP spid="102418" grpId="0" animBg="1"/>
      <p:bldP spid="102419" grpId="0" animBg="1"/>
      <p:bldP spid="102420" grpId="0" animBg="1"/>
      <p:bldP spid="102421" grpId="0" animBg="1"/>
      <p:bldP spid="1024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p:cNvSpPr>
            <a:spLocks noChangeArrowheads="1"/>
          </p:cNvSpPr>
          <p:nvPr/>
        </p:nvSpPr>
        <p:spPr bwMode="auto">
          <a:xfrm>
            <a:off x="107950" y="1124744"/>
            <a:ext cx="9144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sz="2400" b="1" u="sng">
                <a:solidFill>
                  <a:srgbClr val="0000FF"/>
                </a:solidFill>
                <a:latin typeface="Times New Roman" pitchFamily="18" charset="0"/>
              </a:rPr>
              <a:t>Lưu ý</a:t>
            </a:r>
          </a:p>
          <a:p>
            <a:pPr eaLnBrk="1" hangingPunct="1"/>
            <a:r>
              <a:rPr lang="en-US" sz="2400" b="1">
                <a:latin typeface="Times New Roman" pitchFamily="18" charset="0"/>
              </a:rPr>
              <a:t>- Hàm ý phụ thuộc vào tình huống giao tiếp.</a:t>
            </a:r>
          </a:p>
          <a:p>
            <a:pPr eaLnBrk="1" hangingPunct="1"/>
            <a:r>
              <a:rPr lang="en-US" sz="2400" b="1">
                <a:latin typeface="Times New Roman" pitchFamily="18" charset="0"/>
              </a:rPr>
              <a:t>- Hàm ý thường được sử dụng trong các văn bản nghệ thuật.</a:t>
            </a:r>
          </a:p>
          <a:p>
            <a:pPr eaLnBrk="1" hangingPunct="1"/>
            <a:r>
              <a:rPr lang="en-US" sz="2400" b="1">
                <a:latin typeface="Times New Roman" pitchFamily="18" charset="0"/>
              </a:rPr>
              <a:t>- Hàm ý còn xuất hiện qua cử chỉ,</a:t>
            </a:r>
            <a:r>
              <a:rPr lang="en-US" sz="2400"/>
              <a:t> </a:t>
            </a:r>
            <a:r>
              <a:rPr lang="en-US" sz="2400" b="1">
                <a:latin typeface="Times New Roman" pitchFamily="18" charset="0"/>
              </a:rPr>
              <a:t>hành động,.</a:t>
            </a:r>
          </a:p>
        </p:txBody>
      </p:sp>
    </p:spTree>
    <p:extLst>
      <p:ext uri="{BB962C8B-B14F-4D97-AF65-F5344CB8AC3E}">
        <p14:creationId xmlns:p14="http://schemas.microsoft.com/office/powerpoint/2010/main" val="2310436409"/>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1692</Words>
  <Application>Microsoft Office PowerPoint</Application>
  <PresentationFormat>On-screen Show (4:3)</PresentationFormat>
  <Paragraphs>149</Paragraphs>
  <Slides>19</Slides>
  <Notes>0</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dc:creator>
  <cp:lastModifiedBy>AutoBVT</cp:lastModifiedBy>
  <cp:revision>20</cp:revision>
  <dcterms:created xsi:type="dcterms:W3CDTF">2020-04-15T08:36:26Z</dcterms:created>
  <dcterms:modified xsi:type="dcterms:W3CDTF">2020-04-23T15:28:03Z</dcterms:modified>
</cp:coreProperties>
</file>