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77" r:id="rId2"/>
    <p:sldId id="279" r:id="rId3"/>
    <p:sldId id="281" r:id="rId4"/>
    <p:sldId id="257" r:id="rId5"/>
    <p:sldId id="263" r:id="rId6"/>
    <p:sldId id="282" r:id="rId7"/>
    <p:sldId id="266" r:id="rId8"/>
    <p:sldId id="283" r:id="rId9"/>
    <p:sldId id="267" r:id="rId10"/>
    <p:sldId id="268" r:id="rId11"/>
    <p:sldId id="269" r:id="rId12"/>
    <p:sldId id="285" r:id="rId13"/>
    <p:sldId id="270" r:id="rId14"/>
    <p:sldId id="290" r:id="rId15"/>
    <p:sldId id="286" r:id="rId16"/>
    <p:sldId id="287" r:id="rId17"/>
    <p:sldId id="288" r:id="rId18"/>
    <p:sldId id="289" r:id="rId19"/>
    <p:sldId id="291" r:id="rId20"/>
    <p:sldId id="292" r:id="rId21"/>
    <p:sldId id="272" r:id="rId22"/>
    <p:sldId id="274" r:id="rId23"/>
    <p:sldId id="293" r:id="rId24"/>
    <p:sldId id="294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rial Black" panose="020B0A04020102020204" pitchFamily="34" charset="0"/>
      <p:bold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MS Gothic" panose="020B0609070205080204" pitchFamily="49" charset="-128"/>
      <p:regular r:id="rId36"/>
    </p:embeddedFont>
    <p:embeddedFont>
      <p:font typeface="Arial Narrow" panose="020B0606020202030204" pitchFamily="34" charset="0"/>
      <p:regular r:id="rId37"/>
      <p:bold r:id="rId38"/>
      <p:italic r:id="rId39"/>
      <p:boldItalic r:id="rId40"/>
    </p:embeddedFont>
    <p:embeddedFont>
      <p:font typeface="Mongolian Baiti" panose="03000500000000000000" pitchFamily="66" charset="0"/>
      <p:regular r:id="rId41"/>
    </p:embeddedFont>
    <p:embeddedFont>
      <p:font typeface="Bahnschrift SemiBold" panose="020B0502040204020203" pitchFamily="34" charset="0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jFNO+4bGUEnUlcV5MwC0PiiuRP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1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19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0915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5225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5970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635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4289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199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game: https://wordwall.net/resource/27225435</a:t>
            </a:r>
            <a:endParaRPr/>
          </a:p>
        </p:txBody>
      </p:sp>
      <p:sp>
        <p:nvSpPr>
          <p:cNvPr id="250" name="Google Shape;25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2911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5.xml"/><Relationship Id="rId7" Type="http://schemas.openxmlformats.org/officeDocument/2006/relationships/slide" Target="slide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s://encrypted-tbn2.gstatic.com/images?q=tbn:ANd9GcQHK6aRroNz6H9yQH5dm3rrvZEAwtckM6kZy9kwziZdpAS5PDWB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38"/>
            <a:ext cx="12192000" cy="67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00212" y="3774508"/>
            <a:ext cx="8791575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dirty="0" smtClean="0">
                <a:solidFill>
                  <a:srgbClr val="0070C0"/>
                </a:solidFill>
                <a:latin typeface="Arial" charset="0"/>
              </a:rPr>
              <a:t>Song </a:t>
            </a:r>
            <a:r>
              <a:rPr lang="en-US" altLang="en-US" sz="3600" dirty="0" err="1" smtClean="0">
                <a:solidFill>
                  <a:srgbClr val="0070C0"/>
                </a:solidFill>
                <a:latin typeface="Arial" charset="0"/>
              </a:rPr>
              <a:t>Ve</a:t>
            </a:r>
            <a:r>
              <a:rPr lang="en-US" alt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Secondary </a:t>
            </a:r>
            <a:r>
              <a:rPr lang="en-US" alt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School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2529897" y="755150"/>
            <a:ext cx="6858000" cy="217170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kern="10" dirty="0" smtClean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 morning class !!! </a:t>
            </a:r>
            <a:endParaRPr lang="en-GB" sz="3600" kern="10" dirty="0">
              <a:ln w="38100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GB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English </a:t>
            </a:r>
            <a:r>
              <a:rPr lang="en-GB" sz="3600" kern="10" dirty="0" smtClean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7           </a:t>
            </a:r>
            <a:endParaRPr lang="en-GB" sz="3600" kern="10" dirty="0">
              <a:ln w="38100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38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/>
          <p:nvPr/>
        </p:nvSpPr>
        <p:spPr>
          <a:xfrm>
            <a:off x="1128285" y="502125"/>
            <a:ext cx="108148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sentences, using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253" name="Google Shape;253;p13"/>
          <p:cNvSpPr/>
          <p:nvPr/>
        </p:nvSpPr>
        <p:spPr>
          <a:xfrm>
            <a:off x="532371" y="46893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585156" y="36629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57" name="Google Shape;257;p13"/>
          <p:cNvSpPr/>
          <p:nvPr/>
        </p:nvSpPr>
        <p:spPr>
          <a:xfrm>
            <a:off x="113675" y="1299923"/>
            <a:ext cx="1207832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acting in the film was good, I didn’t like its story.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felt really tired.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I went to see the film.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really enjoyed the new film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most of my friends didn’t like it.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studied hard for the exam.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he failed it.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Mai speaks English very well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her native language is Vietnamese.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58" name="Google Shape;258;p13"/>
          <p:cNvSpPr/>
          <p:nvPr/>
        </p:nvSpPr>
        <p:spPr>
          <a:xfrm>
            <a:off x="585156" y="1525150"/>
            <a:ext cx="28280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4449608" y="3000581"/>
            <a:ext cx="2691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4449608" y="4452306"/>
            <a:ext cx="2691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2980936" y="2305774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4781587" y="3738142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 descr="Robotic and human hands with two puzzle pieces Vector Image"/>
          <p:cNvPicPr preferRelativeResize="0"/>
          <p:nvPr/>
        </p:nvPicPr>
        <p:blipFill rotWithShape="1">
          <a:blip r:embed="rId3">
            <a:alphaModFix/>
          </a:blip>
          <a:srcRect b="11211"/>
          <a:stretch/>
        </p:blipFill>
        <p:spPr>
          <a:xfrm>
            <a:off x="7747020" y="255077"/>
            <a:ext cx="4251490" cy="305428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1183195" y="398658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your own ideas to complete the following sentences. 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576198" y="35771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628983" y="25507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628983" y="1285642"/>
            <a:ext cx="786384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really like the film though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felt very well.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a great success.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it rained all day,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music in the film was terrible.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 descr="Robotic and human hands with two puzzle pieces Vector Image"/>
          <p:cNvPicPr preferRelativeResize="0"/>
          <p:nvPr/>
        </p:nvPicPr>
        <p:blipFill rotWithShape="1">
          <a:blip r:embed="rId3">
            <a:alphaModFix/>
          </a:blip>
          <a:srcRect b="11211"/>
          <a:stretch/>
        </p:blipFill>
        <p:spPr>
          <a:xfrm>
            <a:off x="7747020" y="255077"/>
            <a:ext cx="4251490" cy="305428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1183195" y="398658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your own ideas to complete the following sentences. 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576198" y="35771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628983" y="25507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628983" y="1285642"/>
            <a:ext cx="786384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really like the film though </a:t>
            </a:r>
            <a:r>
              <a:rPr lang="en-US" sz="2400" dirty="0" smtClean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 smtClean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felt very well. However, </a:t>
            </a:r>
            <a:r>
              <a:rPr lang="en-US" sz="2400" dirty="0" smtClean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 smtClean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a great success. However, </a:t>
            </a:r>
            <a:r>
              <a:rPr lang="en-US" sz="2400" dirty="0" smtClean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 smtClean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it rained all day, </a:t>
            </a:r>
            <a:r>
              <a:rPr lang="en-US" sz="2400" dirty="0" smtClean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 smtClean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music in the film was terrible. However, </a:t>
            </a:r>
            <a:r>
              <a:rPr lang="en-US" sz="2400" dirty="0" smtClean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5388459" y="1511182"/>
            <a:ext cx="2464136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sister likes it.</a:t>
            </a:r>
            <a:endParaRPr lang="en-US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0522" y="2226536"/>
            <a:ext cx="3073277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he didn’t go to work.</a:t>
            </a:r>
            <a:endParaRPr lang="en-US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6577" y="2998800"/>
            <a:ext cx="3692036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wasn’t given any prizes.</a:t>
            </a:r>
            <a:endParaRPr lang="en-US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4053" y="3722139"/>
            <a:ext cx="2978701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clothes were dry.</a:t>
            </a:r>
            <a:endParaRPr lang="en-US" sz="2600" dirty="0"/>
          </a:p>
        </p:txBody>
      </p:sp>
      <p:sp>
        <p:nvSpPr>
          <p:cNvPr id="9" name="Rectangle 8"/>
          <p:cNvSpPr/>
          <p:nvPr/>
        </p:nvSpPr>
        <p:spPr>
          <a:xfrm>
            <a:off x="6973059" y="4444085"/>
            <a:ext cx="4448654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visual effect was wonderful.</a:t>
            </a:r>
            <a:endParaRPr lang="en-US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4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585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1.</a:t>
            </a: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Mary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overslept this morning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she went to bed early last night.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sun is shining, it isn’t very warm.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like running,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like swimming.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 	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 	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exciting, Jim fell asleep in the cinema.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story of the film is silly.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many people still enjoyed it.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Calibri"/>
                <a:sym typeface="Calibri"/>
              </a:rPr>
              <a:t>6.</a:t>
            </a:r>
            <a:r>
              <a:rPr lang="en-US" sz="2400" dirty="0" smtClean="0">
                <a:solidFill>
                  <a:schemeClr val="dk1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rgbClr val="949599"/>
                </a:solidFill>
              </a:rPr>
              <a:t>______ </a:t>
            </a:r>
            <a:r>
              <a:rPr lang="en-US" sz="2400" dirty="0" smtClean="0">
                <a:latin typeface="+mj-lt"/>
              </a:rPr>
              <a:t>it </a:t>
            </a:r>
            <a:r>
              <a:rPr lang="en-US" sz="2400" dirty="0">
                <a:latin typeface="+mj-lt"/>
              </a:rPr>
              <a:t>is a comedy, I don't find it funny.</a:t>
            </a:r>
          </a:p>
          <a:p>
            <a:pPr lvl="0">
              <a:lnSpc>
                <a:spcPct val="120000"/>
              </a:lnSpc>
            </a:pPr>
            <a:r>
              <a:rPr lang="en-US" sz="2400" dirty="0" smtClean="0">
                <a:solidFill>
                  <a:srgbClr val="00A9A5"/>
                </a:solidFill>
              </a:rPr>
              <a:t>	A</a:t>
            </a:r>
            <a:r>
              <a:rPr lang="en-US" sz="2400" dirty="0">
                <a:solidFill>
                  <a:srgbClr val="00A9A5"/>
                </a:solidFill>
              </a:rPr>
              <a:t>. </a:t>
            </a:r>
            <a:r>
              <a:rPr lang="en-US" sz="2400" dirty="0">
                <a:solidFill>
                  <a:srgbClr val="242021"/>
                </a:solidFill>
              </a:rPr>
              <a:t>although 			</a:t>
            </a:r>
            <a:r>
              <a:rPr lang="en-US" sz="2400" dirty="0">
                <a:solidFill>
                  <a:srgbClr val="00A9A5"/>
                </a:solidFill>
              </a:rPr>
              <a:t>B. </a:t>
            </a:r>
            <a:r>
              <a:rPr lang="en-US" sz="2400" dirty="0">
                <a:solidFill>
                  <a:srgbClr val="242021"/>
                </a:solidFill>
              </a:rPr>
              <a:t>because 			</a:t>
            </a:r>
            <a:r>
              <a:rPr lang="en-US" sz="2400" dirty="0">
                <a:solidFill>
                  <a:srgbClr val="00A9A5"/>
                </a:solidFill>
              </a:rPr>
              <a:t>C. </a:t>
            </a:r>
            <a:r>
              <a:rPr lang="en-US" sz="2400" dirty="0">
                <a:solidFill>
                  <a:srgbClr val="242021"/>
                </a:solidFill>
              </a:rPr>
              <a:t>so</a:t>
            </a:r>
            <a:br>
              <a:rPr lang="en-US" sz="2400" dirty="0">
                <a:solidFill>
                  <a:srgbClr val="242021"/>
                </a:solidFill>
              </a:rPr>
            </a:br>
            <a:endParaRPr sz="2400" dirty="0">
              <a:latin typeface="+mj-lt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0652289" y="6004874"/>
            <a:ext cx="1130246" cy="754144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GAME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194492" y="3117815"/>
            <a:ext cx="1212167" cy="107107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8095" y="1706252"/>
            <a:ext cx="4826524" cy="433508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538" y="70838"/>
            <a:ext cx="5790975" cy="6975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34610" y="1905000"/>
            <a:ext cx="4172050" cy="4016287"/>
            <a:chOff x="1664057" y="1470874"/>
            <a:chExt cx="4553755" cy="4553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8423036">
              <a:off x="5007360" y="2377693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5521161" y="3345581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3924436">
              <a:off x="4918228" y="4419645"/>
              <a:ext cx="1094745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260811">
              <a:off x="4116521" y="5040351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7460542">
              <a:off x="3122906" y="5055661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9555165">
              <a:off x="2356393" y="4350150"/>
              <a:ext cx="821059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latin typeface="Times New Roman" pitchFamily="18" charset="0"/>
                  <a:cs typeface="Times New Roman" pitchFamily="18" charset="0"/>
                </a:rPr>
                <a:t>-15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1338" y="3468023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72863">
              <a:off x="2321649" y="2291247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3722183">
              <a:off x="3119118" y="1745950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6338192">
              <a:off x="4128165" y="1760674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sp>
        <p:nvSpPr>
          <p:cNvPr id="16" name="Isosceles Triangle 15"/>
          <p:cNvSpPr/>
          <p:nvPr/>
        </p:nvSpPr>
        <p:spPr>
          <a:xfrm rot="5400000">
            <a:off x="509297" y="3027637"/>
            <a:ext cx="477908" cy="1251434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25914" y="1193466"/>
            <a:ext cx="3038618" cy="697547"/>
          </a:xfrm>
          <a:prstGeom prst="rect">
            <a:avLst/>
          </a:prstGeom>
          <a:noFill/>
        </p:spPr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8" name="Oval 17"/>
          <p:cNvSpPr/>
          <p:nvPr/>
        </p:nvSpPr>
        <p:spPr>
          <a:xfrm>
            <a:off x="2719865" y="3289956"/>
            <a:ext cx="1277424" cy="12033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1867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</a:p>
        </p:txBody>
      </p:sp>
      <p:sp>
        <p:nvSpPr>
          <p:cNvPr id="20" name="Heptagon 19">
            <a:hlinkClick r:id="rId3" action="ppaction://hlinksldjump"/>
          </p:cNvPr>
          <p:cNvSpPr/>
          <p:nvPr/>
        </p:nvSpPr>
        <p:spPr>
          <a:xfrm>
            <a:off x="8056247" y="2446885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467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Heptagon 25">
            <a:hlinkClick r:id="rId4" action="ppaction://hlinksldjump"/>
          </p:cNvPr>
          <p:cNvSpPr/>
          <p:nvPr/>
        </p:nvSpPr>
        <p:spPr>
          <a:xfrm>
            <a:off x="9345223" y="2441653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467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Heptagon 26">
            <a:hlinkClick r:id="rId5" action="ppaction://hlinksldjump"/>
          </p:cNvPr>
          <p:cNvSpPr/>
          <p:nvPr/>
        </p:nvSpPr>
        <p:spPr>
          <a:xfrm>
            <a:off x="8086568" y="3429524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467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Heptagon 30">
            <a:hlinkClick r:id="rId6" action="ppaction://hlinksldjump"/>
          </p:cNvPr>
          <p:cNvSpPr/>
          <p:nvPr/>
        </p:nvSpPr>
        <p:spPr>
          <a:xfrm>
            <a:off x="9375544" y="3424292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467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Heptagon 31">
            <a:hlinkClick r:id="rId7" action="ppaction://hlinksldjump"/>
          </p:cNvPr>
          <p:cNvSpPr/>
          <p:nvPr/>
        </p:nvSpPr>
        <p:spPr>
          <a:xfrm>
            <a:off x="8086568" y="4427665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467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Heptagon 32">
            <a:hlinkClick r:id="rId8" action="ppaction://hlinksldjump"/>
          </p:cNvPr>
          <p:cNvSpPr/>
          <p:nvPr/>
        </p:nvSpPr>
        <p:spPr>
          <a:xfrm>
            <a:off x="9375544" y="4422433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467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2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bldLvl="0" animBg="1"/>
      <p:bldP spid="20" grpId="0" animBg="1"/>
      <p:bldP spid="26" grpId="0" animBg="1"/>
      <p:bldP spid="27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153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sym typeface="Arial"/>
              </a:rPr>
              <a:t>1.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Mary overslept this morning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she went to bed early last night.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although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B.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because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C.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so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endParaRPr sz="2600" dirty="0"/>
          </a:p>
        </p:txBody>
      </p:sp>
      <p:sp>
        <p:nvSpPr>
          <p:cNvPr id="287" name="Google Shape;287;p16"/>
          <p:cNvSpPr/>
          <p:nvPr/>
        </p:nvSpPr>
        <p:spPr>
          <a:xfrm>
            <a:off x="1450815" y="1615892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153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F26548"/>
                </a:solidFill>
                <a:sym typeface="Arial"/>
              </a:rPr>
              <a:t>2</a:t>
            </a:r>
            <a:r>
              <a:rPr lang="en-US" sz="2600" b="1" dirty="0">
                <a:solidFill>
                  <a:srgbClr val="F26548"/>
                </a:solidFill>
                <a:sym typeface="Arial"/>
              </a:rPr>
              <a:t>.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the sun is shining, it isn’t very warm.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Because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B.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However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C.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Though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endParaRPr sz="2600" dirty="0"/>
          </a:p>
        </p:txBody>
      </p:sp>
      <p:sp>
        <p:nvSpPr>
          <p:cNvPr id="288" name="Google Shape;288;p16"/>
          <p:cNvSpPr/>
          <p:nvPr/>
        </p:nvSpPr>
        <p:spPr>
          <a:xfrm>
            <a:off x="8790951" y="1603098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153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F26548"/>
                </a:solidFill>
                <a:sym typeface="Arial"/>
              </a:rPr>
              <a:t>3</a:t>
            </a:r>
            <a:r>
              <a:rPr lang="en-US" sz="2600" b="1" dirty="0">
                <a:solidFill>
                  <a:srgbClr val="F26548"/>
                </a:solidFill>
                <a:sym typeface="Arial"/>
              </a:rPr>
              <a:t>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I don’t like running,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I like swimming.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but 			</a:t>
            </a:r>
            <a:r>
              <a:rPr lang="en-US" sz="2600" dirty="0" smtClean="0">
                <a:solidFill>
                  <a:srgbClr val="00A9A5"/>
                </a:solidFill>
                <a:sym typeface="Arial"/>
              </a:rPr>
              <a:t>B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so 			</a:t>
            </a:r>
            <a:r>
              <a:rPr lang="en-US" sz="2600" dirty="0" smtClean="0">
                <a:solidFill>
                  <a:srgbClr val="00A9A5"/>
                </a:solidFill>
                <a:sym typeface="Arial"/>
              </a:rPr>
              <a:t>C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however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endParaRPr sz="2600" dirty="0"/>
          </a:p>
        </p:txBody>
      </p:sp>
      <p:sp>
        <p:nvSpPr>
          <p:cNvPr id="289" name="Google Shape;289;p16"/>
          <p:cNvSpPr/>
          <p:nvPr/>
        </p:nvSpPr>
        <p:spPr>
          <a:xfrm>
            <a:off x="1450813" y="1605509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2012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242021"/>
                </a:solidFill>
                <a:sym typeface="Arial"/>
              </a:rPr>
              <a:t/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b="1" dirty="0">
                <a:solidFill>
                  <a:srgbClr val="F26548"/>
                </a:solidFill>
                <a:sym typeface="Arial"/>
              </a:rPr>
              <a:t>4.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the film was exciting, Jim fell asleep in the cinema.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However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B.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Because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C.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Although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endParaRPr sz="2600" dirty="0"/>
          </a:p>
        </p:txBody>
      </p:sp>
      <p:sp>
        <p:nvSpPr>
          <p:cNvPr id="290" name="Google Shape;290;p16"/>
          <p:cNvSpPr/>
          <p:nvPr/>
        </p:nvSpPr>
        <p:spPr>
          <a:xfrm>
            <a:off x="8790952" y="2073413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105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F26548"/>
                </a:solidFill>
                <a:sym typeface="Arial"/>
              </a:rPr>
              <a:t>5</a:t>
            </a:r>
            <a:r>
              <a:rPr lang="en-US" sz="2600" b="1" dirty="0">
                <a:solidFill>
                  <a:srgbClr val="F26548"/>
                </a:solidFill>
                <a:sym typeface="Arial"/>
              </a:rPr>
              <a:t>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The story of the film is silly.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, many people still enjoyed it.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However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B.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Though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C.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But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dirty="0"/>
          </a:p>
        </p:txBody>
      </p:sp>
      <p:sp>
        <p:nvSpPr>
          <p:cNvPr id="291" name="Google Shape;291;p16"/>
          <p:cNvSpPr/>
          <p:nvPr/>
        </p:nvSpPr>
        <p:spPr>
          <a:xfrm>
            <a:off x="1460241" y="1605942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8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6;p5"/>
          <p:cNvSpPr/>
          <p:nvPr/>
        </p:nvSpPr>
        <p:spPr>
          <a:xfrm>
            <a:off x="214270" y="138098"/>
            <a:ext cx="1883767" cy="378741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Bahnschrift SemiBold" panose="020B0502040204020203" pitchFamily="34" charset="0"/>
                <a:ea typeface="Calibri"/>
                <a:cs typeface="Calibri"/>
                <a:sym typeface="Calibri"/>
              </a:rPr>
              <a:t>WARM-UP</a:t>
            </a:r>
            <a:endParaRPr sz="2000" b="1" dirty="0">
              <a:solidFill>
                <a:schemeClr val="dk1"/>
              </a:solidFill>
              <a:latin typeface="Bahnschrift SemiBold" panose="020B05020402040202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7;p5"/>
          <p:cNvSpPr/>
          <p:nvPr/>
        </p:nvSpPr>
        <p:spPr>
          <a:xfrm>
            <a:off x="2462527" y="78248"/>
            <a:ext cx="3432041" cy="498815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Bahnschrift SemiBold" panose="020B0502040204020203" pitchFamily="34" charset="0"/>
                <a:ea typeface="Calibri"/>
                <a:cs typeface="Calibri"/>
                <a:sym typeface="Calibri"/>
              </a:rPr>
              <a:t>Sentence puzzling</a:t>
            </a:r>
            <a:endParaRPr sz="2800" b="1" dirty="0">
              <a:solidFill>
                <a:srgbClr val="C00000"/>
              </a:solidFill>
              <a:latin typeface="Bahnschrift SemiBold" panose="020B050204020402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52;p5" descr="Jigsaw puzzle - Simple English Wikipedia, the free encyclop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14266" y="78248"/>
            <a:ext cx="2525378" cy="1730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</p:pic>
      <p:sp>
        <p:nvSpPr>
          <p:cNvPr id="9" name="Google Shape;160;p6"/>
          <p:cNvSpPr/>
          <p:nvPr/>
        </p:nvSpPr>
        <p:spPr>
          <a:xfrm>
            <a:off x="801159" y="939579"/>
            <a:ext cx="6390030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He / although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it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is/  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goes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out/  raining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61;p6"/>
          <p:cNvSpPr/>
          <p:nvPr/>
        </p:nvSpPr>
        <p:spPr>
          <a:xfrm>
            <a:off x="727725" y="2334937"/>
            <a:ext cx="7528166" cy="523180"/>
          </a:xfrm>
          <a:prstGeom prst="rect">
            <a:avLst/>
          </a:prstGeom>
          <a:solidFill>
            <a:schemeClr val="accent6">
              <a:alpha val="69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/ good/ 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though 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/marks /gets /she /lazy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62;p6"/>
          <p:cNvSpPr/>
          <p:nvPr/>
        </p:nvSpPr>
        <p:spPr>
          <a:xfrm>
            <a:off x="505072" y="5089748"/>
            <a:ext cx="11334572" cy="49240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4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movie/ very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However,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/is not/ /people/ like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still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/it.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63;p6"/>
          <p:cNvSpPr/>
          <p:nvPr/>
        </p:nvSpPr>
        <p:spPr>
          <a:xfrm>
            <a:off x="727725" y="3751916"/>
            <a:ext cx="8756743" cy="5231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/failed / he /studied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hard 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/. 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,/  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exam.</a:t>
            </a:r>
            <a:endParaRPr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0;p6"/>
          <p:cNvSpPr/>
          <p:nvPr/>
        </p:nvSpPr>
        <p:spPr>
          <a:xfrm>
            <a:off x="801159" y="1588278"/>
            <a:ext cx="68804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goes out although it is raining.</a:t>
            </a:r>
            <a:endParaRPr sz="28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1159" y="3043406"/>
            <a:ext cx="6428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gets good marks though she is lazy.</a:t>
            </a:r>
            <a:endParaRPr lang="en-US" sz="28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1159" y="4355806"/>
            <a:ext cx="9704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studied hard. However, he failed the exam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1159" y="5743280"/>
            <a:ext cx="11421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movie is not very interesting.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Howeve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r, people still like to watch it.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4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91" name="Google Shape;291;p16"/>
          <p:cNvSpPr/>
          <p:nvPr/>
        </p:nvSpPr>
        <p:spPr>
          <a:xfrm>
            <a:off x="1941007" y="1855320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49518" y="1301326"/>
            <a:ext cx="9904428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2600" b="1" dirty="0">
                <a:solidFill>
                  <a:srgbClr val="ED7D31">
                    <a:lumMod val="75000"/>
                  </a:srgbClr>
                </a:solidFill>
                <a:cs typeface="Calibri"/>
                <a:sym typeface="Calibri"/>
              </a:rPr>
              <a:t>6.</a:t>
            </a:r>
            <a:r>
              <a:rPr lang="en-US" sz="2600" dirty="0">
                <a:cs typeface="Calibri"/>
                <a:sym typeface="Calibri"/>
              </a:rPr>
              <a:t> </a:t>
            </a:r>
            <a:r>
              <a:rPr lang="en-US" sz="2600" dirty="0">
                <a:solidFill>
                  <a:srgbClr val="949599"/>
                </a:solidFill>
              </a:rPr>
              <a:t>______ </a:t>
            </a:r>
            <a:r>
              <a:rPr lang="en-US" sz="2600" dirty="0"/>
              <a:t>it is a comedy, I don't find it funny.</a:t>
            </a:r>
          </a:p>
          <a:p>
            <a:pPr lvl="0">
              <a:lnSpc>
                <a:spcPct val="120000"/>
              </a:lnSpc>
            </a:pPr>
            <a:r>
              <a:rPr lang="en-US" sz="2600" dirty="0" smtClean="0">
                <a:solidFill>
                  <a:srgbClr val="00A9A5"/>
                </a:solidFill>
              </a:rPr>
              <a:t>	A</a:t>
            </a:r>
            <a:r>
              <a:rPr lang="en-US" sz="2600" dirty="0">
                <a:solidFill>
                  <a:srgbClr val="00A9A5"/>
                </a:solidFill>
              </a:rPr>
              <a:t>. </a:t>
            </a:r>
            <a:r>
              <a:rPr lang="en-US" sz="2600" dirty="0">
                <a:solidFill>
                  <a:srgbClr val="242021"/>
                </a:solidFill>
              </a:rPr>
              <a:t>although 		</a:t>
            </a:r>
            <a:r>
              <a:rPr lang="en-US" sz="2600" dirty="0" smtClean="0">
                <a:solidFill>
                  <a:srgbClr val="242021"/>
                </a:solidFill>
              </a:rPr>
              <a:t>	</a:t>
            </a:r>
            <a:r>
              <a:rPr lang="en-US" sz="2600" dirty="0" smtClean="0">
                <a:solidFill>
                  <a:srgbClr val="00A9A5"/>
                </a:solidFill>
              </a:rPr>
              <a:t>B</a:t>
            </a:r>
            <a:r>
              <a:rPr lang="en-US" sz="2600" dirty="0">
                <a:solidFill>
                  <a:srgbClr val="00A9A5"/>
                </a:solidFill>
              </a:rPr>
              <a:t>. </a:t>
            </a:r>
            <a:r>
              <a:rPr lang="en-US" sz="2600" dirty="0">
                <a:solidFill>
                  <a:srgbClr val="242021"/>
                </a:solidFill>
              </a:rPr>
              <a:t>because 		</a:t>
            </a:r>
            <a:r>
              <a:rPr lang="en-US" sz="2600" dirty="0" smtClean="0">
                <a:solidFill>
                  <a:srgbClr val="242021"/>
                </a:solidFill>
              </a:rPr>
              <a:t>	</a:t>
            </a:r>
            <a:r>
              <a:rPr lang="en-US" sz="2600" dirty="0" smtClean="0">
                <a:solidFill>
                  <a:srgbClr val="00A9A5"/>
                </a:solidFill>
              </a:rPr>
              <a:t>C</a:t>
            </a:r>
            <a:r>
              <a:rPr lang="en-US" sz="2600" dirty="0">
                <a:solidFill>
                  <a:srgbClr val="00A9A5"/>
                </a:solidFill>
              </a:rPr>
              <a:t>. </a:t>
            </a:r>
            <a:r>
              <a:rPr lang="en-US" sz="2600" dirty="0">
                <a:solidFill>
                  <a:srgbClr val="242021"/>
                </a:solidFill>
              </a:rPr>
              <a:t>so</a:t>
            </a:r>
            <a:br>
              <a:rPr lang="en-US" sz="2600" dirty="0">
                <a:solidFill>
                  <a:srgbClr val="242021"/>
                </a:solidFill>
              </a:rPr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542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"/>
          <p:cNvSpPr txBox="1"/>
          <p:nvPr/>
        </p:nvSpPr>
        <p:spPr>
          <a:xfrm>
            <a:off x="1183195" y="1331912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 – Chain story with </a:t>
            </a:r>
            <a:r>
              <a:rPr lang="en-US" sz="2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9" name="Google Shape;3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21" name="Google Shape;321;p17"/>
          <p:cNvSpPr/>
          <p:nvPr/>
        </p:nvSpPr>
        <p:spPr>
          <a:xfrm>
            <a:off x="5342021" y="2385561"/>
            <a:ext cx="6656489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en-US" sz="2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it rained yesterday, we went shopping.</a:t>
            </a:r>
            <a:br>
              <a:rPr lang="en-US" sz="2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B: </a:t>
            </a:r>
            <a:r>
              <a:rPr lang="en-US" sz="2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we went shopping, we didn’t buy anything.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C: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endParaRPr/>
          </a:p>
        </p:txBody>
      </p:sp>
      <p:pic>
        <p:nvPicPr>
          <p:cNvPr id="322" name="Google Shape;322;p17" descr="3D Men Connecting Jigsaw Puzzle Stock Illustration - Illustration of  participation, concepts: 436543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612" y="2449624"/>
            <a:ext cx="4823944" cy="3195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/>
          <p:nvPr/>
        </p:nvSpPr>
        <p:spPr>
          <a:xfrm>
            <a:off x="1065114" y="871343"/>
            <a:ext cx="21491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419179" y="85508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9"/>
          <p:cNvSpPr txBox="1"/>
          <p:nvPr/>
        </p:nvSpPr>
        <p:spPr>
          <a:xfrm>
            <a:off x="471964" y="75244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353" name="Google Shape;353;p19"/>
          <p:cNvSpPr txBox="1"/>
          <p:nvPr/>
        </p:nvSpPr>
        <p:spPr>
          <a:xfrm>
            <a:off x="293104" y="132933"/>
            <a:ext cx="369700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CONSOLIDATION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2808751" y="832067"/>
            <a:ext cx="80704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Grammar:</a:t>
            </a:r>
            <a:r>
              <a:rPr lang="en-US" sz="4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Connectors of contrast</a:t>
            </a:r>
            <a:endParaRPr dirty="0"/>
          </a:p>
        </p:txBody>
      </p:sp>
      <p:grpSp>
        <p:nvGrpSpPr>
          <p:cNvPr id="355" name="Google Shape;355;p19"/>
          <p:cNvGrpSpPr/>
          <p:nvPr/>
        </p:nvGrpSpPr>
        <p:grpSpPr>
          <a:xfrm>
            <a:off x="1866781" y="1816738"/>
            <a:ext cx="8514892" cy="3107113"/>
            <a:chOff x="-164765" y="267380"/>
            <a:chExt cx="8097313" cy="3107113"/>
          </a:xfrm>
        </p:grpSpPr>
        <p:sp>
          <p:nvSpPr>
            <p:cNvPr id="356" name="Google Shape;356;p19"/>
            <p:cNvSpPr/>
            <p:nvPr/>
          </p:nvSpPr>
          <p:spPr>
            <a:xfrm>
              <a:off x="164765" y="267380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9"/>
            <p:cNvSpPr txBox="1"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/>
            <p:cNvSpPr txBox="1"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3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9"/>
          <p:cNvSpPr>
            <a:spLocks noChangeArrowheads="1" noChangeShapeType="1" noTextEdit="1"/>
          </p:cNvSpPr>
          <p:nvPr/>
        </p:nvSpPr>
        <p:spPr bwMode="auto">
          <a:xfrm>
            <a:off x="3860803" y="1143001"/>
            <a:ext cx="4127500" cy="6477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HOMEWORK</a:t>
            </a:r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2235200" y="2590801"/>
            <a:ext cx="8839200" cy="135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 smtClean="0">
                <a:solidFill>
                  <a:srgbClr val="0000FF"/>
                </a:solidFill>
              </a:rPr>
              <a:t>Do </a:t>
            </a:r>
            <a:r>
              <a:rPr lang="en-US" sz="3200" b="1" dirty="0">
                <a:solidFill>
                  <a:srgbClr val="0000FF"/>
                </a:solidFill>
              </a:rPr>
              <a:t>more exercises in workbook.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solidFill>
                  <a:srgbClr val="0000FF"/>
                </a:solidFill>
              </a:rPr>
              <a:t> Prepare: Unit 4: Communication</a:t>
            </a:r>
          </a:p>
        </p:txBody>
      </p:sp>
      <p:pic>
        <p:nvPicPr>
          <p:cNvPr id="5" name="Google Shape;37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0620" y="4526893"/>
            <a:ext cx="3701453" cy="2140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3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17987"/>
            <a:ext cx="12324735" cy="697598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38517" y="1799306"/>
            <a:ext cx="9173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pPr algn="ctr"/>
            <a:r>
              <a:rPr lang="en-GB" sz="7200" b="1" dirty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7200" b="1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6;p5"/>
          <p:cNvSpPr/>
          <p:nvPr/>
        </p:nvSpPr>
        <p:spPr>
          <a:xfrm>
            <a:off x="214270" y="138098"/>
            <a:ext cx="1883767" cy="378741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Bahnschrift SemiBold" panose="020B0502040204020203" pitchFamily="34" charset="0"/>
                <a:ea typeface="Calibri"/>
                <a:cs typeface="Calibri"/>
                <a:sym typeface="Calibri"/>
              </a:rPr>
              <a:t>WARM-UP</a:t>
            </a:r>
            <a:endParaRPr sz="2000" b="1" dirty="0">
              <a:solidFill>
                <a:schemeClr val="dk1"/>
              </a:solidFill>
              <a:latin typeface="Bahnschrift SemiBold" panose="020B05020402040202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7;p5"/>
          <p:cNvSpPr/>
          <p:nvPr/>
        </p:nvSpPr>
        <p:spPr>
          <a:xfrm>
            <a:off x="2462527" y="78248"/>
            <a:ext cx="3432041" cy="498815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Bahnschrift SemiBold" panose="020B0502040204020203" pitchFamily="34" charset="0"/>
                <a:ea typeface="Calibri"/>
                <a:cs typeface="Calibri"/>
                <a:sym typeface="Calibri"/>
              </a:rPr>
              <a:t>Sentence puzzling</a:t>
            </a:r>
            <a:endParaRPr sz="2800" b="1" dirty="0">
              <a:solidFill>
                <a:srgbClr val="C00000"/>
              </a:solidFill>
              <a:latin typeface="Bahnschrift SemiBold" panose="020B050204020402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52;p5" descr="Jigsaw puzzle - Simple English Wikipedia, the free encyclop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73183" y="78248"/>
            <a:ext cx="2821021" cy="2538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</p:pic>
      <p:sp>
        <p:nvSpPr>
          <p:cNvPr id="13" name="Google Shape;160;p6"/>
          <p:cNvSpPr/>
          <p:nvPr/>
        </p:nvSpPr>
        <p:spPr>
          <a:xfrm>
            <a:off x="606606" y="1442363"/>
            <a:ext cx="68804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1.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goes out although it is raining.</a:t>
            </a:r>
            <a:endParaRPr sz="28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606" y="2413184"/>
            <a:ext cx="6760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2.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gets good marks though she is lazy.</a:t>
            </a:r>
            <a:endParaRPr lang="en-US" sz="28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057" y="3384045"/>
            <a:ext cx="9704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3.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studied hard. However, he failed the exam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9057" y="4216990"/>
            <a:ext cx="11601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4.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movie is not very interesting.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Howeve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r, people still like to watch it.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262597" y="1887984"/>
            <a:ext cx="11499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84450" y="2830749"/>
            <a:ext cx="1058549" cy="15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29728" y="3829487"/>
            <a:ext cx="11499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25831" y="4606914"/>
            <a:ext cx="11499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6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957679" y="2462423"/>
            <a:ext cx="64093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Connectors of contrast</a:t>
            </a:r>
            <a:endParaRPr dirty="0"/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460375" y="237708"/>
            <a:ext cx="150312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 Black" panose="020B0A04020102020204" pitchFamily="34" charset="0"/>
                <a:ea typeface="MS Gothic" panose="020B0609070205080204" pitchFamily="49" charset="-128"/>
                <a:cs typeface="Open Sans"/>
                <a:sym typeface="Open Sans"/>
              </a:rPr>
              <a:t>Unit</a:t>
            </a:r>
            <a:endParaRPr dirty="0"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22759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 Black" panose="020B0A04020102020204" pitchFamily="34" charset="0"/>
                <a:ea typeface="MS Gothic" panose="020B0609070205080204" pitchFamily="49" charset="-128"/>
                <a:cs typeface="Open Sans"/>
                <a:sym typeface="Open Sans"/>
              </a:rPr>
              <a:t>FILMS</a:t>
            </a:r>
            <a:endParaRPr dirty="0"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grpSp>
        <p:nvGrpSpPr>
          <p:cNvPr id="104" name="Google Shape;104;p2"/>
          <p:cNvGrpSpPr/>
          <p:nvPr/>
        </p:nvGrpSpPr>
        <p:grpSpPr>
          <a:xfrm>
            <a:off x="1922199" y="3215338"/>
            <a:ext cx="8097313" cy="3107113"/>
            <a:chOff x="-164765" y="267380"/>
            <a:chExt cx="8097313" cy="3107113"/>
          </a:xfrm>
        </p:grpSpPr>
        <p:sp>
          <p:nvSpPr>
            <p:cNvPr id="105" name="Google Shape;105;p2"/>
            <p:cNvSpPr/>
            <p:nvPr/>
          </p:nvSpPr>
          <p:spPr>
            <a:xfrm>
              <a:off x="164765" y="267380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19659" y="125770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3719659" y="125770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3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2" descr="The Rules of Connectors in Bangla | BD English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8" descr="Learntalk | However, Besides, As a Result, and Other Sentence Connecto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6171" y="1925026"/>
            <a:ext cx="5435386" cy="271769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215535" y="906760"/>
            <a:ext cx="117008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</a:t>
            </a:r>
            <a:r>
              <a:rPr lang="en-US" sz="3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3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3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connect 2 contrasting ideas.</a:t>
            </a:r>
            <a:endParaRPr dirty="0"/>
          </a:p>
        </p:txBody>
      </p:sp>
      <p:sp>
        <p:nvSpPr>
          <p:cNvPr id="193" name="Google Shape;193;p8"/>
          <p:cNvSpPr txBox="1"/>
          <p:nvPr/>
        </p:nvSpPr>
        <p:spPr>
          <a:xfrm>
            <a:off x="118392" y="2588571"/>
            <a:ext cx="3850447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contrasting ideas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the same sentence</a:t>
            </a:r>
            <a:endParaRPr dirty="0"/>
          </a:p>
        </p:txBody>
      </p:sp>
      <p:sp>
        <p:nvSpPr>
          <p:cNvPr id="194" name="Google Shape;194;p8"/>
          <p:cNvSpPr txBox="1"/>
          <p:nvPr/>
        </p:nvSpPr>
        <p:spPr>
          <a:xfrm>
            <a:off x="8941557" y="2345153"/>
            <a:ext cx="3255034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 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contrasting ideas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2 sentences</a:t>
            </a:r>
            <a:endParaRPr dirty="0"/>
          </a:p>
        </p:txBody>
      </p:sp>
      <p:sp>
        <p:nvSpPr>
          <p:cNvPr id="195" name="Google Shape;195;p8"/>
          <p:cNvSpPr/>
          <p:nvPr/>
        </p:nvSpPr>
        <p:spPr>
          <a:xfrm>
            <a:off x="422505" y="5220860"/>
            <a:ext cx="116027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 / Though</a:t>
            </a:r>
            <a:r>
              <a:rPr lang="en-US" sz="2400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John Peters is an amateur actor, he gave a great performance in his film.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96" name="Google Shape;196;p8"/>
          <p:cNvSpPr/>
          <p:nvPr/>
        </p:nvSpPr>
        <p:spPr>
          <a:xfrm>
            <a:off x="422505" y="5739795"/>
            <a:ext cx="112028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John Peters is an amateur actor. </a:t>
            </a:r>
            <a:r>
              <a:rPr lang="en-US" sz="24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400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, he gave a great performance in his film.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215535" y="83018"/>
            <a:ext cx="558838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Grammar: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Connectors of contrast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/>
        </p:nvSpPr>
        <p:spPr>
          <a:xfrm>
            <a:off x="953972" y="655604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230" name="Google Shape;230;p11"/>
          <p:cNvSpPr/>
          <p:nvPr/>
        </p:nvSpPr>
        <p:spPr>
          <a:xfrm>
            <a:off x="453992" y="66591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506777" y="56327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154558" y="67824"/>
            <a:ext cx="2542460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223;p10" descr="Businessmen about To Connect Puzzle Pieces Stock Illustration -  Illustration of business, team: 45660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9164" y="563271"/>
            <a:ext cx="2050474" cy="126231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66427" y="1590992"/>
            <a:ext cx="1033408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1. 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questions were very difficult. He solved them easily</a:t>
            </a: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2. 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He was a great actor. He never played a leading role in a </a:t>
            </a: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film.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/>
            </a:r>
            <a:b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3. 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They spent a lot of money on the film. The film wasn't a big </a:t>
            </a: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success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/>
            </a:r>
            <a:b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4. 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film was a comedy. I didn't find it funny at all</a:t>
            </a: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.</a:t>
            </a: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5. 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We played well. We couldn't win the match. </a:t>
            </a:r>
          </a:p>
        </p:txBody>
      </p:sp>
    </p:spTree>
    <p:extLst>
      <p:ext uri="{BB962C8B-B14F-4D97-AF65-F5344CB8AC3E}">
        <p14:creationId xmlns:p14="http://schemas.microsoft.com/office/powerpoint/2010/main" val="4737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/>
        </p:nvSpPr>
        <p:spPr>
          <a:xfrm>
            <a:off x="1166408" y="669288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230" name="Google Shape;230;p11"/>
          <p:cNvSpPr/>
          <p:nvPr/>
        </p:nvSpPr>
        <p:spPr>
          <a:xfrm>
            <a:off x="666428" y="67959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719213" y="57695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154558" y="67824"/>
            <a:ext cx="2542460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1027862" y="1793972"/>
            <a:ext cx="1137230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</a:t>
            </a:r>
            <a:r>
              <a:rPr lang="en-US" sz="20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/ Though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questions were very difficult, he solved them easily.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 dirty="0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solved the questions easily </a:t>
            </a:r>
            <a:r>
              <a:rPr lang="en-US" sz="20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were very difficult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8" name="Google Shape;223;p10" descr="Businessmen about To Connect Puzzle Pieces Stock Illustration -  Illustration of business, team: 45660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7563" y="930898"/>
            <a:ext cx="2050474" cy="113225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148611" y="1281099"/>
            <a:ext cx="8678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1. 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questions were very difficult. He solved them easily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.</a:t>
            </a:r>
            <a:endParaRPr lang="en-US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611" y="2863863"/>
            <a:ext cx="9399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2. 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He was a great actor. He never played a leading role in a film.</a:t>
            </a:r>
            <a:b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16248" y="4724946"/>
            <a:ext cx="98525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048DA4"/>
                </a:solidFill>
              </a:rPr>
              <a:t>Although</a:t>
            </a:r>
            <a:r>
              <a:rPr lang="en-US" sz="2000" b="1" dirty="0">
                <a:solidFill>
                  <a:srgbClr val="048DA4"/>
                </a:solidFill>
              </a:rPr>
              <a:t>/ Though </a:t>
            </a:r>
            <a:r>
              <a:rPr lang="en-US" sz="2000" dirty="0"/>
              <a:t>they spent a lot of money on the film, it wasn’t a big success.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ED7D31"/>
                </a:solidFill>
              </a:rPr>
              <a:t>or</a:t>
            </a:r>
            <a:r>
              <a:rPr lang="en-US" sz="2000" dirty="0"/>
              <a:t> The film wasn’t a big success </a:t>
            </a:r>
            <a:r>
              <a:rPr lang="en-US" sz="2000" b="1" dirty="0">
                <a:solidFill>
                  <a:srgbClr val="048DA4"/>
                </a:solidFill>
              </a:rPr>
              <a:t>although/though </a:t>
            </a:r>
            <a:r>
              <a:rPr lang="en-US" sz="2000" dirty="0"/>
              <a:t>they spent a lot of money on it.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6248" y="4286550"/>
            <a:ext cx="10258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3. They spent a lot of money on the film. The film wasn't a big success</a:t>
            </a:r>
            <a:b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endParaRPr lang="en-US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6248" y="3247990"/>
            <a:ext cx="9997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048DA4"/>
                </a:solidFill>
              </a:rPr>
              <a:t>Although</a:t>
            </a:r>
            <a:r>
              <a:rPr lang="en-US" sz="2000" b="1" dirty="0">
                <a:solidFill>
                  <a:srgbClr val="048DA4"/>
                </a:solidFill>
              </a:rPr>
              <a:t>/ Though </a:t>
            </a:r>
            <a:r>
              <a:rPr lang="en-US" sz="2000" dirty="0"/>
              <a:t>he was a great actor, he never played a leading role in a film.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ED7D31"/>
                </a:solidFill>
              </a:rPr>
              <a:t>or</a:t>
            </a:r>
            <a:r>
              <a:rPr lang="en-US" sz="2000" dirty="0"/>
              <a:t> He never played a leading role in a film </a:t>
            </a:r>
            <a:r>
              <a:rPr lang="en-US" sz="2000" b="1" dirty="0">
                <a:solidFill>
                  <a:srgbClr val="048DA4"/>
                </a:solidFill>
              </a:rPr>
              <a:t>although/though </a:t>
            </a:r>
            <a:r>
              <a:rPr lang="en-US" sz="2000" dirty="0"/>
              <a:t>he was a great 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7729" y="3513635"/>
            <a:ext cx="8600607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b="1" dirty="0" smtClean="0">
                <a:solidFill>
                  <a:srgbClr val="ED7D31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200" b="1" dirty="0" smtClean="0">
                <a:solidFill>
                  <a:srgbClr val="048DA4"/>
                </a:solidFill>
              </a:rPr>
              <a:t>Although</a:t>
            </a:r>
            <a:r>
              <a:rPr lang="en-US" sz="2200" b="1" dirty="0">
                <a:solidFill>
                  <a:srgbClr val="048DA4"/>
                </a:solidFill>
              </a:rPr>
              <a:t>/ Though </a:t>
            </a:r>
            <a:r>
              <a:rPr lang="en-US" sz="2200" dirty="0"/>
              <a:t>we played well, we couldn’t win the match.</a:t>
            </a:r>
          </a:p>
          <a:p>
            <a:pPr lvl="0">
              <a:lnSpc>
                <a:spcPct val="150000"/>
              </a:lnSpc>
            </a:pPr>
            <a:r>
              <a:rPr lang="en-US" sz="2200" b="1" dirty="0">
                <a:solidFill>
                  <a:srgbClr val="ED7D31"/>
                </a:solidFill>
              </a:rPr>
              <a:t>or</a:t>
            </a:r>
            <a:r>
              <a:rPr lang="en-US" sz="2200" dirty="0"/>
              <a:t> We couldn’t win the match </a:t>
            </a:r>
            <a:r>
              <a:rPr lang="en-US" sz="2200" b="1" dirty="0">
                <a:solidFill>
                  <a:srgbClr val="048DA4"/>
                </a:solidFill>
              </a:rPr>
              <a:t>although/though </a:t>
            </a:r>
            <a:r>
              <a:rPr lang="en-US" sz="2200" dirty="0"/>
              <a:t>we played well.</a:t>
            </a:r>
          </a:p>
        </p:txBody>
      </p:sp>
      <p:sp>
        <p:nvSpPr>
          <p:cNvPr id="5" name="Google Shape;229;p11"/>
          <p:cNvSpPr txBox="1"/>
          <p:nvPr/>
        </p:nvSpPr>
        <p:spPr>
          <a:xfrm>
            <a:off x="1166408" y="669288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6" name="Google Shape;230;p11"/>
          <p:cNvSpPr/>
          <p:nvPr/>
        </p:nvSpPr>
        <p:spPr>
          <a:xfrm>
            <a:off x="666428" y="67959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31;p11"/>
          <p:cNvSpPr txBox="1"/>
          <p:nvPr/>
        </p:nvSpPr>
        <p:spPr>
          <a:xfrm>
            <a:off x="719213" y="57695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233;p11"/>
          <p:cNvSpPr txBox="1"/>
          <p:nvPr/>
        </p:nvSpPr>
        <p:spPr>
          <a:xfrm>
            <a:off x="154558" y="67824"/>
            <a:ext cx="2542460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223;p10" descr="Businessmen about To Connect Puzzle Pieces Stock Illustration -  Illustration of business, team: 45660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49164" y="563271"/>
            <a:ext cx="2050474" cy="126231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917729" y="2950655"/>
            <a:ext cx="10117041" cy="665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5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. We played well. We couldn't win the match.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7729" y="1372294"/>
            <a:ext cx="8761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4. The film was a comedy. I didn't find it funny at all.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7729" y="1844059"/>
            <a:ext cx="10235196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b="1" dirty="0" smtClean="0">
                <a:solidFill>
                  <a:srgbClr val="ED7D31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200" b="1" dirty="0" smtClean="0">
                <a:solidFill>
                  <a:srgbClr val="048DA4"/>
                </a:solidFill>
              </a:rPr>
              <a:t>Although</a:t>
            </a:r>
            <a:r>
              <a:rPr lang="en-US" sz="2200" b="1" dirty="0">
                <a:solidFill>
                  <a:srgbClr val="048DA4"/>
                </a:solidFill>
              </a:rPr>
              <a:t>/ Though </a:t>
            </a:r>
            <a:r>
              <a:rPr lang="en-US" sz="2200" dirty="0"/>
              <a:t>the film was a comedy, I didn’t find it funny at all.</a:t>
            </a:r>
          </a:p>
          <a:p>
            <a:pPr lvl="0">
              <a:lnSpc>
                <a:spcPct val="150000"/>
              </a:lnSpc>
            </a:pPr>
            <a:r>
              <a:rPr lang="en-US" sz="2200" b="1" dirty="0">
                <a:solidFill>
                  <a:srgbClr val="ED7D31"/>
                </a:solidFill>
              </a:rPr>
              <a:t>or</a:t>
            </a:r>
            <a:r>
              <a:rPr lang="en-US" sz="2200" dirty="0"/>
              <a:t> I didn’t find the film funny at all </a:t>
            </a:r>
            <a:r>
              <a:rPr lang="en-US" sz="2200" b="1" dirty="0">
                <a:solidFill>
                  <a:srgbClr val="048DA4"/>
                </a:solidFill>
              </a:rPr>
              <a:t>although/though </a:t>
            </a:r>
            <a:r>
              <a:rPr lang="en-US" sz="2200" dirty="0"/>
              <a:t>it was a comedy.</a:t>
            </a:r>
          </a:p>
        </p:txBody>
      </p:sp>
    </p:spTree>
    <p:extLst>
      <p:ext uri="{BB962C8B-B14F-4D97-AF65-F5344CB8AC3E}">
        <p14:creationId xmlns:p14="http://schemas.microsoft.com/office/powerpoint/2010/main" val="41052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/>
          <p:nvPr/>
        </p:nvSpPr>
        <p:spPr>
          <a:xfrm>
            <a:off x="1172112" y="317397"/>
            <a:ext cx="110198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sentences, using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241" name="Google Shape;241;p12"/>
          <p:cNvSpPr/>
          <p:nvPr/>
        </p:nvSpPr>
        <p:spPr>
          <a:xfrm>
            <a:off x="576198" y="28420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628983" y="18156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46" name="Google Shape;246;p12" descr="Businessmen about To Connect Puzzle Pieces Stock Illustration -  Illustration of business, team: 45660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6030" y="2035597"/>
            <a:ext cx="5406186" cy="326501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1001</Words>
  <Application>Microsoft Office PowerPoint</Application>
  <PresentationFormat>Widescreen</PresentationFormat>
  <Paragraphs>171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Times New Roman</vt:lpstr>
      <vt:lpstr>Wingdings</vt:lpstr>
      <vt:lpstr>Calibri</vt:lpstr>
      <vt:lpstr>Arial Black</vt:lpstr>
      <vt:lpstr>Arial</vt:lpstr>
      <vt:lpstr>Open Sans</vt:lpstr>
      <vt:lpstr>MS Gothic</vt:lpstr>
      <vt:lpstr>Arial Narrow</vt:lpstr>
      <vt:lpstr>UVN Bay Buom Nang</vt:lpstr>
      <vt:lpstr>Mongolian Baiti</vt:lpstr>
      <vt:lpstr>Noto Sans Symbols</vt:lpstr>
      <vt:lpstr>Bahnschrift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19</cp:revision>
  <dcterms:created xsi:type="dcterms:W3CDTF">2020-12-09T02:04:09Z</dcterms:created>
  <dcterms:modified xsi:type="dcterms:W3CDTF">2023-01-14T12:38:38Z</dcterms:modified>
</cp:coreProperties>
</file>