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62" r:id="rId6"/>
    <p:sldId id="259" r:id="rId7"/>
    <p:sldId id="258" r:id="rId8"/>
    <p:sldId id="263" r:id="rId9"/>
    <p:sldId id="265" r:id="rId10"/>
    <p:sldId id="266" r:id="rId11"/>
    <p:sldId id="267" r:id="rId12"/>
    <p:sldId id="261" r:id="rId13"/>
    <p:sldId id="264" r:id="rId14"/>
    <p:sldId id="260" r:id="rId15"/>
    <p:sldId id="268" r:id="rId16"/>
    <p:sldId id="269" r:id="rId17"/>
    <p:sldId id="270" r:id="rId18"/>
    <p:sldId id="271"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4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10/27/2022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10/27/2022</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4.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97.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06.png"/><Relationship Id="rId5" Type="http://schemas.openxmlformats.org/officeDocument/2006/relationships/audio" Target="../media/audio4.wav"/><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100.png"/><Relationship Id="rId4" Type="http://schemas.openxmlformats.org/officeDocument/2006/relationships/audio" Target="../media/audio3.wav"/><Relationship Id="rId9" Type="http://schemas.openxmlformats.org/officeDocument/2006/relationships/image" Target="../media/image99.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8.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Arial (Body)"/>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𝑀</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𝑁</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=180°</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⇔56°+65°+</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=180°</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=59°</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65°&gt;59°&gt;56°</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Arial (Body)"/>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𝑁</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𝑃</m:t>
                        </m:r>
                      </m:e>
                    </m:acc>
                    <m:r>
                      <a:rPr lang="en-US" sz="4000" i="1">
                        <a:solidFill>
                          <a:srgbClr val="000000"/>
                        </a:solidFill>
                        <a:effectLst/>
                        <a:latin typeface="Arial (Body)"/>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Arial (Body)"/>
                            <a:ea typeface="Times New Roman" panose="02020603050405020304" pitchFamily="18" charset="0"/>
                            <a:cs typeface="Times New Roman" panose="02020603050405020304" pitchFamily="18" charset="0"/>
                          </a:rPr>
                        </m:ctrlPr>
                      </m:accPr>
                      <m:e>
                        <m:r>
                          <a:rPr lang="en-US" sz="4000" i="1">
                            <a:solidFill>
                              <a:srgbClr val="000000"/>
                            </a:solidFill>
                            <a:effectLst/>
                            <a:latin typeface="Arial (Body)"/>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mc:Choice xmlns:a14="http://schemas.microsoft.com/office/drawing/2010/main"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𝐵𝐶</m:t>
                    </m:r>
                    <m:r>
                      <a:rPr lang="vi-VN" sz="4000" i="1" dirty="0" smtClean="0">
                        <a:effectLst/>
                        <a:latin typeface="Arial (Body)"/>
                        <a:ea typeface="Calibri" panose="020F0502020204030204" pitchFamily="34" charset="0"/>
                        <a:cs typeface="Times New Roman" panose="02020603050405020304" pitchFamily="18" charset="0"/>
                      </a:rPr>
                      <m:t>&gt; </m:t>
                    </m:r>
                    <m:r>
                      <a:rPr lang="vi-VN" sz="4000" i="1" dirty="0">
                        <a:effectLst/>
                        <a:latin typeface="Arial (Body)"/>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Arial (Body)"/>
                        <a:ea typeface="Cambria Math" panose="02040503050406030204" pitchFamily="18"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6</m:t>
                    </m:r>
                    <m:r>
                      <a:rPr lang="vi-VN" sz="4000" i="1" dirty="0">
                        <a:effectLst/>
                        <a:latin typeface="Arial (Body)"/>
                        <a:ea typeface="Calibri" panose="020F0502020204030204" pitchFamily="34" charset="0"/>
                        <a:cs typeface="Times New Roman" panose="02020603050405020304" pitchFamily="18" charset="0"/>
                      </a:rPr>
                      <m:t>&gt;</m:t>
                    </m:r>
                    <m:r>
                      <a:rPr lang="vi-VN" sz="4000" i="1" dirty="0">
                        <a:effectLst/>
                        <a:latin typeface="Arial (Body)"/>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𝐵𝐶</m:t>
                    </m:r>
                    <m:r>
                      <a:rPr lang="en-US" sz="4000" b="0" i="1" dirty="0" smtClean="0">
                        <a:effectLst/>
                        <a:latin typeface="Arial (Body)"/>
                        <a:ea typeface="Calibri" panose="020F0502020204030204" pitchFamily="34"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&lt;</m:t>
                    </m:r>
                    <m:r>
                      <a:rPr lang="vi-VN" sz="4000" i="1" dirty="0" smtClean="0">
                        <a:effectLst/>
                        <a:latin typeface="Arial (Body)"/>
                        <a:ea typeface="Calibri" panose="020F0502020204030204" pitchFamily="34" charset="0"/>
                        <a:cs typeface="Times New Roman" panose="02020603050405020304" pitchFamily="18" charset="0"/>
                      </a:rPr>
                      <m:t>𝐴𝐶</m:t>
                    </m:r>
                    <m:r>
                      <a:rPr lang="vi-VN" sz="4000" dirty="0">
                        <a:latin typeface="Arial (Body)"/>
                        <a:ea typeface="Calibri" panose="020F0502020204030204" pitchFamily="34" charset="0"/>
                        <a:cs typeface="Times New Roman" panose="02020603050405020304" pitchFamily="18" charset="0"/>
                      </a:rPr>
                      <m:t>⇒</m:t>
                    </m:r>
                    <m:r>
                      <a:rPr lang="en-US" sz="4000" b="0" i="0" dirty="0" smtClean="0">
                        <a:latin typeface="Arial (Body)"/>
                        <a:ea typeface="Calibri" panose="020F0502020204030204" pitchFamily="34" charset="0"/>
                        <a:cs typeface="Times New Roman" panose="02020603050405020304" pitchFamily="18" charset="0"/>
                      </a:rPr>
                      <m:t>2&lt;</m:t>
                    </m:r>
                    <m:r>
                      <a:rPr lang="en-US" sz="4000" b="0" i="1" dirty="0" smtClean="0">
                        <a:latin typeface="Arial (Body)"/>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Arial (Body)"/>
                        <a:ea typeface="Cambria Math" panose="02040503050406030204" pitchFamily="18" charset="0"/>
                        <a:cs typeface="Times New Roman" panose="02020603050405020304" pitchFamily="18" charset="0"/>
                      </a:rPr>
                      <m:t>⇒</m:t>
                    </m:r>
                    <m:r>
                      <a:rPr lang="vi-VN" sz="4000" i="1" dirty="0" smtClean="0">
                        <a:effectLst/>
                        <a:latin typeface="Arial (Body)"/>
                        <a:ea typeface="Calibri" panose="020F0502020204030204" pitchFamily="34" charset="0"/>
                        <a:cs typeface="Times New Roman" panose="02020603050405020304" pitchFamily="18" charset="0"/>
                      </a:rPr>
                      <m:t>2&lt;</m:t>
                    </m:r>
                    <m:r>
                      <a:rPr lang="vi-VN" sz="4000" i="1" dirty="0" smtClean="0">
                        <a:effectLst/>
                        <a:latin typeface="Arial (Body)"/>
                        <a:ea typeface="Calibri" panose="020F0502020204030204" pitchFamily="34" charset="0"/>
                        <a:cs typeface="Times New Roman" panose="02020603050405020304" pitchFamily="18" charset="0"/>
                      </a:rPr>
                      <m:t>𝐴𝐶</m:t>
                    </m:r>
                    <m:r>
                      <a:rPr lang="vi-VN" sz="4000" i="1" dirty="0" smtClean="0">
                        <a:effectLst/>
                        <a:latin typeface="Arial (Body)"/>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Arial (Body)"/>
                        <a:ea typeface="Calibri" panose="020F0502020204030204" pitchFamily="34" charset="0"/>
                        <a:cs typeface="Times New Roman" panose="02020603050405020304" pitchFamily="18" charset="0"/>
                      </a:rPr>
                      <m:t>𝐴𝐶</m:t>
                    </m:r>
                    <m:r>
                      <a:rPr lang="vi-VN" sz="4000" i="1" dirty="0" smtClean="0">
                        <a:effectLst/>
                        <a:latin typeface="Arial (Body)"/>
                        <a:ea typeface="Calibri" panose="020F0502020204030204" pitchFamily="34" charset="0"/>
                        <a:cs typeface="Times New Roman" panose="02020603050405020304" pitchFamily="18" charset="0"/>
                      </a:rPr>
                      <m:t>&gt;</m:t>
                    </m:r>
                    <m:r>
                      <a:rPr lang="vi-VN" sz="4000" i="1" dirty="0" smtClean="0">
                        <a:effectLst/>
                        <a:latin typeface="Arial (Body)"/>
                        <a:ea typeface="Calibri" panose="020F0502020204030204" pitchFamily="34" charset="0"/>
                        <a:cs typeface="Times New Roman" panose="02020603050405020304" pitchFamily="18" charset="0"/>
                      </a:rPr>
                      <m:t>𝐴𝐵</m:t>
                    </m:r>
                    <m:r>
                      <a:rPr lang="vi-VN" sz="4000" i="1" dirty="0" smtClean="0">
                        <a:effectLst/>
                        <a:latin typeface="Arial (Body)"/>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mc:Choice xmlns:a14="http://schemas.microsoft.com/office/drawing/2010/main"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mc:Choice xmlns:a14="http://schemas.microsoft.com/office/drawing/2010/main"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𝐵𝐷𝐸</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𝐵𝐷𝐴</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𝐵𝐷𝐸</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&lt;</m:t>
                    </m:r>
                    <m:r>
                      <a:rPr lang="vi-VN" sz="4000" i="1" dirty="0" smtClean="0">
                        <a:solidFill>
                          <a:srgbClr val="000000"/>
                        </a:solidFill>
                        <a:effectLst/>
                        <a:latin typeface="Arial (Body)"/>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𝐵𝐺𝐸</m:t>
                        </m:r>
                      </m:e>
                    </m:acc>
                    <m:r>
                      <a:rPr lang="vi-VN" sz="4000" i="1">
                        <a:solidFill>
                          <a:srgbClr val="000000"/>
                        </a:solidFill>
                        <a:effectLst/>
                        <a:latin typeface="Arial (Body)"/>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Arial (Body)"/>
                            <a:ea typeface="Calibri" panose="020F0502020204030204" pitchFamily="34" charset="0"/>
                            <a:cs typeface="Times New Roman" panose="02020603050405020304" pitchFamily="18" charset="0"/>
                          </a:rPr>
                        </m:ctrlPr>
                      </m:accPr>
                      <m:e>
                        <m:r>
                          <a:rPr lang="vi-VN" sz="4000" i="1">
                            <a:solidFill>
                              <a:srgbClr val="000000"/>
                            </a:solidFill>
                            <a:effectLst/>
                            <a:latin typeface="Arial (Body)"/>
                            <a:ea typeface="Calibri" panose="020F0502020204030204" pitchFamily="34" charset="0"/>
                            <a:cs typeface="Times New Roman" panose="02020603050405020304" pitchFamily="18" charset="0"/>
                          </a:rPr>
                          <m:t>𝐵𝐺𝐶</m:t>
                        </m:r>
                      </m:e>
                    </m:acc>
                    <m:r>
                      <a:rPr lang="vi-VN" sz="4000" i="1">
                        <a:solidFill>
                          <a:srgbClr val="000000"/>
                        </a:solidFill>
                        <a:effectLst/>
                        <a:latin typeface="Arial (Body)"/>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955" y="7168752"/>
            <a:ext cx="2030327" cy="3190514"/>
          </a:xfrm>
          <a:prstGeom prst="rect">
            <a:avLst/>
          </a:prstGeom>
        </p:spPr>
      </p:pic>
      <p:sp>
        <p:nvSpPr>
          <p:cNvPr id="10" name="Hộp Văn bản 9">
            <a:extLst>
              <a:ext uri="{FF2B5EF4-FFF2-40B4-BE49-F238E27FC236}">
                <a16:creationId xmlns:a16="http://schemas.microsoft.com/office/drawing/2014/main" id="{6429AB35-8B51-C601-FC8A-B9B2B46BB560}"/>
              </a:ext>
            </a:extLst>
          </p:cNvPr>
          <p:cNvSpPr txBox="1"/>
          <p:nvPr/>
        </p:nvSpPr>
        <p:spPr>
          <a:xfrm>
            <a:off x="1314450" y="1926661"/>
            <a:ext cx="15659100" cy="5935343"/>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2: QUAN HỆ GIỮA GÓC VÀ CẠNH ĐỐI DIỆN. </a:t>
            </a:r>
          </a:p>
          <a:p>
            <a:pPr algn="ctr">
              <a:lnSpc>
                <a:spcPct val="150000"/>
              </a:lnSpc>
            </a:pPr>
            <a:r>
              <a:rPr lang="en-US" sz="8800" b="1" dirty="0">
                <a:latin typeface="Arial" panose="020B0604020202020204" pitchFamily="34" charset="0"/>
                <a:cs typeface="Arial" panose="020B0604020202020204" pitchFamily="34" charset="0"/>
              </a:rPr>
              <a:t>BẤT ĐẲNG THỨC TAM GIÁC</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Arial (Body)"/>
                        <a:ea typeface="Calibri" panose="020F0502020204030204" pitchFamily="34" charset="0"/>
                      </a:rPr>
                      <m:t>Δ</m:t>
                    </m:r>
                    <m:r>
                      <a:rPr lang="en-US" sz="4200" i="1" dirty="0">
                        <a:solidFill>
                          <a:schemeClr val="tx1"/>
                        </a:solidFill>
                        <a:effectLst/>
                        <a:latin typeface="Arial (Body)"/>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Arial (Body)"/>
                        <a:ea typeface="Calibri" panose="020F0502020204030204" pitchFamily="34" charset="0"/>
                      </a:rPr>
                      <m:t>𝐴𝐵</m:t>
                    </m:r>
                    <m:r>
                      <a:rPr lang="en-US" sz="4200" i="1" dirty="0" smtClean="0">
                        <a:solidFill>
                          <a:schemeClr val="tx1"/>
                        </a:solidFill>
                        <a:effectLst/>
                        <a:latin typeface="Arial (Body)"/>
                        <a:ea typeface="Calibri" panose="020F0502020204030204" pitchFamily="34" charset="0"/>
                      </a:rPr>
                      <m:t>+</m:t>
                    </m:r>
                    <m:r>
                      <a:rPr lang="en-US" sz="4200" i="1" dirty="0" smtClean="0">
                        <a:solidFill>
                          <a:schemeClr val="tx1"/>
                        </a:solidFill>
                        <a:effectLst/>
                        <a:latin typeface="Arial (Body)"/>
                        <a:ea typeface="Calibri" panose="020F0502020204030204" pitchFamily="34" charset="0"/>
                      </a:rPr>
                      <m:t>𝐴𝐶</m:t>
                    </m:r>
                    <m:r>
                      <a:rPr lang="en-US" sz="4200" i="1" dirty="0" smtClean="0">
                        <a:solidFill>
                          <a:schemeClr val="tx1"/>
                        </a:solidFill>
                        <a:effectLst/>
                        <a:latin typeface="Arial (Body)"/>
                        <a:ea typeface="Calibri" panose="020F0502020204030204" pitchFamily="34" charset="0"/>
                      </a:rPr>
                      <m:t>=10</m:t>
                    </m:r>
                    <m:r>
                      <a:rPr lang="en-US" sz="4200" i="1" dirty="0" smtClean="0">
                        <a:solidFill>
                          <a:schemeClr val="tx1"/>
                        </a:solidFill>
                        <a:effectLst/>
                        <a:latin typeface="Arial (Body)"/>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Arial (Body)"/>
                        <a:ea typeface="Calibri" panose="020F0502020204030204" pitchFamily="34" charset="0"/>
                      </a:rPr>
                      <m:t>𝐴𝐶</m:t>
                    </m:r>
                    <m:r>
                      <a:rPr lang="en-US" sz="4200" b="0" i="1" dirty="0" smtClean="0">
                        <a:solidFill>
                          <a:schemeClr val="tx1"/>
                        </a:solidFill>
                        <a:effectLst/>
                        <a:latin typeface="Arial (Body)"/>
                        <a:ea typeface="Calibri" panose="020F0502020204030204" pitchFamily="34" charset="0"/>
                      </a:rPr>
                      <m:t>−</m:t>
                    </m:r>
                    <m:r>
                      <a:rPr lang="en-US" sz="4200" i="1" dirty="0" smtClean="0">
                        <a:solidFill>
                          <a:schemeClr val="tx1"/>
                        </a:solidFill>
                        <a:effectLst/>
                        <a:latin typeface="Arial (Body)"/>
                        <a:ea typeface="Calibri" panose="020F0502020204030204" pitchFamily="34" charset="0"/>
                      </a:rPr>
                      <m:t>𝐴𝐵</m:t>
                    </m:r>
                    <m:r>
                      <a:rPr lang="en-US" sz="4200" i="1" dirty="0" smtClean="0">
                        <a:solidFill>
                          <a:schemeClr val="tx1"/>
                        </a:solidFill>
                        <a:effectLst/>
                        <a:latin typeface="Arial (Body)"/>
                        <a:ea typeface="Calibri" panose="020F0502020204030204" pitchFamily="34" charset="0"/>
                      </a:rPr>
                      <m:t>=4</m:t>
                    </m:r>
                    <m:r>
                      <a:rPr lang="en-US" sz="4200" i="1" dirty="0" smtClean="0">
                        <a:solidFill>
                          <a:schemeClr val="tx1"/>
                        </a:solidFill>
                        <a:effectLst/>
                        <a:latin typeface="Arial (Body)"/>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Arial (Body)"/>
                            <a:cs typeface="Times New Roman" panose="02020603050405020304" pitchFamily="18" charset="0"/>
                          </a:rPr>
                        </m:ctrlPr>
                      </m:accPr>
                      <m:e>
                        <m:r>
                          <a:rPr lang="en-US" sz="4200" i="1">
                            <a:solidFill>
                              <a:schemeClr val="tx1"/>
                            </a:solidFill>
                            <a:effectLst/>
                            <a:latin typeface="Arial (Body)"/>
                            <a:ea typeface="Calibri" panose="020F0502020204030204" pitchFamily="34" charset="0"/>
                            <a:cs typeface="Times New Roman" panose="02020603050405020304" pitchFamily="18" charset="0"/>
                          </a:rPr>
                          <m:t>𝐵</m:t>
                        </m:r>
                      </m:e>
                    </m:acc>
                    <m:r>
                      <a:rPr lang="en-US" sz="4200" i="1">
                        <a:solidFill>
                          <a:schemeClr val="tx1"/>
                        </a:solidFill>
                        <a:effectLst/>
                        <a:latin typeface="Arial (Body)"/>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Arial (Body)"/>
                            <a:cs typeface="Times New Roman" panose="02020603050405020304" pitchFamily="18" charset="0"/>
                          </a:rPr>
                        </m:ctrlPr>
                      </m:accPr>
                      <m:e>
                        <m:r>
                          <a:rPr lang="en-US" sz="4200" i="1">
                            <a:solidFill>
                              <a:schemeClr val="tx1"/>
                            </a:solidFill>
                            <a:effectLst/>
                            <a:latin typeface="Arial (Body)"/>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Arial (Body)"/>
                            <a:ea typeface="Calibri" panose="020F0502020204030204" pitchFamily="34" charset="0"/>
                            <a:cs typeface="Times New Roman" panose="02020603050405020304" pitchFamily="18" charset="0"/>
                          </a:rPr>
                        </m:ctrlPr>
                      </m:accPr>
                      <m:e>
                        <m:r>
                          <a:rPr lang="en-US" sz="4000" i="1">
                            <a:solidFill>
                              <a:schemeClr val="tx1"/>
                            </a:solidFill>
                            <a:effectLst/>
                            <a:latin typeface="Arial (Body)"/>
                            <a:ea typeface="Calibri" panose="020F0502020204030204" pitchFamily="34" charset="0"/>
                            <a:cs typeface="Times New Roman" panose="02020603050405020304" pitchFamily="18" charset="0"/>
                          </a:rPr>
                          <m:t>𝐴</m:t>
                        </m:r>
                      </m:e>
                    </m:acc>
                    <m:r>
                      <a:rPr lang="en-US" sz="4000" i="1">
                        <a:solidFill>
                          <a:schemeClr val="tx1"/>
                        </a:solidFill>
                        <a:effectLst/>
                        <a:latin typeface="Arial (Body)"/>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Arial (Body)"/>
                            <a:ea typeface="Calibri" panose="020F0502020204030204" pitchFamily="34" charset="0"/>
                            <a:cs typeface="Times New Roman" panose="02020603050405020304" pitchFamily="18" charset="0"/>
                          </a:rPr>
                        </m:ctrlPr>
                      </m:accPr>
                      <m:e>
                        <m:r>
                          <a:rPr lang="en-US" sz="4000" i="1">
                            <a:solidFill>
                              <a:schemeClr val="tx1"/>
                            </a:solidFill>
                            <a:effectLst/>
                            <a:latin typeface="Arial (Body)"/>
                            <a:ea typeface="Calibri" panose="020F0502020204030204" pitchFamily="34" charset="0"/>
                            <a:cs typeface="Times New Roman" panose="02020603050405020304" pitchFamily="18" charset="0"/>
                          </a:rPr>
                          <m:t>𝐵</m:t>
                        </m:r>
                      </m:e>
                    </m:acc>
                    <m:r>
                      <a:rPr lang="en-US" sz="4000" i="1">
                        <a:solidFill>
                          <a:schemeClr val="tx1"/>
                        </a:solidFill>
                        <a:effectLst/>
                        <a:latin typeface="Arial (Body)"/>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mc:Choice xmlns:a14="http://schemas.microsoft.com/office/drawing/2010/main"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2192</Words>
  <PresentationFormat>Custom</PresentationFormat>
  <Paragraphs>168</Paragraphs>
  <Slides>43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Cambria Math</vt:lpstr>
      <vt:lpstr>Calibri Light</vt:lpstr>
      <vt:lpstr>Calibri</vt:lpstr>
      <vt:lpstr>Arial (Body)</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2022-10-27T03:03:09Z</dcterms:modified>
  <dc:identifier>DAFPFOmgWxw</dc:identifier>
</cp:coreProperties>
</file>