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5" r:id="rId1"/>
  </p:sldMasterIdLst>
  <p:notesMasterIdLst>
    <p:notesMasterId r:id="rId20"/>
  </p:notesMasterIdLst>
  <p:sldIdLst>
    <p:sldId id="302" r:id="rId2"/>
    <p:sldId id="293" r:id="rId3"/>
    <p:sldId id="294" r:id="rId4"/>
    <p:sldId id="257" r:id="rId5"/>
    <p:sldId id="276" r:id="rId6"/>
    <p:sldId id="275" r:id="rId7"/>
    <p:sldId id="277" r:id="rId8"/>
    <p:sldId id="291" r:id="rId9"/>
    <p:sldId id="282" r:id="rId10"/>
    <p:sldId id="281" r:id="rId11"/>
    <p:sldId id="288" r:id="rId12"/>
    <p:sldId id="287" r:id="rId13"/>
    <p:sldId id="285" r:id="rId14"/>
    <p:sldId id="273" r:id="rId15"/>
    <p:sldId id="298" r:id="rId16"/>
    <p:sldId id="299" r:id="rId17"/>
    <p:sldId id="300" r:id="rId18"/>
    <p:sldId id="301"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54">
          <p15:clr>
            <a:srgbClr val="A4A3A4"/>
          </p15:clr>
        </p15:guide>
        <p15:guide id="2" pos="285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99"/>
    <a:srgbClr val="336600"/>
    <a:srgbClr val="DAE28A"/>
    <a:srgbClr val="D2E08C"/>
    <a:srgbClr val="006600"/>
    <a:srgbClr val="660066"/>
    <a:srgbClr val="A50021"/>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58"/>
      </p:cViewPr>
      <p:guideLst>
        <p:guide orient="horz" pos="2154"/>
        <p:guide pos="285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75DF8D8-32EC-4E8C-AC63-541101E4F168}" type="datetimeFigureOut">
              <a:rPr lang="en-US"/>
              <a:pPr>
                <a:defRPr/>
              </a:pPr>
              <a:t>5/10/2024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9D25979-F9FD-4023-AD21-543B66CD05BF}" type="slidenum">
              <a:rPr lang="en-US"/>
              <a:pPr>
                <a:defRPr/>
              </a:pPr>
              <a:t>‹#›</a:t>
            </a:fld>
            <a:endParaRPr lang="en-US"/>
          </a:p>
        </p:txBody>
      </p:sp>
    </p:spTree>
    <p:extLst>
      <p:ext uri="{BB962C8B-B14F-4D97-AF65-F5344CB8AC3E}">
        <p14:creationId xmlns:p14="http://schemas.microsoft.com/office/powerpoint/2010/main" val="10281547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atin typeface="Calibri" pitchFamily="34" charset="0"/>
            </a:endParaRPr>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2DF82A8-8C3C-4E9F-B112-2421CDB53E55}" type="slidenum">
              <a:rPr lang="en-US" smtClean="0"/>
              <a:pPr eaLnBrk="1" hangingPunct="1"/>
              <a:t>7</a:t>
            </a:fld>
            <a:endParaRPr lang="en-US"/>
          </a:p>
        </p:txBody>
      </p:sp>
    </p:spTree>
    <p:extLst>
      <p:ext uri="{BB962C8B-B14F-4D97-AF65-F5344CB8AC3E}">
        <p14:creationId xmlns:p14="http://schemas.microsoft.com/office/powerpoint/2010/main" val="380572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576BC76-B57F-465A-AC15-95013C64A909}" type="slidenum">
              <a:rPr lang="en-US"/>
              <a:pPr>
                <a:defRPr/>
              </a:pPr>
              <a:t>‹#›</a:t>
            </a:fld>
            <a:endParaRPr lang="en-US"/>
          </a:p>
        </p:txBody>
      </p:sp>
    </p:spTree>
    <p:extLst>
      <p:ext uri="{BB962C8B-B14F-4D97-AF65-F5344CB8AC3E}">
        <p14:creationId xmlns:p14="http://schemas.microsoft.com/office/powerpoint/2010/main" val="894440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28CF7E-2DA4-4748-9F64-41BDDC4827EE}" type="slidenum">
              <a:rPr lang="en-US"/>
              <a:pPr>
                <a:defRPr/>
              </a:pPr>
              <a:t>‹#›</a:t>
            </a:fld>
            <a:endParaRPr lang="en-US"/>
          </a:p>
        </p:txBody>
      </p:sp>
    </p:spTree>
    <p:extLst>
      <p:ext uri="{BB962C8B-B14F-4D97-AF65-F5344CB8AC3E}">
        <p14:creationId xmlns:p14="http://schemas.microsoft.com/office/powerpoint/2010/main" val="3011532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746BBBF-B9F5-49C6-8694-B866974F53DD}" type="slidenum">
              <a:rPr lang="en-US"/>
              <a:pPr>
                <a:defRPr/>
              </a:pPr>
              <a:t>‹#›</a:t>
            </a:fld>
            <a:endParaRPr lang="en-US"/>
          </a:p>
        </p:txBody>
      </p:sp>
    </p:spTree>
    <p:extLst>
      <p:ext uri="{BB962C8B-B14F-4D97-AF65-F5344CB8AC3E}">
        <p14:creationId xmlns:p14="http://schemas.microsoft.com/office/powerpoint/2010/main" val="39982340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vi-VN"/>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9DEB4FE-5791-48CA-B281-5A26AD4CE3A2}" type="slidenum">
              <a:rPr lang="en-US"/>
              <a:pPr>
                <a:defRPr/>
              </a:pPr>
              <a:t>‹#›</a:t>
            </a:fld>
            <a:endParaRPr lang="en-US"/>
          </a:p>
        </p:txBody>
      </p:sp>
    </p:spTree>
    <p:extLst>
      <p:ext uri="{BB962C8B-B14F-4D97-AF65-F5344CB8AC3E}">
        <p14:creationId xmlns:p14="http://schemas.microsoft.com/office/powerpoint/2010/main" val="2717745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vi-VN"/>
          </a:p>
        </p:txBody>
      </p:sp>
      <p:sp>
        <p:nvSpPr>
          <p:cNvPr id="3" name="Table Placeholder 2"/>
          <p:cNvSpPr>
            <a:spLocks noGrp="1"/>
          </p:cNvSpPr>
          <p:nvPr>
            <p:ph type="tbl" idx="1"/>
          </p:nvPr>
        </p:nvSpPr>
        <p:spPr>
          <a:xfrm>
            <a:off x="457200" y="1600200"/>
            <a:ext cx="8229600" cy="4525963"/>
          </a:xfrm>
        </p:spPr>
        <p:txBody>
          <a:bodyPr/>
          <a:lstStyle/>
          <a:p>
            <a:pPr lvl="0"/>
            <a:endParaRPr lang="vi-VN"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CE2EB04-BCC3-4DF3-9189-748E50680710}" type="slidenum">
              <a:rPr lang="en-US"/>
              <a:pPr>
                <a:defRPr/>
              </a:pPr>
              <a:t>‹#›</a:t>
            </a:fld>
            <a:endParaRPr lang="en-US"/>
          </a:p>
        </p:txBody>
      </p:sp>
    </p:spTree>
    <p:extLst>
      <p:ext uri="{BB962C8B-B14F-4D97-AF65-F5344CB8AC3E}">
        <p14:creationId xmlns:p14="http://schemas.microsoft.com/office/powerpoint/2010/main" val="418009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C3E0CD-166B-45B2-A5C4-1A43AA155FEE}" type="slidenum">
              <a:rPr lang="en-US"/>
              <a:pPr>
                <a:defRPr/>
              </a:pPr>
              <a:t>‹#›</a:t>
            </a:fld>
            <a:endParaRPr lang="en-US"/>
          </a:p>
        </p:txBody>
      </p:sp>
    </p:spTree>
    <p:extLst>
      <p:ext uri="{BB962C8B-B14F-4D97-AF65-F5344CB8AC3E}">
        <p14:creationId xmlns:p14="http://schemas.microsoft.com/office/powerpoint/2010/main" val="129694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0DC93E-F22C-4FF1-888D-5A4C437BA593}" type="slidenum">
              <a:rPr lang="en-US"/>
              <a:pPr>
                <a:defRPr/>
              </a:pPr>
              <a:t>‹#›</a:t>
            </a:fld>
            <a:endParaRPr lang="en-US"/>
          </a:p>
        </p:txBody>
      </p:sp>
    </p:spTree>
    <p:extLst>
      <p:ext uri="{BB962C8B-B14F-4D97-AF65-F5344CB8AC3E}">
        <p14:creationId xmlns:p14="http://schemas.microsoft.com/office/powerpoint/2010/main" val="3461864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7340D18-8839-4D16-81E4-F038FA207319}" type="slidenum">
              <a:rPr lang="en-US"/>
              <a:pPr>
                <a:defRPr/>
              </a:pPr>
              <a:t>‹#›</a:t>
            </a:fld>
            <a:endParaRPr lang="en-US"/>
          </a:p>
        </p:txBody>
      </p:sp>
    </p:spTree>
    <p:extLst>
      <p:ext uri="{BB962C8B-B14F-4D97-AF65-F5344CB8AC3E}">
        <p14:creationId xmlns:p14="http://schemas.microsoft.com/office/powerpoint/2010/main" val="3626648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BEACD89-7FC4-4FBA-BB08-9FE10ACDD27D}" type="slidenum">
              <a:rPr lang="en-US"/>
              <a:pPr>
                <a:defRPr/>
              </a:pPr>
              <a:t>‹#›</a:t>
            </a:fld>
            <a:endParaRPr lang="en-US"/>
          </a:p>
        </p:txBody>
      </p:sp>
    </p:spTree>
    <p:extLst>
      <p:ext uri="{BB962C8B-B14F-4D97-AF65-F5344CB8AC3E}">
        <p14:creationId xmlns:p14="http://schemas.microsoft.com/office/powerpoint/2010/main" val="912716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2FFCEF-ED6C-49B0-91B2-E4FC84208485}" type="slidenum">
              <a:rPr lang="en-US"/>
              <a:pPr>
                <a:defRPr/>
              </a:pPr>
              <a:t>‹#›</a:t>
            </a:fld>
            <a:endParaRPr lang="en-US"/>
          </a:p>
        </p:txBody>
      </p:sp>
    </p:spTree>
    <p:extLst>
      <p:ext uri="{BB962C8B-B14F-4D97-AF65-F5344CB8AC3E}">
        <p14:creationId xmlns:p14="http://schemas.microsoft.com/office/powerpoint/2010/main" val="219292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D5925F6-EA7A-490A-8602-015C28815957}" type="slidenum">
              <a:rPr lang="en-US"/>
              <a:pPr>
                <a:defRPr/>
              </a:pPr>
              <a:t>‹#›</a:t>
            </a:fld>
            <a:endParaRPr lang="en-US"/>
          </a:p>
        </p:txBody>
      </p:sp>
    </p:spTree>
    <p:extLst>
      <p:ext uri="{BB962C8B-B14F-4D97-AF65-F5344CB8AC3E}">
        <p14:creationId xmlns:p14="http://schemas.microsoft.com/office/powerpoint/2010/main" val="938619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3D224B1-81F9-47F3-B213-B3CCA38FB054}" type="slidenum">
              <a:rPr lang="en-US"/>
              <a:pPr>
                <a:defRPr/>
              </a:pPr>
              <a:t>‹#›</a:t>
            </a:fld>
            <a:endParaRPr lang="en-US"/>
          </a:p>
        </p:txBody>
      </p:sp>
    </p:spTree>
    <p:extLst>
      <p:ext uri="{BB962C8B-B14F-4D97-AF65-F5344CB8AC3E}">
        <p14:creationId xmlns:p14="http://schemas.microsoft.com/office/powerpoint/2010/main" val="476899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3B24CD-9678-4C10-86B4-EB4F22FF6620}" type="slidenum">
              <a:rPr lang="en-US"/>
              <a:pPr>
                <a:defRPr/>
              </a:pPr>
              <a:t>‹#›</a:t>
            </a:fld>
            <a:endParaRPr lang="en-US"/>
          </a:p>
        </p:txBody>
      </p:sp>
    </p:spTree>
    <p:extLst>
      <p:ext uri="{BB962C8B-B14F-4D97-AF65-F5344CB8AC3E}">
        <p14:creationId xmlns:p14="http://schemas.microsoft.com/office/powerpoint/2010/main" val="114562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cs typeface="Arial" pitchFamily="34" charset="0"/>
              </a:defRPr>
            </a:lvl1pPr>
          </a:lstStyle>
          <a:p>
            <a:pPr>
              <a:defRPr/>
            </a:pPr>
            <a:fld id="{B17F68FC-2E3D-4A35-9BA6-87718484C74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cs typeface="Arial" pitchFamily="34" charset="0"/>
        </a:defRPr>
      </a:lvl2pPr>
      <a:lvl3pPr algn="ctr" rtl="0" eaLnBrk="0" fontAlgn="base" hangingPunct="0">
        <a:spcBef>
          <a:spcPct val="0"/>
        </a:spcBef>
        <a:spcAft>
          <a:spcPct val="0"/>
        </a:spcAft>
        <a:defRPr sz="4400">
          <a:solidFill>
            <a:schemeClr val="tx2"/>
          </a:solidFill>
          <a:latin typeface="Arial" pitchFamily="34" charset="0"/>
          <a:cs typeface="Arial" pitchFamily="34" charset="0"/>
        </a:defRPr>
      </a:lvl3pPr>
      <a:lvl4pPr algn="ctr" rtl="0" eaLnBrk="0" fontAlgn="base" hangingPunct="0">
        <a:spcBef>
          <a:spcPct val="0"/>
        </a:spcBef>
        <a:spcAft>
          <a:spcPct val="0"/>
        </a:spcAft>
        <a:defRPr sz="4400">
          <a:solidFill>
            <a:schemeClr val="tx2"/>
          </a:solidFill>
          <a:latin typeface="Arial" pitchFamily="34" charset="0"/>
          <a:cs typeface="Arial" pitchFamily="34" charset="0"/>
        </a:defRPr>
      </a:lvl4pPr>
      <a:lvl5pPr algn="ctr" rtl="0" eaLnBrk="0" fontAlgn="base" hangingPunct="0">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5" name="Text Box 32"/>
          <p:cNvSpPr txBox="1">
            <a:spLocks noChangeArrowheads="1"/>
          </p:cNvSpPr>
          <p:nvPr/>
        </p:nvSpPr>
        <p:spPr bwMode="auto">
          <a:xfrm>
            <a:off x="-25005" y="3848406"/>
            <a:ext cx="9082187" cy="1538883"/>
          </a:xfrm>
          <a:prstGeom prst="rect">
            <a:avLst/>
          </a:prstGeom>
          <a:noFill/>
          <a:ln>
            <a:noFill/>
          </a:ln>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fontAlgn="auto" hangingPunct="1">
              <a:spcBef>
                <a:spcPct val="50000"/>
              </a:spcBef>
              <a:spcAft>
                <a:spcPts val="0"/>
              </a:spcAft>
              <a:defRPr/>
            </a:pPr>
            <a:r>
              <a:rPr lang="en-US" sz="5000" b="1" dirty="0">
                <a:ln w="10160">
                  <a:solidFill>
                    <a:srgbClr val="4F81BD"/>
                  </a:solidFill>
                  <a:prstDash val="solid"/>
                </a:ln>
                <a:solidFill>
                  <a:srgbClr val="820000"/>
                </a:solidFill>
                <a:cs typeface="Times New Roman" panose="02020603050405020304" pitchFamily="18" charset="0"/>
              </a:rPr>
              <a:t>BÀI 3:</a:t>
            </a:r>
            <a:br>
              <a:rPr lang="vi-VN" sz="5000" b="1" dirty="0">
                <a:ln w="10160">
                  <a:solidFill>
                    <a:srgbClr val="4F81BD"/>
                  </a:solidFill>
                  <a:prstDash val="solid"/>
                </a:ln>
                <a:solidFill>
                  <a:srgbClr val="820000"/>
                </a:solidFill>
                <a:cs typeface="Times New Roman" panose="02020603050405020304" pitchFamily="18" charset="0"/>
              </a:rPr>
            </a:br>
            <a:r>
              <a:rPr lang="en-US" sz="4400" b="1" dirty="0">
                <a:ln w="10160">
                  <a:solidFill>
                    <a:srgbClr val="4F81BD"/>
                  </a:solidFill>
                  <a:prstDash val="solid"/>
                </a:ln>
                <a:solidFill>
                  <a:srgbClr val="820000"/>
                </a:solidFill>
                <a:cs typeface="Times New Roman" panose="02020603050405020304" pitchFamily="18" charset="0"/>
              </a:rPr>
              <a:t>LAI MỘT CẶP TÍNH TRẠNG(TT)</a:t>
            </a:r>
            <a:endParaRPr lang="en-US" sz="4400" b="1" dirty="0">
              <a:solidFill>
                <a:srgbClr val="820000"/>
              </a:solidFill>
              <a:cs typeface="Times New Roman" panose="02020603050405020304" pitchFamily="18" charset="0"/>
            </a:endParaRPr>
          </a:p>
        </p:txBody>
      </p:sp>
      <p:sp>
        <p:nvSpPr>
          <p:cNvPr id="3" name="Rectangle 2"/>
          <p:cNvSpPr/>
          <p:nvPr/>
        </p:nvSpPr>
        <p:spPr>
          <a:xfrm>
            <a:off x="1329143" y="2806700"/>
            <a:ext cx="6244017" cy="923330"/>
          </a:xfrm>
          <a:prstGeom prst="rect">
            <a:avLst/>
          </a:prstGeom>
        </p:spPr>
        <p:txBody>
          <a:bodyPr wrap="none">
            <a:spAutoFit/>
          </a:bodyPr>
          <a:lstStyle/>
          <a:p>
            <a:pPr algn="ctr" eaLnBrk="1" fontAlgn="auto" hangingPunct="1">
              <a:spcBef>
                <a:spcPct val="50000"/>
              </a:spcBef>
              <a:spcAft>
                <a:spcPts val="0"/>
              </a:spcAft>
              <a:defRPr/>
            </a:pPr>
            <a:r>
              <a:rPr lang="en-US" sz="5400" b="1" dirty="0">
                <a:solidFill>
                  <a:srgbClr val="000066"/>
                </a:solidFill>
                <a:effectLst>
                  <a:outerShdw blurRad="38100" dist="38100" dir="2700000" algn="tl">
                    <a:srgbClr val="C0C0C0"/>
                  </a:outerShdw>
                </a:effectLst>
                <a:latin typeface="Times New Roman" pitchFamily="18" charset="0"/>
                <a:cs typeface="Times New Roman" pitchFamily="18" charset="0"/>
              </a:rPr>
              <a:t>MÔN: SINH HỌC 9</a:t>
            </a:r>
          </a:p>
        </p:txBody>
      </p:sp>
      <p:pic>
        <p:nvPicPr>
          <p:cNvPr id="16388" name="Picture 16"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099"/>
            <a:ext cx="1785938" cy="207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14"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0698" y="30163"/>
            <a:ext cx="1663303" cy="200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916" y="4803775"/>
            <a:ext cx="1599009"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68816" y="4803776"/>
            <a:ext cx="1413272" cy="2093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0" y="1236664"/>
            <a:ext cx="9057085" cy="830997"/>
          </a:xfrm>
          <a:prstGeom prst="rect">
            <a:avLst/>
          </a:prstGeom>
        </p:spPr>
        <p:txBody>
          <a:bodyPr>
            <a:spAutoFit/>
          </a:bodyPr>
          <a:lstStyle/>
          <a:p>
            <a:pPr algn="ctr" eaLnBrk="1" fontAlgn="auto" hangingPunct="1">
              <a:spcBef>
                <a:spcPts val="0"/>
              </a:spcBef>
              <a:spcAft>
                <a:spcPts val="0"/>
              </a:spcAft>
              <a:defRPr/>
            </a:pPr>
            <a:r>
              <a:rPr lang="en-US" sz="4800" b="1" kern="0" dirty="0">
                <a:solidFill>
                  <a:srgbClr val="C00000"/>
                </a:solidFill>
                <a:latin typeface="Times New Roman" panose="02020603050405020304" pitchFamily="18" charset="0"/>
                <a:cs typeface="Times New Roman" panose="02020603050405020304" pitchFamily="18" charset="0"/>
              </a:rPr>
              <a:t>CHÀO MỪNG CÁC EM</a:t>
            </a:r>
          </a:p>
        </p:txBody>
      </p:sp>
    </p:spTree>
    <p:extLst>
      <p:ext uri="{BB962C8B-B14F-4D97-AF65-F5344CB8AC3E}">
        <p14:creationId xmlns:p14="http://schemas.microsoft.com/office/powerpoint/2010/main" val="3223552833"/>
      </p:ext>
    </p:extLst>
  </p:cSld>
  <p:clrMapOvr>
    <a:masterClrMapping/>
  </p:clrMapOvr>
  <p:transition spd="slow">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11"/>
          <p:cNvSpPr txBox="1">
            <a:spLocks noChangeArrowheads="1"/>
          </p:cNvSpPr>
          <p:nvPr/>
        </p:nvSpPr>
        <p:spPr bwMode="auto">
          <a:xfrm>
            <a:off x="34899" y="112037"/>
            <a:ext cx="8893176"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n-US" sz="3200" b="1" dirty="0">
                <a:solidFill>
                  <a:srgbClr val="FF0000"/>
                </a:solidFill>
                <a:latin typeface="Times New Roman" pitchFamily="18" charset="0"/>
              </a:rPr>
              <a:t>IV. Ý NGHĨA CỦA TƯƠNG QUAN TRỘI LẶN</a:t>
            </a:r>
            <a:r>
              <a:rPr lang="en-US" sz="3200" dirty="0">
                <a:solidFill>
                  <a:srgbClr val="FF0000"/>
                </a:solidFill>
                <a:latin typeface="Times New Roman" pitchFamily="18" charset="0"/>
              </a:rPr>
              <a:t> </a:t>
            </a:r>
          </a:p>
        </p:txBody>
      </p:sp>
      <p:sp>
        <p:nvSpPr>
          <p:cNvPr id="5" name="Rectangle 7"/>
          <p:cNvSpPr>
            <a:spLocks noChangeArrowheads="1"/>
          </p:cNvSpPr>
          <p:nvPr/>
        </p:nvSpPr>
        <p:spPr bwMode="auto">
          <a:xfrm>
            <a:off x="86335" y="1252009"/>
            <a:ext cx="8893176" cy="475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spcBef>
                <a:spcPct val="20000"/>
              </a:spcBef>
            </a:pP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Tương</a:t>
            </a:r>
            <a:r>
              <a:rPr lang="en-US" sz="3600" dirty="0">
                <a:solidFill>
                  <a:srgbClr val="0070C0"/>
                </a:solidFill>
                <a:latin typeface="Times New Roman" pitchFamily="18" charset="0"/>
                <a:cs typeface="Times New Roman" pitchFamily="18" charset="0"/>
              </a:rPr>
              <a:t> quan trội – lặn </a:t>
            </a:r>
            <a:r>
              <a:rPr lang="en-US" sz="3600" dirty="0" err="1">
                <a:solidFill>
                  <a:srgbClr val="0070C0"/>
                </a:solidFill>
                <a:latin typeface="Times New Roman" pitchFamily="18" charset="0"/>
                <a:cs typeface="Times New Roman" pitchFamily="18" charset="0"/>
              </a:rPr>
              <a:t>là</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hiện</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tượng</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phổ</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biến</a:t>
            </a:r>
            <a:r>
              <a:rPr lang="en-US" sz="3600" dirty="0">
                <a:solidFill>
                  <a:srgbClr val="0070C0"/>
                </a:solidFill>
                <a:latin typeface="Times New Roman" pitchFamily="18" charset="0"/>
                <a:cs typeface="Times New Roman" pitchFamily="18" charset="0"/>
              </a:rPr>
              <a:t> ở </a:t>
            </a:r>
            <a:r>
              <a:rPr lang="en-US" sz="3600" dirty="0" err="1">
                <a:solidFill>
                  <a:srgbClr val="0070C0"/>
                </a:solidFill>
                <a:latin typeface="Times New Roman" pitchFamily="18" charset="0"/>
                <a:cs typeface="Times New Roman" pitchFamily="18" charset="0"/>
              </a:rPr>
              <a:t>thế</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giới</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sinh</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vật</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trong</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đó</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tính</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trạng</a:t>
            </a:r>
            <a:r>
              <a:rPr lang="en-US" sz="3600" dirty="0">
                <a:solidFill>
                  <a:srgbClr val="0070C0"/>
                </a:solidFill>
                <a:latin typeface="Times New Roman" pitchFamily="18" charset="0"/>
                <a:cs typeface="Times New Roman" pitchFamily="18" charset="0"/>
              </a:rPr>
              <a:t> trội thường là tính </a:t>
            </a:r>
            <a:r>
              <a:rPr lang="en-US" sz="3600" dirty="0" err="1">
                <a:solidFill>
                  <a:srgbClr val="0070C0"/>
                </a:solidFill>
                <a:latin typeface="Times New Roman" pitchFamily="18" charset="0"/>
                <a:cs typeface="Times New Roman" pitchFamily="18" charset="0"/>
              </a:rPr>
              <a:t>trạng</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tốt</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tính</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trạng</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lặn</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là</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những</a:t>
            </a:r>
            <a:r>
              <a:rPr lang="en-US" sz="3600" dirty="0">
                <a:solidFill>
                  <a:srgbClr val="0070C0"/>
                </a:solidFill>
                <a:latin typeface="Times New Roman" pitchFamily="18" charset="0"/>
                <a:cs typeface="Times New Roman" pitchFamily="18" charset="0"/>
              </a:rPr>
              <a:t> TT </a:t>
            </a:r>
            <a:r>
              <a:rPr lang="en-US" sz="3600" dirty="0" err="1">
                <a:solidFill>
                  <a:srgbClr val="0070C0"/>
                </a:solidFill>
                <a:latin typeface="Times New Roman" pitchFamily="18" charset="0"/>
                <a:cs typeface="Times New Roman" pitchFamily="18" charset="0"/>
              </a:rPr>
              <a:t>xấu</a:t>
            </a:r>
            <a:r>
              <a:rPr lang="en-US" sz="3600" dirty="0">
                <a:solidFill>
                  <a:srgbClr val="0070C0"/>
                </a:solidFill>
                <a:latin typeface="Times New Roman" pitchFamily="18" charset="0"/>
                <a:cs typeface="Times New Roman" pitchFamily="18" charset="0"/>
              </a:rPr>
              <a:t>. </a:t>
            </a:r>
            <a:r>
              <a:rPr lang="en-US" sz="3600" dirty="0" err="1">
                <a:solidFill>
                  <a:srgbClr val="0070C0"/>
                </a:solidFill>
                <a:latin typeface="Times New Roman" pitchFamily="18" charset="0"/>
                <a:cs typeface="Times New Roman" pitchFamily="18" charset="0"/>
              </a:rPr>
              <a:t>V</a:t>
            </a:r>
            <a:r>
              <a:rPr lang="en-US" sz="3600" dirty="0" err="1">
                <a:solidFill>
                  <a:srgbClr val="0070C0"/>
                </a:solidFill>
                <a:latin typeface="Times New Roman" pitchFamily="18" charset="0"/>
                <a:cs typeface="Times New Roman" pitchFamily="18" charset="0"/>
                <a:sym typeface="Wingdings 3" pitchFamily="18" charset="2"/>
              </a:rPr>
              <a:t>ì</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vậy</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trong</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chọn</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giống</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cần</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xác</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định</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các</a:t>
            </a:r>
            <a:r>
              <a:rPr lang="en-US" sz="3600" dirty="0">
                <a:solidFill>
                  <a:srgbClr val="0070C0"/>
                </a:solidFill>
                <a:latin typeface="Times New Roman" pitchFamily="18" charset="0"/>
                <a:cs typeface="Times New Roman" pitchFamily="18" charset="0"/>
                <a:sym typeface="Wingdings 3" pitchFamily="18" charset="2"/>
              </a:rPr>
              <a:t> tính trạng </a:t>
            </a:r>
            <a:r>
              <a:rPr lang="en-US" sz="3600" dirty="0" err="1">
                <a:solidFill>
                  <a:srgbClr val="0070C0"/>
                </a:solidFill>
                <a:latin typeface="Times New Roman" pitchFamily="18" charset="0"/>
                <a:cs typeface="Times New Roman" pitchFamily="18" charset="0"/>
                <a:sym typeface="Wingdings 3" pitchFamily="18" charset="2"/>
              </a:rPr>
              <a:t>trội</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để</a:t>
            </a:r>
            <a:r>
              <a:rPr lang="en-US" sz="3600" dirty="0">
                <a:solidFill>
                  <a:srgbClr val="0070C0"/>
                </a:solidFill>
                <a:latin typeface="Times New Roman" pitchFamily="18" charset="0"/>
                <a:cs typeface="Times New Roman" pitchFamily="18" charset="0"/>
                <a:sym typeface="Wingdings 3" pitchFamily="18" charset="2"/>
              </a:rPr>
              <a:t> tập trung nhiều gen trội quý vào một kiểu gen </a:t>
            </a:r>
            <a:r>
              <a:rPr lang="en-US" sz="3600" dirty="0" err="1">
                <a:solidFill>
                  <a:srgbClr val="0070C0"/>
                </a:solidFill>
                <a:latin typeface="Times New Roman" pitchFamily="18" charset="0"/>
                <a:cs typeface="Times New Roman" pitchFamily="18" charset="0"/>
                <a:sym typeface="Wingdings 3" pitchFamily="18" charset="2"/>
              </a:rPr>
              <a:t>nhằm</a:t>
            </a:r>
            <a:r>
              <a:rPr lang="en-US" sz="3600" dirty="0">
                <a:solidFill>
                  <a:srgbClr val="0070C0"/>
                </a:solidFill>
                <a:latin typeface="Times New Roman" pitchFamily="18" charset="0"/>
                <a:cs typeface="Times New Roman" pitchFamily="18" charset="0"/>
                <a:sym typeface="Wingdings 3" pitchFamily="18" charset="2"/>
              </a:rPr>
              <a:t> </a:t>
            </a:r>
            <a:r>
              <a:rPr lang="en-US" sz="3600" dirty="0" err="1">
                <a:solidFill>
                  <a:srgbClr val="0070C0"/>
                </a:solidFill>
                <a:latin typeface="Times New Roman" pitchFamily="18" charset="0"/>
                <a:cs typeface="Times New Roman" pitchFamily="18" charset="0"/>
                <a:sym typeface="Wingdings 3" pitchFamily="18" charset="2"/>
              </a:rPr>
              <a:t>tạo</a:t>
            </a:r>
            <a:r>
              <a:rPr lang="en-US" sz="3600" dirty="0">
                <a:solidFill>
                  <a:srgbClr val="0070C0"/>
                </a:solidFill>
                <a:latin typeface="Times New Roman" pitchFamily="18" charset="0"/>
                <a:cs typeface="Times New Roman" pitchFamily="18" charset="0"/>
                <a:sym typeface="Wingdings 3" pitchFamily="18" charset="2"/>
              </a:rPr>
              <a:t> giống có ý nghĩa kinh </a:t>
            </a:r>
            <a:r>
              <a:rPr lang="en-US" sz="3600" dirty="0" err="1">
                <a:solidFill>
                  <a:srgbClr val="0070C0"/>
                </a:solidFill>
                <a:latin typeface="Times New Roman" pitchFamily="18" charset="0"/>
                <a:cs typeface="Times New Roman" pitchFamily="18" charset="0"/>
                <a:sym typeface="Wingdings 3" pitchFamily="18" charset="2"/>
              </a:rPr>
              <a:t>tế</a:t>
            </a:r>
            <a:r>
              <a:rPr lang="en-US" sz="3600" dirty="0">
                <a:solidFill>
                  <a:srgbClr val="0070C0"/>
                </a:solidFill>
                <a:latin typeface="Times New Roman" pitchFamily="18" charset="0"/>
                <a:cs typeface="Times New Roman" pitchFamily="18" charset="0"/>
                <a:sym typeface="Wingdings 3" pitchFamily="18" charset="2"/>
              </a:rPr>
              <a:t> .</a:t>
            </a:r>
          </a:p>
          <a:p>
            <a:pPr algn="just">
              <a:spcBef>
                <a:spcPct val="20000"/>
              </a:spcBef>
            </a:pPr>
            <a:endParaRPr lang="en-US" sz="3600" dirty="0">
              <a:solidFill>
                <a:srgbClr val="0070C0"/>
              </a:solidFill>
              <a:latin typeface="Times New Roman" pitchFamily="18" charset="0"/>
              <a:cs typeface="Times New Roman" pitchFamily="18" charset="0"/>
              <a:sym typeface="Wingdings 3" pitchFamily="18" charset="2"/>
            </a:endParaRPr>
          </a:p>
        </p:txBody>
      </p:sp>
      <p:sp>
        <p:nvSpPr>
          <p:cNvPr id="6" name="Text Box 8"/>
          <p:cNvSpPr txBox="1">
            <a:spLocks noChangeArrowheads="1"/>
          </p:cNvSpPr>
          <p:nvPr/>
        </p:nvSpPr>
        <p:spPr bwMode="auto">
          <a:xfrm>
            <a:off x="512932" y="728134"/>
            <a:ext cx="71548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b="1" dirty="0" err="1">
                <a:solidFill>
                  <a:srgbClr val="FF0000"/>
                </a:solidFill>
                <a:latin typeface="Times New Roman" pitchFamily="18" charset="0"/>
              </a:rPr>
              <a:t>Nêu</a:t>
            </a:r>
            <a:r>
              <a:rPr lang="en-US" sz="2800" b="1" dirty="0">
                <a:solidFill>
                  <a:srgbClr val="FF0000"/>
                </a:solidFill>
                <a:latin typeface="Times New Roman" pitchFamily="18" charset="0"/>
              </a:rPr>
              <a:t> ý </a:t>
            </a:r>
            <a:r>
              <a:rPr lang="en-US" sz="2800" b="1" dirty="0" err="1">
                <a:solidFill>
                  <a:srgbClr val="FF0000"/>
                </a:solidFill>
                <a:latin typeface="Times New Roman" pitchFamily="18" charset="0"/>
              </a:rPr>
              <a:t>nghĩa</a:t>
            </a:r>
            <a:r>
              <a:rPr lang="en-US" sz="2800" b="1" dirty="0">
                <a:solidFill>
                  <a:srgbClr val="FF0000"/>
                </a:solidFill>
                <a:latin typeface="Times New Roman" pitchFamily="18" charset="0"/>
              </a:rPr>
              <a:t> </a:t>
            </a:r>
            <a:r>
              <a:rPr lang="en-US" sz="2800" b="1" dirty="0" err="1">
                <a:solidFill>
                  <a:srgbClr val="FF0000"/>
                </a:solidFill>
                <a:latin typeface="Times New Roman" pitchFamily="18" charset="0"/>
              </a:rPr>
              <a:t>của</a:t>
            </a:r>
            <a:r>
              <a:rPr lang="en-US" sz="2800" b="1" dirty="0">
                <a:solidFill>
                  <a:srgbClr val="FF0000"/>
                </a:solidFill>
                <a:latin typeface="Times New Roman" pitchFamily="18" charset="0"/>
              </a:rPr>
              <a:t> </a:t>
            </a:r>
            <a:r>
              <a:rPr lang="en-US" sz="2800" b="1" dirty="0" err="1">
                <a:solidFill>
                  <a:srgbClr val="FF0000"/>
                </a:solidFill>
                <a:latin typeface="Times New Roman" pitchFamily="18" charset="0"/>
              </a:rPr>
              <a:t>tương</a:t>
            </a:r>
            <a:r>
              <a:rPr lang="en-US" sz="2800" b="1" dirty="0">
                <a:solidFill>
                  <a:srgbClr val="FF0000"/>
                </a:solidFill>
                <a:latin typeface="Times New Roman" pitchFamily="18" charset="0"/>
              </a:rPr>
              <a:t> </a:t>
            </a:r>
            <a:r>
              <a:rPr lang="en-US" sz="2800" b="1" dirty="0" err="1">
                <a:solidFill>
                  <a:srgbClr val="FF0000"/>
                </a:solidFill>
                <a:latin typeface="Times New Roman" pitchFamily="18" charset="0"/>
              </a:rPr>
              <a:t>quan</a:t>
            </a:r>
            <a:r>
              <a:rPr lang="en-US" sz="2800" b="1" dirty="0">
                <a:solidFill>
                  <a:srgbClr val="FF0000"/>
                </a:solidFill>
                <a:latin typeface="Times New Roman" pitchFamily="18" charset="0"/>
              </a:rPr>
              <a:t> </a:t>
            </a:r>
            <a:r>
              <a:rPr lang="en-US" sz="2800" b="1" dirty="0" err="1">
                <a:solidFill>
                  <a:srgbClr val="FF0000"/>
                </a:solidFill>
                <a:latin typeface="Times New Roman" pitchFamily="18" charset="0"/>
              </a:rPr>
              <a:t>trội</a:t>
            </a:r>
            <a:r>
              <a:rPr lang="en-US" sz="2800" b="1" dirty="0">
                <a:solidFill>
                  <a:srgbClr val="FF0000"/>
                </a:solidFill>
                <a:latin typeface="Times New Roman" pitchFamily="18" charset="0"/>
              </a:rPr>
              <a:t> </a:t>
            </a:r>
            <a:r>
              <a:rPr lang="en-US" sz="2800" b="1" dirty="0" err="1">
                <a:solidFill>
                  <a:srgbClr val="FF0000"/>
                </a:solidFill>
                <a:latin typeface="Times New Roman" pitchFamily="18" charset="0"/>
              </a:rPr>
              <a:t>lặn</a:t>
            </a:r>
            <a:r>
              <a:rPr lang="en-US" sz="2800" b="1" dirty="0">
                <a:solidFill>
                  <a:srgbClr val="FF0000"/>
                </a:solidFill>
                <a:latin typeface="Times New Roman" pitchFamily="18" charset="0"/>
              </a:rPr>
              <a:t> ?</a:t>
            </a:r>
          </a:p>
        </p:txBody>
      </p:sp>
      <p:pic>
        <p:nvPicPr>
          <p:cNvPr id="8" name="Picture 22" descr="Book-0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876906" y="463816"/>
            <a:ext cx="9493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250"/>
                                        <p:tgtEl>
                                          <p:spTgt spid="6"/>
                                        </p:tgtEl>
                                      </p:cBhvr>
                                    </p:animEffect>
                                  </p:childTnLst>
                                </p:cTn>
                              </p:par>
                              <p:par>
                                <p:cTn id="8" presetID="2" presetClass="exit" presetSubtype="4" fill="hold" grpId="1" nodeType="withEffect">
                                  <p:stCondLst>
                                    <p:cond delay="0"/>
                                  </p:stCondLst>
                                  <p:childTnLst>
                                    <p:anim calcmode="lin" valueType="num">
                                      <p:cBhvr additive="base">
                                        <p:cTn id="9" dur="250"/>
                                        <p:tgtEl>
                                          <p:spTgt spid="6"/>
                                        </p:tgtEl>
                                        <p:attrNameLst>
                                          <p:attrName>ppt_x</p:attrName>
                                        </p:attrNameLst>
                                      </p:cBhvr>
                                      <p:tavLst>
                                        <p:tav tm="0">
                                          <p:val>
                                            <p:strVal val="ppt_x"/>
                                          </p:val>
                                        </p:tav>
                                        <p:tav tm="100000">
                                          <p:val>
                                            <p:strVal val="ppt_x"/>
                                          </p:val>
                                        </p:tav>
                                      </p:tavLst>
                                    </p:anim>
                                    <p:anim calcmode="lin" valueType="num">
                                      <p:cBhvr additive="base">
                                        <p:cTn id="10" dur="250"/>
                                        <p:tgtEl>
                                          <p:spTgt spid="6"/>
                                        </p:tgtEl>
                                        <p:attrNameLst>
                                          <p:attrName>ppt_y</p:attrName>
                                        </p:attrNameLst>
                                      </p:cBhvr>
                                      <p:tavLst>
                                        <p:tav tm="0">
                                          <p:val>
                                            <p:strVal val="ppt_y"/>
                                          </p:val>
                                        </p:tav>
                                        <p:tav tm="100000">
                                          <p:val>
                                            <p:strVal val="1+ppt_h/2"/>
                                          </p:val>
                                        </p:tav>
                                      </p:tavLst>
                                    </p:anim>
                                    <p:set>
                                      <p:cBhvr>
                                        <p:cTn id="11" dur="1" fill="hold">
                                          <p:stCondLst>
                                            <p:cond delay="249"/>
                                          </p:stCondLst>
                                        </p:cTn>
                                        <p:tgtEl>
                                          <p:spTgt spid="6"/>
                                        </p:tgtEl>
                                        <p:attrNameLst>
                                          <p:attrName>style.visibility</p:attrName>
                                        </p:attrNameLst>
                                      </p:cBhvr>
                                      <p:to>
                                        <p:strVal val="hidden"/>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 calcmode="lin" valueType="num">
                                      <p:cBhvr additive="base">
                                        <p:cTn id="16" dur="25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7" dur="250" fill="hold"/>
                                        <p:tgtEl>
                                          <p:spTgt spid="5">
                                            <p:txEl>
                                              <p:pRg st="0" end="0"/>
                                            </p:txEl>
                                          </p:spTgt>
                                        </p:tgtEl>
                                        <p:attrNameLst>
                                          <p:attrName>ppt_y</p:attrName>
                                        </p:attrNameLst>
                                      </p:cBhvr>
                                      <p:tavLst>
                                        <p:tav tm="0">
                                          <p:val>
                                            <p:strVal val="1+#ppt_h/2"/>
                                          </p:val>
                                        </p:tav>
                                        <p:tav tm="100000">
                                          <p:val>
                                            <p:strVal val="#ppt_y"/>
                                          </p:val>
                                        </p:tav>
                                      </p:tavLst>
                                    </p:anim>
                                  </p:childTnLst>
                                </p:cTn>
                              </p:par>
                              <p:par>
                                <p:cTn id="18" presetID="5" presetClass="entr" presetSubtype="10"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heckerboard(across)">
                                      <p:cBhvr>
                                        <p:cTn id="20" dur="500"/>
                                        <p:tgtEl>
                                          <p:spTgt spid="8"/>
                                        </p:tgtEl>
                                      </p:cBhvr>
                                    </p:animEffect>
                                  </p:childTnLst>
                                  <p:subTnLst>
                                    <p:audio>
                                      <p:cMediaNode>
                                        <p:cTn display="0" masterRel="sameClick">
                                          <p:stCondLst>
                                            <p:cond evt="begin" delay="0">
                                              <p:tn val="18"/>
                                            </p:cond>
                                          </p:stCondLst>
                                          <p:endCondLst>
                                            <p:cond evt="onStopAudio" delay="0">
                                              <p:tgtEl>
                                                <p:sldTgt/>
                                              </p:tgtEl>
                                            </p:cond>
                                          </p:endCondLst>
                                        </p:cTn>
                                        <p:tgtEl>
                                          <p:sndTgt r:embed="rId2" name="wi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71600" y="832936"/>
            <a:ext cx="7250893" cy="1969770"/>
          </a:xfrm>
          <a:prstGeom prst="rect">
            <a:avLst/>
          </a:prstGeom>
        </p:spPr>
        <p:txBody>
          <a:bodyPr wrap="square">
            <a:spAutoFit/>
          </a:bodyPr>
          <a:lstStyle/>
          <a:p>
            <a:r>
              <a:rPr lang="en-US" sz="3000" b="1" dirty="0">
                <a:solidFill>
                  <a:srgbClr val="FF0000"/>
                </a:solidFill>
                <a:latin typeface="Times New Roman" pitchFamily="18" charset="0"/>
                <a:cs typeface="Times New Roman" pitchFamily="18" charset="0"/>
              </a:rPr>
              <a:t>1. </a:t>
            </a:r>
            <a:r>
              <a:rPr lang="en-US" sz="3000" b="1" dirty="0" err="1">
                <a:solidFill>
                  <a:srgbClr val="FF0000"/>
                </a:solidFill>
                <a:latin typeface="Times New Roman" pitchFamily="18" charset="0"/>
                <a:cs typeface="Times New Roman" pitchFamily="18" charset="0"/>
              </a:rPr>
              <a:t>Làm</a:t>
            </a:r>
            <a:r>
              <a:rPr lang="en-US" sz="3000" b="1" dirty="0">
                <a:solidFill>
                  <a:srgbClr val="FF0000"/>
                </a:solidFill>
                <a:latin typeface="Times New Roman" pitchFamily="18" charset="0"/>
                <a:cs typeface="Times New Roman" pitchFamily="18" charset="0"/>
              </a:rPr>
              <a:t> thế nào để xác định tương quan trội </a:t>
            </a:r>
            <a:r>
              <a:rPr lang="en-US" sz="3000" b="1" dirty="0" err="1">
                <a:solidFill>
                  <a:srgbClr val="FF0000"/>
                </a:solidFill>
                <a:latin typeface="Times New Roman" pitchFamily="18" charset="0"/>
                <a:cs typeface="Times New Roman" pitchFamily="18" charset="0"/>
              </a:rPr>
              <a:t>lặn</a:t>
            </a:r>
            <a:r>
              <a:rPr lang="en-US" sz="3000" b="1" dirty="0">
                <a:solidFill>
                  <a:srgbClr val="FF0000"/>
                </a:solidFill>
                <a:latin typeface="Times New Roman" pitchFamily="18" charset="0"/>
                <a:cs typeface="Times New Roman" pitchFamily="18" charset="0"/>
              </a:rPr>
              <a:t>?  Cho ví dụ?</a:t>
            </a:r>
          </a:p>
          <a:p>
            <a:endParaRPr lang="en-US" sz="3000" b="1" dirty="0">
              <a:solidFill>
                <a:srgbClr val="FF0000"/>
              </a:solidFill>
              <a:latin typeface="Times New Roman" pitchFamily="18" charset="0"/>
              <a:cs typeface="Times New Roman" pitchFamily="18" charset="0"/>
            </a:endParaRPr>
          </a:p>
          <a:p>
            <a:r>
              <a:rPr lang="en-US" sz="3200" dirty="0"/>
              <a:t> </a:t>
            </a:r>
            <a:endParaRPr lang="vi-VN" sz="3000" b="1" dirty="0">
              <a:solidFill>
                <a:srgbClr val="000099"/>
              </a:solidFill>
              <a:latin typeface="Times New Roman" pitchFamily="18" charset="0"/>
              <a:cs typeface="Times New Roman" pitchFamily="18" charset="0"/>
            </a:endParaRPr>
          </a:p>
        </p:txBody>
      </p:sp>
      <p:sp>
        <p:nvSpPr>
          <p:cNvPr id="3" name="Rectangle 2"/>
          <p:cNvSpPr/>
          <p:nvPr/>
        </p:nvSpPr>
        <p:spPr>
          <a:xfrm>
            <a:off x="971600" y="2060848"/>
            <a:ext cx="7704856" cy="553998"/>
          </a:xfrm>
          <a:prstGeom prst="rect">
            <a:avLst/>
          </a:prstGeom>
        </p:spPr>
        <p:txBody>
          <a:bodyPr wrap="square">
            <a:spAutoFit/>
          </a:bodyPr>
          <a:lstStyle/>
          <a:p>
            <a:r>
              <a:rPr lang="en-US" sz="3000" b="1" dirty="0">
                <a:solidFill>
                  <a:srgbClr val="FF0000"/>
                </a:solidFill>
                <a:latin typeface="Times New Roman" pitchFamily="18" charset="0"/>
                <a:cs typeface="Times New Roman" pitchFamily="18" charset="0"/>
              </a:rPr>
              <a:t>2. </a:t>
            </a:r>
            <a:r>
              <a:rPr lang="en-US" sz="3000" b="1" dirty="0" err="1">
                <a:solidFill>
                  <a:srgbClr val="FF0000"/>
                </a:solidFill>
                <a:latin typeface="Times New Roman" pitchFamily="18" charset="0"/>
                <a:cs typeface="Times New Roman" pitchFamily="18" charset="0"/>
              </a:rPr>
              <a:t>Làm</a:t>
            </a:r>
            <a:r>
              <a:rPr lang="en-US" sz="3000" b="1" dirty="0">
                <a:solidFill>
                  <a:srgbClr val="FF0000"/>
                </a:solidFill>
                <a:latin typeface="Times New Roman" pitchFamily="18" charset="0"/>
                <a:cs typeface="Times New Roman" pitchFamily="18" charset="0"/>
              </a:rPr>
              <a:t> thế nào để xác định tính thuần </a:t>
            </a:r>
            <a:r>
              <a:rPr lang="en-US" sz="3000" b="1" dirty="0" err="1">
                <a:solidFill>
                  <a:srgbClr val="FF0000"/>
                </a:solidFill>
                <a:latin typeface="Times New Roman" pitchFamily="18" charset="0"/>
                <a:cs typeface="Times New Roman" pitchFamily="18" charset="0"/>
              </a:rPr>
              <a:t>chủng</a:t>
            </a:r>
            <a:r>
              <a:rPr lang="en-US" sz="3000" b="1"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3322015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25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7503" y="1052736"/>
            <a:ext cx="8856983" cy="4524315"/>
          </a:xfrm>
          <a:prstGeom prst="rect">
            <a:avLst/>
          </a:prstGeom>
        </p:spPr>
        <p:txBody>
          <a:bodyPr wrap="square">
            <a:spAutoFit/>
          </a:bodyPr>
          <a:lstStyle/>
          <a:p>
            <a:pPr algn="just"/>
            <a:r>
              <a:rPr lang="en-US" sz="3600" dirty="0">
                <a:latin typeface="Times New Roman" pitchFamily="18" charset="0"/>
                <a:cs typeface="Times New Roman" pitchFamily="18" charset="0"/>
              </a:rPr>
              <a:t> </a:t>
            </a:r>
            <a:r>
              <a:rPr lang="en-US" sz="3600" dirty="0">
                <a:solidFill>
                  <a:srgbClr val="000099"/>
                </a:solidFill>
                <a:latin typeface="Times New Roman" pitchFamily="18" charset="0"/>
                <a:cs typeface="Times New Roman" pitchFamily="18" charset="0"/>
              </a:rPr>
              <a:t>1.Muốn xác định tương quan trội lặn phải sử dụng phương pháp phân tích các thế hệ lai của Menđen. </a:t>
            </a:r>
          </a:p>
          <a:p>
            <a:pPr algn="just"/>
            <a:r>
              <a:rPr lang="en-US" sz="3600" dirty="0">
                <a:solidFill>
                  <a:srgbClr val="000099"/>
                </a:solidFill>
                <a:latin typeface="Times New Roman" pitchFamily="18" charset="0"/>
                <a:cs typeface="Times New Roman" pitchFamily="18" charset="0"/>
              </a:rPr>
              <a:t>Ví dụ: F</a:t>
            </a:r>
            <a:r>
              <a:rPr lang="en-US" sz="3600" baseline="-25000" dirty="0">
                <a:solidFill>
                  <a:srgbClr val="000099"/>
                </a:solidFill>
                <a:latin typeface="Times New Roman" pitchFamily="18" charset="0"/>
                <a:cs typeface="Times New Roman" pitchFamily="18" charset="0"/>
              </a:rPr>
              <a:t>2</a:t>
            </a:r>
            <a:r>
              <a:rPr lang="en-US" sz="3600" dirty="0">
                <a:solidFill>
                  <a:srgbClr val="000099"/>
                </a:solidFill>
                <a:latin typeface="Times New Roman" pitchFamily="18" charset="0"/>
                <a:cs typeface="Times New Roman" pitchFamily="18" charset="0"/>
              </a:rPr>
              <a:t> phân ly kiểu hình 3:1 thì kiểu hình chiếm tỉ lệ ¾ là tính trạng trội, còn kiểu hình có tỉ lệ ¼ là TT lặn</a:t>
            </a:r>
          </a:p>
          <a:p>
            <a:pPr algn="just"/>
            <a:r>
              <a:rPr lang="en-US" sz="3600" dirty="0">
                <a:solidFill>
                  <a:srgbClr val="000099"/>
                </a:solidFill>
                <a:latin typeface="Times New Roman" pitchFamily="18" charset="0"/>
                <a:cs typeface="Times New Roman" pitchFamily="18" charset="0"/>
              </a:rPr>
              <a:t>2. Tiến hành lai phân tích để kiểm tra độ </a:t>
            </a:r>
            <a:r>
              <a:rPr lang="en-US" sz="3600" dirty="0" err="1">
                <a:solidFill>
                  <a:srgbClr val="000099"/>
                </a:solidFill>
                <a:latin typeface="Times New Roman" pitchFamily="18" charset="0"/>
                <a:cs typeface="Times New Roman" pitchFamily="18" charset="0"/>
              </a:rPr>
              <a:t>thuần</a:t>
            </a:r>
            <a:r>
              <a:rPr lang="en-US" sz="3600" dirty="0">
                <a:solidFill>
                  <a:srgbClr val="000099"/>
                </a:solidFill>
                <a:latin typeface="Times New Roman" pitchFamily="18" charset="0"/>
                <a:cs typeface="Times New Roman" pitchFamily="18" charset="0"/>
              </a:rPr>
              <a:t> </a:t>
            </a:r>
            <a:r>
              <a:rPr lang="en-US" sz="3600" dirty="0" err="1">
                <a:solidFill>
                  <a:srgbClr val="000099"/>
                </a:solidFill>
                <a:latin typeface="Times New Roman" pitchFamily="18" charset="0"/>
                <a:cs typeface="Times New Roman" pitchFamily="18" charset="0"/>
              </a:rPr>
              <a:t>chủng</a:t>
            </a:r>
            <a:endParaRPr lang="vi-VN" sz="3600" b="1" dirty="0">
              <a:solidFill>
                <a:srgbClr val="000099"/>
              </a:solidFill>
              <a:latin typeface="Times New Roman" pitchFamily="18" charset="0"/>
              <a:cs typeface="Times New Roman" pitchFamily="18" charset="0"/>
            </a:endParaRPr>
          </a:p>
        </p:txBody>
      </p:sp>
    </p:spTree>
    <p:extLst>
      <p:ext uri="{BB962C8B-B14F-4D97-AF65-F5344CB8AC3E}">
        <p14:creationId xmlns:p14="http://schemas.microsoft.com/office/powerpoint/2010/main" val="3947311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249"/>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Grp="1" noChangeArrowheads="1"/>
          </p:cNvSpPr>
          <p:nvPr>
            <p:ph type="body" idx="1"/>
          </p:nvPr>
        </p:nvSpPr>
        <p:spPr>
          <a:xfrm>
            <a:off x="422274" y="260350"/>
            <a:ext cx="7966149" cy="3035300"/>
          </a:xfrm>
        </p:spPr>
        <p:txBody>
          <a:bodyPr/>
          <a:lstStyle/>
          <a:p>
            <a:pPr algn="ctr" eaLnBrk="1" hangingPunct="1">
              <a:lnSpc>
                <a:spcPct val="80000"/>
              </a:lnSpc>
              <a:buFontTx/>
              <a:buNone/>
            </a:pPr>
            <a:r>
              <a:rPr lang="en-US" sz="2800" b="1" u="sng" dirty="0">
                <a:solidFill>
                  <a:srgbClr val="0070C0"/>
                </a:solidFill>
                <a:latin typeface="Times New Roman" pitchFamily="18" charset="0"/>
              </a:rPr>
              <a:t>BÀI TẬP CỦNG CỐ</a:t>
            </a:r>
            <a:r>
              <a:rPr lang="en-US" sz="2800" b="1" dirty="0">
                <a:solidFill>
                  <a:srgbClr val="0070C0"/>
                </a:solidFill>
                <a:latin typeface="Times New Roman" pitchFamily="18" charset="0"/>
              </a:rPr>
              <a:t>  </a:t>
            </a:r>
          </a:p>
          <a:p>
            <a:pPr eaLnBrk="1" hangingPunct="1">
              <a:lnSpc>
                <a:spcPct val="80000"/>
              </a:lnSpc>
              <a:buFontTx/>
              <a:buNone/>
            </a:pPr>
            <a:r>
              <a:rPr lang="en-US" sz="2800" dirty="0">
                <a:solidFill>
                  <a:srgbClr val="FF0000"/>
                </a:solidFill>
                <a:latin typeface="Times New Roman" pitchFamily="18" charset="0"/>
              </a:rPr>
              <a:t>Khoanh tròn vào chữ cái (</a:t>
            </a:r>
            <a:r>
              <a:rPr lang="en-US" sz="2800" dirty="0" err="1">
                <a:solidFill>
                  <a:srgbClr val="FF0000"/>
                </a:solidFill>
                <a:latin typeface="Times New Roman" pitchFamily="18" charset="0"/>
              </a:rPr>
              <a:t>a,b,c</a:t>
            </a:r>
            <a:r>
              <a:rPr lang="en-US" sz="2800" dirty="0">
                <a:solidFill>
                  <a:srgbClr val="FF0000"/>
                </a:solidFill>
                <a:latin typeface="Times New Roman" pitchFamily="18" charset="0"/>
              </a:rPr>
              <a:t>,....) chỉ ý trả </a:t>
            </a:r>
            <a:r>
              <a:rPr lang="en-US" sz="2800" dirty="0" err="1">
                <a:solidFill>
                  <a:srgbClr val="FF0000"/>
                </a:solidFill>
                <a:latin typeface="Times New Roman" pitchFamily="18" charset="0"/>
              </a:rPr>
              <a:t>lời</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đúng</a:t>
            </a:r>
            <a:r>
              <a:rPr lang="en-US" sz="2800" dirty="0">
                <a:solidFill>
                  <a:srgbClr val="FF0000"/>
                </a:solidFill>
                <a:latin typeface="Times New Roman" pitchFamily="18" charset="0"/>
              </a:rPr>
              <a:t>: </a:t>
            </a:r>
          </a:p>
          <a:p>
            <a:pPr eaLnBrk="1" hangingPunct="1">
              <a:lnSpc>
                <a:spcPct val="80000"/>
              </a:lnSpc>
              <a:buFontTx/>
              <a:buNone/>
            </a:pPr>
            <a:endParaRPr lang="en-US" sz="2800" dirty="0">
              <a:solidFill>
                <a:srgbClr val="FF0000"/>
              </a:solidFill>
              <a:latin typeface="Times New Roman" pitchFamily="18" charset="0"/>
            </a:endParaRPr>
          </a:p>
          <a:p>
            <a:pPr eaLnBrk="1" hangingPunct="1">
              <a:lnSpc>
                <a:spcPct val="80000"/>
              </a:lnSpc>
              <a:buFontTx/>
              <a:buNone/>
            </a:pPr>
            <a:r>
              <a:rPr lang="en-US" sz="2800" dirty="0">
                <a:latin typeface="Times New Roman" pitchFamily="18" charset="0"/>
              </a:rPr>
              <a:t>1. </a:t>
            </a:r>
            <a:r>
              <a:rPr lang="en-US" sz="2800" dirty="0">
                <a:solidFill>
                  <a:srgbClr val="FF0000"/>
                </a:solidFill>
                <a:latin typeface="Times New Roman" pitchFamily="18" charset="0"/>
              </a:rPr>
              <a:t>Khi cho cây cà chua quả đỏ thuần </a:t>
            </a:r>
            <a:r>
              <a:rPr lang="en-US" sz="2800" dirty="0" err="1">
                <a:solidFill>
                  <a:srgbClr val="FF0000"/>
                </a:solidFill>
                <a:latin typeface="Times New Roman" pitchFamily="18" charset="0"/>
              </a:rPr>
              <a:t>chủng</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lai</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phân</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tích</a:t>
            </a:r>
            <a:r>
              <a:rPr lang="en-US" sz="2800" dirty="0">
                <a:solidFill>
                  <a:srgbClr val="FF0000"/>
                </a:solidFill>
                <a:latin typeface="Times New Roman" pitchFamily="18" charset="0"/>
              </a:rPr>
              <a:t>. Kết quả </a:t>
            </a:r>
            <a:r>
              <a:rPr lang="en-US" sz="2800" dirty="0" err="1">
                <a:solidFill>
                  <a:srgbClr val="FF0000"/>
                </a:solidFill>
                <a:latin typeface="Times New Roman" pitchFamily="18" charset="0"/>
              </a:rPr>
              <a:t>thu</a:t>
            </a:r>
            <a:r>
              <a:rPr lang="en-US" sz="2800" dirty="0">
                <a:solidFill>
                  <a:srgbClr val="FF0000"/>
                </a:solidFill>
                <a:latin typeface="Times New Roman" pitchFamily="18" charset="0"/>
              </a:rPr>
              <a:t> </a:t>
            </a:r>
            <a:r>
              <a:rPr lang="en-US" sz="2800" dirty="0" err="1">
                <a:solidFill>
                  <a:srgbClr val="FF0000"/>
                </a:solidFill>
                <a:latin typeface="Times New Roman" pitchFamily="18" charset="0"/>
              </a:rPr>
              <a:t>được</a:t>
            </a:r>
            <a:r>
              <a:rPr lang="en-US" sz="2800" dirty="0">
                <a:solidFill>
                  <a:srgbClr val="FF0000"/>
                </a:solidFill>
                <a:latin typeface="Times New Roman" pitchFamily="18" charset="0"/>
              </a:rPr>
              <a:t>: </a:t>
            </a:r>
          </a:p>
          <a:p>
            <a:pPr eaLnBrk="1" hangingPunct="1">
              <a:lnSpc>
                <a:spcPct val="80000"/>
              </a:lnSpc>
              <a:buFontTx/>
              <a:buNone/>
            </a:pPr>
            <a:r>
              <a:rPr lang="en-US" sz="2800" dirty="0">
                <a:latin typeface="Times New Roman" pitchFamily="18" charset="0"/>
              </a:rPr>
              <a:t>	a) Toàn </a:t>
            </a:r>
            <a:r>
              <a:rPr lang="en-US" sz="2800" dirty="0" err="1">
                <a:latin typeface="Times New Roman" pitchFamily="18" charset="0"/>
              </a:rPr>
              <a:t>quả</a:t>
            </a:r>
            <a:r>
              <a:rPr lang="en-US" sz="2800" dirty="0">
                <a:latin typeface="Times New Roman" pitchFamily="18" charset="0"/>
              </a:rPr>
              <a:t> </a:t>
            </a:r>
            <a:r>
              <a:rPr lang="en-US" sz="2800" dirty="0" err="1">
                <a:latin typeface="Times New Roman" pitchFamily="18" charset="0"/>
              </a:rPr>
              <a:t>vàng</a:t>
            </a:r>
            <a:r>
              <a:rPr lang="en-US" sz="2800" dirty="0">
                <a:latin typeface="Times New Roman" pitchFamily="18" charset="0"/>
              </a:rPr>
              <a:t>;        c) 1 quả đỏ : 1 </a:t>
            </a:r>
            <a:r>
              <a:rPr lang="en-US" sz="2800" dirty="0" err="1">
                <a:latin typeface="Times New Roman" pitchFamily="18" charset="0"/>
              </a:rPr>
              <a:t>quả</a:t>
            </a:r>
            <a:r>
              <a:rPr lang="en-US" sz="2800" dirty="0">
                <a:latin typeface="Times New Roman" pitchFamily="18" charset="0"/>
              </a:rPr>
              <a:t> </a:t>
            </a:r>
            <a:r>
              <a:rPr lang="en-US" sz="2800" dirty="0" err="1">
                <a:latin typeface="Times New Roman" pitchFamily="18" charset="0"/>
              </a:rPr>
              <a:t>vàng</a:t>
            </a:r>
            <a:r>
              <a:rPr lang="en-US" sz="2800" dirty="0">
                <a:latin typeface="Times New Roman" pitchFamily="18" charset="0"/>
              </a:rPr>
              <a:t>;</a:t>
            </a:r>
          </a:p>
          <a:p>
            <a:pPr eaLnBrk="1" hangingPunct="1">
              <a:lnSpc>
                <a:spcPct val="80000"/>
              </a:lnSpc>
              <a:buFontTx/>
              <a:buNone/>
            </a:pPr>
            <a:r>
              <a:rPr lang="en-US" sz="2800" dirty="0">
                <a:latin typeface="Times New Roman" pitchFamily="18" charset="0"/>
              </a:rPr>
              <a:t>    b) Toàn </a:t>
            </a:r>
            <a:r>
              <a:rPr lang="en-US" sz="2800" dirty="0" err="1">
                <a:latin typeface="Times New Roman" pitchFamily="18" charset="0"/>
              </a:rPr>
              <a:t>quả</a:t>
            </a:r>
            <a:r>
              <a:rPr lang="en-US" sz="2800" dirty="0">
                <a:latin typeface="Times New Roman" pitchFamily="18" charset="0"/>
              </a:rPr>
              <a:t> </a:t>
            </a:r>
            <a:r>
              <a:rPr lang="en-US" sz="2800" dirty="0" err="1">
                <a:latin typeface="Times New Roman" pitchFamily="18" charset="0"/>
              </a:rPr>
              <a:t>đỏ</a:t>
            </a:r>
            <a:r>
              <a:rPr lang="en-US" sz="2800" dirty="0">
                <a:latin typeface="Times New Roman" pitchFamily="18" charset="0"/>
              </a:rPr>
              <a:t>;            d) 3 quả đỏ : 1 quả vàng </a:t>
            </a:r>
          </a:p>
          <a:p>
            <a:pPr eaLnBrk="1" hangingPunct="1">
              <a:lnSpc>
                <a:spcPct val="80000"/>
              </a:lnSpc>
              <a:buFontTx/>
              <a:buNone/>
            </a:pPr>
            <a:r>
              <a:rPr lang="es-MX" sz="2800" b="1" dirty="0">
                <a:latin typeface="Times New Roman" pitchFamily="18" charset="0"/>
              </a:rPr>
              <a:t> </a:t>
            </a:r>
            <a:endParaRPr lang="en-US" sz="2800" b="1" dirty="0">
              <a:latin typeface="Times New Roman" pitchFamily="18" charset="0"/>
            </a:endParaRPr>
          </a:p>
        </p:txBody>
      </p:sp>
      <p:sp>
        <p:nvSpPr>
          <p:cNvPr id="174084" name="Text Box 4"/>
          <p:cNvSpPr txBox="1">
            <a:spLocks noChangeArrowheads="1"/>
          </p:cNvSpPr>
          <p:nvPr/>
        </p:nvSpPr>
        <p:spPr bwMode="auto">
          <a:xfrm>
            <a:off x="352425" y="3511550"/>
            <a:ext cx="8510588" cy="2654300"/>
          </a:xfrm>
          <a:prstGeom prst="rect">
            <a:avLst/>
          </a:prstGeom>
          <a:noFill/>
          <a:ln w="9525">
            <a:noFill/>
            <a:miter lim="800000"/>
            <a:headEnd/>
            <a:tailEnd/>
          </a:ln>
          <a:effectLst/>
        </p:spPr>
        <p:txBody>
          <a:bodyPr>
            <a:spAutoFit/>
          </a:bodyPr>
          <a:lstStyle/>
          <a:p>
            <a:pPr>
              <a:defRPr/>
            </a:pPr>
            <a:r>
              <a:rPr lang="en-US" sz="2800" dirty="0">
                <a:solidFill>
                  <a:srgbClr val="FF0000"/>
                </a:solidFill>
                <a:latin typeface="Times New Roman" pitchFamily="18" charset="0"/>
                <a:cs typeface="Times New Roman" pitchFamily="18" charset="0"/>
              </a:rPr>
              <a:t>2. Ở </a:t>
            </a:r>
            <a:r>
              <a:rPr lang="en-US" sz="2800" dirty="0" err="1">
                <a:solidFill>
                  <a:srgbClr val="FF0000"/>
                </a:solidFill>
                <a:latin typeface="Times New Roman" pitchFamily="18" charset="0"/>
                <a:cs typeface="Times New Roman" pitchFamily="18" charset="0"/>
              </a:rPr>
              <a:t>đậu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Hà</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Lan</a:t>
            </a:r>
            <a:r>
              <a:rPr lang="en-US" sz="2800" dirty="0">
                <a:solidFill>
                  <a:srgbClr val="FF0000"/>
                </a:solidFill>
                <a:latin typeface="Times New Roman" pitchFamily="18" charset="0"/>
                <a:cs typeface="Times New Roman" pitchFamily="18" charset="0"/>
              </a:rPr>
              <a:t>, gen A </a:t>
            </a:r>
            <a:r>
              <a:rPr lang="en-US" sz="2800" dirty="0" err="1">
                <a:solidFill>
                  <a:srgbClr val="FF0000"/>
                </a:solidFill>
                <a:latin typeface="Times New Roman" pitchFamily="18" charset="0"/>
                <a:cs typeface="Times New Roman" pitchFamily="18" charset="0"/>
              </a:rPr>
              <a:t>quy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định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cao</a:t>
            </a:r>
            <a:r>
              <a:rPr lang="en-US" sz="2800" dirty="0">
                <a:solidFill>
                  <a:srgbClr val="FF0000"/>
                </a:solidFill>
                <a:latin typeface="Times New Roman" pitchFamily="18" charset="0"/>
                <a:cs typeface="Times New Roman" pitchFamily="18" charset="0"/>
              </a:rPr>
              <a:t>, gen a </a:t>
            </a:r>
            <a:r>
              <a:rPr lang="en-US" sz="2800" dirty="0" err="1">
                <a:solidFill>
                  <a:srgbClr val="FF0000"/>
                </a:solidFill>
                <a:latin typeface="Times New Roman" pitchFamily="18" charset="0"/>
                <a:cs typeface="Times New Roman" pitchFamily="18" charset="0"/>
              </a:rPr>
              <a:t>quy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định</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thấp</a:t>
            </a:r>
            <a:r>
              <a:rPr lang="en-US" sz="2800" dirty="0">
                <a:solidFill>
                  <a:srgbClr val="FF0000"/>
                </a:solidFill>
                <a:latin typeface="Times New Roman" pitchFamily="18" charset="0"/>
                <a:cs typeface="Times New Roman" pitchFamily="18" charset="0"/>
              </a:rPr>
              <a:t>. Cho </a:t>
            </a:r>
            <a:r>
              <a:rPr lang="en-US" sz="2800" dirty="0" err="1">
                <a:solidFill>
                  <a:srgbClr val="FF0000"/>
                </a:solidFill>
                <a:latin typeface="Times New Roman" pitchFamily="18" charset="0"/>
                <a:cs typeface="Times New Roman" pitchFamily="18" charset="0"/>
              </a:rPr>
              <a:t>lai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cây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cao</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với</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cây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thấp</a:t>
            </a:r>
            <a:r>
              <a:rPr lang="en-US" sz="2800" dirty="0">
                <a:solidFill>
                  <a:srgbClr val="FF0000"/>
                </a:solidFill>
                <a:latin typeface="Times New Roman" pitchFamily="18" charset="0"/>
                <a:cs typeface="Times New Roman" pitchFamily="18" charset="0"/>
              </a:rPr>
              <a:t> F1 </a:t>
            </a:r>
            <a:r>
              <a:rPr lang="en-US" sz="2800" dirty="0" err="1">
                <a:solidFill>
                  <a:srgbClr val="FF0000"/>
                </a:solidFill>
                <a:latin typeface="Times New Roman" pitchFamily="18" charset="0"/>
                <a:cs typeface="Times New Roman" pitchFamily="18" charset="0"/>
              </a:rPr>
              <a:t>thu</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được</a:t>
            </a:r>
            <a:r>
              <a:rPr lang="en-US" sz="2800" dirty="0">
                <a:solidFill>
                  <a:srgbClr val="FF0000"/>
                </a:solidFill>
                <a:latin typeface="Times New Roman" pitchFamily="18" charset="0"/>
                <a:cs typeface="Times New Roman" pitchFamily="18" charset="0"/>
              </a:rPr>
              <a:t> 51% </a:t>
            </a:r>
            <a:r>
              <a:rPr lang="en-US" sz="2800" dirty="0" err="1">
                <a:solidFill>
                  <a:srgbClr val="FF0000"/>
                </a:solidFill>
                <a:latin typeface="Times New Roman" pitchFamily="18" charset="0"/>
                <a:cs typeface="Times New Roman" pitchFamily="18" charset="0"/>
              </a:rPr>
              <a:t>cây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cao</a:t>
            </a:r>
            <a:r>
              <a:rPr lang="en-US" sz="2800" dirty="0">
                <a:solidFill>
                  <a:srgbClr val="FF0000"/>
                </a:solidFill>
                <a:latin typeface="Times New Roman" pitchFamily="18" charset="0"/>
                <a:cs typeface="Times New Roman" pitchFamily="18" charset="0"/>
              </a:rPr>
              <a:t>: 49% </a:t>
            </a:r>
            <a:r>
              <a:rPr lang="en-US" sz="2800" dirty="0" err="1">
                <a:solidFill>
                  <a:srgbClr val="FF0000"/>
                </a:solidFill>
                <a:latin typeface="Times New Roman" pitchFamily="18" charset="0"/>
                <a:cs typeface="Times New Roman" pitchFamily="18" charset="0"/>
              </a:rPr>
              <a:t>cây</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thân</a:t>
            </a:r>
            <a:r>
              <a:rPr lang="en-US" sz="2800" dirty="0">
                <a:solidFill>
                  <a:srgbClr val="FF0000"/>
                </a:solidFill>
                <a:latin typeface="Times New Roman" pitchFamily="18" charset="0"/>
                <a:cs typeface="Times New Roman" pitchFamily="18" charset="0"/>
              </a:rPr>
              <a:t> </a:t>
            </a:r>
            <a:r>
              <a:rPr lang="en-US" sz="2800" dirty="0" err="1">
                <a:solidFill>
                  <a:srgbClr val="FF0000"/>
                </a:solidFill>
                <a:latin typeface="Times New Roman" pitchFamily="18" charset="0"/>
                <a:cs typeface="Times New Roman" pitchFamily="18" charset="0"/>
              </a:rPr>
              <a:t>thấp</a:t>
            </a:r>
            <a:r>
              <a:rPr lang="en-US" sz="2800" dirty="0">
                <a:solidFill>
                  <a:srgbClr val="FF0000"/>
                </a:solidFill>
                <a:latin typeface="Times New Roman" pitchFamily="18" charset="0"/>
                <a:cs typeface="Times New Roman" pitchFamily="18" charset="0"/>
              </a:rPr>
              <a:t> . </a:t>
            </a:r>
          </a:p>
          <a:p>
            <a:pPr>
              <a:defRPr/>
            </a:pP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Kiểu</a:t>
            </a:r>
            <a:r>
              <a:rPr lang="en-US" sz="2800" dirty="0">
                <a:latin typeface="Times New Roman" pitchFamily="18" charset="0"/>
                <a:cs typeface="Times New Roman" pitchFamily="18" charset="0"/>
              </a:rPr>
              <a:t> gen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phép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lai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p>
          <a:p>
            <a:pPr>
              <a:defRPr/>
            </a:pPr>
            <a:r>
              <a:rPr lang="en-US" sz="2800" dirty="0">
                <a:latin typeface="Times New Roman" pitchFamily="18" charset="0"/>
                <a:cs typeface="Times New Roman" pitchFamily="18" charset="0"/>
              </a:rPr>
              <a:t>	</a:t>
            </a:r>
            <a:r>
              <a:rPr lang="es-MX" sz="2800" dirty="0">
                <a:latin typeface="Times New Roman" pitchFamily="18" charset="0"/>
                <a:cs typeface="Times New Roman" pitchFamily="18" charset="0"/>
              </a:rPr>
              <a:t>a) P : AA </a:t>
            </a:r>
            <a:r>
              <a:rPr lang="en-US" sz="2800" dirty="0">
                <a:latin typeface="Times New Roman" pitchFamily="18" charset="0"/>
                <a:cs typeface="Times New Roman" pitchFamily="18" charset="0"/>
                <a:sym typeface="Wingdings 2" pitchFamily="18" charset="2"/>
              </a:rPr>
              <a:t></a:t>
            </a:r>
            <a:r>
              <a:rPr lang="es-MX" sz="2800" dirty="0">
                <a:latin typeface="Times New Roman" pitchFamily="18" charset="0"/>
                <a:cs typeface="Times New Roman" pitchFamily="18" charset="0"/>
              </a:rPr>
              <a:t> </a:t>
            </a:r>
            <a:r>
              <a:rPr lang="es-MX" sz="2800" dirty="0" err="1">
                <a:latin typeface="Times New Roman" pitchFamily="18" charset="0"/>
                <a:cs typeface="Times New Roman" pitchFamily="18" charset="0"/>
              </a:rPr>
              <a:t>aa</a:t>
            </a:r>
            <a:r>
              <a:rPr lang="es-MX" sz="2800" dirty="0">
                <a:latin typeface="Times New Roman" pitchFamily="18" charset="0"/>
                <a:cs typeface="Times New Roman" pitchFamily="18" charset="0"/>
              </a:rPr>
              <a:t> ;	           c) P : </a:t>
            </a:r>
            <a:r>
              <a:rPr lang="es-MX" sz="2800" dirty="0" err="1">
                <a:latin typeface="Times New Roman" pitchFamily="18" charset="0"/>
                <a:cs typeface="Times New Roman" pitchFamily="18" charset="0"/>
              </a:rPr>
              <a:t>Aa</a:t>
            </a:r>
            <a:r>
              <a:rPr lang="es-MX" sz="2800" dirty="0">
                <a:latin typeface="Times New Roman" pitchFamily="18" charset="0"/>
                <a:cs typeface="Times New Roman" pitchFamily="18" charset="0"/>
              </a:rPr>
              <a:t> </a:t>
            </a:r>
            <a:r>
              <a:rPr lang="en-US" sz="2800" dirty="0">
                <a:latin typeface="Times New Roman" pitchFamily="18" charset="0"/>
                <a:cs typeface="Times New Roman" pitchFamily="18" charset="0"/>
                <a:sym typeface="Wingdings 2" pitchFamily="18" charset="2"/>
              </a:rPr>
              <a:t></a:t>
            </a:r>
            <a:r>
              <a:rPr lang="es-MX" sz="2800" dirty="0">
                <a:latin typeface="Times New Roman" pitchFamily="18" charset="0"/>
                <a:cs typeface="Times New Roman" pitchFamily="18" charset="0"/>
              </a:rPr>
              <a:t> </a:t>
            </a:r>
            <a:r>
              <a:rPr lang="es-MX" sz="2800" dirty="0" err="1">
                <a:latin typeface="Times New Roman" pitchFamily="18" charset="0"/>
                <a:cs typeface="Times New Roman" pitchFamily="18" charset="0"/>
              </a:rPr>
              <a:t>Aa</a:t>
            </a:r>
            <a:r>
              <a:rPr lang="es-MX" sz="2800" dirty="0">
                <a:latin typeface="Times New Roman" pitchFamily="18" charset="0"/>
                <a:cs typeface="Times New Roman" pitchFamily="18" charset="0"/>
              </a:rPr>
              <a:t> ;</a:t>
            </a:r>
          </a:p>
          <a:p>
            <a:pPr>
              <a:defRPr/>
            </a:pPr>
            <a:r>
              <a:rPr lang="es-MX" sz="2800" dirty="0">
                <a:latin typeface="Times New Roman" pitchFamily="18" charset="0"/>
                <a:cs typeface="Times New Roman" pitchFamily="18" charset="0"/>
              </a:rPr>
              <a:t>	b) P : AA </a:t>
            </a:r>
            <a:r>
              <a:rPr lang="en-US" sz="2800" dirty="0">
                <a:latin typeface="Times New Roman" pitchFamily="18" charset="0"/>
                <a:cs typeface="Times New Roman" pitchFamily="18" charset="0"/>
                <a:sym typeface="Wingdings 2" pitchFamily="18" charset="2"/>
              </a:rPr>
              <a:t></a:t>
            </a:r>
            <a:r>
              <a:rPr lang="es-MX" sz="2800" dirty="0">
                <a:latin typeface="Times New Roman" pitchFamily="18" charset="0"/>
                <a:cs typeface="Times New Roman" pitchFamily="18" charset="0"/>
              </a:rPr>
              <a:t> </a:t>
            </a:r>
            <a:r>
              <a:rPr lang="es-MX" sz="2800" dirty="0" err="1">
                <a:latin typeface="Times New Roman" pitchFamily="18" charset="0"/>
                <a:cs typeface="Times New Roman" pitchFamily="18" charset="0"/>
              </a:rPr>
              <a:t>Aa</a:t>
            </a:r>
            <a:r>
              <a:rPr lang="es-MX" sz="2800" dirty="0">
                <a:latin typeface="Times New Roman" pitchFamily="18" charset="0"/>
                <a:cs typeface="Times New Roman" pitchFamily="18" charset="0"/>
              </a:rPr>
              <a:t> ; 	           d) P : </a:t>
            </a:r>
            <a:r>
              <a:rPr lang="es-MX" sz="2800" dirty="0" err="1">
                <a:latin typeface="Times New Roman" pitchFamily="18" charset="0"/>
                <a:cs typeface="Times New Roman" pitchFamily="18" charset="0"/>
              </a:rPr>
              <a:t>Aa</a:t>
            </a:r>
            <a:r>
              <a:rPr lang="es-MX" sz="2800" dirty="0">
                <a:latin typeface="Times New Roman" pitchFamily="18" charset="0"/>
                <a:cs typeface="Times New Roman" pitchFamily="18" charset="0"/>
              </a:rPr>
              <a:t> </a:t>
            </a:r>
            <a:r>
              <a:rPr lang="en-US" sz="2800" dirty="0">
                <a:latin typeface="Times New Roman" pitchFamily="18" charset="0"/>
                <a:cs typeface="Times New Roman" pitchFamily="18" charset="0"/>
                <a:sym typeface="Wingdings 2" pitchFamily="18" charset="2"/>
              </a:rPr>
              <a:t></a:t>
            </a:r>
            <a:r>
              <a:rPr lang="es-MX" sz="2800" dirty="0">
                <a:latin typeface="Times New Roman" pitchFamily="18" charset="0"/>
                <a:cs typeface="Times New Roman" pitchFamily="18" charset="0"/>
              </a:rPr>
              <a:t> aa.</a:t>
            </a:r>
            <a:endParaRPr lang="en-US" sz="2800" dirty="0">
              <a:effectLst>
                <a:outerShdw blurRad="38100" dist="38100" dir="2700000" algn="tl">
                  <a:srgbClr val="C0C0C0"/>
                </a:outerShdw>
              </a:effectLst>
              <a:latin typeface="Times New Roman" pitchFamily="18" charset="0"/>
              <a:cs typeface="Times New Roman" pitchFamily="18" charset="0"/>
            </a:endParaRPr>
          </a:p>
        </p:txBody>
      </p:sp>
      <p:sp>
        <p:nvSpPr>
          <p:cNvPr id="2" name="Oval 1"/>
          <p:cNvSpPr/>
          <p:nvPr/>
        </p:nvSpPr>
        <p:spPr>
          <a:xfrm>
            <a:off x="755650" y="2708275"/>
            <a:ext cx="431800" cy="5048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a:solidFill>
                  <a:srgbClr val="FF0000"/>
                </a:solidFill>
                <a:latin typeface="Times New Roman" pitchFamily="18" charset="0"/>
                <a:cs typeface="Times New Roman" pitchFamily="18" charset="0"/>
              </a:rPr>
              <a:t>b</a:t>
            </a:r>
          </a:p>
        </p:txBody>
      </p:sp>
      <p:sp>
        <p:nvSpPr>
          <p:cNvPr id="3" name="Oval 2"/>
          <p:cNvSpPr/>
          <p:nvPr/>
        </p:nvSpPr>
        <p:spPr>
          <a:xfrm>
            <a:off x="4932363" y="5732463"/>
            <a:ext cx="431800" cy="57626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a:solidFill>
                  <a:srgbClr val="FF0000"/>
                </a:solidFill>
                <a:latin typeface="Times New Roman" pitchFamily="18" charset="0"/>
                <a:cs typeface="Times New Roman" pitchFamily="18" charset="0"/>
              </a:rPr>
              <a:t>d</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174083">
                                            <p:txEl>
                                              <p:pRg st="0" end="0"/>
                                            </p:txEl>
                                          </p:spTgt>
                                        </p:tgtEl>
                                        <p:attrNameLst>
                                          <p:attrName>style.visibility</p:attrName>
                                        </p:attrNameLst>
                                      </p:cBhvr>
                                      <p:to>
                                        <p:strVal val="visible"/>
                                      </p:to>
                                    </p:set>
                                    <p:animEffect transition="in" filter="barn(inVertical)">
                                      <p:cBhvr>
                                        <p:cTn id="7" dur="500"/>
                                        <p:tgtEl>
                                          <p:spTgt spid="1740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174083">
                                            <p:txEl>
                                              <p:pRg st="1" end="1"/>
                                            </p:txEl>
                                          </p:spTgt>
                                        </p:tgtEl>
                                        <p:attrNameLst>
                                          <p:attrName>style.visibility</p:attrName>
                                        </p:attrNameLst>
                                      </p:cBhvr>
                                      <p:to>
                                        <p:strVal val="visible"/>
                                      </p:to>
                                    </p:set>
                                    <p:animEffect transition="in" filter="barn(inVertical)">
                                      <p:cBhvr>
                                        <p:cTn id="12" dur="500"/>
                                        <p:tgtEl>
                                          <p:spTgt spid="1740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174083">
                                            <p:txEl>
                                              <p:pRg st="3" end="3"/>
                                            </p:txEl>
                                          </p:spTgt>
                                        </p:tgtEl>
                                        <p:attrNameLst>
                                          <p:attrName>style.visibility</p:attrName>
                                        </p:attrNameLst>
                                      </p:cBhvr>
                                      <p:to>
                                        <p:strVal val="visible"/>
                                      </p:to>
                                    </p:set>
                                    <p:animEffect transition="in" filter="barn(inVertical)">
                                      <p:cBhvr>
                                        <p:cTn id="17" dur="500"/>
                                        <p:tgtEl>
                                          <p:spTgt spid="174083">
                                            <p:txEl>
                                              <p:pRg st="3" end="3"/>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174083">
                                            <p:txEl>
                                              <p:pRg st="4" end="4"/>
                                            </p:txEl>
                                          </p:spTgt>
                                        </p:tgtEl>
                                        <p:attrNameLst>
                                          <p:attrName>style.visibility</p:attrName>
                                        </p:attrNameLst>
                                      </p:cBhvr>
                                      <p:to>
                                        <p:strVal val="visible"/>
                                      </p:to>
                                    </p:set>
                                    <p:animEffect transition="in" filter="barn(inVertical)">
                                      <p:cBhvr>
                                        <p:cTn id="20" dur="500"/>
                                        <p:tgtEl>
                                          <p:spTgt spid="174083">
                                            <p:txEl>
                                              <p:pRg st="4" end="4"/>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174083">
                                            <p:txEl>
                                              <p:pRg st="5" end="5"/>
                                            </p:txEl>
                                          </p:spTgt>
                                        </p:tgtEl>
                                        <p:attrNameLst>
                                          <p:attrName>style.visibility</p:attrName>
                                        </p:attrNameLst>
                                      </p:cBhvr>
                                      <p:to>
                                        <p:strVal val="visible"/>
                                      </p:to>
                                    </p:set>
                                    <p:animEffect transition="in" filter="barn(inVertical)">
                                      <p:cBhvr>
                                        <p:cTn id="23" dur="500"/>
                                        <p:tgtEl>
                                          <p:spTgt spid="174083">
                                            <p:txEl>
                                              <p:pRg st="5" end="5"/>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6" presetClass="entr" presetSubtype="21" fill="hold" nodeType="clickEffect">
                                  <p:stCondLst>
                                    <p:cond delay="0"/>
                                  </p:stCondLst>
                                  <p:childTnLst>
                                    <p:set>
                                      <p:cBhvr>
                                        <p:cTn id="27" dur="1" fill="hold">
                                          <p:stCondLst>
                                            <p:cond delay="0"/>
                                          </p:stCondLst>
                                        </p:cTn>
                                        <p:tgtEl>
                                          <p:spTgt spid="174084">
                                            <p:txEl>
                                              <p:pRg st="0" end="0"/>
                                            </p:txEl>
                                          </p:spTgt>
                                        </p:tgtEl>
                                        <p:attrNameLst>
                                          <p:attrName>style.visibility</p:attrName>
                                        </p:attrNameLst>
                                      </p:cBhvr>
                                      <p:to>
                                        <p:strVal val="visible"/>
                                      </p:to>
                                    </p:set>
                                    <p:animEffect transition="in" filter="barn(inVertical)">
                                      <p:cBhvr>
                                        <p:cTn id="28" dur="500"/>
                                        <p:tgtEl>
                                          <p:spTgt spid="174084">
                                            <p:txEl>
                                              <p:pRg st="0" end="0"/>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ntr" presetSubtype="21" fill="hold" nodeType="clickEffect">
                                  <p:stCondLst>
                                    <p:cond delay="0"/>
                                  </p:stCondLst>
                                  <p:childTnLst>
                                    <p:set>
                                      <p:cBhvr>
                                        <p:cTn id="32" dur="1" fill="hold">
                                          <p:stCondLst>
                                            <p:cond delay="0"/>
                                          </p:stCondLst>
                                        </p:cTn>
                                        <p:tgtEl>
                                          <p:spTgt spid="174084">
                                            <p:txEl>
                                              <p:pRg st="1" end="1"/>
                                            </p:txEl>
                                          </p:spTgt>
                                        </p:tgtEl>
                                        <p:attrNameLst>
                                          <p:attrName>style.visibility</p:attrName>
                                        </p:attrNameLst>
                                      </p:cBhvr>
                                      <p:to>
                                        <p:strVal val="visible"/>
                                      </p:to>
                                    </p:set>
                                    <p:animEffect transition="in" filter="barn(inVertical)">
                                      <p:cBhvr>
                                        <p:cTn id="33" dur="500"/>
                                        <p:tgtEl>
                                          <p:spTgt spid="174084">
                                            <p:txEl>
                                              <p:pRg st="1" end="1"/>
                                            </p:txEl>
                                          </p:spTgt>
                                        </p:tgtEl>
                                      </p:cBhvr>
                                    </p:animEffect>
                                  </p:childTnLst>
                                </p:cTn>
                              </p:par>
                              <p:par>
                                <p:cTn id="34" presetID="16" presetClass="entr" presetSubtype="21" fill="hold" nodeType="withEffect">
                                  <p:stCondLst>
                                    <p:cond delay="0"/>
                                  </p:stCondLst>
                                  <p:childTnLst>
                                    <p:set>
                                      <p:cBhvr>
                                        <p:cTn id="35" dur="1" fill="hold">
                                          <p:stCondLst>
                                            <p:cond delay="0"/>
                                          </p:stCondLst>
                                        </p:cTn>
                                        <p:tgtEl>
                                          <p:spTgt spid="174084">
                                            <p:txEl>
                                              <p:pRg st="2" end="2"/>
                                            </p:txEl>
                                          </p:spTgt>
                                        </p:tgtEl>
                                        <p:attrNameLst>
                                          <p:attrName>style.visibility</p:attrName>
                                        </p:attrNameLst>
                                      </p:cBhvr>
                                      <p:to>
                                        <p:strVal val="visible"/>
                                      </p:to>
                                    </p:set>
                                    <p:animEffect transition="in" filter="barn(inVertical)">
                                      <p:cBhvr>
                                        <p:cTn id="36" dur="500"/>
                                        <p:tgtEl>
                                          <p:spTgt spid="174084">
                                            <p:txEl>
                                              <p:pRg st="2" end="2"/>
                                            </p:txEl>
                                          </p:spTgt>
                                        </p:tgtEl>
                                      </p:cBhvr>
                                    </p:animEffect>
                                  </p:childTnLst>
                                </p:cTn>
                              </p:par>
                              <p:par>
                                <p:cTn id="37" presetID="16" presetClass="entr" presetSubtype="21" fill="hold" nodeType="withEffect">
                                  <p:stCondLst>
                                    <p:cond delay="0"/>
                                  </p:stCondLst>
                                  <p:childTnLst>
                                    <p:set>
                                      <p:cBhvr>
                                        <p:cTn id="38" dur="1" fill="hold">
                                          <p:stCondLst>
                                            <p:cond delay="0"/>
                                          </p:stCondLst>
                                        </p:cTn>
                                        <p:tgtEl>
                                          <p:spTgt spid="174084">
                                            <p:txEl>
                                              <p:pRg st="3" end="3"/>
                                            </p:txEl>
                                          </p:spTgt>
                                        </p:tgtEl>
                                        <p:attrNameLst>
                                          <p:attrName>style.visibility</p:attrName>
                                        </p:attrNameLst>
                                      </p:cBhvr>
                                      <p:to>
                                        <p:strVal val="visible"/>
                                      </p:to>
                                    </p:set>
                                    <p:animEffect transition="in" filter="barn(inVertical)">
                                      <p:cBhvr>
                                        <p:cTn id="39" dur="500"/>
                                        <p:tgtEl>
                                          <p:spTgt spid="174084">
                                            <p:txEl>
                                              <p:pRg st="3" end="3"/>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circle(in)">
                                      <p:cBhvr>
                                        <p:cTn id="44" dur="2000"/>
                                        <p:tgtEl>
                                          <p:spTgt spid="2"/>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6" presetClass="entr" presetSubtype="16"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circle(in)">
                                      <p:cBhvr>
                                        <p:cTn id="49"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44624"/>
            <a:ext cx="8229600" cy="647700"/>
          </a:xfrm>
        </p:spPr>
        <p:txBody>
          <a:bodyPr/>
          <a:lstStyle/>
          <a:p>
            <a:pPr eaLnBrk="1" hangingPunct="1"/>
            <a:r>
              <a:rPr lang="vi-VN" sz="4000" b="1">
                <a:solidFill>
                  <a:srgbClr val="FF0000"/>
                </a:solidFill>
                <a:latin typeface="Times New Roman" pitchFamily="18" charset="0"/>
              </a:rPr>
              <a:t>HƯỚNG DẪN HỌC Ở NHÀ</a:t>
            </a:r>
          </a:p>
        </p:txBody>
      </p:sp>
      <p:sp>
        <p:nvSpPr>
          <p:cNvPr id="18435" name="Rectangle 3"/>
          <p:cNvSpPr>
            <a:spLocks noGrp="1" noChangeArrowheads="1"/>
          </p:cNvSpPr>
          <p:nvPr>
            <p:ph type="body" idx="1"/>
          </p:nvPr>
        </p:nvSpPr>
        <p:spPr>
          <a:xfrm>
            <a:off x="35496" y="692696"/>
            <a:ext cx="9036496" cy="5904656"/>
          </a:xfrm>
        </p:spPr>
        <p:txBody>
          <a:bodyPr/>
          <a:lstStyle/>
          <a:p>
            <a:pPr marL="0" indent="0" algn="just">
              <a:buNone/>
            </a:pPr>
            <a:r>
              <a:rPr lang="nl-NL" b="1" dirty="0">
                <a:solidFill>
                  <a:srgbClr val="000099"/>
                </a:solidFill>
                <a:latin typeface="Times New Roman" pitchFamily="18" charset="0"/>
                <a:cs typeface="Times New Roman" pitchFamily="18" charset="0"/>
              </a:rPr>
              <a:t>a. Bài cũ:</a:t>
            </a:r>
            <a:endParaRPr lang="en-US" dirty="0">
              <a:solidFill>
                <a:srgbClr val="000099"/>
              </a:solidFill>
              <a:latin typeface="Times New Roman" pitchFamily="18" charset="0"/>
              <a:cs typeface="Times New Roman" pitchFamily="18" charset="0"/>
            </a:endParaRPr>
          </a:p>
          <a:p>
            <a:pPr marL="0" indent="0" algn="just">
              <a:buNone/>
            </a:pPr>
            <a:r>
              <a:rPr lang="nl-NL" dirty="0">
                <a:solidFill>
                  <a:srgbClr val="000099"/>
                </a:solidFill>
                <a:latin typeface="Times New Roman" pitchFamily="18" charset="0"/>
                <a:cs typeface="Times New Roman" pitchFamily="18" charset="0"/>
              </a:rPr>
              <a:t>- Học bài, trả lời câu hỏi 1, 2 trang 13 SGK.</a:t>
            </a:r>
            <a:endParaRPr lang="en-US" dirty="0">
              <a:solidFill>
                <a:srgbClr val="000099"/>
              </a:solidFill>
              <a:latin typeface="Times New Roman" pitchFamily="18" charset="0"/>
              <a:cs typeface="Times New Roman" pitchFamily="18" charset="0"/>
            </a:endParaRPr>
          </a:p>
          <a:p>
            <a:pPr marL="0" indent="0" algn="just">
              <a:buNone/>
            </a:pPr>
            <a:r>
              <a:rPr lang="nl-NL" dirty="0">
                <a:solidFill>
                  <a:srgbClr val="000099"/>
                </a:solidFill>
                <a:latin typeface="Times New Roman" pitchFamily="18" charset="0"/>
                <a:cs typeface="Times New Roman" pitchFamily="18" charset="0"/>
              </a:rPr>
              <a:t>- Cho hai giống bắp (t/c) hạt đỏ lai với hạt trắng, F</a:t>
            </a:r>
            <a:r>
              <a:rPr lang="nl-NL" baseline="-25000" dirty="0">
                <a:solidFill>
                  <a:srgbClr val="000099"/>
                </a:solidFill>
                <a:latin typeface="Times New Roman" pitchFamily="18" charset="0"/>
                <a:cs typeface="Times New Roman" pitchFamily="18" charset="0"/>
              </a:rPr>
              <a:t>1</a:t>
            </a:r>
            <a:r>
              <a:rPr lang="nl-NL" dirty="0">
                <a:solidFill>
                  <a:srgbClr val="000099"/>
                </a:solidFill>
                <a:latin typeface="Times New Roman" pitchFamily="18" charset="0"/>
                <a:cs typeface="Times New Roman" pitchFamily="18" charset="0"/>
              </a:rPr>
              <a:t> thu được 100% hạt đỏ. </a:t>
            </a:r>
            <a:r>
              <a:rPr lang="en-US" dirty="0" err="1">
                <a:solidFill>
                  <a:srgbClr val="000099"/>
                </a:solidFill>
                <a:latin typeface="Times New Roman" pitchFamily="18" charset="0"/>
                <a:cs typeface="Times New Roman" pitchFamily="18" charset="0"/>
              </a:rPr>
              <a:t>Sau</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đó</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cho</a:t>
            </a:r>
            <a:r>
              <a:rPr lang="en-US" dirty="0">
                <a:solidFill>
                  <a:srgbClr val="000099"/>
                </a:solidFill>
                <a:latin typeface="Times New Roman" pitchFamily="18" charset="0"/>
                <a:cs typeface="Times New Roman" pitchFamily="18" charset="0"/>
              </a:rPr>
              <a:t> F</a:t>
            </a:r>
            <a:r>
              <a:rPr lang="en-US" baseline="-25000" dirty="0">
                <a:solidFill>
                  <a:srgbClr val="000099"/>
                </a:solidFill>
                <a:latin typeface="Times New Roman" pitchFamily="18" charset="0"/>
                <a:cs typeface="Times New Roman" pitchFamily="18" charset="0"/>
              </a:rPr>
              <a:t>1</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tự</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thụ</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phấn</a:t>
            </a:r>
            <a:r>
              <a:rPr lang="en-US" dirty="0">
                <a:solidFill>
                  <a:srgbClr val="000099"/>
                </a:solidFill>
                <a:latin typeface="Times New Roman" pitchFamily="18" charset="0"/>
                <a:cs typeface="Times New Roman" pitchFamily="18" charset="0"/>
              </a:rPr>
              <a:t>.</a:t>
            </a:r>
          </a:p>
          <a:p>
            <a:pPr marL="0" indent="0" algn="just">
              <a:buNone/>
            </a:pP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Biện</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luận</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và</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viết</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sơ</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đồ</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lai</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từ</a:t>
            </a:r>
            <a:r>
              <a:rPr lang="en-US" dirty="0">
                <a:solidFill>
                  <a:srgbClr val="000099"/>
                </a:solidFill>
                <a:latin typeface="Times New Roman" pitchFamily="18" charset="0"/>
                <a:cs typeface="Times New Roman" pitchFamily="18" charset="0"/>
              </a:rPr>
              <a:t> P </a:t>
            </a:r>
            <a:r>
              <a:rPr lang="en-US" dirty="0" err="1">
                <a:solidFill>
                  <a:srgbClr val="000099"/>
                </a:solidFill>
                <a:latin typeface="Times New Roman" pitchFamily="18" charset="0"/>
                <a:cs typeface="Times New Roman" pitchFamily="18" charset="0"/>
              </a:rPr>
              <a:t>đến</a:t>
            </a:r>
            <a:r>
              <a:rPr lang="en-US" dirty="0">
                <a:solidFill>
                  <a:srgbClr val="000099"/>
                </a:solidFill>
                <a:latin typeface="Times New Roman" pitchFamily="18" charset="0"/>
                <a:cs typeface="Times New Roman" pitchFamily="18" charset="0"/>
              </a:rPr>
              <a:t> F</a:t>
            </a:r>
            <a:r>
              <a:rPr lang="en-US" baseline="-25000" dirty="0">
                <a:solidFill>
                  <a:srgbClr val="000099"/>
                </a:solidFill>
                <a:latin typeface="Times New Roman" pitchFamily="18" charset="0"/>
                <a:cs typeface="Times New Roman" pitchFamily="18" charset="0"/>
              </a:rPr>
              <a:t>2</a:t>
            </a:r>
            <a:r>
              <a:rPr lang="en-US" dirty="0">
                <a:solidFill>
                  <a:srgbClr val="000099"/>
                </a:solidFill>
                <a:latin typeface="Times New Roman" pitchFamily="18" charset="0"/>
                <a:cs typeface="Times New Roman" pitchFamily="18" charset="0"/>
              </a:rPr>
              <a:t>.</a:t>
            </a:r>
          </a:p>
          <a:p>
            <a:pPr marL="0" indent="0" algn="just">
              <a:buNone/>
            </a:pP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Nếu</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cho</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cây</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bắp</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hạt</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đỏ</a:t>
            </a:r>
            <a:r>
              <a:rPr lang="en-US" dirty="0">
                <a:solidFill>
                  <a:srgbClr val="000099"/>
                </a:solidFill>
                <a:latin typeface="Times New Roman" pitchFamily="18" charset="0"/>
                <a:cs typeface="Times New Roman" pitchFamily="18" charset="0"/>
              </a:rPr>
              <a:t> F</a:t>
            </a:r>
            <a:r>
              <a:rPr lang="en-US" baseline="-25000" dirty="0">
                <a:solidFill>
                  <a:srgbClr val="000099"/>
                </a:solidFill>
                <a:latin typeface="Times New Roman" pitchFamily="18" charset="0"/>
                <a:cs typeface="Times New Roman" pitchFamily="18" charset="0"/>
              </a:rPr>
              <a:t>1</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lai</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phân</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tích</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kết</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quả</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như</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thế</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nào</a:t>
            </a:r>
            <a:r>
              <a:rPr lang="en-US" dirty="0">
                <a:solidFill>
                  <a:srgbClr val="000099"/>
                </a:solidFill>
                <a:latin typeface="Times New Roman" pitchFamily="18" charset="0"/>
                <a:cs typeface="Times New Roman" pitchFamily="18" charset="0"/>
              </a:rPr>
              <a:t>.</a:t>
            </a:r>
          </a:p>
          <a:p>
            <a:pPr marL="0" indent="0" algn="just">
              <a:buNone/>
            </a:pPr>
            <a:r>
              <a:rPr lang="en-US" b="1" dirty="0">
                <a:solidFill>
                  <a:srgbClr val="000099"/>
                </a:solidFill>
                <a:latin typeface="Times New Roman" pitchFamily="18" charset="0"/>
                <a:cs typeface="Times New Roman" pitchFamily="18" charset="0"/>
              </a:rPr>
              <a:t>b. </a:t>
            </a:r>
            <a:r>
              <a:rPr lang="en-US" b="1" dirty="0" err="1">
                <a:solidFill>
                  <a:srgbClr val="000099"/>
                </a:solidFill>
                <a:latin typeface="Times New Roman" pitchFamily="18" charset="0"/>
                <a:cs typeface="Times New Roman" pitchFamily="18" charset="0"/>
              </a:rPr>
              <a:t>Đọc</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và</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tìm</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hiểu</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bài</a:t>
            </a:r>
            <a:r>
              <a:rPr lang="en-US" b="1" dirty="0">
                <a:solidFill>
                  <a:srgbClr val="000099"/>
                </a:solidFill>
                <a:latin typeface="Times New Roman" pitchFamily="18" charset="0"/>
                <a:cs typeface="Times New Roman" pitchFamily="18" charset="0"/>
              </a:rPr>
              <a:t>: “Lai </a:t>
            </a:r>
            <a:r>
              <a:rPr lang="en-US" b="1" dirty="0" err="1">
                <a:solidFill>
                  <a:srgbClr val="000099"/>
                </a:solidFill>
                <a:latin typeface="Times New Roman" pitchFamily="18" charset="0"/>
                <a:cs typeface="Times New Roman" pitchFamily="18" charset="0"/>
              </a:rPr>
              <a:t>hai</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cặp</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tính</a:t>
            </a:r>
            <a:r>
              <a:rPr lang="en-US" b="1" dirty="0">
                <a:solidFill>
                  <a:srgbClr val="000099"/>
                </a:solidFill>
                <a:latin typeface="Times New Roman" pitchFamily="18" charset="0"/>
                <a:cs typeface="Times New Roman" pitchFamily="18" charset="0"/>
              </a:rPr>
              <a:t> </a:t>
            </a:r>
            <a:r>
              <a:rPr lang="en-US" b="1" dirty="0" err="1">
                <a:solidFill>
                  <a:srgbClr val="000099"/>
                </a:solidFill>
                <a:latin typeface="Times New Roman" pitchFamily="18" charset="0"/>
                <a:cs typeface="Times New Roman" pitchFamily="18" charset="0"/>
              </a:rPr>
              <a:t>trạng</a:t>
            </a:r>
            <a:r>
              <a:rPr lang="en-US" b="1" dirty="0">
                <a:solidFill>
                  <a:srgbClr val="000099"/>
                </a:solidFill>
                <a:latin typeface="Times New Roman" pitchFamily="18" charset="0"/>
                <a:cs typeface="Times New Roman" pitchFamily="18" charset="0"/>
              </a:rPr>
              <a:t>”</a:t>
            </a:r>
            <a:endParaRPr lang="en-US" dirty="0">
              <a:solidFill>
                <a:srgbClr val="000099"/>
              </a:solidFill>
              <a:latin typeface="Times New Roman" pitchFamily="18" charset="0"/>
              <a:cs typeface="Times New Roman" pitchFamily="18" charset="0"/>
            </a:endParaRPr>
          </a:p>
          <a:p>
            <a:pPr marL="0" indent="0" algn="just">
              <a:buNone/>
            </a:pP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Tóm</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tắt</a:t>
            </a:r>
            <a:r>
              <a:rPr lang="en-US" dirty="0">
                <a:solidFill>
                  <a:srgbClr val="000099"/>
                </a:solidFill>
                <a:latin typeface="Times New Roman" pitchFamily="18" charset="0"/>
                <a:cs typeface="Times New Roman" pitchFamily="18" charset="0"/>
              </a:rPr>
              <a:t> TN </a:t>
            </a:r>
            <a:r>
              <a:rPr lang="en-US" dirty="0" err="1">
                <a:solidFill>
                  <a:srgbClr val="000099"/>
                </a:solidFill>
                <a:latin typeface="Times New Roman" pitchFamily="18" charset="0"/>
                <a:cs typeface="Times New Roman" pitchFamily="18" charset="0"/>
              </a:rPr>
              <a:t>lai</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hai</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cặp</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tính</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trạng</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của</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Menđen</a:t>
            </a:r>
            <a:r>
              <a:rPr lang="en-US" dirty="0">
                <a:solidFill>
                  <a:srgbClr val="000099"/>
                </a:solidFill>
                <a:latin typeface="Times New Roman" pitchFamily="18" charset="0"/>
                <a:cs typeface="Times New Roman" pitchFamily="18" charset="0"/>
              </a:rPr>
              <a:t>.</a:t>
            </a:r>
          </a:p>
          <a:p>
            <a:pPr marL="0" indent="0" algn="just">
              <a:buNone/>
            </a:pP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Hoàn</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thành</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bảng</a:t>
            </a:r>
            <a:r>
              <a:rPr lang="en-US" dirty="0">
                <a:solidFill>
                  <a:srgbClr val="000099"/>
                </a:solidFill>
                <a:latin typeface="Times New Roman" pitchFamily="18" charset="0"/>
                <a:cs typeface="Times New Roman" pitchFamily="18" charset="0"/>
              </a:rPr>
              <a:t> 4 </a:t>
            </a:r>
            <a:r>
              <a:rPr lang="en-US" dirty="0" err="1">
                <a:solidFill>
                  <a:srgbClr val="000099"/>
                </a:solidFill>
                <a:latin typeface="Times New Roman" pitchFamily="18" charset="0"/>
                <a:cs typeface="Times New Roman" pitchFamily="18" charset="0"/>
              </a:rPr>
              <a:t>tr</a:t>
            </a:r>
            <a:r>
              <a:rPr lang="en-US" dirty="0">
                <a:solidFill>
                  <a:srgbClr val="000099"/>
                </a:solidFill>
                <a:latin typeface="Times New Roman" pitchFamily="18" charset="0"/>
                <a:cs typeface="Times New Roman" pitchFamily="18" charset="0"/>
              </a:rPr>
              <a:t> 15 SGK </a:t>
            </a:r>
            <a:r>
              <a:rPr lang="en-US" dirty="0" err="1">
                <a:solidFill>
                  <a:srgbClr val="000099"/>
                </a:solidFill>
                <a:latin typeface="Times New Roman" pitchFamily="18" charset="0"/>
                <a:cs typeface="Times New Roman" pitchFamily="18" charset="0"/>
              </a:rPr>
              <a:t>vào</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vở</a:t>
            </a:r>
            <a:r>
              <a:rPr lang="en-US" dirty="0">
                <a:solidFill>
                  <a:srgbClr val="000099"/>
                </a:solidFill>
                <a:latin typeface="Times New Roman" pitchFamily="18" charset="0"/>
                <a:cs typeface="Times New Roman" pitchFamily="18" charset="0"/>
              </a:rPr>
              <a:t> </a:t>
            </a:r>
            <a:r>
              <a:rPr lang="en-US" dirty="0" err="1">
                <a:solidFill>
                  <a:srgbClr val="000099"/>
                </a:solidFill>
                <a:latin typeface="Times New Roman" pitchFamily="18" charset="0"/>
                <a:cs typeface="Times New Roman" pitchFamily="18" charset="0"/>
              </a:rPr>
              <a:t>soạn</a:t>
            </a:r>
            <a:r>
              <a:rPr lang="en-US" dirty="0">
                <a:solidFill>
                  <a:srgbClr val="000099"/>
                </a:solidFill>
                <a:latin typeface="Times New Roman" pitchFamily="18" charset="0"/>
                <a:cs typeface="Times New Roman" pitchFamily="18" charset="0"/>
              </a:rPr>
              <a:t>.</a:t>
            </a:r>
          </a:p>
          <a:p>
            <a:pPr algn="just" eaLnBrk="1" hangingPunct="1"/>
            <a:endParaRPr lang="vi-VN" dirty="0">
              <a:solidFill>
                <a:srgbClr val="000099"/>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circle(in)">
                                      <p:cBhvr>
                                        <p:cTn id="7" dur="20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circle(in)">
                                      <p:cBhvr>
                                        <p:cTn id="12" dur="20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circle(in)">
                                      <p:cBhvr>
                                        <p:cTn id="17" dur="20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circle(in)">
                                      <p:cBhvr>
                                        <p:cTn id="22" dur="20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circle(in)">
                                      <p:cBhvr>
                                        <p:cTn id="27" dur="2000"/>
                                        <p:tgtEl>
                                          <p:spTgt spid="184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18435">
                                            <p:txEl>
                                              <p:pRg st="5" end="5"/>
                                            </p:txEl>
                                          </p:spTgt>
                                        </p:tgtEl>
                                        <p:attrNameLst>
                                          <p:attrName>style.visibility</p:attrName>
                                        </p:attrNameLst>
                                      </p:cBhvr>
                                      <p:to>
                                        <p:strVal val="visible"/>
                                      </p:to>
                                    </p:set>
                                    <p:animEffect transition="in" filter="circle(in)">
                                      <p:cBhvr>
                                        <p:cTn id="32" dur="2000"/>
                                        <p:tgtEl>
                                          <p:spTgt spid="1843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18435">
                                            <p:txEl>
                                              <p:pRg st="6" end="6"/>
                                            </p:txEl>
                                          </p:spTgt>
                                        </p:tgtEl>
                                        <p:attrNameLst>
                                          <p:attrName>style.visibility</p:attrName>
                                        </p:attrNameLst>
                                      </p:cBhvr>
                                      <p:to>
                                        <p:strVal val="visible"/>
                                      </p:to>
                                    </p:set>
                                    <p:animEffect transition="in" filter="circle(in)">
                                      <p:cBhvr>
                                        <p:cTn id="37" dur="2000"/>
                                        <p:tgtEl>
                                          <p:spTgt spid="1843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18435">
                                            <p:txEl>
                                              <p:pRg st="7" end="7"/>
                                            </p:txEl>
                                          </p:spTgt>
                                        </p:tgtEl>
                                        <p:attrNameLst>
                                          <p:attrName>style.visibility</p:attrName>
                                        </p:attrNameLst>
                                      </p:cBhvr>
                                      <p:to>
                                        <p:strVal val="visible"/>
                                      </p:to>
                                    </p:set>
                                    <p:animEffect transition="in" filter="circle(in)">
                                      <p:cBhvr>
                                        <p:cTn id="42" dur="2000"/>
                                        <p:tgtEl>
                                          <p:spTgt spid="1843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46"/>
          <p:cNvGraphicFramePr>
            <a:graphicFrameLocks noGrp="1"/>
          </p:cNvGraphicFramePr>
          <p:nvPr>
            <p:extLst>
              <p:ext uri="{D42A27DB-BD31-4B8C-83A1-F6EECF244321}">
                <p14:modId xmlns:p14="http://schemas.microsoft.com/office/powerpoint/2010/main" val="3111913259"/>
              </p:ext>
            </p:extLst>
          </p:nvPr>
        </p:nvGraphicFramePr>
        <p:xfrm>
          <a:off x="1586011" y="548680"/>
          <a:ext cx="6317204" cy="4064002"/>
        </p:xfrm>
        <a:graphic>
          <a:graphicData uri="http://schemas.openxmlformats.org/drawingml/2006/table">
            <a:tbl>
              <a:tblPr/>
              <a:tblGrid>
                <a:gridCol w="1579301">
                  <a:extLst>
                    <a:ext uri="{9D8B030D-6E8A-4147-A177-3AD203B41FA5}">
                      <a16:colId xmlns:a16="http://schemas.microsoft.com/office/drawing/2014/main" val="20000"/>
                    </a:ext>
                  </a:extLst>
                </a:gridCol>
                <a:gridCol w="1579301">
                  <a:extLst>
                    <a:ext uri="{9D8B030D-6E8A-4147-A177-3AD203B41FA5}">
                      <a16:colId xmlns:a16="http://schemas.microsoft.com/office/drawing/2014/main" val="20001"/>
                    </a:ext>
                  </a:extLst>
                </a:gridCol>
                <a:gridCol w="1579301">
                  <a:extLst>
                    <a:ext uri="{9D8B030D-6E8A-4147-A177-3AD203B41FA5}">
                      <a16:colId xmlns:a16="http://schemas.microsoft.com/office/drawing/2014/main" val="20002"/>
                    </a:ext>
                  </a:extLst>
                </a:gridCol>
                <a:gridCol w="1579301">
                  <a:extLst>
                    <a:ext uri="{9D8B030D-6E8A-4147-A177-3AD203B41FA5}">
                      <a16:colId xmlns:a16="http://schemas.microsoft.com/office/drawing/2014/main" val="20003"/>
                    </a:ext>
                  </a:extLst>
                </a:gridCol>
              </a:tblGrid>
              <a:tr h="6778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accent2"/>
                          </a:solidFill>
                          <a:effectLst/>
                          <a:latin typeface="Arial" panose="020B0604020202020204" pitchFamily="34" charset="0"/>
                        </a:rPr>
                        <a:t>Trội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accent2"/>
                          </a:solidFill>
                          <a:effectLst/>
                          <a:latin typeface="Arial" panose="020B0604020202020204" pitchFamily="34" charset="0"/>
                        </a:rPr>
                        <a:t>Lặn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accent2"/>
                          </a:solidFill>
                          <a:effectLst/>
                          <a:latin typeface="Arial" panose="020B0604020202020204" pitchFamily="34" charset="0"/>
                        </a:rPr>
                        <a:t>Trội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a:ln>
                            <a:noFill/>
                          </a:ln>
                          <a:solidFill>
                            <a:schemeClr val="accent2"/>
                          </a:solidFill>
                          <a:effectLst/>
                          <a:latin typeface="Arial" panose="020B0604020202020204" pitchFamily="34" charset="0"/>
                        </a:rPr>
                        <a:t>Lặn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762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0" i="0" u="none" strike="noStrike" cap="none" normalizeH="0" baseline="0" dirty="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0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778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778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76275">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77863">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sz="2800">
                          <a:solidFill>
                            <a:schemeClr val="tx1"/>
                          </a:solidFill>
                          <a:latin typeface="Arial" panose="020B0604020202020204" pitchFamily="34" charset="0"/>
                        </a:defRPr>
                      </a:lvl1pPr>
                      <a:lvl2pPr algn="l">
                        <a:spcBef>
                          <a:spcPct val="20000"/>
                        </a:spcBef>
                        <a:defRPr sz="2400">
                          <a:solidFill>
                            <a:schemeClr val="tx1"/>
                          </a:solidFill>
                          <a:latin typeface="Arial" panose="020B0604020202020204" pitchFamily="34" charset="0"/>
                        </a:defRPr>
                      </a:lvl2pPr>
                      <a:lvl3pPr algn="l">
                        <a:spcBef>
                          <a:spcPct val="20000"/>
                        </a:spcBef>
                        <a:defRPr sz="2000">
                          <a:solidFill>
                            <a:schemeClr val="tx1"/>
                          </a:solidFill>
                          <a:latin typeface="Arial" panose="020B0604020202020204" pitchFamily="34" charset="0"/>
                        </a:defRPr>
                      </a:lvl3pPr>
                      <a:lvl4pPr algn="l">
                        <a:spcBef>
                          <a:spcPct val="20000"/>
                        </a:spcBef>
                        <a:defRPr>
                          <a:solidFill>
                            <a:schemeClr val="tx1"/>
                          </a:solidFill>
                          <a:latin typeface="Arial" panose="020B0604020202020204" pitchFamily="34" charset="0"/>
                        </a:defRPr>
                      </a:lvl4pPr>
                      <a:lvl5pPr algn="l">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vi-VN" sz="28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6" name="Text Box 47"/>
          <p:cNvSpPr txBox="1">
            <a:spLocks noChangeArrowheads="1"/>
          </p:cNvSpPr>
          <p:nvPr/>
        </p:nvSpPr>
        <p:spPr bwMode="auto">
          <a:xfrm>
            <a:off x="443011" y="4638080"/>
            <a:ext cx="8686156"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dirty="0">
                <a:latin typeface="Times New Roman" panose="02020603050405020304" pitchFamily="18" charset="0"/>
                <a:cs typeface="Times New Roman" panose="02020603050405020304" pitchFamily="18" charset="0"/>
              </a:rPr>
              <a:t>- Em có nhận xét gì về mối tương quan Trội - Lặn trong tự nhiên?</a:t>
            </a:r>
          </a:p>
          <a:p>
            <a:pPr algn="l">
              <a:spcBef>
                <a:spcPct val="50000"/>
              </a:spcBef>
            </a:pPr>
            <a:r>
              <a:rPr lang="en-US" sz="2000" dirty="0">
                <a:latin typeface="Times New Roman" panose="02020603050405020304" pitchFamily="18" charset="0"/>
                <a:cs typeface="Times New Roman" panose="02020603050405020304" pitchFamily="18" charset="0"/>
              </a:rPr>
              <a:t>- Lấy thêm ví dụ về mối tương quan trội - Lặn trong tự nhiên?</a:t>
            </a:r>
          </a:p>
        </p:txBody>
      </p:sp>
      <p:sp>
        <p:nvSpPr>
          <p:cNvPr id="7" name="Text Box 48"/>
          <p:cNvSpPr txBox="1">
            <a:spLocks noChangeArrowheads="1"/>
          </p:cNvSpPr>
          <p:nvPr/>
        </p:nvSpPr>
        <p:spPr bwMode="auto">
          <a:xfrm>
            <a:off x="1738411" y="2115543"/>
            <a:ext cx="11844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Vỏ xám</a:t>
            </a:r>
          </a:p>
        </p:txBody>
      </p:sp>
      <p:sp>
        <p:nvSpPr>
          <p:cNvPr id="8" name="Text Box 49"/>
          <p:cNvSpPr txBox="1">
            <a:spLocks noChangeArrowheads="1"/>
          </p:cNvSpPr>
          <p:nvPr/>
        </p:nvSpPr>
        <p:spPr bwMode="auto">
          <a:xfrm>
            <a:off x="3338611" y="2047280"/>
            <a:ext cx="11844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Vỏ trắng</a:t>
            </a:r>
          </a:p>
        </p:txBody>
      </p:sp>
      <p:sp>
        <p:nvSpPr>
          <p:cNvPr id="9" name="Text Box 50"/>
          <p:cNvSpPr txBox="1">
            <a:spLocks noChangeArrowheads="1"/>
          </p:cNvSpPr>
          <p:nvPr/>
        </p:nvSpPr>
        <p:spPr bwMode="auto">
          <a:xfrm>
            <a:off x="1662211" y="1361480"/>
            <a:ext cx="13424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dirty="0">
                <a:latin typeface="Times New Roman" panose="02020603050405020304" pitchFamily="18" charset="0"/>
                <a:cs typeface="Times New Roman" panose="02020603050405020304" pitchFamily="18" charset="0"/>
              </a:rPr>
              <a:t>Hạt vàng</a:t>
            </a:r>
          </a:p>
        </p:txBody>
      </p:sp>
      <p:sp>
        <p:nvSpPr>
          <p:cNvPr id="10" name="Text Box 51"/>
          <p:cNvSpPr txBox="1">
            <a:spLocks noChangeArrowheads="1"/>
          </p:cNvSpPr>
          <p:nvPr/>
        </p:nvSpPr>
        <p:spPr bwMode="auto">
          <a:xfrm>
            <a:off x="3262411" y="1361480"/>
            <a:ext cx="13424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Hạt xanh</a:t>
            </a:r>
          </a:p>
        </p:txBody>
      </p:sp>
      <p:sp>
        <p:nvSpPr>
          <p:cNvPr id="11" name="Text Box 52"/>
          <p:cNvSpPr txBox="1">
            <a:spLocks noChangeArrowheads="1"/>
          </p:cNvSpPr>
          <p:nvPr/>
        </p:nvSpPr>
        <p:spPr bwMode="auto">
          <a:xfrm>
            <a:off x="4786411" y="1361480"/>
            <a:ext cx="13424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Thân cao</a:t>
            </a:r>
          </a:p>
        </p:txBody>
      </p:sp>
      <p:sp>
        <p:nvSpPr>
          <p:cNvPr id="12" name="Text Box 53"/>
          <p:cNvSpPr txBox="1">
            <a:spLocks noChangeArrowheads="1"/>
          </p:cNvSpPr>
          <p:nvPr/>
        </p:nvSpPr>
        <p:spPr bwMode="auto">
          <a:xfrm>
            <a:off x="6310411" y="1361480"/>
            <a:ext cx="13424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Thân thấp</a:t>
            </a:r>
          </a:p>
        </p:txBody>
      </p:sp>
      <p:sp>
        <p:nvSpPr>
          <p:cNvPr id="13" name="Text Box 54"/>
          <p:cNvSpPr txBox="1">
            <a:spLocks noChangeArrowheads="1"/>
          </p:cNvSpPr>
          <p:nvPr/>
        </p:nvSpPr>
        <p:spPr bwMode="auto">
          <a:xfrm>
            <a:off x="4786411" y="1971080"/>
            <a:ext cx="11844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Quả lục</a:t>
            </a:r>
          </a:p>
        </p:txBody>
      </p:sp>
      <p:sp>
        <p:nvSpPr>
          <p:cNvPr id="14" name="Text Box 55"/>
          <p:cNvSpPr txBox="1">
            <a:spLocks noChangeArrowheads="1"/>
          </p:cNvSpPr>
          <p:nvPr/>
        </p:nvSpPr>
        <p:spPr bwMode="auto">
          <a:xfrm>
            <a:off x="6386610" y="2047280"/>
            <a:ext cx="142137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Quả vàng</a:t>
            </a:r>
          </a:p>
        </p:txBody>
      </p:sp>
      <p:sp>
        <p:nvSpPr>
          <p:cNvPr id="15" name="Text Box 56"/>
          <p:cNvSpPr txBox="1">
            <a:spLocks noChangeArrowheads="1"/>
          </p:cNvSpPr>
          <p:nvPr/>
        </p:nvSpPr>
        <p:spPr bwMode="auto">
          <a:xfrm>
            <a:off x="3110011" y="2733080"/>
            <a:ext cx="15003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Lông trắng</a:t>
            </a:r>
          </a:p>
        </p:txBody>
      </p:sp>
      <p:sp>
        <p:nvSpPr>
          <p:cNvPr id="16" name="Text Box 57"/>
          <p:cNvSpPr txBox="1">
            <a:spLocks noChangeArrowheads="1"/>
          </p:cNvSpPr>
          <p:nvPr/>
        </p:nvSpPr>
        <p:spPr bwMode="auto">
          <a:xfrm>
            <a:off x="1738411" y="2809280"/>
            <a:ext cx="134240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Lông đen</a:t>
            </a:r>
          </a:p>
        </p:txBody>
      </p:sp>
      <p:sp>
        <p:nvSpPr>
          <p:cNvPr id="17" name="Text Box 58"/>
          <p:cNvSpPr txBox="1">
            <a:spLocks noChangeArrowheads="1"/>
          </p:cNvSpPr>
          <p:nvPr/>
        </p:nvSpPr>
        <p:spPr bwMode="auto">
          <a:xfrm>
            <a:off x="4710211" y="2733080"/>
            <a:ext cx="15003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Thân nhẵn</a:t>
            </a:r>
          </a:p>
        </p:txBody>
      </p:sp>
      <p:sp>
        <p:nvSpPr>
          <p:cNvPr id="18" name="Text Box 59"/>
          <p:cNvSpPr txBox="1">
            <a:spLocks noChangeArrowheads="1"/>
          </p:cNvSpPr>
          <p:nvPr/>
        </p:nvSpPr>
        <p:spPr bwMode="auto">
          <a:xfrm>
            <a:off x="6374035" y="2580680"/>
            <a:ext cx="150033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dirty="0">
                <a:latin typeface="Times New Roman" panose="02020603050405020304" pitchFamily="18" charset="0"/>
                <a:cs typeface="Times New Roman" panose="02020603050405020304" pitchFamily="18" charset="0"/>
              </a:rPr>
              <a:t>Thân có lông tơ</a:t>
            </a:r>
          </a:p>
        </p:txBody>
      </p:sp>
      <p:sp>
        <p:nvSpPr>
          <p:cNvPr id="19" name="Text Box 60"/>
          <p:cNvSpPr txBox="1">
            <a:spLocks noChangeArrowheads="1"/>
          </p:cNvSpPr>
          <p:nvPr/>
        </p:nvSpPr>
        <p:spPr bwMode="auto">
          <a:xfrm>
            <a:off x="1662211" y="3418880"/>
            <a:ext cx="15003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Hạt trơn</a:t>
            </a:r>
          </a:p>
        </p:txBody>
      </p:sp>
      <p:sp>
        <p:nvSpPr>
          <p:cNvPr id="20" name="Text Box 61"/>
          <p:cNvSpPr txBox="1">
            <a:spLocks noChangeArrowheads="1"/>
          </p:cNvSpPr>
          <p:nvPr/>
        </p:nvSpPr>
        <p:spPr bwMode="auto">
          <a:xfrm>
            <a:off x="3110011" y="3418880"/>
            <a:ext cx="15003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Hạt nhăn</a:t>
            </a:r>
          </a:p>
        </p:txBody>
      </p:sp>
      <p:sp>
        <p:nvSpPr>
          <p:cNvPr id="21" name="Text Box 62"/>
          <p:cNvSpPr txBox="1">
            <a:spLocks noChangeArrowheads="1"/>
          </p:cNvSpPr>
          <p:nvPr/>
        </p:nvSpPr>
        <p:spPr bwMode="auto">
          <a:xfrm>
            <a:off x="4710211" y="3418880"/>
            <a:ext cx="15003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Hoa đỏ</a:t>
            </a:r>
          </a:p>
        </p:txBody>
      </p:sp>
      <p:sp>
        <p:nvSpPr>
          <p:cNvPr id="22" name="Text Box 63"/>
          <p:cNvSpPr txBox="1">
            <a:spLocks noChangeArrowheads="1"/>
          </p:cNvSpPr>
          <p:nvPr/>
        </p:nvSpPr>
        <p:spPr bwMode="auto">
          <a:xfrm>
            <a:off x="6234211" y="3418880"/>
            <a:ext cx="150033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a:latin typeface="Times New Roman" panose="02020603050405020304" pitchFamily="18" charset="0"/>
                <a:cs typeface="Times New Roman" panose="02020603050405020304" pitchFamily="18" charset="0"/>
              </a:rPr>
              <a:t>Hoa trắng</a:t>
            </a:r>
          </a:p>
        </p:txBody>
      </p:sp>
    </p:spTree>
    <p:extLst>
      <p:ext uri="{BB962C8B-B14F-4D97-AF65-F5344CB8AC3E}">
        <p14:creationId xmlns:p14="http://schemas.microsoft.com/office/powerpoint/2010/main" val="96465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3568" y="1124744"/>
            <a:ext cx="7488832" cy="1015663"/>
          </a:xfrm>
          <a:prstGeom prst="rect">
            <a:avLst/>
          </a:prstGeom>
        </p:spPr>
        <p:txBody>
          <a:bodyPr wrap="square">
            <a:spAutoFit/>
          </a:bodyPr>
          <a:lstStyle/>
          <a:p>
            <a:r>
              <a:rPr lang="en-US" sz="3000" b="1" dirty="0">
                <a:solidFill>
                  <a:srgbClr val="FF0000"/>
                </a:solidFill>
                <a:latin typeface="Times New Roman" pitchFamily="18" charset="0"/>
                <a:cs typeface="Times New Roman" pitchFamily="18" charset="0"/>
              </a:rPr>
              <a:t>Trong sản xuất mà sử dụng những giống không thuần chủng thì sẽ có tác hại gì?</a:t>
            </a:r>
            <a:endParaRPr lang="vi-VN" sz="30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96140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850106"/>
          </a:xfrm>
        </p:spPr>
        <p:txBody>
          <a:bodyPr/>
          <a:lstStyle/>
          <a:p>
            <a:r>
              <a:rPr lang="en-US" b="1" dirty="0">
                <a:latin typeface="Times New Roman" pitchFamily="18" charset="0"/>
              </a:rPr>
              <a:t>TỔNG KẾT-CỦNG CỐ : </a:t>
            </a:r>
            <a:endParaRPr lang="vi-VN" dirty="0"/>
          </a:p>
        </p:txBody>
      </p:sp>
      <p:sp>
        <p:nvSpPr>
          <p:cNvPr id="5" name="TextBox 4"/>
          <p:cNvSpPr txBox="1"/>
          <p:nvPr/>
        </p:nvSpPr>
        <p:spPr>
          <a:xfrm>
            <a:off x="1547664" y="1340768"/>
            <a:ext cx="5904656" cy="1754326"/>
          </a:xfrm>
          <a:prstGeom prst="rect">
            <a:avLst/>
          </a:prstGeom>
          <a:noFill/>
        </p:spPr>
        <p:txBody>
          <a:bodyPr wrap="square" rtlCol="0">
            <a:spAutoFit/>
          </a:bodyPr>
          <a:lstStyle/>
          <a:p>
            <a:r>
              <a:rPr lang="en-US" dirty="0"/>
              <a:t>Câu 1: Kiểu gen là</a:t>
            </a:r>
          </a:p>
          <a:p>
            <a:pPr marL="342900" indent="-342900">
              <a:buAutoNum type="alphaUcPeriod"/>
            </a:pPr>
            <a:r>
              <a:rPr lang="en-US" dirty="0"/>
              <a:t>Tổ hợp toàn bộ các gen trong tế bào của cơ thể</a:t>
            </a:r>
          </a:p>
          <a:p>
            <a:pPr marL="342900" indent="-342900">
              <a:buAutoNum type="alphaUcPeriod"/>
            </a:pPr>
            <a:r>
              <a:rPr lang="en-US" dirty="0"/>
              <a:t>Tổ hợp toàn bộ các </a:t>
            </a:r>
            <a:r>
              <a:rPr lang="en-US" dirty="0" err="1"/>
              <a:t>alen</a:t>
            </a:r>
            <a:r>
              <a:rPr lang="en-US" dirty="0"/>
              <a:t> trong cơ thể</a:t>
            </a:r>
          </a:p>
          <a:p>
            <a:pPr marL="342900" indent="-342900">
              <a:buAutoNum type="alphaUcPeriod"/>
            </a:pPr>
            <a:r>
              <a:rPr lang="en-US" dirty="0"/>
              <a:t>Tổ hợp toàn bộ các tính trạng của cơ thể</a:t>
            </a:r>
          </a:p>
          <a:p>
            <a:pPr marL="342900" indent="-342900">
              <a:buAutoNum type="alphaUcPeriod"/>
            </a:pPr>
            <a:r>
              <a:rPr lang="en-US" dirty="0"/>
              <a:t>Tổ hợp toàn bộ các gen trong cơ thể</a:t>
            </a:r>
          </a:p>
          <a:p>
            <a:pPr marL="342900" indent="-342900">
              <a:buAutoNum type="alphaUcPeriod"/>
            </a:pPr>
            <a:endParaRPr lang="en-US" dirty="0"/>
          </a:p>
        </p:txBody>
      </p:sp>
    </p:spTree>
    <p:extLst>
      <p:ext uri="{BB962C8B-B14F-4D97-AF65-F5344CB8AC3E}">
        <p14:creationId xmlns:p14="http://schemas.microsoft.com/office/powerpoint/2010/main" val="1558667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252413" y="476672"/>
            <a:ext cx="9396413"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pPr>
            <a:r>
              <a:rPr lang="en-US" sz="3200" b="1" dirty="0">
                <a:latin typeface="Times New Roman" pitchFamily="18" charset="0"/>
              </a:rPr>
              <a:t>	</a:t>
            </a:r>
            <a:r>
              <a:rPr lang="en-US" sz="2800" b="1" dirty="0">
                <a:latin typeface="Times New Roman" pitchFamily="18" charset="0"/>
              </a:rPr>
              <a:t>2. Lai phân tích </a:t>
            </a:r>
            <a:r>
              <a:rPr lang="en-US" sz="3200" b="1" dirty="0">
                <a:latin typeface="Times New Roman" pitchFamily="18" charset="0"/>
              </a:rPr>
              <a:t>:</a:t>
            </a:r>
          </a:p>
          <a:p>
            <a:pPr eaLnBrk="1" hangingPunct="1">
              <a:spcBef>
                <a:spcPct val="20000"/>
              </a:spcBef>
            </a:pPr>
            <a:r>
              <a:rPr lang="en-US" sz="3200" dirty="0">
                <a:latin typeface="Times New Roman" pitchFamily="18" charset="0"/>
              </a:rPr>
              <a:t>    - Lai phân tích là phép lai giữa cá thể mang tính trạng trội cần xác định kiểu gen với cá thể mang tính trạng lặn . </a:t>
            </a:r>
          </a:p>
          <a:p>
            <a:pPr eaLnBrk="1" hangingPunct="1">
              <a:spcBef>
                <a:spcPct val="20000"/>
              </a:spcBef>
            </a:pPr>
            <a:r>
              <a:rPr lang="en-US" sz="3200" dirty="0">
                <a:latin typeface="Times New Roman" pitchFamily="18" charset="0"/>
              </a:rPr>
              <a:t>    + Nếu kết quả phép lai </a:t>
            </a:r>
            <a:r>
              <a:rPr lang="en-US" sz="3200" b="1" dirty="0">
                <a:latin typeface="Times New Roman" pitchFamily="18" charset="0"/>
              </a:rPr>
              <a:t>đồng tính </a:t>
            </a:r>
            <a:r>
              <a:rPr lang="en-US" sz="3200" dirty="0">
                <a:latin typeface="Times New Roman" pitchFamily="18" charset="0"/>
              </a:rPr>
              <a:t>thì cá thể mang tính trạng trội có kiểu gen đồng hợp </a:t>
            </a:r>
            <a:r>
              <a:rPr lang="en-US" sz="3200" b="1" i="1" dirty="0">
                <a:latin typeface="Times New Roman" pitchFamily="18" charset="0"/>
              </a:rPr>
              <a:t>(P thuần chủng).</a:t>
            </a:r>
          </a:p>
          <a:p>
            <a:pPr eaLnBrk="1" hangingPunct="1">
              <a:spcBef>
                <a:spcPct val="20000"/>
              </a:spcBef>
            </a:pPr>
            <a:r>
              <a:rPr lang="en-US" sz="3200" dirty="0">
                <a:latin typeface="Times New Roman" pitchFamily="18" charset="0"/>
              </a:rPr>
              <a:t>   + Nếu kết quả phép lai </a:t>
            </a:r>
            <a:r>
              <a:rPr lang="en-US" sz="3200" b="1" dirty="0">
                <a:latin typeface="Times New Roman" pitchFamily="18" charset="0"/>
              </a:rPr>
              <a:t>phân tính  </a:t>
            </a:r>
            <a:r>
              <a:rPr lang="en-US" sz="3200" dirty="0">
                <a:latin typeface="Times New Roman" pitchFamily="18" charset="0"/>
              </a:rPr>
              <a:t>theo tỉ lệ 1 : 1  thì cá thể mang tính trạng trội có kiểu gen dị hợp</a:t>
            </a:r>
            <a:r>
              <a:rPr lang="en-US" sz="3200" b="1" i="1" dirty="0">
                <a:latin typeface="Times New Roman" pitchFamily="18" charset="0"/>
              </a:rPr>
              <a:t> </a:t>
            </a:r>
          </a:p>
          <a:p>
            <a:pPr eaLnBrk="1" hangingPunct="1">
              <a:spcBef>
                <a:spcPct val="20000"/>
              </a:spcBef>
            </a:pPr>
            <a:r>
              <a:rPr lang="en-US" sz="3200" b="1" i="1" dirty="0">
                <a:latin typeface="Times New Roman" pitchFamily="18" charset="0"/>
              </a:rPr>
              <a:t>          (P không thuần chủng).</a:t>
            </a:r>
            <a:endParaRPr lang="en-US" sz="2400" dirty="0">
              <a:latin typeface="Times New Roman" pitchFamily="18" charset="0"/>
            </a:endParaRPr>
          </a:p>
        </p:txBody>
      </p:sp>
      <p:pic>
        <p:nvPicPr>
          <p:cNvPr id="8" name="Picture 15" descr="viet3"/>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060700" y="476672"/>
            <a:ext cx="838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a:extLst>
              <a:ext uri="{FF2B5EF4-FFF2-40B4-BE49-F238E27FC236}">
                <a16:creationId xmlns:a16="http://schemas.microsoft.com/office/drawing/2014/main" id="{4CF98624-2AB3-4232-A41F-DD9BBBB10347}"/>
              </a:ext>
            </a:extLst>
          </p:cNvPr>
          <p:cNvPicPr/>
          <p:nvPr/>
        </p:nvPicPr>
        <p:blipFill>
          <a:blip r:embed="rId3"/>
          <a:stretch>
            <a:fillRect/>
          </a:stretch>
        </p:blipFill>
        <p:spPr>
          <a:xfrm>
            <a:off x="0" y="-26738"/>
            <a:ext cx="12192000" cy="6858000"/>
          </a:xfrm>
          <a:prstGeom prst="rect">
            <a:avLst/>
          </a:prstGeom>
        </p:spPr>
      </p:pic>
      <p:sp>
        <p:nvSpPr>
          <p:cNvPr id="2" name="Rectangle 1"/>
          <p:cNvSpPr/>
          <p:nvPr/>
        </p:nvSpPr>
        <p:spPr>
          <a:xfrm>
            <a:off x="107504" y="116632"/>
            <a:ext cx="10081120" cy="10081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 name="Rounded Rectangle 4"/>
          <p:cNvSpPr/>
          <p:nvPr/>
        </p:nvSpPr>
        <p:spPr>
          <a:xfrm>
            <a:off x="9972600" y="-171400"/>
            <a:ext cx="2304256" cy="2492896"/>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Rectangle 6"/>
          <p:cNvSpPr/>
          <p:nvPr/>
        </p:nvSpPr>
        <p:spPr>
          <a:xfrm>
            <a:off x="0" y="5661248"/>
            <a:ext cx="2843808" cy="1196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9" name="Rectangle 8"/>
          <p:cNvSpPr/>
          <p:nvPr/>
        </p:nvSpPr>
        <p:spPr>
          <a:xfrm>
            <a:off x="2195736" y="2564904"/>
            <a:ext cx="7272808" cy="37444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057417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792088"/>
          </a:xfrm>
        </p:spPr>
        <p:txBody>
          <a:bodyPr/>
          <a:lstStyle/>
          <a:p>
            <a:r>
              <a:rPr lang="en-US" sz="2400" dirty="0">
                <a:latin typeface="Times New Roman" panose="02020603050405020304" pitchFamily="18" charset="0"/>
                <a:cs typeface="Times New Roman" panose="02020603050405020304" pitchFamily="18" charset="0"/>
              </a:rPr>
              <a:t>Câu1: Kiểu gen nào dưới đây tạo được 2 loại giao tử?</a:t>
            </a:r>
            <a:endParaRPr lang="vi-VN" sz="2400" dirty="0">
              <a:latin typeface="Times New Roman" panose="02020603050405020304" pitchFamily="18" charset="0"/>
              <a:cs typeface="Times New Roman" panose="02020603050405020304"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111749107"/>
              </p:ext>
            </p:extLst>
          </p:nvPr>
        </p:nvGraphicFramePr>
        <p:xfrm>
          <a:off x="1043608" y="620688"/>
          <a:ext cx="3528392" cy="2623160"/>
        </p:xfrm>
        <a:graphic>
          <a:graphicData uri="http://schemas.openxmlformats.org/drawingml/2006/table">
            <a:tbl>
              <a:tblPr firstRow="1" bandRow="1">
                <a:tableStyleId>{5C22544A-7EE6-4342-B048-85BDC9FD1C3A}</a:tableStyleId>
              </a:tblPr>
              <a:tblGrid>
                <a:gridCol w="1037762">
                  <a:extLst>
                    <a:ext uri="{9D8B030D-6E8A-4147-A177-3AD203B41FA5}">
                      <a16:colId xmlns:a16="http://schemas.microsoft.com/office/drawing/2014/main" val="20000"/>
                    </a:ext>
                  </a:extLst>
                </a:gridCol>
                <a:gridCol w="2490630">
                  <a:extLst>
                    <a:ext uri="{9D8B030D-6E8A-4147-A177-3AD203B41FA5}">
                      <a16:colId xmlns:a16="http://schemas.microsoft.com/office/drawing/2014/main" val="20001"/>
                    </a:ext>
                  </a:extLst>
                </a:gridCol>
              </a:tblGrid>
              <a:tr h="504056">
                <a:tc>
                  <a:txBody>
                    <a:bodyPr/>
                    <a:lstStyle/>
                    <a:p>
                      <a:pPr algn="ctr"/>
                      <a:r>
                        <a:rPr lang="en-US" sz="2000" dirty="0">
                          <a:solidFill>
                            <a:schemeClr val="tx1"/>
                          </a:solidFill>
                        </a:rPr>
                        <a:t>A</a:t>
                      </a:r>
                      <a:endParaRPr lang="vi-VN" sz="2000" dirty="0">
                        <a:solidFill>
                          <a:schemeClr val="tx1"/>
                        </a:solidFill>
                      </a:endParaRPr>
                    </a:p>
                  </a:txBody>
                  <a:tcP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AA </a:t>
                      </a:r>
                      <a:endParaRPr lang="vi-VN" sz="2000" dirty="0">
                        <a:solidFill>
                          <a:schemeClr val="tx1"/>
                        </a:solidFill>
                      </a:endParaRPr>
                    </a:p>
                    <a:p>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0000"/>
                  </a:ext>
                </a:extLst>
              </a:tr>
              <a:tr h="379080">
                <a:tc>
                  <a:txBody>
                    <a:bodyPr/>
                    <a:lstStyle/>
                    <a:p>
                      <a:pPr algn="ctr"/>
                      <a:r>
                        <a:rPr lang="en-US" sz="2000" dirty="0">
                          <a:solidFill>
                            <a:schemeClr val="tx1"/>
                          </a:solidFill>
                        </a:rPr>
                        <a:t>B</a:t>
                      </a:r>
                      <a:endParaRPr lang="vi-VN" sz="2000" dirty="0">
                        <a:solidFill>
                          <a:schemeClr val="tx1"/>
                        </a:solidFill>
                      </a:endParaRPr>
                    </a:p>
                  </a:txBody>
                  <a:tcP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 </a:t>
                      </a:r>
                      <a:r>
                        <a:rPr lang="en-US" sz="2000" dirty="0" err="1">
                          <a:solidFill>
                            <a:schemeClr val="tx1"/>
                          </a:solidFill>
                        </a:rPr>
                        <a:t>aa</a:t>
                      </a:r>
                      <a:endParaRPr lang="vi-VN" sz="2000" dirty="0">
                        <a:solidFill>
                          <a:schemeClr val="tx1"/>
                        </a:solidFill>
                      </a:endParaRPr>
                    </a:p>
                    <a:p>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0001"/>
                  </a:ext>
                </a:extLst>
              </a:tr>
              <a:tr h="520040">
                <a:tc>
                  <a:txBody>
                    <a:bodyPr/>
                    <a:lstStyle/>
                    <a:p>
                      <a:pPr algn="ctr"/>
                      <a:r>
                        <a:rPr lang="en-US" sz="2000" dirty="0">
                          <a:solidFill>
                            <a:schemeClr val="tx1"/>
                          </a:solidFill>
                        </a:rPr>
                        <a:t>C</a:t>
                      </a:r>
                      <a:endParaRPr lang="vi-VN" sz="2000" dirty="0">
                        <a:solidFill>
                          <a:schemeClr val="tx1"/>
                        </a:solidFill>
                      </a:endParaRPr>
                    </a:p>
                  </a:txBody>
                  <a:tcPr>
                    <a:solidFill>
                      <a:schemeClr val="accent1">
                        <a:lumMod val="75000"/>
                      </a:schemeClr>
                    </a:solidFill>
                  </a:tcPr>
                </a:tc>
                <a:tc>
                  <a:txBody>
                    <a:bodyPr/>
                    <a:lstStyle/>
                    <a:p>
                      <a:r>
                        <a:rPr lang="en-US" sz="2000" dirty="0" err="1">
                          <a:solidFill>
                            <a:schemeClr val="tx1"/>
                          </a:solidFill>
                        </a:rPr>
                        <a:t>Aa</a:t>
                      </a:r>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0002"/>
                  </a:ext>
                </a:extLst>
              </a:tr>
              <a:tr h="370840">
                <a:tc>
                  <a:txBody>
                    <a:bodyPr/>
                    <a:lstStyle/>
                    <a:p>
                      <a:pPr algn="ctr"/>
                      <a:r>
                        <a:rPr lang="en-US" sz="2000" dirty="0">
                          <a:solidFill>
                            <a:schemeClr val="tx1"/>
                          </a:solidFill>
                        </a:rPr>
                        <a:t>D</a:t>
                      </a:r>
                      <a:endParaRPr lang="vi-VN" sz="2000" dirty="0">
                        <a:solidFill>
                          <a:schemeClr val="tx1"/>
                        </a:solidFill>
                      </a:endParaRPr>
                    </a:p>
                  </a:txBody>
                  <a:tcP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err="1">
                          <a:solidFill>
                            <a:schemeClr val="tx1"/>
                          </a:solidFill>
                        </a:rPr>
                        <a:t>Aa</a:t>
                      </a:r>
                      <a:r>
                        <a:rPr lang="en-US" sz="2000" dirty="0">
                          <a:solidFill>
                            <a:schemeClr val="tx1"/>
                          </a:solidFill>
                        </a:rPr>
                        <a:t> và </a:t>
                      </a:r>
                      <a:r>
                        <a:rPr lang="en-US" sz="2000" dirty="0" err="1">
                          <a:solidFill>
                            <a:schemeClr val="tx1"/>
                          </a:solidFill>
                        </a:rPr>
                        <a:t>aa</a:t>
                      </a:r>
                      <a:endParaRPr lang="vi-VN" sz="2000" dirty="0">
                        <a:solidFill>
                          <a:schemeClr val="tx1"/>
                        </a:solidFill>
                      </a:endParaRPr>
                    </a:p>
                    <a:p>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0003"/>
                  </a:ext>
                </a:extLst>
              </a:tr>
            </a:tbl>
          </a:graphicData>
        </a:graphic>
      </p:graphicFrame>
      <p:sp>
        <p:nvSpPr>
          <p:cNvPr id="12" name="Oval 11"/>
          <p:cNvSpPr/>
          <p:nvPr/>
        </p:nvSpPr>
        <p:spPr>
          <a:xfrm>
            <a:off x="1187624" y="2060848"/>
            <a:ext cx="720080"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13" name="TextBox 12"/>
          <p:cNvSpPr txBox="1"/>
          <p:nvPr/>
        </p:nvSpPr>
        <p:spPr>
          <a:xfrm>
            <a:off x="107504" y="3318083"/>
            <a:ext cx="9036496" cy="830997"/>
          </a:xfrm>
          <a:prstGeom prst="rect">
            <a:avLst/>
          </a:prstGeom>
          <a:noFill/>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Câu 2: Khi cho lai hai cây cà chua thuần chủng quả đỏ lai với quả vàng. F1 thu được toàn cây quả đỏ. Cho F1 tự thụ thì F2 thu được:</a:t>
            </a:r>
            <a:endParaRPr lang="vi-VN" sz="2400" dirty="0">
              <a:latin typeface="Times New Roman" panose="02020603050405020304" pitchFamily="18" charset="0"/>
              <a:cs typeface="Times New Roman" panose="02020603050405020304" pitchFamily="18"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782039758"/>
              </p:ext>
            </p:extLst>
          </p:nvPr>
        </p:nvGraphicFramePr>
        <p:xfrm>
          <a:off x="971600" y="4149080"/>
          <a:ext cx="3744416" cy="2506176"/>
        </p:xfrm>
        <a:graphic>
          <a:graphicData uri="http://schemas.openxmlformats.org/drawingml/2006/table">
            <a:tbl>
              <a:tblPr firstRow="1" bandRow="1">
                <a:tableStyleId>{5C22544A-7EE6-4342-B048-85BDC9FD1C3A}</a:tableStyleId>
              </a:tblPr>
              <a:tblGrid>
                <a:gridCol w="1101298">
                  <a:extLst>
                    <a:ext uri="{9D8B030D-6E8A-4147-A177-3AD203B41FA5}">
                      <a16:colId xmlns:a16="http://schemas.microsoft.com/office/drawing/2014/main" val="20000"/>
                    </a:ext>
                  </a:extLst>
                </a:gridCol>
                <a:gridCol w="2643118">
                  <a:extLst>
                    <a:ext uri="{9D8B030D-6E8A-4147-A177-3AD203B41FA5}">
                      <a16:colId xmlns:a16="http://schemas.microsoft.com/office/drawing/2014/main" val="20001"/>
                    </a:ext>
                  </a:extLst>
                </a:gridCol>
              </a:tblGrid>
              <a:tr h="640080">
                <a:tc>
                  <a:txBody>
                    <a:bodyPr/>
                    <a:lstStyle/>
                    <a:p>
                      <a:pPr algn="ctr"/>
                      <a:r>
                        <a:rPr lang="en-US" sz="2000" dirty="0">
                          <a:solidFill>
                            <a:schemeClr val="tx1"/>
                          </a:solidFill>
                        </a:rPr>
                        <a:t>A</a:t>
                      </a:r>
                      <a:endParaRPr lang="vi-VN" sz="2000" dirty="0">
                        <a:solidFill>
                          <a:schemeClr val="tx1"/>
                        </a:solidFill>
                      </a:endParaRPr>
                    </a:p>
                  </a:txBody>
                  <a:tcP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Toàn</a:t>
                      </a:r>
                      <a:r>
                        <a:rPr lang="en-US" sz="2000" baseline="0" dirty="0">
                          <a:solidFill>
                            <a:schemeClr val="tx1"/>
                          </a:solidFill>
                        </a:rPr>
                        <a:t> quả đỏ</a:t>
                      </a:r>
                      <a:endParaRPr lang="vi-VN" sz="2000" dirty="0">
                        <a:solidFill>
                          <a:schemeClr val="tx1"/>
                        </a:solidFill>
                      </a:endParaRPr>
                    </a:p>
                    <a:p>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0000"/>
                  </a:ext>
                </a:extLst>
              </a:tr>
              <a:tr h="584056">
                <a:tc>
                  <a:txBody>
                    <a:bodyPr/>
                    <a:lstStyle/>
                    <a:p>
                      <a:pPr algn="ctr"/>
                      <a:r>
                        <a:rPr lang="en-US" sz="2000" dirty="0">
                          <a:solidFill>
                            <a:schemeClr val="tx1"/>
                          </a:solidFill>
                        </a:rPr>
                        <a:t>B</a:t>
                      </a:r>
                      <a:endParaRPr lang="vi-VN" sz="2000" dirty="0">
                        <a:solidFill>
                          <a:schemeClr val="tx1"/>
                        </a:solidFill>
                      </a:endParaRPr>
                    </a:p>
                  </a:txBody>
                  <a:tcP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Toàn</a:t>
                      </a:r>
                      <a:r>
                        <a:rPr lang="en-US" sz="2000" baseline="0" dirty="0">
                          <a:solidFill>
                            <a:schemeClr val="tx1"/>
                          </a:solidFill>
                        </a:rPr>
                        <a:t> quả vàng</a:t>
                      </a:r>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0001"/>
                  </a:ext>
                </a:extLst>
              </a:tr>
              <a:tr h="520040">
                <a:tc>
                  <a:txBody>
                    <a:bodyPr/>
                    <a:lstStyle/>
                    <a:p>
                      <a:pPr algn="ctr"/>
                      <a:r>
                        <a:rPr lang="en-US" sz="2000" dirty="0">
                          <a:solidFill>
                            <a:schemeClr val="tx1"/>
                          </a:solidFill>
                        </a:rPr>
                        <a:t>C</a:t>
                      </a:r>
                      <a:endParaRPr lang="vi-VN" sz="2000" dirty="0">
                        <a:solidFill>
                          <a:schemeClr val="tx1"/>
                        </a:solidFill>
                      </a:endParaRPr>
                    </a:p>
                  </a:txBody>
                  <a:tcPr>
                    <a:solidFill>
                      <a:schemeClr val="accent1">
                        <a:lumMod val="75000"/>
                      </a:schemeClr>
                    </a:solidFill>
                  </a:tcPr>
                </a:tc>
                <a:tc>
                  <a:txBody>
                    <a:bodyPr/>
                    <a:lstStyle/>
                    <a:p>
                      <a:r>
                        <a:rPr lang="en-US" sz="2000" dirty="0">
                          <a:solidFill>
                            <a:schemeClr val="tx1"/>
                          </a:solidFill>
                        </a:rPr>
                        <a:t>1 quả</a:t>
                      </a:r>
                      <a:r>
                        <a:rPr lang="en-US" sz="2000" baseline="0" dirty="0">
                          <a:solidFill>
                            <a:schemeClr val="tx1"/>
                          </a:solidFill>
                        </a:rPr>
                        <a:t> đỏ:1 quả vàng</a:t>
                      </a:r>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0002"/>
                  </a:ext>
                </a:extLst>
              </a:tr>
              <a:tr h="370840">
                <a:tc>
                  <a:txBody>
                    <a:bodyPr/>
                    <a:lstStyle/>
                    <a:p>
                      <a:pPr algn="ctr"/>
                      <a:r>
                        <a:rPr lang="en-US" sz="2000" dirty="0">
                          <a:solidFill>
                            <a:schemeClr val="tx1"/>
                          </a:solidFill>
                        </a:rPr>
                        <a:t>D</a:t>
                      </a:r>
                      <a:endParaRPr lang="vi-VN" sz="2000" dirty="0">
                        <a:solidFill>
                          <a:schemeClr val="tx1"/>
                        </a:solidFill>
                      </a:endParaRPr>
                    </a:p>
                  </a:txBody>
                  <a:tcP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3 quả</a:t>
                      </a:r>
                      <a:r>
                        <a:rPr lang="en-US" sz="2000" baseline="0" dirty="0">
                          <a:solidFill>
                            <a:schemeClr val="tx1"/>
                          </a:solidFill>
                        </a:rPr>
                        <a:t> đỏ:1 quả vàng</a:t>
                      </a:r>
                      <a:endParaRPr lang="vi-VN" sz="2000" dirty="0">
                        <a:solidFill>
                          <a:schemeClr val="tx1"/>
                        </a:solidFill>
                      </a:endParaRPr>
                    </a:p>
                    <a:p>
                      <a:endParaRPr lang="vi-VN" sz="2000" dirty="0">
                        <a:solidFill>
                          <a:schemeClr val="tx1"/>
                        </a:solidFill>
                      </a:endParaRPr>
                    </a:p>
                  </a:txBody>
                  <a:tcPr>
                    <a:solidFill>
                      <a:schemeClr val="accent2">
                        <a:lumMod val="40000"/>
                        <a:lumOff val="60000"/>
                      </a:schemeClr>
                    </a:solidFill>
                  </a:tcPr>
                </a:tc>
                <a:extLst>
                  <a:ext uri="{0D108BD9-81ED-4DB2-BD59-A6C34878D82A}">
                    <a16:rowId xmlns:a16="http://schemas.microsoft.com/office/drawing/2014/main" val="10003"/>
                  </a:ext>
                </a:extLst>
              </a:tr>
            </a:tbl>
          </a:graphicData>
        </a:graphic>
      </p:graphicFrame>
      <p:sp>
        <p:nvSpPr>
          <p:cNvPr id="15" name="Oval 14"/>
          <p:cNvSpPr/>
          <p:nvPr/>
        </p:nvSpPr>
        <p:spPr>
          <a:xfrm>
            <a:off x="1187624" y="6021288"/>
            <a:ext cx="720080" cy="4320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8345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circle(in)">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DE4E6A63-9484-40D8-9EC5-A4630FA44EF9}"/>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C89E59E2-ED91-4800-8F29-9E38A8038456}"/>
              </a:ext>
            </a:extLst>
          </p:cNvPr>
          <p:cNvPicPr/>
          <p:nvPr/>
        </p:nvPicPr>
        <p:blipFill>
          <a:blip r:embed="rId2"/>
          <a:stretch>
            <a:fillRect/>
          </a:stretch>
        </p:blipFill>
        <p:spPr>
          <a:xfrm>
            <a:off x="0" y="-99392"/>
            <a:ext cx="9144000" cy="6957392"/>
          </a:xfrm>
          <a:prstGeom prst="rect">
            <a:avLst/>
          </a:prstGeom>
        </p:spPr>
      </p:pic>
      <p:sp>
        <p:nvSpPr>
          <p:cNvPr id="4" name="Rectangle 3"/>
          <p:cNvSpPr/>
          <p:nvPr/>
        </p:nvSpPr>
        <p:spPr>
          <a:xfrm>
            <a:off x="5580112" y="1700808"/>
            <a:ext cx="3312368" cy="7200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5" name="Rectangle 4"/>
          <p:cNvSpPr/>
          <p:nvPr/>
        </p:nvSpPr>
        <p:spPr>
          <a:xfrm>
            <a:off x="5652120" y="2996952"/>
            <a:ext cx="3312368" cy="17281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 name="Rectangle 5"/>
          <p:cNvSpPr/>
          <p:nvPr/>
        </p:nvSpPr>
        <p:spPr>
          <a:xfrm>
            <a:off x="5652120" y="5445224"/>
            <a:ext cx="3312368" cy="93610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TextBox 6"/>
          <p:cNvSpPr txBox="1"/>
          <p:nvPr/>
        </p:nvSpPr>
        <p:spPr>
          <a:xfrm>
            <a:off x="0" y="116632"/>
            <a:ext cx="9036496" cy="954107"/>
          </a:xfrm>
          <a:prstGeom prst="rect">
            <a:avLst/>
          </a:prstGeom>
          <a:solidFill>
            <a:schemeClr val="bg1"/>
          </a:solidFill>
        </p:spPr>
        <p:txBody>
          <a:bodyPr wrap="square" rtlCol="0">
            <a:spAutoFit/>
          </a:bodyPr>
          <a:lstStyle/>
          <a:p>
            <a:r>
              <a:rPr lang="en-US" sz="2800" b="1" dirty="0">
                <a:solidFill>
                  <a:srgbClr val="FF0000"/>
                </a:solidFill>
                <a:latin typeface="Times New Roman" pitchFamily="18" charset="0"/>
                <a:cs typeface="Times New Roman" pitchFamily="18" charset="0"/>
              </a:rPr>
              <a:t>III. </a:t>
            </a:r>
            <a:r>
              <a:rPr lang="en-US" sz="2800" b="1" u="sng" dirty="0">
                <a:solidFill>
                  <a:srgbClr val="FF0000"/>
                </a:solidFill>
                <a:latin typeface="Times New Roman" pitchFamily="18" charset="0"/>
                <a:cs typeface="Times New Roman" pitchFamily="18" charset="0"/>
              </a:rPr>
              <a:t>LAI PHÂN TÍCH</a:t>
            </a:r>
          </a:p>
          <a:p>
            <a:r>
              <a:rPr lang="en-US" sz="2800" b="1" dirty="0">
                <a:solidFill>
                  <a:srgbClr val="FF0000"/>
                </a:solidFill>
                <a:latin typeface="Times New Roman" pitchFamily="18" charset="0"/>
                <a:cs typeface="Times New Roman" pitchFamily="18" charset="0"/>
              </a:rPr>
              <a:t>  </a:t>
            </a:r>
            <a:r>
              <a:rPr lang="en-US" sz="2800" b="1" dirty="0">
                <a:solidFill>
                  <a:schemeClr val="accent1">
                    <a:lumMod val="75000"/>
                  </a:schemeClr>
                </a:solidFill>
                <a:latin typeface="Times New Roman" pitchFamily="18" charset="0"/>
                <a:cs typeface="Times New Roman" pitchFamily="18" charset="0"/>
              </a:rPr>
              <a:t>1. </a:t>
            </a:r>
            <a:r>
              <a:rPr lang="en-US" sz="2800" b="1" u="sng" dirty="0" err="1">
                <a:solidFill>
                  <a:schemeClr val="accent1">
                    <a:lumMod val="75000"/>
                  </a:schemeClr>
                </a:solidFill>
                <a:latin typeface="Times New Roman" pitchFamily="18" charset="0"/>
                <a:cs typeface="Times New Roman" pitchFamily="18" charset="0"/>
              </a:rPr>
              <a:t>Một</a:t>
            </a:r>
            <a:r>
              <a:rPr lang="en-US" sz="2800" b="1" u="sng" dirty="0">
                <a:solidFill>
                  <a:schemeClr val="accent1">
                    <a:lumMod val="75000"/>
                  </a:schemeClr>
                </a:solidFill>
                <a:latin typeface="Times New Roman" pitchFamily="18" charset="0"/>
                <a:cs typeface="Times New Roman" pitchFamily="18" charset="0"/>
              </a:rPr>
              <a:t> </a:t>
            </a:r>
            <a:r>
              <a:rPr lang="en-US" sz="2800" b="1" u="sng" dirty="0" err="1">
                <a:solidFill>
                  <a:schemeClr val="accent1">
                    <a:lumMod val="75000"/>
                  </a:schemeClr>
                </a:solidFill>
                <a:latin typeface="Times New Roman" pitchFamily="18" charset="0"/>
                <a:cs typeface="Times New Roman" pitchFamily="18" charset="0"/>
              </a:rPr>
              <a:t>số</a:t>
            </a:r>
            <a:r>
              <a:rPr lang="en-US" sz="2800" b="1" u="sng" dirty="0">
                <a:solidFill>
                  <a:schemeClr val="accent1">
                    <a:lumMod val="75000"/>
                  </a:schemeClr>
                </a:solidFill>
                <a:latin typeface="Times New Roman" pitchFamily="18" charset="0"/>
                <a:cs typeface="Times New Roman" pitchFamily="18" charset="0"/>
              </a:rPr>
              <a:t> </a:t>
            </a:r>
            <a:r>
              <a:rPr lang="en-US" sz="2800" b="1" u="sng" dirty="0" err="1">
                <a:solidFill>
                  <a:schemeClr val="accent1">
                    <a:lumMod val="75000"/>
                  </a:schemeClr>
                </a:solidFill>
                <a:latin typeface="Times New Roman" pitchFamily="18" charset="0"/>
                <a:cs typeface="Times New Roman" pitchFamily="18" charset="0"/>
              </a:rPr>
              <a:t>khái</a:t>
            </a:r>
            <a:r>
              <a:rPr lang="en-US" sz="2800" b="1" u="sng" dirty="0">
                <a:solidFill>
                  <a:schemeClr val="accent1">
                    <a:lumMod val="75000"/>
                  </a:schemeClr>
                </a:solidFill>
                <a:latin typeface="Times New Roman" pitchFamily="18" charset="0"/>
                <a:cs typeface="Times New Roman" pitchFamily="18" charset="0"/>
              </a:rPr>
              <a:t> </a:t>
            </a:r>
            <a:r>
              <a:rPr lang="en-US" sz="2800" b="1" u="sng" dirty="0" err="1">
                <a:solidFill>
                  <a:schemeClr val="accent1">
                    <a:lumMod val="75000"/>
                  </a:schemeClr>
                </a:solidFill>
                <a:latin typeface="Times New Roman" pitchFamily="18" charset="0"/>
                <a:cs typeface="Times New Roman" pitchFamily="18" charset="0"/>
              </a:rPr>
              <a:t>niệm</a:t>
            </a:r>
            <a:endParaRPr lang="vi-VN" sz="2800" b="1" u="sng" dirty="0">
              <a:solidFill>
                <a:schemeClr val="accent1">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266740535"/>
      </p:ext>
    </p:extLst>
  </p:cSld>
  <p:clrMapOvr>
    <a:masterClrMapping/>
  </p:clrMapOvr>
  <mc:AlternateContent xmlns:mc="http://schemas.openxmlformats.org/markup-compatibility/2006" xmlns:p14="http://schemas.microsoft.com/office/powerpoint/2010/main">
    <mc:Choice Requires="p14">
      <p:transition spd="med" p14:dur="699">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0944" y="40944"/>
            <a:ext cx="9036496" cy="652463"/>
          </a:xfrm>
          <a:solidFill>
            <a:schemeClr val="accent1">
              <a:lumMod val="20000"/>
              <a:lumOff val="80000"/>
            </a:schemeClr>
          </a:solidFill>
          <a:ln>
            <a:solidFill>
              <a:srgbClr val="008000"/>
            </a:solidFill>
            <a:miter lim="800000"/>
            <a:headEnd/>
            <a:tailEnd/>
          </a:ln>
        </p:spPr>
        <p:txBody>
          <a:bodyPr/>
          <a:lstStyle/>
          <a:p>
            <a:pPr eaLnBrk="1" hangingPunct="1"/>
            <a:r>
              <a:rPr lang="en-US" sz="3600" b="1" dirty="0">
                <a:solidFill>
                  <a:srgbClr val="FF0000"/>
                </a:solidFill>
                <a:latin typeface="Times New Roman" pitchFamily="18" charset="0"/>
                <a:cs typeface="Times New Roman" pitchFamily="18" charset="0"/>
              </a:rPr>
              <a:t>Tiết 3. Bài 3.  LAI MỘT CẶP TÍNH TRẠNG</a:t>
            </a:r>
          </a:p>
        </p:txBody>
      </p:sp>
      <p:sp>
        <p:nvSpPr>
          <p:cNvPr id="4099" name="Rectangle 3"/>
          <p:cNvSpPr>
            <a:spLocks noGrp="1" noChangeArrowheads="1"/>
          </p:cNvSpPr>
          <p:nvPr>
            <p:ph type="body" sz="half" idx="1"/>
          </p:nvPr>
        </p:nvSpPr>
        <p:spPr>
          <a:xfrm>
            <a:off x="246063" y="692150"/>
            <a:ext cx="4254500" cy="612775"/>
          </a:xfrm>
        </p:spPr>
        <p:txBody>
          <a:bodyPr/>
          <a:lstStyle/>
          <a:p>
            <a:pPr eaLnBrk="1" hangingPunct="1">
              <a:buFontTx/>
              <a:buNone/>
            </a:pPr>
            <a:r>
              <a:rPr lang="en-US" sz="2800" b="1" dirty="0">
                <a:solidFill>
                  <a:srgbClr val="FF0000"/>
                </a:solidFill>
                <a:latin typeface="Times New Roman" pitchFamily="18" charset="0"/>
                <a:cs typeface="Times New Roman" pitchFamily="18" charset="0"/>
              </a:rPr>
              <a:t>III- LAI PHÂN TÍCH</a:t>
            </a:r>
          </a:p>
        </p:txBody>
      </p:sp>
      <p:sp>
        <p:nvSpPr>
          <p:cNvPr id="5124" name="Text Box 4"/>
          <p:cNvSpPr txBox="1">
            <a:spLocks noChangeArrowheads="1"/>
          </p:cNvSpPr>
          <p:nvPr/>
        </p:nvSpPr>
        <p:spPr bwMode="auto">
          <a:xfrm>
            <a:off x="107950" y="1268413"/>
            <a:ext cx="914457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dirty="0">
                <a:solidFill>
                  <a:srgbClr val="0070C0"/>
                </a:solidFill>
                <a:latin typeface="Times New Roman" pitchFamily="18" charset="0"/>
                <a:cs typeface="Times New Roman" pitchFamily="18" charset="0"/>
                <a:sym typeface="Times New Roman" pitchFamily="18" charset="0"/>
              </a:rPr>
              <a:t>1. </a:t>
            </a:r>
            <a:r>
              <a:rPr lang="en-US" sz="2800" b="1" u="sng" dirty="0">
                <a:solidFill>
                  <a:srgbClr val="0070C0"/>
                </a:solidFill>
                <a:latin typeface="Times New Roman" pitchFamily="18" charset="0"/>
                <a:cs typeface="Times New Roman" pitchFamily="18" charset="0"/>
                <a:sym typeface="Times New Roman" pitchFamily="18" charset="0"/>
              </a:rPr>
              <a:t>Một số khái niệm</a:t>
            </a:r>
            <a:r>
              <a:rPr lang="en-US" sz="2800" b="1" dirty="0">
                <a:solidFill>
                  <a:srgbClr val="0070C0"/>
                </a:solidFill>
                <a:latin typeface="Times New Roman" pitchFamily="18" charset="0"/>
                <a:cs typeface="Times New Roman" pitchFamily="18" charset="0"/>
                <a:sym typeface="Times New Roman" pitchFamily="18" charset="0"/>
              </a:rPr>
              <a:t>:</a:t>
            </a:r>
          </a:p>
          <a:p>
            <a:pPr eaLnBrk="1" hangingPunct="1">
              <a:lnSpc>
                <a:spcPct val="150000"/>
              </a:lnSpc>
            </a:pPr>
            <a:r>
              <a:rPr lang="en-US" sz="2800" dirty="0">
                <a:latin typeface="Times New Roman" pitchFamily="18" charset="0"/>
              </a:rPr>
              <a:t>- Kiểu gen: Là tổng hợp toàn bộ các gen trong tế bào của cơ thể </a:t>
            </a:r>
          </a:p>
          <a:p>
            <a:pPr eaLnBrk="1" hangingPunct="1">
              <a:lnSpc>
                <a:spcPct val="150000"/>
              </a:lnSpc>
            </a:pPr>
            <a:r>
              <a:rPr lang="en-US" sz="2800" dirty="0">
                <a:latin typeface="Times New Roman" pitchFamily="18" charset="0"/>
                <a:cs typeface="Times New Roman" pitchFamily="18" charset="0"/>
                <a:sym typeface="Times New Roman" pitchFamily="18" charset="0"/>
              </a:rPr>
              <a:t>- </a:t>
            </a:r>
            <a:r>
              <a:rPr lang="en-US" sz="2800" dirty="0">
                <a:latin typeface="Times New Roman" pitchFamily="18" charset="0"/>
              </a:rPr>
              <a:t>Thể đồng hợp: Kiểu gen chứa cặp gen tương ứng giống nhau. </a:t>
            </a:r>
          </a:p>
          <a:p>
            <a:pPr eaLnBrk="1" hangingPunct="1">
              <a:lnSpc>
                <a:spcPct val="150000"/>
              </a:lnSpc>
            </a:pPr>
            <a:r>
              <a:rPr lang="en-US" sz="2800" dirty="0">
                <a:latin typeface="Times New Roman" pitchFamily="18" charset="0"/>
              </a:rPr>
              <a:t>   Ví dụ AA, aa, BB…</a:t>
            </a:r>
          </a:p>
          <a:p>
            <a:pPr eaLnBrk="1" hangingPunct="1">
              <a:lnSpc>
                <a:spcPct val="150000"/>
              </a:lnSpc>
            </a:pPr>
            <a:r>
              <a:rPr lang="en-US" sz="2800" dirty="0">
                <a:latin typeface="Times New Roman" pitchFamily="18" charset="0"/>
                <a:cs typeface="Times New Roman" pitchFamily="18" charset="0"/>
                <a:sym typeface="Times New Roman" pitchFamily="18" charset="0"/>
              </a:rPr>
              <a:t>- </a:t>
            </a:r>
            <a:r>
              <a:rPr lang="en-US" sz="2800" dirty="0">
                <a:latin typeface="Times New Roman" pitchFamily="18" charset="0"/>
              </a:rPr>
              <a:t>Thể dị hợp : kiểu gen chứa cặp gen tương ứng khác nhau</a:t>
            </a:r>
          </a:p>
          <a:p>
            <a:pPr eaLnBrk="1" hangingPunct="1">
              <a:lnSpc>
                <a:spcPct val="150000"/>
              </a:lnSpc>
            </a:pPr>
            <a:r>
              <a:rPr lang="en-US" sz="2800" dirty="0">
                <a:latin typeface="Times New Roman" pitchFamily="18" charset="0"/>
              </a:rPr>
              <a:t>    Ví dụ: Aa, Bb ...</a:t>
            </a:r>
          </a:p>
          <a:p>
            <a:pPr eaLnBrk="1" hangingPunct="1"/>
            <a:endParaRPr lang="en-US" sz="2800" dirty="0"/>
          </a:p>
        </p:txBody>
      </p:sp>
      <p:pic>
        <p:nvPicPr>
          <p:cNvPr id="7" name="Picture 22" descr="Book-0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620148" y="742156"/>
            <a:ext cx="947738"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4">
                                            <p:txEl>
                                              <p:pRg st="1" end="1"/>
                                            </p:txEl>
                                          </p:spTgt>
                                        </p:tgtEl>
                                        <p:attrNameLst>
                                          <p:attrName>style.visibility</p:attrName>
                                        </p:attrNameLst>
                                      </p:cBhvr>
                                      <p:to>
                                        <p:strVal val="visible"/>
                                      </p:to>
                                    </p:set>
                                    <p:anim calcmode="lin" valueType="num">
                                      <p:cBhvr additive="base">
                                        <p:cTn id="7" dur="250" fill="hold"/>
                                        <p:tgtEl>
                                          <p:spTgt spid="5124">
                                            <p:txEl>
                                              <p:pRg st="1" end="1"/>
                                            </p:txEl>
                                          </p:spTgt>
                                        </p:tgtEl>
                                        <p:attrNameLst>
                                          <p:attrName>ppt_x</p:attrName>
                                        </p:attrNameLst>
                                      </p:cBhvr>
                                      <p:tavLst>
                                        <p:tav tm="0">
                                          <p:val>
                                            <p:strVal val="#ppt_x"/>
                                          </p:val>
                                        </p:tav>
                                        <p:tav tm="100000">
                                          <p:val>
                                            <p:strVal val="#ppt_x"/>
                                          </p:val>
                                        </p:tav>
                                      </p:tavLst>
                                    </p:anim>
                                    <p:anim calcmode="lin" valueType="num">
                                      <p:cBhvr additive="base">
                                        <p:cTn id="8" dur="250" fill="hold"/>
                                        <p:tgtEl>
                                          <p:spTgt spid="512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4">
                                            <p:txEl>
                                              <p:pRg st="2" end="2"/>
                                            </p:txEl>
                                          </p:spTgt>
                                        </p:tgtEl>
                                        <p:attrNameLst>
                                          <p:attrName>style.visibility</p:attrName>
                                        </p:attrNameLst>
                                      </p:cBhvr>
                                      <p:to>
                                        <p:strVal val="visible"/>
                                      </p:to>
                                    </p:set>
                                    <p:anim calcmode="lin" valueType="num">
                                      <p:cBhvr additive="base">
                                        <p:cTn id="13" dur="250" fill="hold"/>
                                        <p:tgtEl>
                                          <p:spTgt spid="5124">
                                            <p:txEl>
                                              <p:pRg st="2" end="2"/>
                                            </p:txEl>
                                          </p:spTgt>
                                        </p:tgtEl>
                                        <p:attrNameLst>
                                          <p:attrName>ppt_x</p:attrName>
                                        </p:attrNameLst>
                                      </p:cBhvr>
                                      <p:tavLst>
                                        <p:tav tm="0">
                                          <p:val>
                                            <p:strVal val="#ppt_x"/>
                                          </p:val>
                                        </p:tav>
                                        <p:tav tm="100000">
                                          <p:val>
                                            <p:strVal val="#ppt_x"/>
                                          </p:val>
                                        </p:tav>
                                      </p:tavLst>
                                    </p:anim>
                                    <p:anim calcmode="lin" valueType="num">
                                      <p:cBhvr additive="base">
                                        <p:cTn id="14" dur="250" fill="hold"/>
                                        <p:tgtEl>
                                          <p:spTgt spid="512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124">
                                            <p:txEl>
                                              <p:pRg st="3" end="3"/>
                                            </p:txEl>
                                          </p:spTgt>
                                        </p:tgtEl>
                                        <p:attrNameLst>
                                          <p:attrName>style.visibility</p:attrName>
                                        </p:attrNameLst>
                                      </p:cBhvr>
                                      <p:to>
                                        <p:strVal val="visible"/>
                                      </p:to>
                                    </p:set>
                                    <p:anim calcmode="lin" valueType="num">
                                      <p:cBhvr additive="base">
                                        <p:cTn id="19" dur="250" fill="hold"/>
                                        <p:tgtEl>
                                          <p:spTgt spid="5124">
                                            <p:txEl>
                                              <p:pRg st="3" end="3"/>
                                            </p:txEl>
                                          </p:spTgt>
                                        </p:tgtEl>
                                        <p:attrNameLst>
                                          <p:attrName>ppt_x</p:attrName>
                                        </p:attrNameLst>
                                      </p:cBhvr>
                                      <p:tavLst>
                                        <p:tav tm="0">
                                          <p:val>
                                            <p:strVal val="#ppt_x"/>
                                          </p:val>
                                        </p:tav>
                                        <p:tav tm="100000">
                                          <p:val>
                                            <p:strVal val="#ppt_x"/>
                                          </p:val>
                                        </p:tav>
                                      </p:tavLst>
                                    </p:anim>
                                    <p:anim calcmode="lin" valueType="num">
                                      <p:cBhvr additive="base">
                                        <p:cTn id="20" dur="250" fill="hold"/>
                                        <p:tgtEl>
                                          <p:spTgt spid="512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124">
                                            <p:txEl>
                                              <p:pRg st="4" end="4"/>
                                            </p:txEl>
                                          </p:spTgt>
                                        </p:tgtEl>
                                        <p:attrNameLst>
                                          <p:attrName>style.visibility</p:attrName>
                                        </p:attrNameLst>
                                      </p:cBhvr>
                                      <p:to>
                                        <p:strVal val="visible"/>
                                      </p:to>
                                    </p:set>
                                    <p:anim calcmode="lin" valueType="num">
                                      <p:cBhvr additive="base">
                                        <p:cTn id="25" dur="250" fill="hold"/>
                                        <p:tgtEl>
                                          <p:spTgt spid="5124">
                                            <p:txEl>
                                              <p:pRg st="4" end="4"/>
                                            </p:txEl>
                                          </p:spTgt>
                                        </p:tgtEl>
                                        <p:attrNameLst>
                                          <p:attrName>ppt_x</p:attrName>
                                        </p:attrNameLst>
                                      </p:cBhvr>
                                      <p:tavLst>
                                        <p:tav tm="0">
                                          <p:val>
                                            <p:strVal val="#ppt_x"/>
                                          </p:val>
                                        </p:tav>
                                        <p:tav tm="100000">
                                          <p:val>
                                            <p:strVal val="#ppt_x"/>
                                          </p:val>
                                        </p:tav>
                                      </p:tavLst>
                                    </p:anim>
                                    <p:anim calcmode="lin" valueType="num">
                                      <p:cBhvr additive="base">
                                        <p:cTn id="26" dur="250" fill="hold"/>
                                        <p:tgtEl>
                                          <p:spTgt spid="512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124">
                                            <p:txEl>
                                              <p:pRg st="5" end="5"/>
                                            </p:txEl>
                                          </p:spTgt>
                                        </p:tgtEl>
                                        <p:attrNameLst>
                                          <p:attrName>style.visibility</p:attrName>
                                        </p:attrNameLst>
                                      </p:cBhvr>
                                      <p:to>
                                        <p:strVal val="visible"/>
                                      </p:to>
                                    </p:set>
                                    <p:anim calcmode="lin" valueType="num">
                                      <p:cBhvr additive="base">
                                        <p:cTn id="31" dur="250" fill="hold"/>
                                        <p:tgtEl>
                                          <p:spTgt spid="5124">
                                            <p:txEl>
                                              <p:pRg st="5" end="5"/>
                                            </p:txEl>
                                          </p:spTgt>
                                        </p:tgtEl>
                                        <p:attrNameLst>
                                          <p:attrName>ppt_x</p:attrName>
                                        </p:attrNameLst>
                                      </p:cBhvr>
                                      <p:tavLst>
                                        <p:tav tm="0">
                                          <p:val>
                                            <p:strVal val="#ppt_x"/>
                                          </p:val>
                                        </p:tav>
                                        <p:tav tm="100000">
                                          <p:val>
                                            <p:strVal val="#ppt_x"/>
                                          </p:val>
                                        </p:tav>
                                      </p:tavLst>
                                    </p:anim>
                                    <p:anim calcmode="lin" valueType="num">
                                      <p:cBhvr additive="base">
                                        <p:cTn id="32" dur="250" fill="hold"/>
                                        <p:tgtEl>
                                          <p:spTgt spid="5124">
                                            <p:txEl>
                                              <p:pRg st="5" end="5"/>
                                            </p:txEl>
                                          </p:spTgt>
                                        </p:tgtEl>
                                        <p:attrNameLst>
                                          <p:attrName>ppt_y</p:attrName>
                                        </p:attrNameLst>
                                      </p:cBhvr>
                                      <p:tavLst>
                                        <p:tav tm="0">
                                          <p:val>
                                            <p:strVal val="1+#ppt_h/2"/>
                                          </p:val>
                                        </p:tav>
                                        <p:tav tm="100000">
                                          <p:val>
                                            <p:strVal val="#ppt_y"/>
                                          </p:val>
                                        </p:tav>
                                      </p:tavLst>
                                    </p:anim>
                                  </p:childTnLst>
                                </p:cTn>
                              </p:par>
                              <p:par>
                                <p:cTn id="33" presetID="5" presetClass="entr" presetSubtype="10" fill="hold"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checkerboard(across)">
                                      <p:cBhvr>
                                        <p:cTn id="35" dur="500"/>
                                        <p:tgtEl>
                                          <p:spTgt spid="7"/>
                                        </p:tgtEl>
                                      </p:cBhvr>
                                    </p:animEffect>
                                  </p:childTnLst>
                                  <p:subTnLst>
                                    <p:audio>
                                      <p:cMediaNode>
                                        <p:cTn display="0" masterRel="sameClick">
                                          <p:stCondLst>
                                            <p:cond evt="begin" delay="0">
                                              <p:tn val="33"/>
                                            </p:cond>
                                          </p:stCondLst>
                                          <p:endCondLst>
                                            <p:cond evt="onStopAudio" delay="0">
                                              <p:tgtEl>
                                                <p:sldTgt/>
                                              </p:tgtEl>
                                            </p:cond>
                                          </p:endCondLst>
                                        </p:cTn>
                                        <p:tgtEl>
                                          <p:sndTgt r:embed="rId2" name="wi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9218" y="1340768"/>
            <a:ext cx="6624638" cy="4103911"/>
          </a:xfrm>
          <a:prstGeom prst="rect">
            <a:avLst/>
          </a:prstGeom>
          <a:solidFill>
            <a:schemeClr val="bg1"/>
          </a:solidFill>
          <a:ln>
            <a:solidFill>
              <a:schemeClr val="bg1"/>
            </a:solidFill>
          </a:ln>
          <a:effectLst/>
        </p:spPr>
      </p:pic>
      <p:sp>
        <p:nvSpPr>
          <p:cNvPr id="2" name="Rectangle 1"/>
          <p:cNvSpPr/>
          <p:nvPr/>
        </p:nvSpPr>
        <p:spPr>
          <a:xfrm>
            <a:off x="969218" y="4005064"/>
            <a:ext cx="6120730" cy="18722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3" name="TextBox 2"/>
          <p:cNvSpPr txBox="1"/>
          <p:nvPr/>
        </p:nvSpPr>
        <p:spPr>
          <a:xfrm>
            <a:off x="2481436" y="2924944"/>
            <a:ext cx="648072" cy="369332"/>
          </a:xfrm>
          <a:prstGeom prst="rect">
            <a:avLst/>
          </a:prstGeom>
          <a:noFill/>
        </p:spPr>
        <p:txBody>
          <a:bodyPr wrap="square" rtlCol="0">
            <a:spAutoFit/>
          </a:bodyPr>
          <a:lstStyle/>
          <a:p>
            <a:r>
              <a:rPr lang="en-US" dirty="0"/>
              <a:t>t/c</a:t>
            </a:r>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250"/>
                                        <p:tgtEl>
                                          <p:spTgt spid="2"/>
                                        </p:tgtEl>
                                      </p:cBhvr>
                                    </p:animEffect>
                                    <p:set>
                                      <p:cBhvr>
                                        <p:cTn id="7" dur="1" fill="hold">
                                          <p:stCondLst>
                                            <p:cond delay="24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8"/>
          <p:cNvSpPr>
            <a:spLocks noChangeArrowheads="1"/>
          </p:cNvSpPr>
          <p:nvPr/>
        </p:nvSpPr>
        <p:spPr bwMode="auto">
          <a:xfrm>
            <a:off x="14288" y="764704"/>
            <a:ext cx="4248471" cy="3744416"/>
          </a:xfrm>
          <a:prstGeom prst="rect">
            <a:avLst/>
          </a:prstGeom>
          <a:solidFill>
            <a:schemeClr val="accent1">
              <a:lumMod val="60000"/>
              <a:lumOff val="40000"/>
            </a:schemeClr>
          </a:solidFill>
          <a:ln>
            <a:noFill/>
          </a:ln>
        </p:spPr>
        <p:txBody>
          <a:bodyPr/>
          <a:lstStyle/>
          <a:p>
            <a:pPr marL="342900" indent="-342900" fontAlgn="auto">
              <a:lnSpc>
                <a:spcPct val="80000"/>
              </a:lnSpc>
              <a:spcBef>
                <a:spcPct val="20000"/>
              </a:spcBef>
              <a:spcAft>
                <a:spcPts val="0"/>
              </a:spcAft>
              <a:defRPr/>
            </a:pPr>
            <a:r>
              <a:rPr lang="en-US" sz="2400" b="1" u="sng" kern="0" dirty="0">
                <a:solidFill>
                  <a:srgbClr val="000099"/>
                </a:solidFill>
                <a:latin typeface="Times New Roman" panose="02020603050405020304" pitchFamily="18" charset="0"/>
                <a:cs typeface="Times New Roman" pitchFamily="18" charset="0"/>
              </a:rPr>
              <a:t>+ TH 1</a:t>
            </a:r>
            <a:r>
              <a:rPr lang="en-US" sz="2400" b="1" kern="0" dirty="0">
                <a:solidFill>
                  <a:srgbClr val="000099"/>
                </a:solidFill>
                <a:latin typeface="Times New Roman" pitchFamily="18" charset="0"/>
                <a:cs typeface="Times New Roman" pitchFamily="18" charset="0"/>
              </a:rPr>
              <a:t> :</a:t>
            </a: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P :     </a:t>
            </a:r>
            <a:r>
              <a:rPr lang="en-US" sz="2400" b="1" kern="0" dirty="0">
                <a:solidFill>
                  <a:srgbClr val="FF0000"/>
                </a:solidFill>
                <a:latin typeface="Times New Roman" pitchFamily="18" charset="0"/>
                <a:cs typeface="Times New Roman" pitchFamily="18" charset="0"/>
              </a:rPr>
              <a:t>Hoa đỏ  </a:t>
            </a:r>
            <a:r>
              <a:rPr lang="en-US" sz="2400" b="1" kern="0" dirty="0">
                <a:solidFill>
                  <a:srgbClr val="000099"/>
                </a:solidFill>
                <a:latin typeface="Times New Roman" pitchFamily="18" charset="0"/>
                <a:cs typeface="Times New Roman" pitchFamily="18" charset="0"/>
                <a:sym typeface="Wingdings 2" pitchFamily="18" charset="2"/>
              </a:rPr>
              <a:t></a:t>
            </a:r>
            <a:r>
              <a:rPr lang="en-US" sz="2400" b="1" kern="0" dirty="0">
                <a:solidFill>
                  <a:srgbClr val="000099"/>
                </a:solidFill>
                <a:latin typeface="Times New Roman" pitchFamily="18" charset="0"/>
                <a:cs typeface="Times New Roman" pitchFamily="18" charset="0"/>
              </a:rPr>
              <a:t> </a:t>
            </a:r>
            <a:r>
              <a:rPr lang="en-US" sz="2400" b="1" kern="0" dirty="0">
                <a:solidFill>
                  <a:schemeClr val="bg1"/>
                </a:solidFill>
                <a:latin typeface="Times New Roman" pitchFamily="18" charset="0"/>
                <a:cs typeface="Times New Roman" pitchFamily="18" charset="0"/>
              </a:rPr>
              <a:t>Hoa trắng</a:t>
            </a: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            </a:t>
            </a:r>
            <a:r>
              <a:rPr lang="en-US" sz="2400" b="1" kern="0" dirty="0">
                <a:solidFill>
                  <a:srgbClr val="FF0000"/>
                </a:solidFill>
                <a:latin typeface="Times New Roman" pitchFamily="18" charset="0"/>
                <a:cs typeface="Times New Roman" pitchFamily="18" charset="0"/>
              </a:rPr>
              <a:t>(AA)                 </a:t>
            </a:r>
            <a:r>
              <a:rPr lang="en-US" sz="2400" b="1" kern="0" dirty="0">
                <a:solidFill>
                  <a:schemeClr val="bg1"/>
                </a:solidFill>
                <a:latin typeface="Times New Roman" pitchFamily="18" charset="0"/>
                <a:cs typeface="Times New Roman" pitchFamily="18" charset="0"/>
              </a:rPr>
              <a:t>(aa)   </a:t>
            </a: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                     </a:t>
            </a: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G</a:t>
            </a:r>
            <a:r>
              <a:rPr lang="en-US" sz="2400" b="1" kern="0" baseline="-25000" dirty="0">
                <a:solidFill>
                  <a:srgbClr val="000099"/>
                </a:solidFill>
                <a:latin typeface="Times New Roman" pitchFamily="18" charset="0"/>
                <a:cs typeface="Times New Roman" pitchFamily="18" charset="0"/>
              </a:rPr>
              <a:t>P </a:t>
            </a:r>
            <a:r>
              <a:rPr lang="en-US" sz="2400" b="1" kern="0" dirty="0">
                <a:solidFill>
                  <a:srgbClr val="000099"/>
                </a:solidFill>
                <a:latin typeface="Times New Roman" pitchFamily="18" charset="0"/>
                <a:cs typeface="Times New Roman" pitchFamily="18" charset="0"/>
              </a:rPr>
              <a:t>:        </a:t>
            </a:r>
            <a:r>
              <a:rPr lang="en-US" sz="2400" b="1" kern="0" dirty="0">
                <a:solidFill>
                  <a:srgbClr val="FF0000"/>
                </a:solidFill>
                <a:latin typeface="Times New Roman" pitchFamily="18" charset="0"/>
                <a:cs typeface="Times New Roman" pitchFamily="18" charset="0"/>
              </a:rPr>
              <a:t>A</a:t>
            </a:r>
            <a:r>
              <a:rPr lang="en-US" sz="2400" b="1" kern="0" dirty="0">
                <a:solidFill>
                  <a:srgbClr val="000099"/>
                </a:solidFill>
                <a:latin typeface="Times New Roman" pitchFamily="18" charset="0"/>
                <a:cs typeface="Times New Roman" pitchFamily="18" charset="0"/>
              </a:rPr>
              <a:t>	</a:t>
            </a:r>
            <a:r>
              <a:rPr lang="en-US" sz="2400" b="1" kern="0" dirty="0">
                <a:solidFill>
                  <a:schemeClr val="bg1"/>
                </a:solidFill>
                <a:latin typeface="Times New Roman" pitchFamily="18" charset="0"/>
                <a:cs typeface="Times New Roman" pitchFamily="18" charset="0"/>
              </a:rPr>
              <a:t>                a</a:t>
            </a:r>
          </a:p>
          <a:p>
            <a:pPr marL="342900" indent="-342900" fontAlgn="auto">
              <a:lnSpc>
                <a:spcPct val="80000"/>
              </a:lnSpc>
              <a:spcBef>
                <a:spcPct val="20000"/>
              </a:spcBef>
              <a:spcAft>
                <a:spcPts val="0"/>
              </a:spcAft>
              <a:defRPr/>
            </a:pPr>
            <a:endParaRPr lang="en-US" sz="2400" b="1" kern="0" dirty="0">
              <a:solidFill>
                <a:srgbClr val="000099"/>
              </a:solidFill>
              <a:latin typeface="Times New Roman" pitchFamily="18" charset="0"/>
              <a:cs typeface="Times New Roman" pitchFamily="18" charset="0"/>
            </a:endParaRP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F</a:t>
            </a:r>
            <a:r>
              <a:rPr lang="en-US" sz="2400" b="1" kern="0" baseline="-25000" dirty="0">
                <a:solidFill>
                  <a:srgbClr val="000099"/>
                </a:solidFill>
                <a:latin typeface="Times New Roman" pitchFamily="18" charset="0"/>
                <a:cs typeface="Times New Roman" pitchFamily="18" charset="0"/>
              </a:rPr>
              <a:t>1</a:t>
            </a:r>
            <a:r>
              <a:rPr lang="en-US" sz="2400" b="1" kern="0" dirty="0">
                <a:solidFill>
                  <a:srgbClr val="000099"/>
                </a:solidFill>
                <a:latin typeface="Times New Roman" pitchFamily="18" charset="0"/>
                <a:cs typeface="Times New Roman" pitchFamily="18" charset="0"/>
              </a:rPr>
              <a:t>  :                  </a:t>
            </a:r>
            <a:r>
              <a:rPr lang="en-US" sz="2400" b="1" kern="0" dirty="0" err="1">
                <a:solidFill>
                  <a:srgbClr val="FF0000"/>
                </a:solidFill>
                <a:latin typeface="Times New Roman" pitchFamily="18" charset="0"/>
                <a:cs typeface="Times New Roman" pitchFamily="18" charset="0"/>
              </a:rPr>
              <a:t>A</a:t>
            </a:r>
            <a:r>
              <a:rPr lang="en-US" sz="2400" b="1" kern="0" dirty="0" err="1">
                <a:solidFill>
                  <a:schemeClr val="bg1"/>
                </a:solidFill>
                <a:latin typeface="Times New Roman" pitchFamily="18" charset="0"/>
                <a:cs typeface="Times New Roman" pitchFamily="18" charset="0"/>
              </a:rPr>
              <a:t>a</a:t>
            </a:r>
            <a:endParaRPr lang="en-US" sz="2400" b="1" kern="0" dirty="0">
              <a:solidFill>
                <a:schemeClr val="bg1"/>
              </a:solidFill>
              <a:latin typeface="Times New Roman" pitchFamily="18" charset="0"/>
              <a:cs typeface="Times New Roman" pitchFamily="18" charset="0"/>
            </a:endParaRPr>
          </a:p>
          <a:p>
            <a:pPr marL="342900" indent="-342900" fontAlgn="auto">
              <a:lnSpc>
                <a:spcPct val="80000"/>
              </a:lnSpc>
              <a:spcBef>
                <a:spcPct val="20000"/>
              </a:spcBef>
              <a:spcAft>
                <a:spcPts val="0"/>
              </a:spcAft>
              <a:defRPr/>
            </a:pPr>
            <a:endParaRPr lang="en-US" sz="2400" b="1" kern="0" dirty="0">
              <a:solidFill>
                <a:srgbClr val="000099"/>
              </a:solidFill>
              <a:latin typeface="Times New Roman" pitchFamily="18" charset="0"/>
              <a:cs typeface="Times New Roman" pitchFamily="18" charset="0"/>
            </a:endParaRP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Kết quả :   KG : </a:t>
            </a:r>
            <a:r>
              <a:rPr lang="en-US" sz="2400" b="1" kern="0" dirty="0">
                <a:solidFill>
                  <a:srgbClr val="FF0000"/>
                </a:solidFill>
                <a:latin typeface="Times New Roman" pitchFamily="18" charset="0"/>
                <a:cs typeface="Times New Roman" pitchFamily="18" charset="0"/>
              </a:rPr>
              <a:t>A</a:t>
            </a:r>
            <a:r>
              <a:rPr lang="en-US" sz="2400" b="1" kern="0" dirty="0">
                <a:solidFill>
                  <a:schemeClr val="bg1"/>
                </a:solidFill>
                <a:latin typeface="Times New Roman" pitchFamily="18" charset="0"/>
                <a:cs typeface="Times New Roman" pitchFamily="18" charset="0"/>
              </a:rPr>
              <a:t>a</a:t>
            </a:r>
            <a:r>
              <a:rPr lang="en-US" sz="2400" b="1" kern="0" dirty="0">
                <a:solidFill>
                  <a:srgbClr val="000099"/>
                </a:solidFill>
                <a:latin typeface="Times New Roman" pitchFamily="18" charset="0"/>
                <a:cs typeface="Times New Roman" pitchFamily="18" charset="0"/>
              </a:rPr>
              <a:t>  </a:t>
            </a:r>
          </a:p>
          <a:p>
            <a:pPr marL="342900" indent="-342900" fontAlgn="auto">
              <a:lnSpc>
                <a:spcPct val="80000"/>
              </a:lnSpc>
              <a:spcBef>
                <a:spcPct val="20000"/>
              </a:spcBef>
              <a:spcAft>
                <a:spcPts val="0"/>
              </a:spcAft>
              <a:defRPr/>
            </a:pPr>
            <a:r>
              <a:rPr lang="en-US" sz="2400" b="1" kern="0" dirty="0">
                <a:solidFill>
                  <a:srgbClr val="000099"/>
                </a:solidFill>
                <a:latin typeface="Times New Roman" pitchFamily="18" charset="0"/>
                <a:cs typeface="Times New Roman" pitchFamily="18" charset="0"/>
              </a:rPr>
              <a:t>                   KH : </a:t>
            </a:r>
            <a:r>
              <a:rPr lang="en-US" sz="2400" b="1" kern="0" dirty="0">
                <a:solidFill>
                  <a:srgbClr val="FF0000"/>
                </a:solidFill>
                <a:latin typeface="Times New Roman" pitchFamily="18" charset="0"/>
                <a:cs typeface="Times New Roman" pitchFamily="18" charset="0"/>
              </a:rPr>
              <a:t>Hoa đỏ </a:t>
            </a:r>
          </a:p>
        </p:txBody>
      </p:sp>
      <p:sp>
        <p:nvSpPr>
          <p:cNvPr id="9" name="Rectangle 18"/>
          <p:cNvSpPr>
            <a:spLocks noChangeArrowheads="1"/>
          </p:cNvSpPr>
          <p:nvPr/>
        </p:nvSpPr>
        <p:spPr bwMode="auto">
          <a:xfrm>
            <a:off x="4283968" y="764704"/>
            <a:ext cx="4752528" cy="3744416"/>
          </a:xfrm>
          <a:prstGeom prst="rect">
            <a:avLst/>
          </a:prstGeom>
          <a:solidFill>
            <a:schemeClr val="accent1">
              <a:lumMod val="60000"/>
              <a:lumOff val="40000"/>
            </a:schemeClr>
          </a:solidFill>
          <a:ln>
            <a:noFill/>
          </a:ln>
        </p:spPr>
        <p:txBody>
          <a:bodyPr/>
          <a:lstStyle/>
          <a:p>
            <a:pPr marL="342900" indent="-342900" fontAlgn="auto">
              <a:lnSpc>
                <a:spcPct val="80000"/>
              </a:lnSpc>
              <a:spcBef>
                <a:spcPct val="20000"/>
              </a:spcBef>
              <a:spcAft>
                <a:spcPts val="0"/>
              </a:spcAft>
              <a:defRPr/>
            </a:pPr>
            <a:r>
              <a:rPr lang="en-US" sz="2400" b="1" u="sng" kern="0" dirty="0">
                <a:latin typeface="Times New Roman" panose="02020603050405020304" pitchFamily="18" charset="0"/>
                <a:cs typeface="Times New Roman" pitchFamily="18" charset="0"/>
              </a:rPr>
              <a:t>+ TH 2</a:t>
            </a:r>
            <a:r>
              <a:rPr lang="en-US" sz="2400" b="1" kern="0" dirty="0">
                <a:latin typeface="Times New Roman" pitchFamily="18" charset="0"/>
                <a:cs typeface="Times New Roman" pitchFamily="18" charset="0"/>
              </a:rPr>
              <a:t> :  </a:t>
            </a:r>
          </a:p>
          <a:p>
            <a:pPr marL="342900" indent="-342900" fontAlgn="auto">
              <a:lnSpc>
                <a:spcPct val="80000"/>
              </a:lnSpc>
              <a:spcBef>
                <a:spcPct val="20000"/>
              </a:spcBef>
              <a:spcAft>
                <a:spcPts val="0"/>
              </a:spcAft>
              <a:defRPr/>
            </a:pPr>
            <a:r>
              <a:rPr lang="en-US" sz="2400" b="1" kern="0" dirty="0">
                <a:latin typeface="Times New Roman" pitchFamily="18" charset="0"/>
                <a:cs typeface="Times New Roman" pitchFamily="18" charset="0"/>
              </a:rPr>
              <a:t>    P:         </a:t>
            </a:r>
            <a:r>
              <a:rPr lang="en-US" sz="2400" b="1" kern="0" dirty="0">
                <a:solidFill>
                  <a:srgbClr val="FF0000"/>
                </a:solidFill>
                <a:latin typeface="Times New Roman" pitchFamily="18" charset="0"/>
                <a:cs typeface="Times New Roman" pitchFamily="18" charset="0"/>
              </a:rPr>
              <a:t>Hoa đỏ     </a:t>
            </a:r>
            <a:r>
              <a:rPr lang="en-US" sz="2400" b="1" kern="0" dirty="0">
                <a:solidFill>
                  <a:schemeClr val="accent1">
                    <a:lumMod val="75000"/>
                  </a:schemeClr>
                </a:solidFill>
                <a:latin typeface="Times New Roman" pitchFamily="18" charset="0"/>
                <a:cs typeface="Times New Roman" pitchFamily="18" charset="0"/>
                <a:sym typeface="Wingdings 2" pitchFamily="18" charset="2"/>
              </a:rPr>
              <a:t></a:t>
            </a:r>
            <a:r>
              <a:rPr lang="en-US" sz="2400" b="1" kern="0" dirty="0">
                <a:solidFill>
                  <a:schemeClr val="bg1"/>
                </a:solidFill>
                <a:latin typeface="Times New Roman" pitchFamily="18" charset="0"/>
                <a:cs typeface="Times New Roman" pitchFamily="18" charset="0"/>
              </a:rPr>
              <a:t> Hoa trắng</a:t>
            </a:r>
          </a:p>
          <a:p>
            <a:pPr marL="342900" indent="-342900" fontAlgn="auto">
              <a:lnSpc>
                <a:spcPct val="80000"/>
              </a:lnSpc>
              <a:spcBef>
                <a:spcPct val="20000"/>
              </a:spcBef>
              <a:spcAft>
                <a:spcPts val="0"/>
              </a:spcAft>
              <a:defRPr/>
            </a:pPr>
            <a:r>
              <a:rPr lang="en-US" sz="2400" b="1" kern="0" dirty="0">
                <a:solidFill>
                  <a:srgbClr val="FF0000"/>
                </a:solidFill>
                <a:latin typeface="Times New Roman" pitchFamily="18" charset="0"/>
                <a:cs typeface="Times New Roman" pitchFamily="18" charset="0"/>
              </a:rPr>
              <a:t>                    (A</a:t>
            </a:r>
            <a:r>
              <a:rPr lang="en-US" sz="2400" b="1" kern="0" dirty="0">
                <a:solidFill>
                  <a:schemeClr val="bg1"/>
                </a:solidFill>
                <a:latin typeface="Times New Roman" pitchFamily="18" charset="0"/>
                <a:cs typeface="Times New Roman" pitchFamily="18" charset="0"/>
              </a:rPr>
              <a:t>a</a:t>
            </a:r>
            <a:r>
              <a:rPr lang="en-US" sz="2400" b="1" kern="0" dirty="0">
                <a:solidFill>
                  <a:srgbClr val="FF0000"/>
                </a:solidFill>
                <a:latin typeface="Times New Roman" pitchFamily="18" charset="0"/>
                <a:cs typeface="Times New Roman" pitchFamily="18" charset="0"/>
              </a:rPr>
              <a:t>)</a:t>
            </a:r>
            <a:r>
              <a:rPr lang="en-US" sz="2400" b="1" kern="0" dirty="0">
                <a:solidFill>
                  <a:schemeClr val="bg1"/>
                </a:solidFill>
                <a:latin typeface="Times New Roman" pitchFamily="18" charset="0"/>
                <a:cs typeface="Times New Roman" pitchFamily="18" charset="0"/>
              </a:rPr>
              <a:t>                 (aa)    </a:t>
            </a:r>
          </a:p>
          <a:p>
            <a:pPr marL="342900" indent="-342900" fontAlgn="auto">
              <a:lnSpc>
                <a:spcPct val="80000"/>
              </a:lnSpc>
              <a:spcBef>
                <a:spcPct val="20000"/>
              </a:spcBef>
              <a:spcAft>
                <a:spcPts val="0"/>
              </a:spcAft>
              <a:defRPr/>
            </a:pPr>
            <a:r>
              <a:rPr lang="en-US" sz="2400" b="1" kern="0" dirty="0">
                <a:latin typeface="Times New Roman" pitchFamily="18" charset="0"/>
                <a:cs typeface="Times New Roman" pitchFamily="18" charset="0"/>
              </a:rPr>
              <a:t>                    </a:t>
            </a:r>
          </a:p>
          <a:p>
            <a:pPr marL="342900" indent="-342900" fontAlgn="auto">
              <a:lnSpc>
                <a:spcPct val="80000"/>
              </a:lnSpc>
              <a:spcBef>
                <a:spcPct val="20000"/>
              </a:spcBef>
              <a:spcAft>
                <a:spcPts val="0"/>
              </a:spcAft>
              <a:defRPr/>
            </a:pPr>
            <a:r>
              <a:rPr lang="en-US" sz="2400" b="1" kern="0" dirty="0">
                <a:latin typeface="Times New Roman" pitchFamily="18" charset="0"/>
                <a:cs typeface="Times New Roman" pitchFamily="18" charset="0"/>
              </a:rPr>
              <a:t>    G</a:t>
            </a:r>
            <a:r>
              <a:rPr lang="en-US" sz="2400" b="1" kern="0" baseline="-25000" dirty="0">
                <a:latin typeface="Times New Roman" pitchFamily="18" charset="0"/>
                <a:cs typeface="Times New Roman" pitchFamily="18" charset="0"/>
              </a:rPr>
              <a:t>P </a:t>
            </a:r>
            <a:r>
              <a:rPr lang="en-US" sz="2400" b="1" kern="0" dirty="0">
                <a:latin typeface="Times New Roman" pitchFamily="18" charset="0"/>
                <a:cs typeface="Times New Roman" pitchFamily="18" charset="0"/>
              </a:rPr>
              <a:t>:          </a:t>
            </a:r>
            <a:r>
              <a:rPr lang="en-US" sz="2400" b="1" kern="0" dirty="0">
                <a:solidFill>
                  <a:srgbClr val="FF0000"/>
                </a:solidFill>
                <a:latin typeface="Times New Roman" pitchFamily="18" charset="0"/>
                <a:cs typeface="Times New Roman" pitchFamily="18" charset="0"/>
              </a:rPr>
              <a:t>A, </a:t>
            </a:r>
            <a:r>
              <a:rPr lang="en-US" sz="2400" b="1" kern="0" dirty="0">
                <a:solidFill>
                  <a:schemeClr val="bg1"/>
                </a:solidFill>
                <a:latin typeface="Times New Roman" pitchFamily="18" charset="0"/>
                <a:cs typeface="Times New Roman" pitchFamily="18" charset="0"/>
              </a:rPr>
              <a:t>a</a:t>
            </a:r>
            <a:r>
              <a:rPr lang="en-US" sz="2400" b="1" kern="0" dirty="0">
                <a:latin typeface="Times New Roman" pitchFamily="18" charset="0"/>
                <a:cs typeface="Times New Roman" pitchFamily="18" charset="0"/>
              </a:rPr>
              <a:t>	           </a:t>
            </a:r>
            <a:r>
              <a:rPr lang="en-US" sz="2400" b="1" kern="0" dirty="0">
                <a:solidFill>
                  <a:schemeClr val="bg1"/>
                </a:solidFill>
                <a:latin typeface="Times New Roman" pitchFamily="18" charset="0"/>
                <a:cs typeface="Times New Roman" pitchFamily="18" charset="0"/>
              </a:rPr>
              <a:t>a</a:t>
            </a:r>
          </a:p>
          <a:p>
            <a:pPr marL="342900" indent="-342900" fontAlgn="auto">
              <a:lnSpc>
                <a:spcPct val="80000"/>
              </a:lnSpc>
              <a:spcBef>
                <a:spcPct val="20000"/>
              </a:spcBef>
              <a:spcAft>
                <a:spcPts val="0"/>
              </a:spcAft>
              <a:defRPr/>
            </a:pPr>
            <a:endParaRPr lang="en-US" sz="2400" b="1" kern="0" dirty="0">
              <a:latin typeface="Times New Roman" pitchFamily="18" charset="0"/>
              <a:cs typeface="Times New Roman" pitchFamily="18" charset="0"/>
            </a:endParaRPr>
          </a:p>
          <a:p>
            <a:pPr marL="342900" indent="-342900" fontAlgn="auto">
              <a:lnSpc>
                <a:spcPct val="80000"/>
              </a:lnSpc>
              <a:spcBef>
                <a:spcPct val="20000"/>
              </a:spcBef>
              <a:spcAft>
                <a:spcPts val="0"/>
              </a:spcAft>
              <a:defRPr/>
            </a:pPr>
            <a:r>
              <a:rPr lang="en-US" sz="2400" b="1" kern="0" dirty="0">
                <a:latin typeface="Times New Roman" pitchFamily="18" charset="0"/>
                <a:cs typeface="Times New Roman" pitchFamily="18" charset="0"/>
              </a:rPr>
              <a:t>    F</a:t>
            </a:r>
            <a:r>
              <a:rPr lang="en-US" sz="2400" b="1" kern="0" baseline="-25000" dirty="0">
                <a:latin typeface="Times New Roman" pitchFamily="18" charset="0"/>
                <a:cs typeface="Times New Roman" pitchFamily="18" charset="0"/>
              </a:rPr>
              <a:t>1</a:t>
            </a:r>
            <a:r>
              <a:rPr lang="en-US" sz="2400" b="1" kern="0" dirty="0">
                <a:latin typeface="Times New Roman" pitchFamily="18" charset="0"/>
                <a:cs typeface="Times New Roman" pitchFamily="18" charset="0"/>
              </a:rPr>
              <a:t>  :               1</a:t>
            </a:r>
            <a:r>
              <a:rPr lang="en-US" sz="2400" b="1" kern="0" dirty="0">
                <a:solidFill>
                  <a:srgbClr val="FF0000"/>
                </a:solidFill>
                <a:latin typeface="Times New Roman" pitchFamily="18" charset="0"/>
                <a:cs typeface="Times New Roman" pitchFamily="18" charset="0"/>
              </a:rPr>
              <a:t>A</a:t>
            </a:r>
            <a:r>
              <a:rPr lang="en-US" sz="2400" b="1" kern="0" dirty="0">
                <a:solidFill>
                  <a:schemeClr val="bg1"/>
                </a:solidFill>
                <a:latin typeface="Times New Roman" pitchFamily="18" charset="0"/>
                <a:cs typeface="Times New Roman" pitchFamily="18" charset="0"/>
              </a:rPr>
              <a:t>a</a:t>
            </a:r>
            <a:r>
              <a:rPr lang="en-US" sz="2400" b="1" kern="0" dirty="0">
                <a:latin typeface="Times New Roman" pitchFamily="18" charset="0"/>
                <a:cs typeface="Times New Roman" pitchFamily="18" charset="0"/>
              </a:rPr>
              <a:t> : 1</a:t>
            </a:r>
            <a:r>
              <a:rPr lang="en-US" sz="2400" b="1" kern="0" dirty="0">
                <a:solidFill>
                  <a:schemeClr val="bg1"/>
                </a:solidFill>
                <a:latin typeface="Times New Roman" pitchFamily="18" charset="0"/>
                <a:cs typeface="Times New Roman" pitchFamily="18" charset="0"/>
              </a:rPr>
              <a:t>aa</a:t>
            </a:r>
          </a:p>
          <a:p>
            <a:pPr marL="342900" indent="-342900" fontAlgn="auto">
              <a:lnSpc>
                <a:spcPct val="80000"/>
              </a:lnSpc>
              <a:spcBef>
                <a:spcPct val="20000"/>
              </a:spcBef>
              <a:spcAft>
                <a:spcPts val="0"/>
              </a:spcAft>
              <a:defRPr/>
            </a:pPr>
            <a:endParaRPr lang="en-US" sz="2400" b="1" kern="0" dirty="0">
              <a:latin typeface="Times New Roman" pitchFamily="18" charset="0"/>
              <a:cs typeface="Times New Roman" pitchFamily="18" charset="0"/>
            </a:endParaRPr>
          </a:p>
          <a:p>
            <a:pPr marL="342900" indent="-342900" fontAlgn="auto">
              <a:lnSpc>
                <a:spcPct val="80000"/>
              </a:lnSpc>
              <a:spcBef>
                <a:spcPct val="20000"/>
              </a:spcBef>
              <a:spcAft>
                <a:spcPts val="0"/>
              </a:spcAft>
              <a:defRPr/>
            </a:pPr>
            <a:r>
              <a:rPr lang="en-US" sz="2400" b="1" kern="0" dirty="0">
                <a:latin typeface="Times New Roman" pitchFamily="18" charset="0"/>
                <a:cs typeface="Times New Roman" pitchFamily="18" charset="0"/>
              </a:rPr>
              <a:t>    Kết quả:    KG : 1</a:t>
            </a:r>
            <a:r>
              <a:rPr lang="en-US" sz="2400" b="1" kern="0" dirty="0">
                <a:solidFill>
                  <a:srgbClr val="FF0000"/>
                </a:solidFill>
                <a:latin typeface="Times New Roman" pitchFamily="18" charset="0"/>
                <a:cs typeface="Times New Roman" pitchFamily="18" charset="0"/>
              </a:rPr>
              <a:t>A</a:t>
            </a:r>
            <a:r>
              <a:rPr lang="en-US" sz="2400" b="1" kern="0" dirty="0">
                <a:solidFill>
                  <a:schemeClr val="bg1"/>
                </a:solidFill>
                <a:latin typeface="Times New Roman" pitchFamily="18" charset="0"/>
                <a:cs typeface="Times New Roman" pitchFamily="18" charset="0"/>
              </a:rPr>
              <a:t>a</a:t>
            </a:r>
            <a:r>
              <a:rPr lang="en-US" sz="2400" b="1" kern="0" dirty="0">
                <a:latin typeface="Times New Roman" pitchFamily="18" charset="0"/>
                <a:cs typeface="Times New Roman" pitchFamily="18" charset="0"/>
              </a:rPr>
              <a:t> : 1</a:t>
            </a:r>
            <a:r>
              <a:rPr lang="en-US" sz="2400" b="1" kern="0" dirty="0">
                <a:solidFill>
                  <a:schemeClr val="bg1"/>
                </a:solidFill>
                <a:latin typeface="Times New Roman" pitchFamily="18" charset="0"/>
                <a:cs typeface="Times New Roman" pitchFamily="18" charset="0"/>
              </a:rPr>
              <a:t>aa </a:t>
            </a:r>
          </a:p>
          <a:p>
            <a:pPr marL="342900" indent="-342900" fontAlgn="auto">
              <a:lnSpc>
                <a:spcPct val="80000"/>
              </a:lnSpc>
              <a:spcBef>
                <a:spcPct val="20000"/>
              </a:spcBef>
              <a:spcAft>
                <a:spcPts val="0"/>
              </a:spcAft>
              <a:defRPr/>
            </a:pPr>
            <a:r>
              <a:rPr lang="en-US" sz="2400" b="1" kern="0" dirty="0">
                <a:latin typeface="Times New Roman" pitchFamily="18" charset="0"/>
                <a:cs typeface="Times New Roman" pitchFamily="18" charset="0"/>
              </a:rPr>
              <a:t>            KH : </a:t>
            </a:r>
            <a:r>
              <a:rPr lang="en-US" sz="2400" b="1" kern="0" dirty="0">
                <a:solidFill>
                  <a:srgbClr val="FF0000"/>
                </a:solidFill>
                <a:latin typeface="Times New Roman" pitchFamily="18" charset="0"/>
                <a:cs typeface="Times New Roman" pitchFamily="18" charset="0"/>
              </a:rPr>
              <a:t>1Hoa đỏ </a:t>
            </a:r>
            <a:r>
              <a:rPr lang="en-US" sz="2400" b="1" kern="0" dirty="0">
                <a:latin typeface="Times New Roman" pitchFamily="18" charset="0"/>
                <a:cs typeface="Times New Roman" pitchFamily="18" charset="0"/>
              </a:rPr>
              <a:t>: </a:t>
            </a:r>
            <a:r>
              <a:rPr lang="en-US" sz="2400" b="1" kern="0" dirty="0">
                <a:solidFill>
                  <a:schemeClr val="bg1"/>
                </a:solidFill>
                <a:latin typeface="Times New Roman" pitchFamily="18" charset="0"/>
                <a:cs typeface="Times New Roman" pitchFamily="18" charset="0"/>
              </a:rPr>
              <a:t>1</a:t>
            </a:r>
            <a:r>
              <a:rPr lang="en-US" sz="2400" b="1" kern="0" dirty="0">
                <a:latin typeface="Times New Roman" pitchFamily="18" charset="0"/>
                <a:cs typeface="Times New Roman" pitchFamily="18" charset="0"/>
              </a:rPr>
              <a:t> </a:t>
            </a:r>
            <a:r>
              <a:rPr lang="en-US" sz="2400" b="1" kern="0" dirty="0">
                <a:solidFill>
                  <a:schemeClr val="bg1"/>
                </a:solidFill>
                <a:latin typeface="Times New Roman" pitchFamily="18" charset="0"/>
                <a:cs typeface="Times New Roman" pitchFamily="18" charset="0"/>
              </a:rPr>
              <a:t>hoa trắng</a:t>
            </a:r>
          </a:p>
        </p:txBody>
      </p:sp>
      <p:sp>
        <p:nvSpPr>
          <p:cNvPr id="6150" name="Rectangle 9"/>
          <p:cNvSpPr>
            <a:spLocks noChangeArrowheads="1"/>
          </p:cNvSpPr>
          <p:nvPr/>
        </p:nvSpPr>
        <p:spPr bwMode="auto">
          <a:xfrm>
            <a:off x="179512" y="188640"/>
            <a:ext cx="511069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dirty="0">
                <a:latin typeface="Times New Roman" panose="02020603050405020304" pitchFamily="18" charset="0"/>
                <a:cs typeface="Times New Roman" pitchFamily="18" charset="0"/>
                <a:sym typeface="Times New Roman" pitchFamily="18" charset="0"/>
              </a:rPr>
              <a:t>Xác định kết quả của các phép lai:</a:t>
            </a:r>
          </a:p>
        </p:txBody>
      </p:sp>
      <p:sp>
        <p:nvSpPr>
          <p:cNvPr id="12" name="Rectangle 11"/>
          <p:cNvSpPr/>
          <p:nvPr/>
        </p:nvSpPr>
        <p:spPr>
          <a:xfrm>
            <a:off x="179512" y="5661248"/>
            <a:ext cx="4032547"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Times New Roman" panose="02020603050405020304" pitchFamily="18" charset="0"/>
                <a:cs typeface="Times New Roman" panose="02020603050405020304" pitchFamily="18" charset="0"/>
              </a:rPr>
              <a:t>Cá thể đem lai có kiểu gen</a:t>
            </a:r>
          </a:p>
          <a:p>
            <a:pPr algn="ctr"/>
            <a:r>
              <a:rPr lang="en-US" sz="2400" b="1" dirty="0">
                <a:solidFill>
                  <a:schemeClr val="tx1"/>
                </a:solidFill>
                <a:latin typeface="Times New Roman" panose="02020603050405020304" pitchFamily="18" charset="0"/>
                <a:cs typeface="Times New Roman" panose="02020603050405020304" pitchFamily="18" charset="0"/>
              </a:rPr>
              <a:t> đồng hợp AA (thuần chủng)</a:t>
            </a:r>
            <a:endParaRPr lang="vi-VN" sz="2400" b="1" dirty="0">
              <a:solidFill>
                <a:schemeClr val="tx1"/>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2771800" y="2204864"/>
            <a:ext cx="184731" cy="369332"/>
          </a:xfrm>
          <a:prstGeom prst="rect">
            <a:avLst/>
          </a:prstGeom>
          <a:noFill/>
        </p:spPr>
        <p:txBody>
          <a:bodyPr wrap="none" rtlCol="0">
            <a:spAutoFit/>
          </a:bodyPr>
          <a:lstStyle/>
          <a:p>
            <a:endParaRPr lang="vi-VN" dirty="0">
              <a:latin typeface="Times New Roman" panose="02020603050405020304" pitchFamily="18" charset="0"/>
              <a:cs typeface="Times New Roman" panose="02020603050405020304" pitchFamily="18" charset="0"/>
            </a:endParaRPr>
          </a:p>
        </p:txBody>
      </p:sp>
      <p:sp>
        <p:nvSpPr>
          <p:cNvPr id="4" name="Rectangle 3"/>
          <p:cNvSpPr/>
          <p:nvPr/>
        </p:nvSpPr>
        <p:spPr>
          <a:xfrm>
            <a:off x="111707" y="2110081"/>
            <a:ext cx="3888432" cy="230425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5" name="Rectangle 4"/>
          <p:cNvSpPr/>
          <p:nvPr/>
        </p:nvSpPr>
        <p:spPr>
          <a:xfrm>
            <a:off x="4325363" y="1954202"/>
            <a:ext cx="4608512" cy="2448272"/>
          </a:xfrm>
          <a:prstGeom prst="rect">
            <a:avLst/>
          </a:prstGeom>
          <a:solidFill>
            <a:schemeClr val="accent1">
              <a:lumMod val="40000"/>
              <a:lumOff val="6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15" name="Rectangle 14"/>
          <p:cNvSpPr/>
          <p:nvPr/>
        </p:nvSpPr>
        <p:spPr>
          <a:xfrm>
            <a:off x="111707" y="2772927"/>
            <a:ext cx="3888432" cy="173657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16" name="Rectangle 15"/>
          <p:cNvSpPr/>
          <p:nvPr/>
        </p:nvSpPr>
        <p:spPr>
          <a:xfrm>
            <a:off x="111707" y="3501008"/>
            <a:ext cx="3888432" cy="100811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17" name="Rectangle 16"/>
          <p:cNvSpPr/>
          <p:nvPr/>
        </p:nvSpPr>
        <p:spPr>
          <a:xfrm>
            <a:off x="4262759" y="2772927"/>
            <a:ext cx="4760912" cy="1880592"/>
          </a:xfrm>
          <a:prstGeom prst="rect">
            <a:avLst/>
          </a:prstGeom>
          <a:solidFill>
            <a:schemeClr val="accent1">
              <a:lumMod val="40000"/>
              <a:lumOff val="6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18" name="Rectangle 17"/>
          <p:cNvSpPr/>
          <p:nvPr/>
        </p:nvSpPr>
        <p:spPr>
          <a:xfrm>
            <a:off x="4275425" y="3349441"/>
            <a:ext cx="4760912" cy="1168896"/>
          </a:xfrm>
          <a:prstGeom prst="rect">
            <a:avLst/>
          </a:prstGeom>
          <a:solidFill>
            <a:schemeClr val="accent1">
              <a:lumMod val="40000"/>
              <a:lumOff val="6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latin typeface="Times New Roman" panose="02020603050405020304" pitchFamily="18" charset="0"/>
              <a:cs typeface="Times New Roman" panose="02020603050405020304" pitchFamily="18" charset="0"/>
            </a:endParaRPr>
          </a:p>
        </p:txBody>
      </p:sp>
      <p:sp>
        <p:nvSpPr>
          <p:cNvPr id="19" name="Rectangle 18"/>
          <p:cNvSpPr/>
          <p:nvPr/>
        </p:nvSpPr>
        <p:spPr>
          <a:xfrm>
            <a:off x="4932040" y="5661248"/>
            <a:ext cx="4032547" cy="6480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Times New Roman" panose="02020603050405020304" pitchFamily="18" charset="0"/>
                <a:cs typeface="Times New Roman" panose="02020603050405020304" pitchFamily="18" charset="0"/>
              </a:rPr>
              <a:t>Cá thể đem lai có kiểu gen</a:t>
            </a:r>
          </a:p>
          <a:p>
            <a:pPr algn="ctr"/>
            <a:r>
              <a:rPr lang="en-US" sz="2400" b="1" dirty="0">
                <a:solidFill>
                  <a:schemeClr val="tx1"/>
                </a:solidFill>
                <a:latin typeface="Times New Roman" panose="02020603050405020304" pitchFamily="18" charset="0"/>
                <a:cs typeface="Times New Roman" panose="02020603050405020304" pitchFamily="18" charset="0"/>
              </a:rPr>
              <a:t>dị hợp </a:t>
            </a:r>
            <a:r>
              <a:rPr lang="en-US" sz="2400" b="1" dirty="0" err="1">
                <a:solidFill>
                  <a:schemeClr val="tx1"/>
                </a:solidFill>
                <a:latin typeface="Times New Roman" panose="02020603050405020304" pitchFamily="18" charset="0"/>
                <a:cs typeface="Times New Roman" panose="02020603050405020304" pitchFamily="18" charset="0"/>
              </a:rPr>
              <a:t>Aa</a:t>
            </a:r>
            <a:r>
              <a:rPr lang="en-US" sz="2400" b="1" dirty="0">
                <a:solidFill>
                  <a:schemeClr val="tx1"/>
                </a:solidFill>
                <a:latin typeface="Times New Roman" panose="02020603050405020304" pitchFamily="18" charset="0"/>
                <a:cs typeface="Times New Roman" panose="02020603050405020304" pitchFamily="18" charset="0"/>
              </a:rPr>
              <a:t> (không thuần chủng)</a:t>
            </a:r>
            <a:endParaRPr lang="vi-VN" sz="2400" b="1" dirty="0">
              <a:solidFill>
                <a:schemeClr val="tx1"/>
              </a:solidFill>
              <a:latin typeface="Times New Roman" panose="02020603050405020304" pitchFamily="18" charset="0"/>
              <a:cs typeface="Times New Roman" panose="02020603050405020304" pitchFamily="18" charset="0"/>
            </a:endParaRPr>
          </a:p>
        </p:txBody>
      </p:sp>
      <p:sp>
        <p:nvSpPr>
          <p:cNvPr id="14" name="Text Box 30"/>
          <p:cNvSpPr txBox="1">
            <a:spLocks noChangeArrowheads="1"/>
          </p:cNvSpPr>
          <p:nvPr/>
        </p:nvSpPr>
        <p:spPr bwMode="auto">
          <a:xfrm>
            <a:off x="0" y="4666360"/>
            <a:ext cx="70922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2400" b="1" dirty="0">
                <a:latin typeface="Times New Roman" panose="02020603050405020304" pitchFamily="18" charset="0"/>
                <a:cs typeface="Times New Roman" panose="02020603050405020304" pitchFamily="18" charset="0"/>
              </a:rPr>
              <a:t>- Em có nhận xét gì về kết quả 2 phép lai trên?</a:t>
            </a:r>
            <a:endParaRPr lang="en-US" sz="2400" b="1" dirty="0">
              <a:solidFill>
                <a:schemeClr val="accent2"/>
              </a:solidFill>
              <a:latin typeface="Times New Roman" panose="02020603050405020304" pitchFamily="18" charset="0"/>
              <a:cs typeface="Times New Roman" panose="02020603050405020304" pitchFamily="18" charset="0"/>
            </a:endParaRPr>
          </a:p>
        </p:txBody>
      </p:sp>
      <p:sp>
        <p:nvSpPr>
          <p:cNvPr id="21" name="Line 45"/>
          <p:cNvSpPr>
            <a:spLocks noChangeShapeType="1"/>
          </p:cNvSpPr>
          <p:nvPr/>
        </p:nvSpPr>
        <p:spPr bwMode="auto">
          <a:xfrm>
            <a:off x="-148940" y="5805264"/>
            <a:ext cx="533400" cy="0"/>
          </a:xfrm>
          <a:prstGeom prst="line">
            <a:avLst/>
          </a:prstGeom>
          <a:noFill/>
          <a:ln w="2857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2" name="Line 46"/>
          <p:cNvSpPr>
            <a:spLocks noChangeShapeType="1"/>
          </p:cNvSpPr>
          <p:nvPr/>
        </p:nvSpPr>
        <p:spPr bwMode="auto">
          <a:xfrm>
            <a:off x="4644008" y="5661248"/>
            <a:ext cx="533400" cy="0"/>
          </a:xfrm>
          <a:prstGeom prst="line">
            <a:avLst/>
          </a:prstGeom>
          <a:noFill/>
          <a:ln w="28575">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vi-VN"/>
          </a:p>
        </p:txBody>
      </p:sp>
      <p:sp>
        <p:nvSpPr>
          <p:cNvPr id="23" name="Text Box 50"/>
          <p:cNvSpPr txBox="1">
            <a:spLocks noChangeArrowheads="1"/>
          </p:cNvSpPr>
          <p:nvPr/>
        </p:nvSpPr>
        <p:spPr bwMode="auto">
          <a:xfrm>
            <a:off x="111708" y="5058750"/>
            <a:ext cx="388843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400" b="1" dirty="0">
                <a:solidFill>
                  <a:srgbClr val="0000FF"/>
                </a:solidFill>
              </a:rPr>
              <a:t>TH 1:Con </a:t>
            </a:r>
            <a:r>
              <a:rPr lang="en-US" sz="2400" b="1" dirty="0" err="1">
                <a:solidFill>
                  <a:srgbClr val="0000FF"/>
                </a:solidFill>
              </a:rPr>
              <a:t>lai</a:t>
            </a:r>
            <a:r>
              <a:rPr lang="en-US" sz="2400" b="1" dirty="0">
                <a:solidFill>
                  <a:srgbClr val="0000FF"/>
                </a:solidFill>
              </a:rPr>
              <a:t> F1 </a:t>
            </a:r>
            <a:r>
              <a:rPr lang="en-US" sz="2400" b="1" dirty="0" err="1">
                <a:solidFill>
                  <a:srgbClr val="0000FF"/>
                </a:solidFill>
              </a:rPr>
              <a:t>đồng</a:t>
            </a:r>
            <a:r>
              <a:rPr lang="en-US" sz="2400" b="1" dirty="0">
                <a:solidFill>
                  <a:srgbClr val="0000FF"/>
                </a:solidFill>
              </a:rPr>
              <a:t> tính</a:t>
            </a:r>
          </a:p>
        </p:txBody>
      </p:sp>
      <p:sp>
        <p:nvSpPr>
          <p:cNvPr id="24" name="Text Box 51"/>
          <p:cNvSpPr txBox="1">
            <a:spLocks noChangeArrowheads="1"/>
          </p:cNvSpPr>
          <p:nvPr/>
        </p:nvSpPr>
        <p:spPr bwMode="auto">
          <a:xfrm>
            <a:off x="4325363" y="4990931"/>
            <a:ext cx="44951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dirty="0">
                <a:solidFill>
                  <a:srgbClr val="0000FF"/>
                </a:solidFill>
              </a:rPr>
              <a:t>     </a:t>
            </a:r>
            <a:r>
              <a:rPr lang="en-US" sz="2400" b="1" dirty="0">
                <a:solidFill>
                  <a:srgbClr val="0000FF"/>
                </a:solidFill>
              </a:rPr>
              <a:t>TH 2</a:t>
            </a:r>
            <a:r>
              <a:rPr lang="en-US" sz="2000" b="1" dirty="0">
                <a:solidFill>
                  <a:srgbClr val="0000FF"/>
                </a:solidFill>
              </a:rPr>
              <a:t>: </a:t>
            </a:r>
            <a:r>
              <a:rPr lang="en-US" sz="2400" b="1" dirty="0">
                <a:solidFill>
                  <a:srgbClr val="0000FF"/>
                </a:solidFill>
              </a:rPr>
              <a:t>Con </a:t>
            </a:r>
            <a:r>
              <a:rPr lang="en-US" sz="2400" b="1" dirty="0" err="1">
                <a:solidFill>
                  <a:srgbClr val="0000FF"/>
                </a:solidFill>
              </a:rPr>
              <a:t>lai</a:t>
            </a:r>
            <a:r>
              <a:rPr lang="en-US" sz="2400" b="1" dirty="0">
                <a:solidFill>
                  <a:srgbClr val="0000FF"/>
                </a:solidFill>
              </a:rPr>
              <a:t> F1 phân tính</a:t>
            </a:r>
          </a:p>
        </p:txBody>
      </p:sp>
      <p:cxnSp>
        <p:nvCxnSpPr>
          <p:cNvPr id="6" name="Straight Connector 5"/>
          <p:cNvCxnSpPr/>
          <p:nvPr/>
        </p:nvCxnSpPr>
        <p:spPr>
          <a:xfrm>
            <a:off x="4325363" y="5221763"/>
            <a:ext cx="0" cy="13755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4"/>
                                        </p:tgtEl>
                                        <p:attrNameLst>
                                          <p:attrName>ppt_x</p:attrName>
                                        </p:attrNameLst>
                                      </p:cBhvr>
                                      <p:tavLst>
                                        <p:tav tm="0">
                                          <p:val>
                                            <p:strVal val="ppt_x"/>
                                          </p:val>
                                        </p:tav>
                                        <p:tav tm="100000">
                                          <p:val>
                                            <p:strVal val="ppt_x"/>
                                          </p:val>
                                        </p:tav>
                                      </p:tavLst>
                                    </p:anim>
                                    <p:anim calcmode="lin" valueType="num">
                                      <p:cBhvr additive="base">
                                        <p:cTn id="7" dur="500"/>
                                        <p:tgtEl>
                                          <p:spTgt spid="4"/>
                                        </p:tgtEl>
                                        <p:attrNameLst>
                                          <p:attrName>ppt_y</p:attrName>
                                        </p:attrNameLst>
                                      </p:cBhvr>
                                      <p:tavLst>
                                        <p:tav tm="0">
                                          <p:val>
                                            <p:strVal val="ppt_y"/>
                                          </p:val>
                                        </p:tav>
                                        <p:tav tm="100000">
                                          <p:val>
                                            <p:strVal val="1+ppt_h/2"/>
                                          </p:val>
                                        </p:tav>
                                      </p:tavLst>
                                    </p:anim>
                                    <p:set>
                                      <p:cBhvr>
                                        <p:cTn id="8" dur="1" fill="hold">
                                          <p:stCondLst>
                                            <p:cond delay="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15"/>
                                        </p:tgtEl>
                                        <p:attrNameLst>
                                          <p:attrName>ppt_x</p:attrName>
                                        </p:attrNameLst>
                                      </p:cBhvr>
                                      <p:tavLst>
                                        <p:tav tm="0">
                                          <p:val>
                                            <p:strVal val="ppt_x"/>
                                          </p:val>
                                        </p:tav>
                                        <p:tav tm="100000">
                                          <p:val>
                                            <p:strVal val="ppt_x"/>
                                          </p:val>
                                        </p:tav>
                                      </p:tavLst>
                                    </p:anim>
                                    <p:anim calcmode="lin" valueType="num">
                                      <p:cBhvr additive="base">
                                        <p:cTn id="13" dur="500"/>
                                        <p:tgtEl>
                                          <p:spTgt spid="15"/>
                                        </p:tgtEl>
                                        <p:attrNameLst>
                                          <p:attrName>ppt_y</p:attrName>
                                        </p:attrNameLst>
                                      </p:cBhvr>
                                      <p:tavLst>
                                        <p:tav tm="0">
                                          <p:val>
                                            <p:strVal val="ppt_y"/>
                                          </p:val>
                                        </p:tav>
                                        <p:tav tm="100000">
                                          <p:val>
                                            <p:strVal val="1+ppt_h/2"/>
                                          </p:val>
                                        </p:tav>
                                      </p:tavLst>
                                    </p:anim>
                                    <p:set>
                                      <p:cBhvr>
                                        <p:cTn id="14" dur="1" fill="hold">
                                          <p:stCondLst>
                                            <p:cond delay="499"/>
                                          </p:stCondLst>
                                        </p:cTn>
                                        <p:tgtEl>
                                          <p:spTgt spid="1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16"/>
                                        </p:tgtEl>
                                        <p:attrNameLst>
                                          <p:attrName>ppt_x</p:attrName>
                                        </p:attrNameLst>
                                      </p:cBhvr>
                                      <p:tavLst>
                                        <p:tav tm="0">
                                          <p:val>
                                            <p:strVal val="ppt_x"/>
                                          </p:val>
                                        </p:tav>
                                        <p:tav tm="100000">
                                          <p:val>
                                            <p:strVal val="ppt_x"/>
                                          </p:val>
                                        </p:tav>
                                      </p:tavLst>
                                    </p:anim>
                                    <p:anim calcmode="lin" valueType="num">
                                      <p:cBhvr additive="base">
                                        <p:cTn id="19" dur="500"/>
                                        <p:tgtEl>
                                          <p:spTgt spid="16"/>
                                        </p:tgtEl>
                                        <p:attrNameLst>
                                          <p:attrName>ppt_y</p:attrName>
                                        </p:attrNameLst>
                                      </p:cBhvr>
                                      <p:tavLst>
                                        <p:tav tm="0">
                                          <p:val>
                                            <p:strVal val="ppt_y"/>
                                          </p:val>
                                        </p:tav>
                                        <p:tav tm="100000">
                                          <p:val>
                                            <p:strVal val="1+ppt_h/2"/>
                                          </p:val>
                                        </p:tav>
                                      </p:tavLst>
                                    </p:anim>
                                    <p:set>
                                      <p:cBhvr>
                                        <p:cTn id="20" dur="1" fill="hold">
                                          <p:stCondLst>
                                            <p:cond delay="499"/>
                                          </p:stCondLst>
                                        </p:cTn>
                                        <p:tgtEl>
                                          <p:spTgt spid="1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5"/>
                                        </p:tgtEl>
                                        <p:attrNameLst>
                                          <p:attrName>ppt_x</p:attrName>
                                        </p:attrNameLst>
                                      </p:cBhvr>
                                      <p:tavLst>
                                        <p:tav tm="0">
                                          <p:val>
                                            <p:strVal val="ppt_x"/>
                                          </p:val>
                                        </p:tav>
                                        <p:tav tm="100000">
                                          <p:val>
                                            <p:strVal val="ppt_x"/>
                                          </p:val>
                                        </p:tav>
                                      </p:tavLst>
                                    </p:anim>
                                    <p:anim calcmode="lin" valueType="num">
                                      <p:cBhvr additive="base">
                                        <p:cTn id="25" dur="500"/>
                                        <p:tgtEl>
                                          <p:spTgt spid="5"/>
                                        </p:tgtEl>
                                        <p:attrNameLst>
                                          <p:attrName>ppt_y</p:attrName>
                                        </p:attrNameLst>
                                      </p:cBhvr>
                                      <p:tavLst>
                                        <p:tav tm="0">
                                          <p:val>
                                            <p:strVal val="ppt_y"/>
                                          </p:val>
                                        </p:tav>
                                        <p:tav tm="100000">
                                          <p:val>
                                            <p:strVal val="1+ppt_h/2"/>
                                          </p:val>
                                        </p:tav>
                                      </p:tavLst>
                                    </p:anim>
                                    <p:set>
                                      <p:cBhvr>
                                        <p:cTn id="26" dur="1" fill="hold">
                                          <p:stCondLst>
                                            <p:cond delay="499"/>
                                          </p:stCondLst>
                                        </p:cTn>
                                        <p:tgtEl>
                                          <p:spTgt spid="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7"/>
                                        </p:tgtEl>
                                        <p:attrNameLst>
                                          <p:attrName>ppt_x</p:attrName>
                                        </p:attrNameLst>
                                      </p:cBhvr>
                                      <p:tavLst>
                                        <p:tav tm="0">
                                          <p:val>
                                            <p:strVal val="ppt_x"/>
                                          </p:val>
                                        </p:tav>
                                        <p:tav tm="100000">
                                          <p:val>
                                            <p:strVal val="ppt_x"/>
                                          </p:val>
                                        </p:tav>
                                      </p:tavLst>
                                    </p:anim>
                                    <p:anim calcmode="lin" valueType="num">
                                      <p:cBhvr additive="base">
                                        <p:cTn id="31" dur="500"/>
                                        <p:tgtEl>
                                          <p:spTgt spid="17"/>
                                        </p:tgtEl>
                                        <p:attrNameLst>
                                          <p:attrName>ppt_y</p:attrName>
                                        </p:attrNameLst>
                                      </p:cBhvr>
                                      <p:tavLst>
                                        <p:tav tm="0">
                                          <p:val>
                                            <p:strVal val="ppt_y"/>
                                          </p:val>
                                        </p:tav>
                                        <p:tav tm="100000">
                                          <p:val>
                                            <p:strVal val="1+ppt_h/2"/>
                                          </p:val>
                                        </p:tav>
                                      </p:tavLst>
                                    </p:anim>
                                    <p:set>
                                      <p:cBhvr>
                                        <p:cTn id="32" dur="1" fill="hold">
                                          <p:stCondLst>
                                            <p:cond delay="499"/>
                                          </p:stCondLst>
                                        </p:cTn>
                                        <p:tgtEl>
                                          <p:spTgt spid="1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0" nodeType="clickEffect">
                                  <p:stCondLst>
                                    <p:cond delay="0"/>
                                  </p:stCondLst>
                                  <p:childTnLst>
                                    <p:anim calcmode="lin" valueType="num">
                                      <p:cBhvr additive="base">
                                        <p:cTn id="36" dur="500"/>
                                        <p:tgtEl>
                                          <p:spTgt spid="18"/>
                                        </p:tgtEl>
                                        <p:attrNameLst>
                                          <p:attrName>ppt_x</p:attrName>
                                        </p:attrNameLst>
                                      </p:cBhvr>
                                      <p:tavLst>
                                        <p:tav tm="0">
                                          <p:val>
                                            <p:strVal val="ppt_x"/>
                                          </p:val>
                                        </p:tav>
                                        <p:tav tm="100000">
                                          <p:val>
                                            <p:strVal val="ppt_x"/>
                                          </p:val>
                                        </p:tav>
                                      </p:tavLst>
                                    </p:anim>
                                    <p:anim calcmode="lin" valueType="num">
                                      <p:cBhvr additive="base">
                                        <p:cTn id="37" dur="500"/>
                                        <p:tgtEl>
                                          <p:spTgt spid="18"/>
                                        </p:tgtEl>
                                        <p:attrNameLst>
                                          <p:attrName>ppt_y</p:attrName>
                                        </p:attrNameLst>
                                      </p:cBhvr>
                                      <p:tavLst>
                                        <p:tav tm="0">
                                          <p:val>
                                            <p:strVal val="ppt_y"/>
                                          </p:val>
                                        </p:tav>
                                        <p:tav tm="100000">
                                          <p:val>
                                            <p:strVal val="1+ppt_h/2"/>
                                          </p:val>
                                        </p:tav>
                                      </p:tavLst>
                                    </p:anim>
                                    <p:set>
                                      <p:cBhvr>
                                        <p:cTn id="38" dur="1" fill="hold">
                                          <p:stCondLst>
                                            <p:cond delay="499"/>
                                          </p:stCondLst>
                                        </p:cTn>
                                        <p:tgtEl>
                                          <p:spTgt spid="18"/>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box(in)">
                                      <p:cBhvr>
                                        <p:cTn id="43" dur="500"/>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wipe(down)">
                                      <p:cBhvr>
                                        <p:cTn id="48" dur="500"/>
                                        <p:tgtEl>
                                          <p:spTgt spid="2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wipe(down)">
                                      <p:cBhvr>
                                        <p:cTn id="53" dur="500"/>
                                        <p:tgtEl>
                                          <p:spTgt spid="12"/>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wipe(down)">
                                      <p:cBhvr>
                                        <p:cTn id="56" dur="500"/>
                                        <p:tgtEl>
                                          <p:spTgt spid="21"/>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wipe(down)">
                                      <p:cBhvr>
                                        <p:cTn id="61" dur="500"/>
                                        <p:tgtEl>
                                          <p:spTgt spid="24"/>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4" fill="hold" grpId="0" nodeType="click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wipe(down)">
                                      <p:cBhvr>
                                        <p:cTn id="66" dur="500"/>
                                        <p:tgtEl>
                                          <p:spTgt spid="19"/>
                                        </p:tgtEl>
                                      </p:cBhvr>
                                    </p:animEffect>
                                  </p:childTnLst>
                                </p:cTn>
                              </p:par>
                              <p:par>
                                <p:cTn id="67" presetID="22" presetClass="entr" presetSubtype="4" fill="hold" grpId="0" nodeType="withEffect">
                                  <p:stCondLst>
                                    <p:cond delay="0"/>
                                  </p:stCondLst>
                                  <p:childTnLst>
                                    <p:set>
                                      <p:cBhvr>
                                        <p:cTn id="68" dur="1" fill="hold">
                                          <p:stCondLst>
                                            <p:cond delay="0"/>
                                          </p:stCondLst>
                                        </p:cTn>
                                        <p:tgtEl>
                                          <p:spTgt spid="22"/>
                                        </p:tgtEl>
                                        <p:attrNameLst>
                                          <p:attrName>style.visibility</p:attrName>
                                        </p:attrNameLst>
                                      </p:cBhvr>
                                      <p:to>
                                        <p:strVal val="visible"/>
                                      </p:to>
                                    </p:set>
                                    <p:animEffect transition="in" filter="wipe(down)">
                                      <p:cBhvr>
                                        <p:cTn id="6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4" grpId="0" animBg="1"/>
      <p:bldP spid="5" grpId="0" animBg="1"/>
      <p:bldP spid="15" grpId="0" animBg="1"/>
      <p:bldP spid="16" grpId="0" animBg="1"/>
      <p:bldP spid="17" grpId="0" animBg="1"/>
      <p:bldP spid="18" grpId="0" animBg="1"/>
      <p:bldP spid="19" grpId="0" animBg="1"/>
      <p:bldP spid="14" grpId="0"/>
      <p:bldP spid="21" grpId="0" animBg="1"/>
      <p:bldP spid="22" grpId="0" animBg="1"/>
      <p:bldP spid="23" grpId="0"/>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323850" y="980927"/>
            <a:ext cx="8351838" cy="3960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50000"/>
              </a:lnSpc>
              <a:spcBef>
                <a:spcPct val="20000"/>
              </a:spcBef>
            </a:pPr>
            <a:r>
              <a:rPr lang="en-US" sz="2800" dirty="0">
                <a:latin typeface="Times New Roman" pitchFamily="18" charset="0"/>
              </a:rPr>
              <a:t>	</a:t>
            </a:r>
            <a:r>
              <a:rPr lang="en-US" sz="2800" dirty="0">
                <a:solidFill>
                  <a:schemeClr val="accent5">
                    <a:lumMod val="50000"/>
                  </a:schemeClr>
                </a:solidFill>
                <a:latin typeface="Times New Roman" pitchFamily="18" charset="0"/>
              </a:rPr>
              <a:t>Phép lai phân tích </a:t>
            </a:r>
            <a:r>
              <a:rPr lang="en-US" sz="2800" dirty="0" err="1">
                <a:solidFill>
                  <a:schemeClr val="accent5">
                    <a:lumMod val="50000"/>
                  </a:schemeClr>
                </a:solidFill>
                <a:latin typeface="Times New Roman" pitchFamily="18" charset="0"/>
              </a:rPr>
              <a:t>là</a:t>
            </a:r>
            <a:r>
              <a:rPr lang="en-US" sz="2800" dirty="0">
                <a:solidFill>
                  <a:schemeClr val="accent5">
                    <a:lumMod val="50000"/>
                  </a:schemeClr>
                </a:solidFill>
                <a:latin typeface="Times New Roman" pitchFamily="18" charset="0"/>
              </a:rPr>
              <a:t> </a:t>
            </a:r>
            <a:r>
              <a:rPr lang="en-US" sz="2800" dirty="0" err="1">
                <a:solidFill>
                  <a:schemeClr val="accent5">
                    <a:lumMod val="50000"/>
                  </a:schemeClr>
                </a:solidFill>
                <a:latin typeface="Times New Roman" pitchFamily="18" charset="0"/>
              </a:rPr>
              <a:t>phép</a:t>
            </a:r>
            <a:r>
              <a:rPr lang="en-US" sz="2800" dirty="0">
                <a:solidFill>
                  <a:schemeClr val="accent5">
                    <a:lumMod val="50000"/>
                  </a:schemeClr>
                </a:solidFill>
                <a:latin typeface="Times New Roman" pitchFamily="18" charset="0"/>
              </a:rPr>
              <a:t> </a:t>
            </a:r>
            <a:r>
              <a:rPr lang="en-US" sz="2800" dirty="0" err="1">
                <a:solidFill>
                  <a:schemeClr val="accent5">
                    <a:lumMod val="50000"/>
                  </a:schemeClr>
                </a:solidFill>
                <a:latin typeface="Times New Roman" pitchFamily="18" charset="0"/>
              </a:rPr>
              <a:t>lai</a:t>
            </a:r>
            <a:r>
              <a:rPr lang="en-US" sz="2800" dirty="0">
                <a:solidFill>
                  <a:schemeClr val="accent5">
                    <a:lumMod val="50000"/>
                  </a:schemeClr>
                </a:solidFill>
                <a:latin typeface="Times New Roman" pitchFamily="18" charset="0"/>
              </a:rPr>
              <a:t>  </a:t>
            </a:r>
            <a:r>
              <a:rPr lang="en-US" sz="2800" dirty="0" err="1">
                <a:solidFill>
                  <a:schemeClr val="accent5">
                    <a:lumMod val="50000"/>
                  </a:schemeClr>
                </a:solidFill>
                <a:latin typeface="Times New Roman" pitchFamily="18" charset="0"/>
              </a:rPr>
              <a:t>là</a:t>
            </a:r>
            <a:r>
              <a:rPr lang="en-US" sz="2800" dirty="0">
                <a:solidFill>
                  <a:schemeClr val="accent5">
                    <a:lumMod val="50000"/>
                  </a:schemeClr>
                </a:solidFill>
                <a:latin typeface="Times New Roman" pitchFamily="18" charset="0"/>
              </a:rPr>
              <a:t> giữa cá thể mang tính trạng (1)…….cần xác định (2)……………..với cá thể mang tính trạng (3)………Nếu kết quả của phép lai là đồng tính thì cá thể mang tính trạng trội có kiểu gen (4)……………, còn kết quả phép lai là phân tính thì cá thể đó có kiểu gen (5) ………</a:t>
            </a:r>
          </a:p>
          <a:p>
            <a:pPr eaLnBrk="1" hangingPunct="1">
              <a:lnSpc>
                <a:spcPct val="150000"/>
              </a:lnSpc>
              <a:spcBef>
                <a:spcPct val="20000"/>
              </a:spcBef>
            </a:pPr>
            <a:r>
              <a:rPr lang="en-US" sz="2800" b="1" dirty="0">
                <a:latin typeface="Times New Roman" pitchFamily="18" charset="0"/>
              </a:rPr>
              <a:t>     </a:t>
            </a:r>
          </a:p>
        </p:txBody>
      </p:sp>
      <p:sp>
        <p:nvSpPr>
          <p:cNvPr id="7" name="Text Box 4"/>
          <p:cNvSpPr txBox="1">
            <a:spLocks noChangeArrowheads="1"/>
          </p:cNvSpPr>
          <p:nvPr/>
        </p:nvSpPr>
        <p:spPr bwMode="auto">
          <a:xfrm>
            <a:off x="5332547" y="1700808"/>
            <a:ext cx="2317750" cy="519112"/>
          </a:xfrm>
          <a:prstGeom prst="rect">
            <a:avLst/>
          </a:prstGeom>
          <a:noFill/>
          <a:ln w="9525">
            <a:noFill/>
            <a:miter lim="800000"/>
            <a:headEnd/>
            <a:tailEnd/>
          </a:ln>
        </p:spPr>
        <p:txBody>
          <a:bodyPr>
            <a:spAutoFit/>
          </a:bodyPr>
          <a:lstStyle/>
          <a:p>
            <a:pPr>
              <a:defRPr/>
            </a:pPr>
            <a:r>
              <a:rPr lang="en-US" sz="2800" b="1" i="1" dirty="0">
                <a:solidFill>
                  <a:srgbClr val="FF0000"/>
                </a:solidFill>
              </a:rPr>
              <a:t>kiểu</a:t>
            </a:r>
            <a:r>
              <a:rPr lang="en-US" sz="2800" b="1" dirty="0">
                <a:solidFill>
                  <a:srgbClr val="FF0000"/>
                </a:solidFill>
              </a:rPr>
              <a:t> gen </a:t>
            </a:r>
          </a:p>
        </p:txBody>
      </p:sp>
      <p:sp>
        <p:nvSpPr>
          <p:cNvPr id="8" name="Text Box 5"/>
          <p:cNvSpPr txBox="1">
            <a:spLocks noChangeArrowheads="1"/>
          </p:cNvSpPr>
          <p:nvPr/>
        </p:nvSpPr>
        <p:spPr bwMode="auto">
          <a:xfrm>
            <a:off x="1937436" y="1798758"/>
            <a:ext cx="914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dirty="0"/>
              <a:t> </a:t>
            </a:r>
            <a:r>
              <a:rPr lang="en-US" sz="2800" b="1" i="1" dirty="0">
                <a:solidFill>
                  <a:srgbClr val="FF0000"/>
                </a:solidFill>
              </a:rPr>
              <a:t>trội</a:t>
            </a:r>
            <a:r>
              <a:rPr lang="en-US" sz="2800" b="1" i="1" dirty="0"/>
              <a:t> </a:t>
            </a:r>
          </a:p>
        </p:txBody>
      </p:sp>
      <p:sp>
        <p:nvSpPr>
          <p:cNvPr id="9" name="Text Box 7"/>
          <p:cNvSpPr txBox="1">
            <a:spLocks noChangeArrowheads="1"/>
          </p:cNvSpPr>
          <p:nvPr/>
        </p:nvSpPr>
        <p:spPr bwMode="auto">
          <a:xfrm>
            <a:off x="3635896" y="2348880"/>
            <a:ext cx="914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i="1" dirty="0"/>
              <a:t> </a:t>
            </a:r>
            <a:r>
              <a:rPr lang="en-US" sz="2800" b="1" i="1" dirty="0">
                <a:solidFill>
                  <a:srgbClr val="FF0000"/>
                </a:solidFill>
              </a:rPr>
              <a:t>lặn</a:t>
            </a:r>
          </a:p>
        </p:txBody>
      </p:sp>
      <p:sp>
        <p:nvSpPr>
          <p:cNvPr id="10" name="Text Box 8"/>
          <p:cNvSpPr txBox="1">
            <a:spLocks noChangeArrowheads="1"/>
          </p:cNvSpPr>
          <p:nvPr/>
        </p:nvSpPr>
        <p:spPr bwMode="auto">
          <a:xfrm>
            <a:off x="1309579" y="3632448"/>
            <a:ext cx="2170113" cy="523875"/>
          </a:xfrm>
          <a:prstGeom prst="rect">
            <a:avLst/>
          </a:prstGeom>
          <a:noFill/>
          <a:ln w="9525">
            <a:noFill/>
            <a:miter lim="800000"/>
            <a:headEnd/>
            <a:tailEnd/>
          </a:ln>
        </p:spPr>
        <p:txBody>
          <a:bodyPr>
            <a:spAutoFit/>
          </a:bodyPr>
          <a:lstStyle/>
          <a:p>
            <a:pPr>
              <a:defRPr/>
            </a:pPr>
            <a:r>
              <a:rPr lang="en-US" sz="2800" b="1" i="1" dirty="0"/>
              <a:t> </a:t>
            </a:r>
            <a:r>
              <a:rPr lang="en-US" sz="2800" b="1" i="1" dirty="0" err="1">
                <a:solidFill>
                  <a:srgbClr val="FF0000"/>
                </a:solidFill>
              </a:rPr>
              <a:t>đồng</a:t>
            </a:r>
            <a:r>
              <a:rPr lang="en-US" sz="2800" b="1" i="1" dirty="0">
                <a:solidFill>
                  <a:srgbClr val="FF0000"/>
                </a:solidFill>
              </a:rPr>
              <a:t> </a:t>
            </a:r>
            <a:r>
              <a:rPr lang="en-US" sz="2800" b="1" i="1" dirty="0" err="1">
                <a:solidFill>
                  <a:srgbClr val="FF0000"/>
                </a:solidFill>
              </a:rPr>
              <a:t>hợp</a:t>
            </a:r>
            <a:r>
              <a:rPr lang="en-US" sz="2800" b="1" i="1" dirty="0">
                <a:solidFill>
                  <a:srgbClr val="FF0000"/>
                </a:solidFill>
              </a:rPr>
              <a:t> </a:t>
            </a:r>
          </a:p>
        </p:txBody>
      </p:sp>
      <p:sp>
        <p:nvSpPr>
          <p:cNvPr id="11" name="Text Box 9"/>
          <p:cNvSpPr txBox="1">
            <a:spLocks noChangeArrowheads="1"/>
          </p:cNvSpPr>
          <p:nvPr/>
        </p:nvSpPr>
        <p:spPr bwMode="auto">
          <a:xfrm>
            <a:off x="4572000" y="4293096"/>
            <a:ext cx="1676400" cy="519112"/>
          </a:xfrm>
          <a:prstGeom prst="rect">
            <a:avLst/>
          </a:prstGeom>
          <a:noFill/>
          <a:ln w="9525">
            <a:noFill/>
            <a:miter lim="800000"/>
            <a:headEnd/>
            <a:tailEnd/>
          </a:ln>
        </p:spPr>
        <p:txBody>
          <a:bodyPr>
            <a:spAutoFit/>
          </a:bodyPr>
          <a:lstStyle/>
          <a:p>
            <a:pPr>
              <a:defRPr/>
            </a:pPr>
            <a:r>
              <a:rPr lang="en-US" sz="2800" b="1" i="1" dirty="0"/>
              <a:t> </a:t>
            </a:r>
            <a:r>
              <a:rPr lang="en-US" sz="2800" b="1" i="1" dirty="0" err="1">
                <a:solidFill>
                  <a:srgbClr val="FF0000"/>
                </a:solidFill>
              </a:rPr>
              <a:t>dị</a:t>
            </a:r>
            <a:r>
              <a:rPr lang="en-US" sz="2800" b="1" i="1" dirty="0">
                <a:solidFill>
                  <a:srgbClr val="FF0000"/>
                </a:solidFill>
              </a:rPr>
              <a:t> </a:t>
            </a:r>
            <a:r>
              <a:rPr lang="en-US" sz="2800" b="1" i="1" dirty="0" err="1">
                <a:solidFill>
                  <a:srgbClr val="FF0000"/>
                </a:solidFill>
              </a:rPr>
              <a:t>hợp</a:t>
            </a:r>
            <a:r>
              <a:rPr lang="en-US" sz="2800" b="1" i="1" dirty="0">
                <a:solidFill>
                  <a:srgbClr val="FF0000"/>
                </a:solidFill>
              </a:rPr>
              <a:t> </a:t>
            </a:r>
          </a:p>
        </p:txBody>
      </p:sp>
      <p:sp>
        <p:nvSpPr>
          <p:cNvPr id="12" name="TextBox 11"/>
          <p:cNvSpPr txBox="1"/>
          <p:nvPr/>
        </p:nvSpPr>
        <p:spPr>
          <a:xfrm>
            <a:off x="611560" y="334596"/>
            <a:ext cx="6048672" cy="738664"/>
          </a:xfrm>
          <a:prstGeom prst="rect">
            <a:avLst/>
          </a:prstGeom>
          <a:noFill/>
        </p:spPr>
        <p:txBody>
          <a:bodyPr wrap="square" rtlCol="0">
            <a:spAutoFit/>
          </a:bodyPr>
          <a:lstStyle/>
          <a:p>
            <a:r>
              <a:rPr lang="en-US" sz="2400" b="1" dirty="0">
                <a:solidFill>
                  <a:srgbClr val="FF0000"/>
                </a:solidFill>
                <a:latin typeface="Times New Roman" pitchFamily="18" charset="0"/>
              </a:rPr>
              <a:t>Bài tập:  điền từ thích hợp vào chỗ trống </a:t>
            </a:r>
            <a:r>
              <a:rPr lang="en-US" sz="2400" dirty="0">
                <a:solidFill>
                  <a:srgbClr val="FF0000"/>
                </a:solidFill>
                <a:latin typeface="Times New Roman" pitchFamily="18" charset="0"/>
              </a:rPr>
              <a:t> </a:t>
            </a:r>
          </a:p>
          <a:p>
            <a:endParaRPr lang="vi-VN" dirty="0"/>
          </a:p>
        </p:txBody>
      </p:sp>
      <p:sp>
        <p:nvSpPr>
          <p:cNvPr id="13" name="Text Box 5"/>
          <p:cNvSpPr txBox="1">
            <a:spLocks noChangeArrowheads="1"/>
          </p:cNvSpPr>
          <p:nvPr/>
        </p:nvSpPr>
        <p:spPr bwMode="auto">
          <a:xfrm>
            <a:off x="5580112" y="5157192"/>
            <a:ext cx="914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800" dirty="0"/>
              <a:t> </a:t>
            </a:r>
            <a:r>
              <a:rPr lang="en-US" sz="2800" b="1" i="1" dirty="0">
                <a:solidFill>
                  <a:srgbClr val="FF0000"/>
                </a:solidFill>
              </a:rPr>
              <a:t>trội </a:t>
            </a:r>
          </a:p>
        </p:txBody>
      </p:sp>
      <p:sp>
        <p:nvSpPr>
          <p:cNvPr id="4" name="Rectangle 3"/>
          <p:cNvSpPr/>
          <p:nvPr/>
        </p:nvSpPr>
        <p:spPr>
          <a:xfrm>
            <a:off x="4211960" y="5013176"/>
            <a:ext cx="4176464" cy="1656184"/>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solidFill>
                <a:schemeClr val="tx1"/>
              </a:solidFill>
            </a:endParaRPr>
          </a:p>
        </p:txBody>
      </p:sp>
      <p:sp>
        <p:nvSpPr>
          <p:cNvPr id="14" name="Text Box 4"/>
          <p:cNvSpPr txBox="1">
            <a:spLocks noChangeArrowheads="1"/>
          </p:cNvSpPr>
          <p:nvPr/>
        </p:nvSpPr>
        <p:spPr bwMode="auto">
          <a:xfrm>
            <a:off x="4499992" y="5661248"/>
            <a:ext cx="2317750" cy="519112"/>
          </a:xfrm>
          <a:prstGeom prst="rect">
            <a:avLst/>
          </a:prstGeom>
          <a:noFill/>
          <a:ln w="9525">
            <a:noFill/>
            <a:miter lim="800000"/>
            <a:headEnd/>
            <a:tailEnd/>
          </a:ln>
        </p:spPr>
        <p:txBody>
          <a:bodyPr>
            <a:spAutoFit/>
          </a:bodyPr>
          <a:lstStyle/>
          <a:p>
            <a:pPr>
              <a:defRPr/>
            </a:pPr>
            <a:r>
              <a:rPr lang="en-US" sz="2800" b="1" i="1" dirty="0">
                <a:solidFill>
                  <a:srgbClr val="FF0000"/>
                </a:solidFill>
              </a:rPr>
              <a:t>kiểu</a:t>
            </a:r>
            <a:r>
              <a:rPr lang="en-US" sz="2800" b="1" dirty="0">
                <a:solidFill>
                  <a:srgbClr val="FF0000"/>
                </a:solidFill>
              </a:rPr>
              <a:t> gen </a:t>
            </a:r>
          </a:p>
        </p:txBody>
      </p:sp>
      <p:sp>
        <p:nvSpPr>
          <p:cNvPr id="15" name="Text Box 7"/>
          <p:cNvSpPr txBox="1">
            <a:spLocks noChangeArrowheads="1"/>
          </p:cNvSpPr>
          <p:nvPr/>
        </p:nvSpPr>
        <p:spPr bwMode="auto">
          <a:xfrm>
            <a:off x="4427984" y="6165304"/>
            <a:ext cx="914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800" b="1" i="1" dirty="0"/>
              <a:t> </a:t>
            </a:r>
            <a:r>
              <a:rPr lang="en-US" sz="2800" b="1" i="1" dirty="0">
                <a:solidFill>
                  <a:srgbClr val="FF0000"/>
                </a:solidFill>
              </a:rPr>
              <a:t>lặn</a:t>
            </a:r>
          </a:p>
        </p:txBody>
      </p:sp>
      <p:sp>
        <p:nvSpPr>
          <p:cNvPr id="16" name="Text Box 8"/>
          <p:cNvSpPr txBox="1">
            <a:spLocks noChangeArrowheads="1"/>
          </p:cNvSpPr>
          <p:nvPr/>
        </p:nvSpPr>
        <p:spPr bwMode="auto">
          <a:xfrm>
            <a:off x="6084168" y="6021288"/>
            <a:ext cx="2170113" cy="523875"/>
          </a:xfrm>
          <a:prstGeom prst="rect">
            <a:avLst/>
          </a:prstGeom>
          <a:noFill/>
          <a:ln w="9525">
            <a:noFill/>
            <a:miter lim="800000"/>
            <a:headEnd/>
            <a:tailEnd/>
          </a:ln>
        </p:spPr>
        <p:txBody>
          <a:bodyPr>
            <a:spAutoFit/>
          </a:bodyPr>
          <a:lstStyle/>
          <a:p>
            <a:pPr>
              <a:defRPr/>
            </a:pPr>
            <a:r>
              <a:rPr lang="en-US" sz="2800" b="1" i="1" dirty="0"/>
              <a:t> </a:t>
            </a:r>
            <a:r>
              <a:rPr lang="en-US" sz="2800" b="1" i="1" dirty="0" err="1">
                <a:solidFill>
                  <a:srgbClr val="FF0000"/>
                </a:solidFill>
              </a:rPr>
              <a:t>đồng</a:t>
            </a:r>
            <a:r>
              <a:rPr lang="en-US" sz="2800" b="1" i="1" dirty="0">
                <a:solidFill>
                  <a:srgbClr val="FF0000"/>
                </a:solidFill>
              </a:rPr>
              <a:t> </a:t>
            </a:r>
            <a:r>
              <a:rPr lang="en-US" sz="2800" b="1" i="1" dirty="0" err="1">
                <a:solidFill>
                  <a:srgbClr val="FF0000"/>
                </a:solidFill>
              </a:rPr>
              <a:t>hợp</a:t>
            </a:r>
            <a:r>
              <a:rPr lang="en-US" sz="2800" b="1" i="1" dirty="0">
                <a:solidFill>
                  <a:srgbClr val="FF0000"/>
                </a:solidFill>
              </a:rPr>
              <a:t> </a:t>
            </a:r>
          </a:p>
        </p:txBody>
      </p:sp>
      <p:sp>
        <p:nvSpPr>
          <p:cNvPr id="17" name="Text Box 9"/>
          <p:cNvSpPr txBox="1">
            <a:spLocks noChangeArrowheads="1"/>
          </p:cNvSpPr>
          <p:nvPr/>
        </p:nvSpPr>
        <p:spPr bwMode="auto">
          <a:xfrm>
            <a:off x="6732240" y="5085184"/>
            <a:ext cx="1676400" cy="519112"/>
          </a:xfrm>
          <a:prstGeom prst="rect">
            <a:avLst/>
          </a:prstGeom>
          <a:noFill/>
          <a:ln w="9525">
            <a:noFill/>
            <a:miter lim="800000"/>
            <a:headEnd/>
            <a:tailEnd/>
          </a:ln>
        </p:spPr>
        <p:txBody>
          <a:bodyPr>
            <a:spAutoFit/>
          </a:bodyPr>
          <a:lstStyle/>
          <a:p>
            <a:pPr>
              <a:defRPr/>
            </a:pPr>
            <a:r>
              <a:rPr lang="en-US" sz="2800" b="1" i="1" dirty="0"/>
              <a:t> </a:t>
            </a:r>
            <a:r>
              <a:rPr lang="en-US" sz="2800" b="1" i="1" dirty="0" err="1">
                <a:solidFill>
                  <a:srgbClr val="FF0000"/>
                </a:solidFill>
              </a:rPr>
              <a:t>dị</a:t>
            </a:r>
            <a:r>
              <a:rPr lang="en-US" sz="2800" b="1" i="1" dirty="0">
                <a:solidFill>
                  <a:srgbClr val="FF0000"/>
                </a:solidFill>
              </a:rPr>
              <a:t> </a:t>
            </a:r>
            <a:r>
              <a:rPr lang="en-US" sz="2800" b="1" i="1" dirty="0" err="1">
                <a:solidFill>
                  <a:srgbClr val="FF0000"/>
                </a:solidFill>
              </a:rPr>
              <a:t>hợp</a:t>
            </a:r>
            <a:r>
              <a:rPr lang="en-US" sz="2800" b="1" i="1" dirty="0">
                <a:solidFill>
                  <a:srgbClr val="FF0000"/>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5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amond(in)">
                                      <p:cBhvr>
                                        <p:cTn id="12" dur="25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diamond(in)">
                                      <p:cBhvr>
                                        <p:cTn id="17" dur="250"/>
                                        <p:tgtEl>
                                          <p:spTgt spid="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amond(in)">
                                      <p:cBhvr>
                                        <p:cTn id="22" dur="250"/>
                                        <p:tgtEl>
                                          <p:spTgt spid="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amond(in)">
                                      <p:cBhvr>
                                        <p:cTn id="27" dur="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ectangle 3"/>
          <p:cNvSpPr>
            <a:spLocks noGrp="1" noChangeArrowheads="1"/>
          </p:cNvSpPr>
          <p:nvPr>
            <p:ph type="body" idx="1"/>
          </p:nvPr>
        </p:nvSpPr>
        <p:spPr>
          <a:xfrm>
            <a:off x="0" y="1910755"/>
            <a:ext cx="8775700" cy="4953000"/>
          </a:xfrm>
        </p:spPr>
        <p:txBody>
          <a:bodyPr/>
          <a:lstStyle/>
          <a:p>
            <a:pPr>
              <a:buFontTx/>
              <a:buNone/>
            </a:pPr>
            <a:r>
              <a:rPr lang="en-US" sz="2800" b="1" dirty="0">
                <a:latin typeface="Times New Roman" panose="02020603050405020304" pitchFamily="18" charset="0"/>
              </a:rPr>
              <a:t>	2) Lai phân tích :</a:t>
            </a:r>
          </a:p>
          <a:p>
            <a:pPr>
              <a:buFontTx/>
              <a:buNone/>
            </a:pPr>
            <a:r>
              <a:rPr lang="en-US" sz="2800" dirty="0">
                <a:latin typeface="Times New Roman" panose="02020603050405020304" pitchFamily="18" charset="0"/>
              </a:rPr>
              <a:t>    </a:t>
            </a:r>
            <a:r>
              <a:rPr lang="en-US" sz="2800" dirty="0">
                <a:solidFill>
                  <a:srgbClr val="000099"/>
                </a:solidFill>
                <a:latin typeface="Times New Roman" panose="02020603050405020304" pitchFamily="18" charset="0"/>
              </a:rPr>
              <a:t>- Lai phân tích là phép lai giữa cá thể mang tính trạng trội cần xác định kiểu gen với cá thể mang tính trạng lặn . </a:t>
            </a:r>
          </a:p>
          <a:p>
            <a:pPr>
              <a:buFontTx/>
              <a:buNone/>
            </a:pPr>
            <a:r>
              <a:rPr lang="en-US" sz="2800" dirty="0">
                <a:solidFill>
                  <a:srgbClr val="000099"/>
                </a:solidFill>
                <a:latin typeface="Times New Roman" panose="02020603050405020304" pitchFamily="18" charset="0"/>
              </a:rPr>
              <a:t>    + Nếu kết quả phép lai đồng tính thì cá thể mang tính trạng trội có kiểu gen đồng hợp .</a:t>
            </a:r>
          </a:p>
          <a:p>
            <a:pPr>
              <a:buFontTx/>
              <a:buNone/>
            </a:pPr>
            <a:r>
              <a:rPr lang="en-US" sz="2800" dirty="0">
                <a:solidFill>
                  <a:srgbClr val="000099"/>
                </a:solidFill>
                <a:latin typeface="Times New Roman" panose="02020603050405020304" pitchFamily="18" charset="0"/>
              </a:rPr>
              <a:t>   + Nếu kết quả phép lai </a:t>
            </a:r>
            <a:r>
              <a:rPr lang="en-US" sz="2800" dirty="0" err="1">
                <a:solidFill>
                  <a:srgbClr val="000099"/>
                </a:solidFill>
                <a:latin typeface="Times New Roman" panose="02020603050405020304" pitchFamily="18" charset="0"/>
              </a:rPr>
              <a:t>phân</a:t>
            </a:r>
            <a:r>
              <a:rPr lang="en-US" sz="2800" dirty="0">
                <a:solidFill>
                  <a:srgbClr val="000099"/>
                </a:solidFill>
                <a:latin typeface="Times New Roman" panose="02020603050405020304" pitchFamily="18" charset="0"/>
              </a:rPr>
              <a:t> </a:t>
            </a:r>
            <a:r>
              <a:rPr lang="en-US" sz="2800" dirty="0" err="1">
                <a:solidFill>
                  <a:srgbClr val="000099"/>
                </a:solidFill>
                <a:latin typeface="Times New Roman" panose="02020603050405020304" pitchFamily="18" charset="0"/>
              </a:rPr>
              <a:t>tính</a:t>
            </a:r>
            <a:r>
              <a:rPr lang="en-US" sz="2800" dirty="0">
                <a:solidFill>
                  <a:srgbClr val="000099"/>
                </a:solidFill>
                <a:latin typeface="Times New Roman" panose="02020603050405020304" pitchFamily="18" charset="0"/>
              </a:rPr>
              <a:t> theo tỉ lệ 1 : 1  thì cá </a:t>
            </a:r>
            <a:r>
              <a:rPr lang="en-US" sz="2800" dirty="0" err="1">
                <a:solidFill>
                  <a:srgbClr val="000099"/>
                </a:solidFill>
                <a:latin typeface="Times New Roman" panose="02020603050405020304" pitchFamily="18" charset="0"/>
              </a:rPr>
              <a:t>thể</a:t>
            </a:r>
            <a:r>
              <a:rPr lang="en-US" sz="2800" dirty="0">
                <a:solidFill>
                  <a:srgbClr val="000099"/>
                </a:solidFill>
                <a:latin typeface="Times New Roman" panose="02020603050405020304" pitchFamily="18" charset="0"/>
              </a:rPr>
              <a:t> </a:t>
            </a:r>
            <a:r>
              <a:rPr lang="en-US" sz="2800" dirty="0" err="1">
                <a:solidFill>
                  <a:srgbClr val="000099"/>
                </a:solidFill>
                <a:latin typeface="Times New Roman" panose="02020603050405020304" pitchFamily="18" charset="0"/>
              </a:rPr>
              <a:t>mang</a:t>
            </a:r>
            <a:r>
              <a:rPr lang="en-US" sz="2800" dirty="0">
                <a:solidFill>
                  <a:srgbClr val="000099"/>
                </a:solidFill>
                <a:latin typeface="Times New Roman" panose="02020603050405020304" pitchFamily="18" charset="0"/>
              </a:rPr>
              <a:t> tính trạng trội có kiểu gen dị hợp .</a:t>
            </a:r>
          </a:p>
          <a:p>
            <a:pPr>
              <a:buFontTx/>
              <a:buNone/>
            </a:pPr>
            <a:endParaRPr lang="en-US" sz="2800" dirty="0">
              <a:latin typeface="Times New Roman" panose="02020603050405020304" pitchFamily="18" charset="0"/>
            </a:endParaRPr>
          </a:p>
        </p:txBody>
      </p:sp>
      <p:sp>
        <p:nvSpPr>
          <p:cNvPr id="4" name="Rectangle 2"/>
          <p:cNvSpPr>
            <a:spLocks noGrp="1" noChangeArrowheads="1"/>
          </p:cNvSpPr>
          <p:nvPr>
            <p:ph type="title"/>
          </p:nvPr>
        </p:nvSpPr>
        <p:spPr>
          <a:xfrm>
            <a:off x="0" y="116632"/>
            <a:ext cx="9036496" cy="652463"/>
          </a:xfrm>
          <a:solidFill>
            <a:schemeClr val="accent1">
              <a:lumMod val="20000"/>
              <a:lumOff val="80000"/>
            </a:schemeClr>
          </a:solidFill>
          <a:ln>
            <a:solidFill>
              <a:srgbClr val="008000"/>
            </a:solidFill>
            <a:miter lim="800000"/>
            <a:headEnd/>
            <a:tailEnd/>
          </a:ln>
        </p:spPr>
        <p:txBody>
          <a:bodyPr/>
          <a:lstStyle/>
          <a:p>
            <a:pPr eaLnBrk="1" hangingPunct="1"/>
            <a:r>
              <a:rPr lang="en-US" sz="2800" b="1" dirty="0" err="1">
                <a:solidFill>
                  <a:srgbClr val="FF0000"/>
                </a:solidFill>
                <a:latin typeface="Times New Roman" pitchFamily="18" charset="0"/>
                <a:cs typeface="Times New Roman" pitchFamily="18" charset="0"/>
              </a:rPr>
              <a:t>Bài</a:t>
            </a:r>
            <a:r>
              <a:rPr lang="en-US" sz="2800" b="1" dirty="0">
                <a:solidFill>
                  <a:srgbClr val="FF0000"/>
                </a:solidFill>
                <a:latin typeface="Times New Roman" pitchFamily="18" charset="0"/>
                <a:cs typeface="Times New Roman" pitchFamily="18" charset="0"/>
              </a:rPr>
              <a:t> 3.  LAI MỘT CẶP TÍNH TRẠNG</a:t>
            </a:r>
          </a:p>
        </p:txBody>
      </p:sp>
      <p:sp>
        <p:nvSpPr>
          <p:cNvPr id="6" name="Rectangle 3"/>
          <p:cNvSpPr txBox="1">
            <a:spLocks noChangeArrowheads="1"/>
          </p:cNvSpPr>
          <p:nvPr/>
        </p:nvSpPr>
        <p:spPr bwMode="auto">
          <a:xfrm>
            <a:off x="277398" y="833979"/>
            <a:ext cx="4254500" cy="61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buFontTx/>
              <a:buNone/>
            </a:pPr>
            <a:r>
              <a:rPr lang="en-US" sz="2800" b="1" kern="0" dirty="0">
                <a:solidFill>
                  <a:srgbClr val="FF0000"/>
                </a:solidFill>
                <a:latin typeface="Times New Roman" pitchFamily="18" charset="0"/>
                <a:cs typeface="Times New Roman" pitchFamily="18" charset="0"/>
              </a:rPr>
              <a:t>III- LAI PHÂN TÍCH</a:t>
            </a:r>
          </a:p>
        </p:txBody>
      </p:sp>
      <p:sp>
        <p:nvSpPr>
          <p:cNvPr id="2" name="TextBox 1"/>
          <p:cNvSpPr txBox="1"/>
          <p:nvPr/>
        </p:nvSpPr>
        <p:spPr>
          <a:xfrm>
            <a:off x="399162" y="1360345"/>
            <a:ext cx="3816424" cy="954107"/>
          </a:xfrm>
          <a:prstGeom prst="rect">
            <a:avLst/>
          </a:prstGeom>
          <a:noFill/>
        </p:spPr>
        <p:txBody>
          <a:bodyPr wrap="square" rtlCol="0">
            <a:spAutoFit/>
          </a:bodyPr>
          <a:lstStyle/>
          <a:p>
            <a:r>
              <a:rPr lang="en-US" sz="2800" b="1" dirty="0">
                <a:latin typeface="Times New Roman" pitchFamily="18" charset="0"/>
                <a:cs typeface="Times New Roman" pitchFamily="18" charset="0"/>
                <a:sym typeface="Times New Roman" pitchFamily="18" charset="0"/>
              </a:rPr>
              <a:t>1) Một số khái niệm:</a:t>
            </a:r>
          </a:p>
          <a:p>
            <a:endParaRPr lang="vi-VN" sz="2800" dirty="0"/>
          </a:p>
        </p:txBody>
      </p:sp>
      <p:pic>
        <p:nvPicPr>
          <p:cNvPr id="7" name="Picture 22" descr="Book-0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1409484"/>
            <a:ext cx="949325"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355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2000"/>
                                        <p:tgtEl>
                                          <p:spTgt spid="3">
                                            <p:txEl>
                                              <p:pRg st="2" end="2"/>
                                            </p:txEl>
                                          </p:spTgt>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2000"/>
                                        <p:tgtEl>
                                          <p:spTgt spid="3">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heckerboard(across)">
                                      <p:cBhvr>
                                        <p:cTn id="19" dur="500"/>
                                        <p:tgtEl>
                                          <p:spTgt spid="7"/>
                                        </p:tgtEl>
                                      </p:cBhvr>
                                    </p:animEffect>
                                  </p:childTnLst>
                                  <p:subTnLst>
                                    <p:audio>
                                      <p:cMediaNode>
                                        <p:cTn display="0" masterRel="sameClick">
                                          <p:stCondLst>
                                            <p:cond evt="begin" delay="0">
                                              <p:tn val="17"/>
                                            </p:cond>
                                          </p:stCondLst>
                                          <p:endCondLst>
                                            <p:cond evt="onStopAudio" delay="0">
                                              <p:tgtEl>
                                                <p:sldTgt/>
                                              </p:tgtEl>
                                            </p:cond>
                                          </p:endCondLst>
                                        </p:cTn>
                                        <p:tgtEl>
                                          <p:sndTgt r:embed="rId2" name="wind.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
          <p:cNvSpPr txBox="1">
            <a:spLocks noChangeArrowheads="1"/>
          </p:cNvSpPr>
          <p:nvPr/>
        </p:nvSpPr>
        <p:spPr bwMode="auto">
          <a:xfrm>
            <a:off x="-180528" y="692696"/>
            <a:ext cx="9582354" cy="590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80000"/>
              </a:lnSpc>
              <a:spcBef>
                <a:spcPct val="20000"/>
              </a:spcBef>
            </a:pPr>
            <a:r>
              <a:rPr lang="en-US" sz="2400" b="1" dirty="0">
                <a:solidFill>
                  <a:srgbClr val="003300"/>
                </a:solidFill>
                <a:latin typeface="Times New Roman" pitchFamily="18" charset="0"/>
              </a:rPr>
              <a:t>    </a:t>
            </a:r>
            <a:r>
              <a:rPr lang="en-US" sz="2400" b="1" dirty="0">
                <a:solidFill>
                  <a:srgbClr val="FF0000"/>
                </a:solidFill>
                <a:latin typeface="Times New Roman" pitchFamily="18" charset="0"/>
              </a:rPr>
              <a:t>+Nêu tương quan trội lặn trong tự nhiên ? </a:t>
            </a:r>
          </a:p>
          <a:p>
            <a:pPr eaLnBrk="1" hangingPunct="1">
              <a:lnSpc>
                <a:spcPct val="80000"/>
              </a:lnSpc>
              <a:spcBef>
                <a:spcPct val="20000"/>
              </a:spcBef>
            </a:pPr>
            <a:endParaRPr lang="en-US" sz="2400" b="1" dirty="0">
              <a:solidFill>
                <a:srgbClr val="003300"/>
              </a:solidFill>
              <a:latin typeface="Times New Roman" pitchFamily="18" charset="0"/>
            </a:endParaRPr>
          </a:p>
          <a:p>
            <a:pPr eaLnBrk="1" hangingPunct="1">
              <a:lnSpc>
                <a:spcPct val="80000"/>
              </a:lnSpc>
              <a:spcBef>
                <a:spcPct val="20000"/>
              </a:spcBef>
            </a:pPr>
            <a:r>
              <a:rPr lang="en-US" sz="2400" b="1" dirty="0">
                <a:solidFill>
                  <a:srgbClr val="003300"/>
                </a:solidFill>
                <a:latin typeface="Times New Roman" pitchFamily="18" charset="0"/>
              </a:rPr>
              <a:t>  </a:t>
            </a:r>
          </a:p>
          <a:p>
            <a:pPr eaLnBrk="1" hangingPunct="1">
              <a:lnSpc>
                <a:spcPct val="80000"/>
              </a:lnSpc>
              <a:spcBef>
                <a:spcPct val="20000"/>
              </a:spcBef>
            </a:pPr>
            <a:r>
              <a:rPr lang="en-US" sz="2400" b="1" dirty="0">
                <a:solidFill>
                  <a:srgbClr val="003300"/>
                </a:solidFill>
                <a:latin typeface="Times New Roman" pitchFamily="18" charset="0"/>
              </a:rPr>
              <a:t>    </a:t>
            </a:r>
            <a:r>
              <a:rPr lang="en-US" sz="2400" b="1" dirty="0">
                <a:solidFill>
                  <a:srgbClr val="FF0000"/>
                </a:solidFill>
                <a:latin typeface="Times New Roman" pitchFamily="18" charset="0"/>
              </a:rPr>
              <a:t>+Xác định tính trạng trội và tính trạng lặn nhằm mục đích gì ? </a:t>
            </a:r>
          </a:p>
          <a:p>
            <a:pPr eaLnBrk="1" hangingPunct="1">
              <a:lnSpc>
                <a:spcPct val="80000"/>
              </a:lnSpc>
              <a:spcBef>
                <a:spcPct val="20000"/>
              </a:spcBef>
            </a:pPr>
            <a:endParaRPr lang="en-US" b="1" dirty="0">
              <a:solidFill>
                <a:srgbClr val="003300"/>
              </a:solidFill>
              <a:latin typeface="Times New Roman" pitchFamily="18" charset="0"/>
            </a:endParaRPr>
          </a:p>
          <a:p>
            <a:pPr eaLnBrk="1" hangingPunct="1">
              <a:lnSpc>
                <a:spcPct val="80000"/>
              </a:lnSpc>
              <a:spcBef>
                <a:spcPct val="20000"/>
              </a:spcBef>
            </a:pPr>
            <a:endParaRPr lang="en-US" sz="2400" b="1" dirty="0">
              <a:solidFill>
                <a:srgbClr val="003300"/>
              </a:solidFill>
              <a:latin typeface="Times New Roman" pitchFamily="18" charset="0"/>
            </a:endParaRPr>
          </a:p>
          <a:p>
            <a:pPr eaLnBrk="1" hangingPunct="1">
              <a:lnSpc>
                <a:spcPct val="80000"/>
              </a:lnSpc>
              <a:spcBef>
                <a:spcPct val="20000"/>
              </a:spcBef>
            </a:pPr>
            <a:endParaRPr lang="en-US" sz="2400" b="1" dirty="0">
              <a:solidFill>
                <a:srgbClr val="003300"/>
              </a:solidFill>
              <a:latin typeface="Times New Roman" pitchFamily="18" charset="0"/>
            </a:endParaRPr>
          </a:p>
          <a:p>
            <a:pPr eaLnBrk="1" hangingPunct="1">
              <a:lnSpc>
                <a:spcPct val="80000"/>
              </a:lnSpc>
              <a:spcBef>
                <a:spcPct val="20000"/>
              </a:spcBef>
            </a:pPr>
            <a:endParaRPr lang="en-US" sz="2400" b="1" dirty="0">
              <a:solidFill>
                <a:srgbClr val="003300"/>
              </a:solidFill>
              <a:latin typeface="Times New Roman" pitchFamily="18" charset="0"/>
            </a:endParaRPr>
          </a:p>
          <a:p>
            <a:pPr eaLnBrk="1" hangingPunct="1">
              <a:lnSpc>
                <a:spcPct val="80000"/>
              </a:lnSpc>
              <a:spcBef>
                <a:spcPct val="20000"/>
              </a:spcBef>
            </a:pPr>
            <a:r>
              <a:rPr lang="en-US" sz="2400" b="1" dirty="0">
                <a:solidFill>
                  <a:srgbClr val="003300"/>
                </a:solidFill>
                <a:latin typeface="Times New Roman" pitchFamily="18" charset="0"/>
              </a:rPr>
              <a:t>    </a:t>
            </a:r>
            <a:r>
              <a:rPr lang="en-US" sz="2400" b="1" dirty="0">
                <a:solidFill>
                  <a:srgbClr val="FF0000"/>
                </a:solidFill>
                <a:latin typeface="Times New Roman" pitchFamily="18" charset="0"/>
              </a:rPr>
              <a:t>+Xác định độ thuần chủng của giống có ý nghĩa gì trong sản xuất?</a:t>
            </a:r>
          </a:p>
          <a:p>
            <a:pPr eaLnBrk="1" hangingPunct="1">
              <a:lnSpc>
                <a:spcPct val="80000"/>
              </a:lnSpc>
              <a:spcBef>
                <a:spcPct val="20000"/>
              </a:spcBef>
            </a:pPr>
            <a:endParaRPr lang="en-US" b="1" dirty="0">
              <a:solidFill>
                <a:srgbClr val="003300"/>
              </a:solidFill>
              <a:latin typeface="Times New Roman" pitchFamily="18" charset="0"/>
            </a:endParaRPr>
          </a:p>
          <a:p>
            <a:pPr eaLnBrk="1" hangingPunct="1">
              <a:lnSpc>
                <a:spcPct val="80000"/>
              </a:lnSpc>
              <a:spcBef>
                <a:spcPct val="20000"/>
              </a:spcBef>
            </a:pPr>
            <a:r>
              <a:rPr lang="en-US" sz="2400" b="1" dirty="0">
                <a:solidFill>
                  <a:srgbClr val="003300"/>
                </a:solidFill>
                <a:latin typeface="Times New Roman" pitchFamily="18" charset="0"/>
              </a:rPr>
              <a:t> </a:t>
            </a:r>
          </a:p>
          <a:p>
            <a:pPr eaLnBrk="1" hangingPunct="1">
              <a:lnSpc>
                <a:spcPct val="80000"/>
              </a:lnSpc>
              <a:spcBef>
                <a:spcPct val="20000"/>
              </a:spcBef>
            </a:pPr>
            <a:endParaRPr lang="en-US" sz="2400" b="1" dirty="0">
              <a:solidFill>
                <a:srgbClr val="003300"/>
              </a:solidFill>
              <a:latin typeface="Times New Roman" pitchFamily="18" charset="0"/>
            </a:endParaRPr>
          </a:p>
          <a:p>
            <a:pPr eaLnBrk="1" hangingPunct="1">
              <a:lnSpc>
                <a:spcPct val="80000"/>
              </a:lnSpc>
              <a:spcBef>
                <a:spcPct val="20000"/>
              </a:spcBef>
            </a:pPr>
            <a:r>
              <a:rPr lang="en-US" sz="2400" b="1" dirty="0">
                <a:solidFill>
                  <a:srgbClr val="003300"/>
                </a:solidFill>
                <a:latin typeface="Times New Roman" pitchFamily="18" charset="0"/>
              </a:rPr>
              <a:t>   </a:t>
            </a:r>
          </a:p>
          <a:p>
            <a:pPr eaLnBrk="1" hangingPunct="1">
              <a:lnSpc>
                <a:spcPct val="80000"/>
              </a:lnSpc>
              <a:spcBef>
                <a:spcPct val="20000"/>
              </a:spcBef>
            </a:pPr>
            <a:r>
              <a:rPr lang="en-US" sz="2400" b="1" dirty="0">
                <a:solidFill>
                  <a:srgbClr val="003300"/>
                </a:solidFill>
                <a:latin typeface="Times New Roman" pitchFamily="18" charset="0"/>
              </a:rPr>
              <a:t>   </a:t>
            </a:r>
            <a:r>
              <a:rPr lang="en-US" sz="2400" b="1" dirty="0">
                <a:solidFill>
                  <a:srgbClr val="FF0000"/>
                </a:solidFill>
                <a:latin typeface="Times New Roman" pitchFamily="18" charset="0"/>
              </a:rPr>
              <a:t>+Muốn xác định giống có thuần chủng hay không cần phải thực hiện phép lai nào ? </a:t>
            </a:r>
          </a:p>
          <a:p>
            <a:pPr eaLnBrk="1" hangingPunct="1">
              <a:lnSpc>
                <a:spcPct val="80000"/>
              </a:lnSpc>
              <a:spcBef>
                <a:spcPct val="20000"/>
              </a:spcBef>
            </a:pPr>
            <a:endParaRPr lang="en-US" sz="2400" b="1" dirty="0">
              <a:solidFill>
                <a:srgbClr val="33CC33"/>
              </a:solidFill>
              <a:latin typeface="Century Schoolbook" pitchFamily="18" charset="0"/>
              <a:sym typeface="Wingdings 3" pitchFamily="18" charset="2"/>
            </a:endParaRPr>
          </a:p>
        </p:txBody>
      </p:sp>
      <p:sp>
        <p:nvSpPr>
          <p:cNvPr id="7" name="Text Box 12"/>
          <p:cNvSpPr txBox="1">
            <a:spLocks noChangeArrowheads="1"/>
          </p:cNvSpPr>
          <p:nvPr/>
        </p:nvSpPr>
        <p:spPr bwMode="auto">
          <a:xfrm>
            <a:off x="0" y="1124744"/>
            <a:ext cx="8534400" cy="387350"/>
          </a:xfrm>
          <a:prstGeom prst="rect">
            <a:avLst/>
          </a:prstGeom>
          <a:noFill/>
          <a:ln w="9525">
            <a:noFill/>
            <a:miter lim="800000"/>
            <a:headEnd/>
            <a:tailEnd/>
          </a:ln>
          <a:effectLst/>
        </p:spPr>
        <p:txBody>
          <a:bodyPr>
            <a:spAutoFit/>
          </a:bodyPr>
          <a:lstStyle/>
          <a:p>
            <a:pPr>
              <a:lnSpc>
                <a:spcPct val="80000"/>
              </a:lnSpc>
              <a:spcBef>
                <a:spcPct val="20000"/>
              </a:spcBef>
              <a:defRPr/>
            </a:pPr>
            <a:r>
              <a:rPr lang="en-US" sz="2400" dirty="0">
                <a:solidFill>
                  <a:schemeClr val="accent1">
                    <a:lumMod val="75000"/>
                  </a:schemeClr>
                </a:solidFill>
                <a:latin typeface="Times New Roman" pitchFamily="18" charset="0"/>
                <a:cs typeface="Times New Roman" pitchFamily="18" charset="0"/>
              </a:rPr>
              <a:t>     </a:t>
            </a:r>
            <a:r>
              <a:rPr lang="en-US" sz="2400" b="1" dirty="0">
                <a:solidFill>
                  <a:schemeClr val="accent1">
                    <a:lumMod val="75000"/>
                  </a:schemeClr>
                </a:solidFill>
                <a:latin typeface="Times New Roman" pitchFamily="18" charset="0"/>
                <a:cs typeface="Times New Roman" pitchFamily="18" charset="0"/>
              </a:rPr>
              <a:t>Trong tự nhiên mối tương quan trội – lặn là </a:t>
            </a:r>
            <a:r>
              <a:rPr lang="en-US" sz="2400" b="1" dirty="0" err="1">
                <a:solidFill>
                  <a:schemeClr val="accent1">
                    <a:lumMod val="75000"/>
                  </a:schemeClr>
                </a:solidFill>
                <a:latin typeface="Times New Roman" pitchFamily="18" charset="0"/>
                <a:cs typeface="Times New Roman" pitchFamily="18" charset="0"/>
              </a:rPr>
              <a:t>phổ</a:t>
            </a:r>
            <a:r>
              <a:rPr lang="en-US" sz="2400" b="1" dirty="0">
                <a:solidFill>
                  <a:schemeClr val="accent1">
                    <a:lumMod val="75000"/>
                  </a:schemeClr>
                </a:solidFill>
                <a:latin typeface="Times New Roman" pitchFamily="18" charset="0"/>
                <a:cs typeface="Times New Roman" pitchFamily="18" charset="0"/>
              </a:rPr>
              <a:t> </a:t>
            </a:r>
            <a:r>
              <a:rPr lang="en-US" sz="2400" b="1" dirty="0" err="1">
                <a:solidFill>
                  <a:schemeClr val="accent1">
                    <a:lumMod val="75000"/>
                  </a:schemeClr>
                </a:solidFill>
                <a:latin typeface="Times New Roman" pitchFamily="18" charset="0"/>
                <a:cs typeface="Times New Roman" pitchFamily="18" charset="0"/>
              </a:rPr>
              <a:t>biến</a:t>
            </a:r>
            <a:r>
              <a:rPr lang="en-US" sz="2400" b="1" dirty="0">
                <a:solidFill>
                  <a:schemeClr val="accent1">
                    <a:lumMod val="75000"/>
                  </a:schemeClr>
                </a:solidFill>
                <a:latin typeface="Times New Roman" pitchFamily="18" charset="0"/>
                <a:cs typeface="Times New Roman" pitchFamily="18" charset="0"/>
              </a:rPr>
              <a:t>.</a:t>
            </a:r>
            <a:endParaRPr lang="en-US" sz="2400" b="1" dirty="0">
              <a:solidFill>
                <a:schemeClr val="accent1">
                  <a:lumMod val="75000"/>
                </a:schemeClr>
              </a:solidFill>
              <a:effectLst>
                <a:outerShdw blurRad="38100" dist="38100" dir="2700000" algn="tl">
                  <a:srgbClr val="C0C0C0"/>
                </a:outerShdw>
              </a:effectLst>
              <a:latin typeface="Times New Roman" pitchFamily="18" charset="0"/>
              <a:cs typeface="Times New Roman" pitchFamily="18" charset="0"/>
            </a:endParaRPr>
          </a:p>
        </p:txBody>
      </p:sp>
      <p:sp>
        <p:nvSpPr>
          <p:cNvPr id="8" name="Text Box 13"/>
          <p:cNvSpPr txBox="1">
            <a:spLocks noChangeArrowheads="1"/>
          </p:cNvSpPr>
          <p:nvPr/>
        </p:nvSpPr>
        <p:spPr bwMode="auto">
          <a:xfrm>
            <a:off x="179512" y="2204864"/>
            <a:ext cx="8640960" cy="1200329"/>
          </a:xfrm>
          <a:prstGeom prst="rect">
            <a:avLst/>
          </a:prstGeom>
          <a:noFill/>
          <a:ln w="9525">
            <a:noFill/>
            <a:miter lim="800000"/>
            <a:headEnd/>
            <a:tailEnd/>
          </a:ln>
          <a:effectLst/>
        </p:spPr>
        <p:txBody>
          <a:bodyPr wrap="square">
            <a:spAutoFit/>
          </a:bodyPr>
          <a:lstStyle/>
          <a:p>
            <a:pPr>
              <a:spcBef>
                <a:spcPct val="20000"/>
              </a:spcBef>
              <a:defRPr/>
            </a:pPr>
            <a:r>
              <a:rPr lang="en-US" sz="2400" b="1" dirty="0">
                <a:solidFill>
                  <a:schemeClr val="accent1">
                    <a:lumMod val="75000"/>
                  </a:schemeClr>
                </a:solidFill>
                <a:latin typeface="Times New Roman" pitchFamily="18" charset="0"/>
                <a:cs typeface="Times New Roman" pitchFamily="18" charset="0"/>
              </a:rPr>
              <a:t>Tính trạng trội thường là tính trạng tốt </a:t>
            </a:r>
            <a:r>
              <a:rPr lang="en-US" sz="2400" b="1" dirty="0">
                <a:solidFill>
                  <a:schemeClr val="accent1">
                    <a:lumMod val="75000"/>
                  </a:schemeClr>
                </a:solidFill>
                <a:latin typeface="Times New Roman" pitchFamily="18" charset="0"/>
                <a:cs typeface="Times New Roman" pitchFamily="18" charset="0"/>
                <a:sym typeface="Wingdings 3" pitchFamily="18" charset="2"/>
              </a:rPr>
              <a:t></a:t>
            </a:r>
            <a:r>
              <a:rPr lang="en-US" sz="2400" b="1" dirty="0">
                <a:solidFill>
                  <a:schemeClr val="accent1">
                    <a:lumMod val="75000"/>
                  </a:schemeClr>
                </a:solidFill>
                <a:latin typeface="Times New Roman" pitchFamily="18" charset="0"/>
                <a:cs typeface="Times New Roman" pitchFamily="18" charset="0"/>
              </a:rPr>
              <a:t> cần </a:t>
            </a:r>
            <a:r>
              <a:rPr lang="en-US" sz="2400" b="1" dirty="0">
                <a:solidFill>
                  <a:schemeClr val="accent1">
                    <a:lumMod val="75000"/>
                  </a:schemeClr>
                </a:solidFill>
                <a:latin typeface="Times New Roman" pitchFamily="18" charset="0"/>
                <a:cs typeface="Times New Roman" pitchFamily="18" charset="0"/>
                <a:sym typeface="Wingdings 3" pitchFamily="18" charset="2"/>
              </a:rPr>
              <a:t>xác định tính trạng </a:t>
            </a:r>
            <a:r>
              <a:rPr lang="en-US" sz="2400" b="1" dirty="0" err="1">
                <a:solidFill>
                  <a:schemeClr val="accent1">
                    <a:lumMod val="75000"/>
                  </a:schemeClr>
                </a:solidFill>
                <a:latin typeface="Times New Roman" pitchFamily="18" charset="0"/>
                <a:cs typeface="Times New Roman" pitchFamily="18" charset="0"/>
                <a:sym typeface="Wingdings 3" pitchFamily="18" charset="2"/>
              </a:rPr>
              <a:t>trội</a:t>
            </a:r>
            <a:r>
              <a:rPr lang="en-US" sz="2400" b="1" dirty="0">
                <a:solidFill>
                  <a:schemeClr val="accent1">
                    <a:lumMod val="75000"/>
                  </a:schemeClr>
                </a:solidFill>
                <a:latin typeface="Times New Roman" pitchFamily="18" charset="0"/>
                <a:cs typeface="Times New Roman" pitchFamily="18" charset="0"/>
                <a:sym typeface="Wingdings 3" pitchFamily="18" charset="2"/>
              </a:rPr>
              <a:t> </a:t>
            </a:r>
            <a:r>
              <a:rPr lang="en-US" sz="2400" b="1" dirty="0" err="1">
                <a:solidFill>
                  <a:schemeClr val="accent1">
                    <a:lumMod val="75000"/>
                  </a:schemeClr>
                </a:solidFill>
                <a:latin typeface="Times New Roman" pitchFamily="18" charset="0"/>
                <a:cs typeface="Times New Roman" pitchFamily="18" charset="0"/>
                <a:sym typeface="Wingdings 3" pitchFamily="18" charset="2"/>
              </a:rPr>
              <a:t>và</a:t>
            </a:r>
            <a:r>
              <a:rPr lang="en-US" sz="2400" b="1" dirty="0">
                <a:solidFill>
                  <a:schemeClr val="accent1">
                    <a:lumMod val="75000"/>
                  </a:schemeClr>
                </a:solidFill>
                <a:latin typeface="Times New Roman" pitchFamily="18" charset="0"/>
                <a:cs typeface="Times New Roman" pitchFamily="18" charset="0"/>
                <a:sym typeface="Wingdings 3" pitchFamily="18" charset="2"/>
              </a:rPr>
              <a:t> tập trung nhiều gen trội quý vào một kiểu gen tạo ra giống có giá trị kinh tế.</a:t>
            </a:r>
            <a:endParaRPr lang="en-US" sz="2400" b="1" dirty="0">
              <a:solidFill>
                <a:schemeClr val="accent1">
                  <a:lumMod val="75000"/>
                </a:schemeClr>
              </a:solidFill>
              <a:effectLst>
                <a:outerShdw blurRad="38100" dist="38100" dir="2700000" algn="tl">
                  <a:srgbClr val="C0C0C0"/>
                </a:outerShdw>
              </a:effectLst>
              <a:latin typeface="Times New Roman" pitchFamily="18" charset="0"/>
              <a:cs typeface="Times New Roman" pitchFamily="18" charset="0"/>
            </a:endParaRPr>
          </a:p>
        </p:txBody>
      </p:sp>
      <p:sp>
        <p:nvSpPr>
          <p:cNvPr id="9" name="Text Box 14"/>
          <p:cNvSpPr txBox="1">
            <a:spLocks noChangeArrowheads="1"/>
          </p:cNvSpPr>
          <p:nvPr/>
        </p:nvSpPr>
        <p:spPr bwMode="auto">
          <a:xfrm>
            <a:off x="107504" y="3933056"/>
            <a:ext cx="8784976" cy="978729"/>
          </a:xfrm>
          <a:prstGeom prst="rect">
            <a:avLst/>
          </a:prstGeom>
          <a:noFill/>
          <a:ln w="9525">
            <a:noFill/>
            <a:miter lim="800000"/>
            <a:headEnd/>
            <a:tailEnd/>
          </a:ln>
          <a:effectLst/>
        </p:spPr>
        <p:txBody>
          <a:bodyPr wrap="square">
            <a:spAutoFit/>
          </a:bodyPr>
          <a:lstStyle/>
          <a:p>
            <a:pPr algn="just">
              <a:lnSpc>
                <a:spcPct val="80000"/>
              </a:lnSpc>
              <a:spcBef>
                <a:spcPct val="20000"/>
              </a:spcBef>
              <a:defRPr/>
            </a:pPr>
            <a:r>
              <a:rPr lang="en-US" sz="2400" b="1" dirty="0">
                <a:solidFill>
                  <a:schemeClr val="accent1">
                    <a:lumMod val="75000"/>
                  </a:schemeClr>
                </a:solidFill>
                <a:latin typeface="Times New Roman" pitchFamily="18" charset="0"/>
              </a:rPr>
              <a:t>Xác định độ thuần chủng của giống nhằm t</a:t>
            </a:r>
            <a:r>
              <a:rPr lang="en-US" sz="2400" b="1" dirty="0">
                <a:solidFill>
                  <a:schemeClr val="accent1">
                    <a:lumMod val="75000"/>
                  </a:schemeClr>
                </a:solidFill>
                <a:latin typeface="Times New Roman" pitchFamily="18" charset="0"/>
                <a:cs typeface="Times New Roman" pitchFamily="18" charset="0"/>
                <a:sym typeface="Wingdings 3" pitchFamily="18" charset="2"/>
              </a:rPr>
              <a:t>ránh sự phân ly diễn ra, tránh xuất hiện tính trạng lặn xấu ảnh hưởng  tới phẩm chất và năng xuất cây trồng, vật nuôi...</a:t>
            </a:r>
            <a:endParaRPr lang="en-US" sz="2400" b="1" dirty="0">
              <a:solidFill>
                <a:schemeClr val="accent1">
                  <a:lumMod val="75000"/>
                </a:schemeClr>
              </a:solidFill>
              <a:effectLst>
                <a:outerShdw blurRad="38100" dist="38100" dir="2700000" algn="tl">
                  <a:srgbClr val="C0C0C0"/>
                </a:outerShdw>
              </a:effectLst>
              <a:latin typeface="Times New Roman" pitchFamily="18" charset="0"/>
              <a:cs typeface="Times New Roman" pitchFamily="18" charset="0"/>
            </a:endParaRPr>
          </a:p>
        </p:txBody>
      </p:sp>
      <p:sp>
        <p:nvSpPr>
          <p:cNvPr id="10" name="Text Box 15"/>
          <p:cNvSpPr txBox="1">
            <a:spLocks noChangeArrowheads="1"/>
          </p:cNvSpPr>
          <p:nvPr/>
        </p:nvSpPr>
        <p:spPr bwMode="auto">
          <a:xfrm>
            <a:off x="18306" y="5877272"/>
            <a:ext cx="9677401"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b="1" dirty="0">
                <a:solidFill>
                  <a:schemeClr val="accent1">
                    <a:lumMod val="75000"/>
                  </a:schemeClr>
                </a:solidFill>
                <a:latin typeface="Times New Roman" pitchFamily="18" charset="0"/>
                <a:sym typeface="Wingdings 3" pitchFamily="18" charset="2"/>
              </a:rPr>
              <a:t>Kiểm tra độ thuần chủng của giống phải thực hiện phép lai phân tích.                           </a:t>
            </a:r>
          </a:p>
        </p:txBody>
      </p:sp>
      <p:sp>
        <p:nvSpPr>
          <p:cNvPr id="2" name="TextBox 1"/>
          <p:cNvSpPr txBox="1"/>
          <p:nvPr/>
        </p:nvSpPr>
        <p:spPr>
          <a:xfrm>
            <a:off x="323528" y="116632"/>
            <a:ext cx="7848872" cy="461665"/>
          </a:xfrm>
          <a:prstGeom prst="rect">
            <a:avLst/>
          </a:prstGeom>
          <a:noFill/>
        </p:spPr>
        <p:txBody>
          <a:bodyPr wrap="square" rtlCol="0">
            <a:spAutoFit/>
          </a:bodyPr>
          <a:lstStyle/>
          <a:p>
            <a:r>
              <a:rPr lang="en-US" sz="2400" b="1" dirty="0">
                <a:solidFill>
                  <a:schemeClr val="accent5">
                    <a:lumMod val="50000"/>
                  </a:schemeClr>
                </a:solidFill>
                <a:latin typeface="Times New Roman" pitchFamily="18" charset="0"/>
                <a:cs typeface="Times New Roman" pitchFamily="18" charset="0"/>
              </a:rPr>
              <a:t>IV. </a:t>
            </a:r>
            <a:r>
              <a:rPr lang="en-US" sz="2400" b="1" u="sng" dirty="0">
                <a:solidFill>
                  <a:schemeClr val="accent5">
                    <a:lumMod val="50000"/>
                  </a:schemeClr>
                </a:solidFill>
                <a:latin typeface="Times New Roman" pitchFamily="18" charset="0"/>
                <a:cs typeface="Times New Roman" pitchFamily="18" charset="0"/>
              </a:rPr>
              <a:t>Ý NGHĨA CỦA TƯƠNG QUAN TRỘI LẶN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50"/>
                                        <p:tgtEl>
                                          <p:spTgt spid="6">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diamond(in)">
                                      <p:cBhvr>
                                        <p:cTn id="10" dur="250"/>
                                        <p:tgtEl>
                                          <p:spTgt spid="6">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diamond(in)">
                                      <p:cBhvr>
                                        <p:cTn id="13" dur="250"/>
                                        <p:tgtEl>
                                          <p:spTgt spid="6">
                                            <p:txEl>
                                              <p:pRg st="3" end="3"/>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6">
                                            <p:txEl>
                                              <p:pRg st="8" end="8"/>
                                            </p:txEl>
                                          </p:spTgt>
                                        </p:tgtEl>
                                        <p:attrNameLst>
                                          <p:attrName>style.visibility</p:attrName>
                                        </p:attrNameLst>
                                      </p:cBhvr>
                                      <p:to>
                                        <p:strVal val="visible"/>
                                      </p:to>
                                    </p:set>
                                    <p:animEffect transition="in" filter="diamond(in)">
                                      <p:cBhvr>
                                        <p:cTn id="16" dur="250"/>
                                        <p:tgtEl>
                                          <p:spTgt spid="6">
                                            <p:txEl>
                                              <p:pRg st="8" end="8"/>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6">
                                            <p:txEl>
                                              <p:pRg st="10" end="10"/>
                                            </p:txEl>
                                          </p:spTgt>
                                        </p:tgtEl>
                                        <p:attrNameLst>
                                          <p:attrName>style.visibility</p:attrName>
                                        </p:attrNameLst>
                                      </p:cBhvr>
                                      <p:to>
                                        <p:strVal val="visible"/>
                                      </p:to>
                                    </p:set>
                                    <p:animEffect transition="in" filter="diamond(in)">
                                      <p:cBhvr>
                                        <p:cTn id="19" dur="250"/>
                                        <p:tgtEl>
                                          <p:spTgt spid="6">
                                            <p:txEl>
                                              <p:pRg st="10" end="10"/>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6">
                                            <p:txEl>
                                              <p:pRg st="12" end="12"/>
                                            </p:txEl>
                                          </p:spTgt>
                                        </p:tgtEl>
                                        <p:attrNameLst>
                                          <p:attrName>style.visibility</p:attrName>
                                        </p:attrNameLst>
                                      </p:cBhvr>
                                      <p:to>
                                        <p:strVal val="visible"/>
                                      </p:to>
                                    </p:set>
                                    <p:animEffect transition="in" filter="diamond(in)">
                                      <p:cBhvr>
                                        <p:cTn id="22" dur="250"/>
                                        <p:tgtEl>
                                          <p:spTgt spid="6">
                                            <p:txEl>
                                              <p:pRg st="12" end="12"/>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6">
                                            <p:txEl>
                                              <p:pRg st="13" end="13"/>
                                            </p:txEl>
                                          </p:spTgt>
                                        </p:tgtEl>
                                        <p:attrNameLst>
                                          <p:attrName>style.visibility</p:attrName>
                                        </p:attrNameLst>
                                      </p:cBhvr>
                                      <p:to>
                                        <p:strVal val="visible"/>
                                      </p:to>
                                    </p:set>
                                    <p:animEffect transition="in" filter="diamond(in)">
                                      <p:cBhvr>
                                        <p:cTn id="25" dur="250"/>
                                        <p:tgtEl>
                                          <p:spTgt spid="6">
                                            <p:txEl>
                                              <p:pRg st="13" end="13"/>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8" presetClass="exit" presetSubtype="16" fill="hold" nodeType="clickEffect">
                                  <p:stCondLst>
                                    <p:cond delay="0"/>
                                  </p:stCondLst>
                                  <p:childTnLst>
                                    <p:animEffect transition="out" filter="diamond(in)">
                                      <p:cBhvr>
                                        <p:cTn id="29" dur="250"/>
                                        <p:tgtEl>
                                          <p:spTgt spid="6">
                                            <p:txEl>
                                              <p:pRg st="2" end="2"/>
                                            </p:txEl>
                                          </p:spTgt>
                                        </p:tgtEl>
                                      </p:cBhvr>
                                    </p:animEffect>
                                    <p:set>
                                      <p:cBhvr>
                                        <p:cTn id="30" dur="1" fill="hold">
                                          <p:stCondLst>
                                            <p:cond delay="249"/>
                                          </p:stCondLst>
                                        </p:cTn>
                                        <p:tgtEl>
                                          <p:spTgt spid="6">
                                            <p:txEl>
                                              <p:pRg st="2" end="2"/>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8" presetClass="exit" presetSubtype="16" fill="hold" nodeType="clickEffect">
                                  <p:stCondLst>
                                    <p:cond delay="0"/>
                                  </p:stCondLst>
                                  <p:childTnLst>
                                    <p:animEffect transition="out" filter="diamond(in)">
                                      <p:cBhvr>
                                        <p:cTn id="34" dur="250"/>
                                        <p:tgtEl>
                                          <p:spTgt spid="6">
                                            <p:txEl>
                                              <p:pRg st="3" end="3"/>
                                            </p:txEl>
                                          </p:spTgt>
                                        </p:tgtEl>
                                      </p:cBhvr>
                                    </p:animEffect>
                                    <p:set>
                                      <p:cBhvr>
                                        <p:cTn id="35" dur="1" fill="hold">
                                          <p:stCondLst>
                                            <p:cond delay="249"/>
                                          </p:stCondLst>
                                        </p:cTn>
                                        <p:tgtEl>
                                          <p:spTgt spid="6">
                                            <p:txEl>
                                              <p:pRg st="3" end="3"/>
                                            </p:txEl>
                                          </p:spTgt>
                                        </p:tgtEl>
                                        <p:attrNameLst>
                                          <p:attrName>style.visibility</p:attrName>
                                        </p:attrNameLst>
                                      </p:cBhvr>
                                      <p:to>
                                        <p:strVal val="hidden"/>
                                      </p:to>
                                    </p:set>
                                  </p:childTnLst>
                                </p:cTn>
                              </p:par>
                              <p:par>
                                <p:cTn id="36" presetID="8" presetClass="exit" presetSubtype="16" fill="hold" nodeType="withEffect">
                                  <p:stCondLst>
                                    <p:cond delay="0"/>
                                  </p:stCondLst>
                                  <p:childTnLst>
                                    <p:animEffect transition="out" filter="diamond(in)">
                                      <p:cBhvr>
                                        <p:cTn id="37" dur="250"/>
                                        <p:tgtEl>
                                          <p:spTgt spid="6">
                                            <p:txEl>
                                              <p:pRg st="8" end="8"/>
                                            </p:txEl>
                                          </p:spTgt>
                                        </p:tgtEl>
                                      </p:cBhvr>
                                    </p:animEffect>
                                    <p:set>
                                      <p:cBhvr>
                                        <p:cTn id="38" dur="1" fill="hold">
                                          <p:stCondLst>
                                            <p:cond delay="249"/>
                                          </p:stCondLst>
                                        </p:cTn>
                                        <p:tgtEl>
                                          <p:spTgt spid="6">
                                            <p:txEl>
                                              <p:pRg st="8" end="8"/>
                                            </p:txEl>
                                          </p:spTgt>
                                        </p:tgtEl>
                                        <p:attrNameLst>
                                          <p:attrName>style.visibility</p:attrName>
                                        </p:attrNameLst>
                                      </p:cBhvr>
                                      <p:to>
                                        <p:strVal val="hidden"/>
                                      </p:to>
                                    </p:set>
                                  </p:childTnLst>
                                </p:cTn>
                              </p:par>
                              <p:par>
                                <p:cTn id="39" presetID="8" presetClass="exit" presetSubtype="16" fill="hold" nodeType="withEffect">
                                  <p:stCondLst>
                                    <p:cond delay="0"/>
                                  </p:stCondLst>
                                  <p:childTnLst>
                                    <p:animEffect transition="out" filter="diamond(in)">
                                      <p:cBhvr>
                                        <p:cTn id="40" dur="250"/>
                                        <p:tgtEl>
                                          <p:spTgt spid="6">
                                            <p:txEl>
                                              <p:pRg st="10" end="10"/>
                                            </p:txEl>
                                          </p:spTgt>
                                        </p:tgtEl>
                                      </p:cBhvr>
                                    </p:animEffect>
                                    <p:set>
                                      <p:cBhvr>
                                        <p:cTn id="41" dur="1" fill="hold">
                                          <p:stCondLst>
                                            <p:cond delay="249"/>
                                          </p:stCondLst>
                                        </p:cTn>
                                        <p:tgtEl>
                                          <p:spTgt spid="6">
                                            <p:txEl>
                                              <p:pRg st="10" end="10"/>
                                            </p:txEl>
                                          </p:spTgt>
                                        </p:tgtEl>
                                        <p:attrNameLst>
                                          <p:attrName>style.visibility</p:attrName>
                                        </p:attrNameLst>
                                      </p:cBhvr>
                                      <p:to>
                                        <p:strVal val="hidden"/>
                                      </p:to>
                                    </p:set>
                                  </p:childTnLst>
                                </p:cTn>
                              </p:par>
                              <p:par>
                                <p:cTn id="42" presetID="8" presetClass="exit" presetSubtype="16" fill="hold" nodeType="withEffect">
                                  <p:stCondLst>
                                    <p:cond delay="0"/>
                                  </p:stCondLst>
                                  <p:childTnLst>
                                    <p:animEffect transition="out" filter="diamond(in)">
                                      <p:cBhvr>
                                        <p:cTn id="43" dur="250"/>
                                        <p:tgtEl>
                                          <p:spTgt spid="6">
                                            <p:txEl>
                                              <p:pRg st="12" end="12"/>
                                            </p:txEl>
                                          </p:spTgt>
                                        </p:tgtEl>
                                      </p:cBhvr>
                                    </p:animEffect>
                                    <p:set>
                                      <p:cBhvr>
                                        <p:cTn id="44" dur="1" fill="hold">
                                          <p:stCondLst>
                                            <p:cond delay="249"/>
                                          </p:stCondLst>
                                        </p:cTn>
                                        <p:tgtEl>
                                          <p:spTgt spid="6">
                                            <p:txEl>
                                              <p:pRg st="12" end="12"/>
                                            </p:txEl>
                                          </p:spTgt>
                                        </p:tgtEl>
                                        <p:attrNameLst>
                                          <p:attrName>style.visibility</p:attrName>
                                        </p:attrNameLst>
                                      </p:cBhvr>
                                      <p:to>
                                        <p:strVal val="hidden"/>
                                      </p:to>
                                    </p:set>
                                  </p:childTnLst>
                                </p:cTn>
                              </p:par>
                              <p:par>
                                <p:cTn id="45" presetID="8" presetClass="exit" presetSubtype="16" fill="hold" nodeType="withEffect">
                                  <p:stCondLst>
                                    <p:cond delay="0"/>
                                  </p:stCondLst>
                                  <p:childTnLst>
                                    <p:animEffect transition="out" filter="diamond(in)">
                                      <p:cBhvr>
                                        <p:cTn id="46" dur="250"/>
                                        <p:tgtEl>
                                          <p:spTgt spid="6">
                                            <p:txEl>
                                              <p:pRg st="13" end="13"/>
                                            </p:txEl>
                                          </p:spTgt>
                                        </p:tgtEl>
                                      </p:cBhvr>
                                    </p:animEffect>
                                    <p:set>
                                      <p:cBhvr>
                                        <p:cTn id="47" dur="1" fill="hold">
                                          <p:stCondLst>
                                            <p:cond delay="249"/>
                                          </p:stCondLst>
                                        </p:cTn>
                                        <p:tgtEl>
                                          <p:spTgt spid="6">
                                            <p:txEl>
                                              <p:pRg st="13" end="13"/>
                                            </p:txEl>
                                          </p:spTgt>
                                        </p:tgtEl>
                                        <p:attrNameLst>
                                          <p:attrName>style.visibility</p:attrName>
                                        </p:attrNameLst>
                                      </p:cBhvr>
                                      <p:to>
                                        <p:strVal val="hidden"/>
                                      </p:to>
                                    </p:set>
                                  </p:childTnLst>
                                </p:cTn>
                              </p:par>
                            </p:childTnLst>
                          </p:cTn>
                        </p:par>
                      </p:childTnLst>
                    </p:cTn>
                  </p:par>
                  <p:par>
                    <p:cTn id="48" fill="hold" nodeType="clickPar">
                      <p:stCondLst>
                        <p:cond delay="indefinite"/>
                      </p:stCondLst>
                      <p:childTnLst>
                        <p:par>
                          <p:cTn id="49" fill="hold" nodeType="withGroup">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diamond(in)">
                                      <p:cBhvr>
                                        <p:cTn id="52" dur="250"/>
                                        <p:tgtEl>
                                          <p:spTgt spid="7"/>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nodeType="clickEffect">
                                  <p:stCondLst>
                                    <p:cond delay="0"/>
                                  </p:stCondLst>
                                  <p:childTnLst>
                                    <p:set>
                                      <p:cBhvr>
                                        <p:cTn id="56" dur="1" fill="hold">
                                          <p:stCondLst>
                                            <p:cond delay="0"/>
                                          </p:stCondLst>
                                        </p:cTn>
                                        <p:tgtEl>
                                          <p:spTgt spid="6">
                                            <p:txEl>
                                              <p:pRg st="2" end="2"/>
                                            </p:txEl>
                                          </p:spTgt>
                                        </p:tgtEl>
                                        <p:attrNameLst>
                                          <p:attrName>style.visibility</p:attrName>
                                        </p:attrNameLst>
                                      </p:cBhvr>
                                      <p:to>
                                        <p:strVal val="visible"/>
                                      </p:to>
                                    </p:set>
                                    <p:animEffect transition="in" filter="diamond(in)">
                                      <p:cBhvr>
                                        <p:cTn id="57" dur="250"/>
                                        <p:tgtEl>
                                          <p:spTgt spid="6">
                                            <p:txEl>
                                              <p:pRg st="2" end="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nodeType="clickEffect">
                                  <p:stCondLst>
                                    <p:cond delay="0"/>
                                  </p:stCondLst>
                                  <p:childTnLst>
                                    <p:set>
                                      <p:cBhvr>
                                        <p:cTn id="61" dur="1" fill="hold">
                                          <p:stCondLst>
                                            <p:cond delay="0"/>
                                          </p:stCondLst>
                                        </p:cTn>
                                        <p:tgtEl>
                                          <p:spTgt spid="6">
                                            <p:txEl>
                                              <p:pRg st="3" end="3"/>
                                            </p:txEl>
                                          </p:spTgt>
                                        </p:tgtEl>
                                        <p:attrNameLst>
                                          <p:attrName>style.visibility</p:attrName>
                                        </p:attrNameLst>
                                      </p:cBhvr>
                                      <p:to>
                                        <p:strVal val="visible"/>
                                      </p:to>
                                    </p:set>
                                    <p:animEffect transition="in" filter="diamond(in)">
                                      <p:cBhvr>
                                        <p:cTn id="62" dur="250"/>
                                        <p:tgtEl>
                                          <p:spTgt spid="6">
                                            <p:txEl>
                                              <p:pRg st="3" end="3"/>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8" presetClass="entr" presetSubtype="16"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diamond(in)">
                                      <p:cBhvr>
                                        <p:cTn id="67" dur="250"/>
                                        <p:tgtEl>
                                          <p:spTgt spid="8"/>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8" presetClass="entr" presetSubtype="16" fill="hold" nodeType="clickEffect">
                                  <p:stCondLst>
                                    <p:cond delay="0"/>
                                  </p:stCondLst>
                                  <p:childTnLst>
                                    <p:set>
                                      <p:cBhvr>
                                        <p:cTn id="71" dur="1" fill="hold">
                                          <p:stCondLst>
                                            <p:cond delay="0"/>
                                          </p:stCondLst>
                                        </p:cTn>
                                        <p:tgtEl>
                                          <p:spTgt spid="6">
                                            <p:txEl>
                                              <p:pRg st="8" end="8"/>
                                            </p:txEl>
                                          </p:spTgt>
                                        </p:tgtEl>
                                        <p:attrNameLst>
                                          <p:attrName>style.visibility</p:attrName>
                                        </p:attrNameLst>
                                      </p:cBhvr>
                                      <p:to>
                                        <p:strVal val="visible"/>
                                      </p:to>
                                    </p:set>
                                    <p:animEffect transition="in" filter="diamond(in)">
                                      <p:cBhvr>
                                        <p:cTn id="72" dur="250"/>
                                        <p:tgtEl>
                                          <p:spTgt spid="6">
                                            <p:txEl>
                                              <p:pRg st="8" end="8"/>
                                            </p:txEl>
                                          </p:spTgt>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8" presetClass="entr" presetSubtype="16" fill="hold" grpId="0" nodeType="click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diamond(in)">
                                      <p:cBhvr>
                                        <p:cTn id="77" dur="250"/>
                                        <p:tgtEl>
                                          <p:spTgt spid="9"/>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8" presetClass="entr" presetSubtype="16" fill="hold" nodeType="clickEffect">
                                  <p:stCondLst>
                                    <p:cond delay="0"/>
                                  </p:stCondLst>
                                  <p:childTnLst>
                                    <p:set>
                                      <p:cBhvr>
                                        <p:cTn id="81" dur="1" fill="hold">
                                          <p:stCondLst>
                                            <p:cond delay="0"/>
                                          </p:stCondLst>
                                        </p:cTn>
                                        <p:tgtEl>
                                          <p:spTgt spid="6">
                                            <p:txEl>
                                              <p:pRg st="10" end="10"/>
                                            </p:txEl>
                                          </p:spTgt>
                                        </p:tgtEl>
                                        <p:attrNameLst>
                                          <p:attrName>style.visibility</p:attrName>
                                        </p:attrNameLst>
                                      </p:cBhvr>
                                      <p:to>
                                        <p:strVal val="visible"/>
                                      </p:to>
                                    </p:set>
                                    <p:animEffect transition="in" filter="diamond(in)">
                                      <p:cBhvr>
                                        <p:cTn id="82" dur="250"/>
                                        <p:tgtEl>
                                          <p:spTgt spid="6">
                                            <p:txEl>
                                              <p:pRg st="10" end="1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8" presetClass="entr" presetSubtype="16" fill="hold" nodeType="clickEffect">
                                  <p:stCondLst>
                                    <p:cond delay="0"/>
                                  </p:stCondLst>
                                  <p:childTnLst>
                                    <p:set>
                                      <p:cBhvr>
                                        <p:cTn id="86" dur="1" fill="hold">
                                          <p:stCondLst>
                                            <p:cond delay="0"/>
                                          </p:stCondLst>
                                        </p:cTn>
                                        <p:tgtEl>
                                          <p:spTgt spid="6">
                                            <p:txEl>
                                              <p:pRg st="12" end="12"/>
                                            </p:txEl>
                                          </p:spTgt>
                                        </p:tgtEl>
                                        <p:attrNameLst>
                                          <p:attrName>style.visibility</p:attrName>
                                        </p:attrNameLst>
                                      </p:cBhvr>
                                      <p:to>
                                        <p:strVal val="visible"/>
                                      </p:to>
                                    </p:set>
                                    <p:animEffect transition="in" filter="diamond(in)">
                                      <p:cBhvr>
                                        <p:cTn id="87" dur="250"/>
                                        <p:tgtEl>
                                          <p:spTgt spid="6">
                                            <p:txEl>
                                              <p:pRg st="12" end="12"/>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8" presetClass="entr" presetSubtype="16" fill="hold" nodeType="clickEffect">
                                  <p:stCondLst>
                                    <p:cond delay="0"/>
                                  </p:stCondLst>
                                  <p:childTnLst>
                                    <p:set>
                                      <p:cBhvr>
                                        <p:cTn id="91" dur="1" fill="hold">
                                          <p:stCondLst>
                                            <p:cond delay="0"/>
                                          </p:stCondLst>
                                        </p:cTn>
                                        <p:tgtEl>
                                          <p:spTgt spid="6">
                                            <p:txEl>
                                              <p:pRg st="13" end="13"/>
                                            </p:txEl>
                                          </p:spTgt>
                                        </p:tgtEl>
                                        <p:attrNameLst>
                                          <p:attrName>style.visibility</p:attrName>
                                        </p:attrNameLst>
                                      </p:cBhvr>
                                      <p:to>
                                        <p:strVal val="visible"/>
                                      </p:to>
                                    </p:set>
                                    <p:animEffect transition="in" filter="diamond(in)">
                                      <p:cBhvr>
                                        <p:cTn id="92" dur="250"/>
                                        <p:tgtEl>
                                          <p:spTgt spid="6">
                                            <p:txEl>
                                              <p:pRg st="13" end="13"/>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8" presetClass="entr" presetSubtype="16" fill="hold" grpId="0" nodeType="clickEffect">
                                  <p:stCondLst>
                                    <p:cond delay="0"/>
                                  </p:stCondLst>
                                  <p:childTnLst>
                                    <p:set>
                                      <p:cBhvr>
                                        <p:cTn id="96" dur="1" fill="hold">
                                          <p:stCondLst>
                                            <p:cond delay="0"/>
                                          </p:stCondLst>
                                        </p:cTn>
                                        <p:tgtEl>
                                          <p:spTgt spid="10"/>
                                        </p:tgtEl>
                                        <p:attrNameLst>
                                          <p:attrName>style.visibility</p:attrName>
                                        </p:attrNameLst>
                                      </p:cBhvr>
                                      <p:to>
                                        <p:strVal val="visible"/>
                                      </p:to>
                                    </p:set>
                                    <p:animEffect transition="in" filter="diamond(in)">
                                      <p:cBhvr>
                                        <p:cTn id="97" dur="250"/>
                                        <p:tgtEl>
                                          <p:spTgt spid="10"/>
                                        </p:tgtEl>
                                      </p:cBhvr>
                                    </p:animEffect>
                                  </p:childTnLst>
                                </p:cTn>
                              </p:par>
                              <p:par>
                                <p:cTn id="98" presetID="2" presetClass="exit" presetSubtype="4" fill="hold" grpId="1" nodeType="withEffect">
                                  <p:stCondLst>
                                    <p:cond delay="0"/>
                                  </p:stCondLst>
                                  <p:childTnLst>
                                    <p:anim calcmode="lin" valueType="num">
                                      <p:cBhvr additive="base">
                                        <p:cTn id="99" dur="250"/>
                                        <p:tgtEl>
                                          <p:spTgt spid="7"/>
                                        </p:tgtEl>
                                        <p:attrNameLst>
                                          <p:attrName>ppt_x</p:attrName>
                                        </p:attrNameLst>
                                      </p:cBhvr>
                                      <p:tavLst>
                                        <p:tav tm="0">
                                          <p:val>
                                            <p:strVal val="ppt_x"/>
                                          </p:val>
                                        </p:tav>
                                        <p:tav tm="100000">
                                          <p:val>
                                            <p:strVal val="ppt_x"/>
                                          </p:val>
                                        </p:tav>
                                      </p:tavLst>
                                    </p:anim>
                                    <p:anim calcmode="lin" valueType="num">
                                      <p:cBhvr additive="base">
                                        <p:cTn id="100" dur="250"/>
                                        <p:tgtEl>
                                          <p:spTgt spid="7"/>
                                        </p:tgtEl>
                                        <p:attrNameLst>
                                          <p:attrName>ppt_y</p:attrName>
                                        </p:attrNameLst>
                                      </p:cBhvr>
                                      <p:tavLst>
                                        <p:tav tm="0">
                                          <p:val>
                                            <p:strVal val="ppt_y"/>
                                          </p:val>
                                        </p:tav>
                                        <p:tav tm="100000">
                                          <p:val>
                                            <p:strVal val="1+ppt_h/2"/>
                                          </p:val>
                                        </p:tav>
                                      </p:tavLst>
                                    </p:anim>
                                    <p:set>
                                      <p:cBhvr>
                                        <p:cTn id="101" dur="1" fill="hold">
                                          <p:stCondLst>
                                            <p:cond delay="249"/>
                                          </p:stCondLst>
                                        </p:cTn>
                                        <p:tgtEl>
                                          <p:spTgt spid="7"/>
                                        </p:tgtEl>
                                        <p:attrNameLst>
                                          <p:attrName>style.visibility</p:attrName>
                                        </p:attrNameLst>
                                      </p:cBhvr>
                                      <p:to>
                                        <p:strVal val="hidden"/>
                                      </p:to>
                                    </p:set>
                                  </p:childTnLst>
                                </p:cTn>
                              </p:par>
                              <p:par>
                                <p:cTn id="102" presetID="2" presetClass="exit" presetSubtype="4" fill="hold" grpId="1" nodeType="withEffect">
                                  <p:stCondLst>
                                    <p:cond delay="0"/>
                                  </p:stCondLst>
                                  <p:childTnLst>
                                    <p:anim calcmode="lin" valueType="num">
                                      <p:cBhvr additive="base">
                                        <p:cTn id="103" dur="250"/>
                                        <p:tgtEl>
                                          <p:spTgt spid="8"/>
                                        </p:tgtEl>
                                        <p:attrNameLst>
                                          <p:attrName>ppt_x</p:attrName>
                                        </p:attrNameLst>
                                      </p:cBhvr>
                                      <p:tavLst>
                                        <p:tav tm="0">
                                          <p:val>
                                            <p:strVal val="ppt_x"/>
                                          </p:val>
                                        </p:tav>
                                        <p:tav tm="100000">
                                          <p:val>
                                            <p:strVal val="ppt_x"/>
                                          </p:val>
                                        </p:tav>
                                      </p:tavLst>
                                    </p:anim>
                                    <p:anim calcmode="lin" valueType="num">
                                      <p:cBhvr additive="base">
                                        <p:cTn id="104" dur="250"/>
                                        <p:tgtEl>
                                          <p:spTgt spid="8"/>
                                        </p:tgtEl>
                                        <p:attrNameLst>
                                          <p:attrName>ppt_y</p:attrName>
                                        </p:attrNameLst>
                                      </p:cBhvr>
                                      <p:tavLst>
                                        <p:tav tm="0">
                                          <p:val>
                                            <p:strVal val="ppt_y"/>
                                          </p:val>
                                        </p:tav>
                                        <p:tav tm="100000">
                                          <p:val>
                                            <p:strVal val="1+ppt_h/2"/>
                                          </p:val>
                                        </p:tav>
                                      </p:tavLst>
                                    </p:anim>
                                    <p:set>
                                      <p:cBhvr>
                                        <p:cTn id="105" dur="1" fill="hold">
                                          <p:stCondLst>
                                            <p:cond delay="249"/>
                                          </p:stCondLst>
                                        </p:cTn>
                                        <p:tgtEl>
                                          <p:spTgt spid="8"/>
                                        </p:tgtEl>
                                        <p:attrNameLst>
                                          <p:attrName>style.visibility</p:attrName>
                                        </p:attrNameLst>
                                      </p:cBhvr>
                                      <p:to>
                                        <p:strVal val="hidden"/>
                                      </p:to>
                                    </p:set>
                                  </p:childTnLst>
                                </p:cTn>
                              </p:par>
                              <p:par>
                                <p:cTn id="106" presetID="2" presetClass="exit" presetSubtype="4" fill="hold" grpId="1" nodeType="withEffect">
                                  <p:stCondLst>
                                    <p:cond delay="0"/>
                                  </p:stCondLst>
                                  <p:childTnLst>
                                    <p:anim calcmode="lin" valueType="num">
                                      <p:cBhvr additive="base">
                                        <p:cTn id="107" dur="250"/>
                                        <p:tgtEl>
                                          <p:spTgt spid="9"/>
                                        </p:tgtEl>
                                        <p:attrNameLst>
                                          <p:attrName>ppt_x</p:attrName>
                                        </p:attrNameLst>
                                      </p:cBhvr>
                                      <p:tavLst>
                                        <p:tav tm="0">
                                          <p:val>
                                            <p:strVal val="ppt_x"/>
                                          </p:val>
                                        </p:tav>
                                        <p:tav tm="100000">
                                          <p:val>
                                            <p:strVal val="ppt_x"/>
                                          </p:val>
                                        </p:tav>
                                      </p:tavLst>
                                    </p:anim>
                                    <p:anim calcmode="lin" valueType="num">
                                      <p:cBhvr additive="base">
                                        <p:cTn id="108" dur="250"/>
                                        <p:tgtEl>
                                          <p:spTgt spid="9"/>
                                        </p:tgtEl>
                                        <p:attrNameLst>
                                          <p:attrName>ppt_y</p:attrName>
                                        </p:attrNameLst>
                                      </p:cBhvr>
                                      <p:tavLst>
                                        <p:tav tm="0">
                                          <p:val>
                                            <p:strVal val="ppt_y"/>
                                          </p:val>
                                        </p:tav>
                                        <p:tav tm="100000">
                                          <p:val>
                                            <p:strVal val="1+ppt_h/2"/>
                                          </p:val>
                                        </p:tav>
                                      </p:tavLst>
                                    </p:anim>
                                    <p:set>
                                      <p:cBhvr>
                                        <p:cTn id="109" dur="1" fill="hold">
                                          <p:stCondLst>
                                            <p:cond delay="249"/>
                                          </p:stCondLst>
                                        </p:cTn>
                                        <p:tgtEl>
                                          <p:spTgt spid="9"/>
                                        </p:tgtEl>
                                        <p:attrNameLst>
                                          <p:attrName>style.visibility</p:attrName>
                                        </p:attrNameLst>
                                      </p:cBhvr>
                                      <p:to>
                                        <p:strVal val="hidden"/>
                                      </p:to>
                                    </p:set>
                                  </p:childTnLst>
                                </p:cTn>
                              </p:par>
                              <p:par>
                                <p:cTn id="110" presetID="2" presetClass="exit" presetSubtype="4" fill="hold" grpId="1" nodeType="withEffect">
                                  <p:stCondLst>
                                    <p:cond delay="0"/>
                                  </p:stCondLst>
                                  <p:childTnLst>
                                    <p:anim calcmode="lin" valueType="num">
                                      <p:cBhvr additive="base">
                                        <p:cTn id="111" dur="250"/>
                                        <p:tgtEl>
                                          <p:spTgt spid="10"/>
                                        </p:tgtEl>
                                        <p:attrNameLst>
                                          <p:attrName>ppt_x</p:attrName>
                                        </p:attrNameLst>
                                      </p:cBhvr>
                                      <p:tavLst>
                                        <p:tav tm="0">
                                          <p:val>
                                            <p:strVal val="ppt_x"/>
                                          </p:val>
                                        </p:tav>
                                        <p:tav tm="100000">
                                          <p:val>
                                            <p:strVal val="ppt_x"/>
                                          </p:val>
                                        </p:tav>
                                      </p:tavLst>
                                    </p:anim>
                                    <p:anim calcmode="lin" valueType="num">
                                      <p:cBhvr additive="base">
                                        <p:cTn id="112" dur="250"/>
                                        <p:tgtEl>
                                          <p:spTgt spid="10"/>
                                        </p:tgtEl>
                                        <p:attrNameLst>
                                          <p:attrName>ppt_y</p:attrName>
                                        </p:attrNameLst>
                                      </p:cBhvr>
                                      <p:tavLst>
                                        <p:tav tm="0">
                                          <p:val>
                                            <p:strVal val="ppt_y"/>
                                          </p:val>
                                        </p:tav>
                                        <p:tav tm="100000">
                                          <p:val>
                                            <p:strVal val="1+ppt_h/2"/>
                                          </p:val>
                                        </p:tav>
                                      </p:tavLst>
                                    </p:anim>
                                    <p:set>
                                      <p:cBhvr>
                                        <p:cTn id="113" dur="1" fill="hold">
                                          <p:stCondLst>
                                            <p:cond delay="249"/>
                                          </p:stCondLst>
                                        </p:cTn>
                                        <p:tgtEl>
                                          <p:spTgt spid="10"/>
                                        </p:tgtEl>
                                        <p:attrNameLst>
                                          <p:attrName>style.visibility</p:attrName>
                                        </p:attrNameLst>
                                      </p:cBhvr>
                                      <p:to>
                                        <p:strVal val="hidden"/>
                                      </p:to>
                                    </p:set>
                                  </p:childTnLst>
                                </p:cTn>
                              </p:par>
                              <p:par>
                                <p:cTn id="114" presetID="2" presetClass="exit" presetSubtype="4" fill="hold" grpId="0" nodeType="withEffect">
                                  <p:stCondLst>
                                    <p:cond delay="0"/>
                                  </p:stCondLst>
                                  <p:childTnLst>
                                    <p:anim calcmode="lin" valueType="num">
                                      <p:cBhvr additive="base">
                                        <p:cTn id="115" dur="250"/>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16" dur="250"/>
                                        <p:tgtEl>
                                          <p:spTgt spid="6">
                                            <p:txEl>
                                              <p:pRg st="0" end="0"/>
                                            </p:txEl>
                                          </p:spTgt>
                                        </p:tgtEl>
                                        <p:attrNameLst>
                                          <p:attrName>ppt_y</p:attrName>
                                        </p:attrNameLst>
                                      </p:cBhvr>
                                      <p:tavLst>
                                        <p:tav tm="0">
                                          <p:val>
                                            <p:strVal val="ppt_y"/>
                                          </p:val>
                                        </p:tav>
                                        <p:tav tm="100000">
                                          <p:val>
                                            <p:strVal val="1+ppt_h/2"/>
                                          </p:val>
                                        </p:tav>
                                      </p:tavLst>
                                    </p:anim>
                                    <p:set>
                                      <p:cBhvr>
                                        <p:cTn id="117" dur="1" fill="hold">
                                          <p:stCondLst>
                                            <p:cond delay="249"/>
                                          </p:stCondLst>
                                        </p:cTn>
                                        <p:tgtEl>
                                          <p:spTgt spid="6">
                                            <p:txEl>
                                              <p:pRg st="0" end="0"/>
                                            </p:txEl>
                                          </p:spTgt>
                                        </p:tgtEl>
                                        <p:attrNameLst>
                                          <p:attrName>style.visibility</p:attrName>
                                        </p:attrNameLst>
                                      </p:cBhvr>
                                      <p:to>
                                        <p:strVal val="hidden"/>
                                      </p:to>
                                    </p:set>
                                  </p:childTnLst>
                                </p:cTn>
                              </p:par>
                              <p:par>
                                <p:cTn id="118" presetID="2" presetClass="exit" presetSubtype="4" fill="hold" grpId="0" nodeType="withEffect">
                                  <p:stCondLst>
                                    <p:cond delay="0"/>
                                  </p:stCondLst>
                                  <p:childTnLst>
                                    <p:anim calcmode="lin" valueType="num">
                                      <p:cBhvr additive="base">
                                        <p:cTn id="119" dur="250"/>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20" dur="250"/>
                                        <p:tgtEl>
                                          <p:spTgt spid="6">
                                            <p:txEl>
                                              <p:pRg st="2" end="2"/>
                                            </p:txEl>
                                          </p:spTgt>
                                        </p:tgtEl>
                                        <p:attrNameLst>
                                          <p:attrName>ppt_y</p:attrName>
                                        </p:attrNameLst>
                                      </p:cBhvr>
                                      <p:tavLst>
                                        <p:tav tm="0">
                                          <p:val>
                                            <p:strVal val="ppt_y"/>
                                          </p:val>
                                        </p:tav>
                                        <p:tav tm="100000">
                                          <p:val>
                                            <p:strVal val="1+ppt_h/2"/>
                                          </p:val>
                                        </p:tav>
                                      </p:tavLst>
                                    </p:anim>
                                    <p:set>
                                      <p:cBhvr>
                                        <p:cTn id="121" dur="1" fill="hold">
                                          <p:stCondLst>
                                            <p:cond delay="249"/>
                                          </p:stCondLst>
                                        </p:cTn>
                                        <p:tgtEl>
                                          <p:spTgt spid="6">
                                            <p:txEl>
                                              <p:pRg st="2" end="2"/>
                                            </p:txEl>
                                          </p:spTgt>
                                        </p:tgtEl>
                                        <p:attrNameLst>
                                          <p:attrName>style.visibility</p:attrName>
                                        </p:attrNameLst>
                                      </p:cBhvr>
                                      <p:to>
                                        <p:strVal val="hidden"/>
                                      </p:to>
                                    </p:set>
                                  </p:childTnLst>
                                </p:cTn>
                              </p:par>
                              <p:par>
                                <p:cTn id="122" presetID="2" presetClass="exit" presetSubtype="4" fill="hold" grpId="0" nodeType="withEffect">
                                  <p:stCondLst>
                                    <p:cond delay="0"/>
                                  </p:stCondLst>
                                  <p:childTnLst>
                                    <p:anim calcmode="lin" valueType="num">
                                      <p:cBhvr additive="base">
                                        <p:cTn id="123" dur="250"/>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24" dur="250"/>
                                        <p:tgtEl>
                                          <p:spTgt spid="6">
                                            <p:txEl>
                                              <p:pRg st="3" end="3"/>
                                            </p:txEl>
                                          </p:spTgt>
                                        </p:tgtEl>
                                        <p:attrNameLst>
                                          <p:attrName>ppt_y</p:attrName>
                                        </p:attrNameLst>
                                      </p:cBhvr>
                                      <p:tavLst>
                                        <p:tav tm="0">
                                          <p:val>
                                            <p:strVal val="ppt_y"/>
                                          </p:val>
                                        </p:tav>
                                        <p:tav tm="100000">
                                          <p:val>
                                            <p:strVal val="1+ppt_h/2"/>
                                          </p:val>
                                        </p:tav>
                                      </p:tavLst>
                                    </p:anim>
                                    <p:set>
                                      <p:cBhvr>
                                        <p:cTn id="125" dur="1" fill="hold">
                                          <p:stCondLst>
                                            <p:cond delay="249"/>
                                          </p:stCondLst>
                                        </p:cTn>
                                        <p:tgtEl>
                                          <p:spTgt spid="6">
                                            <p:txEl>
                                              <p:pRg st="3" end="3"/>
                                            </p:txEl>
                                          </p:spTgt>
                                        </p:tgtEl>
                                        <p:attrNameLst>
                                          <p:attrName>style.visibility</p:attrName>
                                        </p:attrNameLst>
                                      </p:cBhvr>
                                      <p:to>
                                        <p:strVal val="hidden"/>
                                      </p:to>
                                    </p:set>
                                  </p:childTnLst>
                                </p:cTn>
                              </p:par>
                              <p:par>
                                <p:cTn id="126" presetID="2" presetClass="exit" presetSubtype="4" fill="hold" grpId="0" nodeType="withEffect">
                                  <p:stCondLst>
                                    <p:cond delay="0"/>
                                  </p:stCondLst>
                                  <p:childTnLst>
                                    <p:anim calcmode="lin" valueType="num">
                                      <p:cBhvr additive="base">
                                        <p:cTn id="127" dur="250"/>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128" dur="250"/>
                                        <p:tgtEl>
                                          <p:spTgt spid="6">
                                            <p:txEl>
                                              <p:pRg st="8" end="8"/>
                                            </p:txEl>
                                          </p:spTgt>
                                        </p:tgtEl>
                                        <p:attrNameLst>
                                          <p:attrName>ppt_y</p:attrName>
                                        </p:attrNameLst>
                                      </p:cBhvr>
                                      <p:tavLst>
                                        <p:tav tm="0">
                                          <p:val>
                                            <p:strVal val="ppt_y"/>
                                          </p:val>
                                        </p:tav>
                                        <p:tav tm="100000">
                                          <p:val>
                                            <p:strVal val="1+ppt_h/2"/>
                                          </p:val>
                                        </p:tav>
                                      </p:tavLst>
                                    </p:anim>
                                    <p:set>
                                      <p:cBhvr>
                                        <p:cTn id="129" dur="1" fill="hold">
                                          <p:stCondLst>
                                            <p:cond delay="249"/>
                                          </p:stCondLst>
                                        </p:cTn>
                                        <p:tgtEl>
                                          <p:spTgt spid="6">
                                            <p:txEl>
                                              <p:pRg st="8" end="8"/>
                                            </p:txEl>
                                          </p:spTgt>
                                        </p:tgtEl>
                                        <p:attrNameLst>
                                          <p:attrName>style.visibility</p:attrName>
                                        </p:attrNameLst>
                                      </p:cBhvr>
                                      <p:to>
                                        <p:strVal val="hidden"/>
                                      </p:to>
                                    </p:set>
                                  </p:childTnLst>
                                </p:cTn>
                              </p:par>
                              <p:par>
                                <p:cTn id="130" presetID="2" presetClass="exit" presetSubtype="4" fill="hold" grpId="0" nodeType="withEffect">
                                  <p:stCondLst>
                                    <p:cond delay="0"/>
                                  </p:stCondLst>
                                  <p:childTnLst>
                                    <p:anim calcmode="lin" valueType="num">
                                      <p:cBhvr additive="base">
                                        <p:cTn id="131" dur="250"/>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132" dur="250"/>
                                        <p:tgtEl>
                                          <p:spTgt spid="6">
                                            <p:txEl>
                                              <p:pRg st="10" end="10"/>
                                            </p:txEl>
                                          </p:spTgt>
                                        </p:tgtEl>
                                        <p:attrNameLst>
                                          <p:attrName>ppt_y</p:attrName>
                                        </p:attrNameLst>
                                      </p:cBhvr>
                                      <p:tavLst>
                                        <p:tav tm="0">
                                          <p:val>
                                            <p:strVal val="ppt_y"/>
                                          </p:val>
                                        </p:tav>
                                        <p:tav tm="100000">
                                          <p:val>
                                            <p:strVal val="1+ppt_h/2"/>
                                          </p:val>
                                        </p:tav>
                                      </p:tavLst>
                                    </p:anim>
                                    <p:set>
                                      <p:cBhvr>
                                        <p:cTn id="133" dur="1" fill="hold">
                                          <p:stCondLst>
                                            <p:cond delay="249"/>
                                          </p:stCondLst>
                                        </p:cTn>
                                        <p:tgtEl>
                                          <p:spTgt spid="6">
                                            <p:txEl>
                                              <p:pRg st="10" end="10"/>
                                            </p:txEl>
                                          </p:spTgt>
                                        </p:tgtEl>
                                        <p:attrNameLst>
                                          <p:attrName>style.visibility</p:attrName>
                                        </p:attrNameLst>
                                      </p:cBhvr>
                                      <p:to>
                                        <p:strVal val="hidden"/>
                                      </p:to>
                                    </p:set>
                                  </p:childTnLst>
                                </p:cTn>
                              </p:par>
                              <p:par>
                                <p:cTn id="134" presetID="2" presetClass="exit" presetSubtype="4" fill="hold" grpId="0" nodeType="withEffect">
                                  <p:stCondLst>
                                    <p:cond delay="0"/>
                                  </p:stCondLst>
                                  <p:childTnLst>
                                    <p:anim calcmode="lin" valueType="num">
                                      <p:cBhvr additive="base">
                                        <p:cTn id="135" dur="250"/>
                                        <p:tgtEl>
                                          <p:spTgt spid="6">
                                            <p:txEl>
                                              <p:pRg st="12" end="12"/>
                                            </p:txEl>
                                          </p:spTgt>
                                        </p:tgtEl>
                                        <p:attrNameLst>
                                          <p:attrName>ppt_x</p:attrName>
                                        </p:attrNameLst>
                                      </p:cBhvr>
                                      <p:tavLst>
                                        <p:tav tm="0">
                                          <p:val>
                                            <p:strVal val="ppt_x"/>
                                          </p:val>
                                        </p:tav>
                                        <p:tav tm="100000">
                                          <p:val>
                                            <p:strVal val="ppt_x"/>
                                          </p:val>
                                        </p:tav>
                                      </p:tavLst>
                                    </p:anim>
                                    <p:anim calcmode="lin" valueType="num">
                                      <p:cBhvr additive="base">
                                        <p:cTn id="136" dur="250"/>
                                        <p:tgtEl>
                                          <p:spTgt spid="6">
                                            <p:txEl>
                                              <p:pRg st="12" end="12"/>
                                            </p:txEl>
                                          </p:spTgt>
                                        </p:tgtEl>
                                        <p:attrNameLst>
                                          <p:attrName>ppt_y</p:attrName>
                                        </p:attrNameLst>
                                      </p:cBhvr>
                                      <p:tavLst>
                                        <p:tav tm="0">
                                          <p:val>
                                            <p:strVal val="ppt_y"/>
                                          </p:val>
                                        </p:tav>
                                        <p:tav tm="100000">
                                          <p:val>
                                            <p:strVal val="1+ppt_h/2"/>
                                          </p:val>
                                        </p:tav>
                                      </p:tavLst>
                                    </p:anim>
                                    <p:set>
                                      <p:cBhvr>
                                        <p:cTn id="137" dur="1" fill="hold">
                                          <p:stCondLst>
                                            <p:cond delay="249"/>
                                          </p:stCondLst>
                                        </p:cTn>
                                        <p:tgtEl>
                                          <p:spTgt spid="6">
                                            <p:txEl>
                                              <p:pRg st="12" end="12"/>
                                            </p:txEl>
                                          </p:spTgt>
                                        </p:tgtEl>
                                        <p:attrNameLst>
                                          <p:attrName>style.visibility</p:attrName>
                                        </p:attrNameLst>
                                      </p:cBhvr>
                                      <p:to>
                                        <p:strVal val="hidden"/>
                                      </p:to>
                                    </p:set>
                                  </p:childTnLst>
                                </p:cTn>
                              </p:par>
                              <p:par>
                                <p:cTn id="138" presetID="2" presetClass="exit" presetSubtype="4" fill="hold" grpId="0" nodeType="withEffect">
                                  <p:stCondLst>
                                    <p:cond delay="0"/>
                                  </p:stCondLst>
                                  <p:childTnLst>
                                    <p:anim calcmode="lin" valueType="num">
                                      <p:cBhvr additive="base">
                                        <p:cTn id="139" dur="250"/>
                                        <p:tgtEl>
                                          <p:spTgt spid="6">
                                            <p:txEl>
                                              <p:pRg st="13" end="13"/>
                                            </p:txEl>
                                          </p:spTgt>
                                        </p:tgtEl>
                                        <p:attrNameLst>
                                          <p:attrName>ppt_x</p:attrName>
                                        </p:attrNameLst>
                                      </p:cBhvr>
                                      <p:tavLst>
                                        <p:tav tm="0">
                                          <p:val>
                                            <p:strVal val="ppt_x"/>
                                          </p:val>
                                        </p:tav>
                                        <p:tav tm="100000">
                                          <p:val>
                                            <p:strVal val="ppt_x"/>
                                          </p:val>
                                        </p:tav>
                                      </p:tavLst>
                                    </p:anim>
                                    <p:anim calcmode="lin" valueType="num">
                                      <p:cBhvr additive="base">
                                        <p:cTn id="140" dur="250"/>
                                        <p:tgtEl>
                                          <p:spTgt spid="6">
                                            <p:txEl>
                                              <p:pRg st="13" end="13"/>
                                            </p:txEl>
                                          </p:spTgt>
                                        </p:tgtEl>
                                        <p:attrNameLst>
                                          <p:attrName>ppt_y</p:attrName>
                                        </p:attrNameLst>
                                      </p:cBhvr>
                                      <p:tavLst>
                                        <p:tav tm="0">
                                          <p:val>
                                            <p:strVal val="ppt_y"/>
                                          </p:val>
                                        </p:tav>
                                        <p:tav tm="100000">
                                          <p:val>
                                            <p:strVal val="1+ppt_h/2"/>
                                          </p:val>
                                        </p:tav>
                                      </p:tavLst>
                                    </p:anim>
                                    <p:set>
                                      <p:cBhvr>
                                        <p:cTn id="141" dur="1" fill="hold">
                                          <p:stCondLst>
                                            <p:cond delay="249"/>
                                          </p:stCondLst>
                                        </p:cTn>
                                        <p:tgtEl>
                                          <p:spTgt spid="6">
                                            <p:txEl>
                                              <p:pRg st="13" end="1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p:bldP spid="7" grpId="1"/>
      <p:bldP spid="8" grpId="0"/>
      <p:bldP spid="8" grpId="1"/>
      <p:bldP spid="9" grpId="0"/>
      <p:bldP spid="9" grpId="1"/>
      <p:bldP spid="10" grpId="0"/>
      <p:bldP spid="10" grpId="1"/>
    </p:bldLst>
  </p:timing>
</p:sld>
</file>

<file path=ppt/theme/theme1.xml><?xml version="1.0" encoding="utf-8"?>
<a:theme xmlns:a="http://schemas.openxmlformats.org/drawingml/2006/main" name="Default Design">
  <a:themeElements>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6">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7">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8">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0">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1">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157256195</TotalTime>
  <Pages>0</Pages>
  <Words>1473</Words>
  <Characters>0</Characters>
  <Application>Microsoft Office PowerPoint</Application>
  <DocSecurity>0</DocSecurity>
  <PresentationFormat>On-screen Show (4:3)</PresentationFormat>
  <Lines>0</Lines>
  <Paragraphs>166</Paragraphs>
  <Slides>18</Slides>
  <Notes>1</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Century Schoolbook</vt:lpstr>
      <vt:lpstr>Times New Roman</vt:lpstr>
      <vt:lpstr>Default Design</vt:lpstr>
      <vt:lpstr>PowerPoint Presentation</vt:lpstr>
      <vt:lpstr>Câu1: Kiểu gen nào dưới đây tạo được 2 loại giao tử?</vt:lpstr>
      <vt:lpstr>PowerPoint Presentation</vt:lpstr>
      <vt:lpstr>Tiết 3. Bài 3.  LAI MỘT CẶP TÍNH TRẠNG</vt:lpstr>
      <vt:lpstr>PowerPoint Presentation</vt:lpstr>
      <vt:lpstr>PowerPoint Presentation</vt:lpstr>
      <vt:lpstr>PowerPoint Presentation</vt:lpstr>
      <vt:lpstr>Bài 3.  LAI MỘT CẶP TÍNH TRẠNG</vt:lpstr>
      <vt:lpstr>PowerPoint Presentation</vt:lpstr>
      <vt:lpstr>PowerPoint Presentation</vt:lpstr>
      <vt:lpstr>PowerPoint Presentation</vt:lpstr>
      <vt:lpstr>PowerPoint Presentation</vt:lpstr>
      <vt:lpstr>PowerPoint Presentation</vt:lpstr>
      <vt:lpstr>HƯỚNG DẪN HỌC Ở NHÀ</vt:lpstr>
      <vt:lpstr>PowerPoint Presentation</vt:lpstr>
      <vt:lpstr>PowerPoint Presentation</vt:lpstr>
      <vt:lpstr>TỔNG KẾT-CỦNG CỐ : </vt:lpstr>
      <vt:lpstr>PowerPoint Presentation</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2.  LAI MỘT CẶP TÍNH TRẠNG</dc:title>
  <dc:creator>Toshiba</dc:creator>
  <cp:lastModifiedBy>vũ hạnh</cp:lastModifiedBy>
  <cp:revision>72</cp:revision>
  <cp:lastPrinted>1899-12-30T00:00:00Z</cp:lastPrinted>
  <dcterms:created xsi:type="dcterms:W3CDTF">2016-08-09T18:46:40Z</dcterms:created>
  <dcterms:modified xsi:type="dcterms:W3CDTF">2024-05-10T16:21:32Z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1033-8.1.0.3036</vt:lpwstr>
  </property>
</Properties>
</file>