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6"/>
  </p:notesMasterIdLst>
  <p:sldIdLst>
    <p:sldId id="298" r:id="rId2"/>
    <p:sldId id="256" r:id="rId3"/>
    <p:sldId id="297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16" r:id="rId15"/>
    <p:sldId id="318" r:id="rId16"/>
    <p:sldId id="319" r:id="rId17"/>
    <p:sldId id="320" r:id="rId18"/>
    <p:sldId id="310" r:id="rId19"/>
    <p:sldId id="311" r:id="rId20"/>
    <p:sldId id="312" r:id="rId21"/>
    <p:sldId id="313" r:id="rId22"/>
    <p:sldId id="317" r:id="rId23"/>
    <p:sldId id="314" r:id="rId24"/>
    <p:sldId id="315" r:id="rId25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7"/>
    </p:embeddedFont>
    <p:embeddedFont>
      <p:font typeface="Arvo" panose="020B0604020202020204" charset="0"/>
      <p:regular r:id="rId28"/>
      <p:bold r:id="rId29"/>
      <p:italic r:id="rId30"/>
      <p:boldItalic r:id="rId31"/>
    </p:embeddedFont>
    <p:embeddedFont>
      <p:font typeface="Roboto Condensed" panose="020B0604020202020204" charset="0"/>
      <p:regular r:id="rId32"/>
      <p:bold r:id="rId33"/>
      <p:italic r:id="rId34"/>
      <p:boldItalic r:id="rId35"/>
    </p:embeddedFont>
    <p:embeddedFont>
      <p:font typeface="Roboto Condensed Light" panose="020B0604020202020204" charset="0"/>
      <p:regular r:id="rId36"/>
      <p:bold r:id="rId37"/>
      <p:italic r:id="rId38"/>
      <p:boldItalic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6D40F7-F1BE-46A1-BFD0-875512BF32A4}" v="395" dt="2021-08-03T03:50:07.043"/>
  </p1510:revLst>
</p1510:revInfo>
</file>

<file path=ppt/tableStyles.xml><?xml version="1.0" encoding="utf-8"?>
<a:tblStyleLst xmlns:a="http://schemas.openxmlformats.org/drawingml/2006/main" def="{E27665BA-8202-44FC-AD62-C9F0E3EA811A}">
  <a:tblStyle styleId="{E27665BA-8202-44FC-AD62-C9F0E3EA81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5DE48A-E3B5-44D0-98CB-AE0B3FDC037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8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69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5.fntdata"/><Relationship Id="rId7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ồng Nhung Nguyễn" userId="6a381378437eae27" providerId="LiveId" clId="{176D40F7-F1BE-46A1-BFD0-875512BF32A4}"/>
    <pc:docChg chg="undo custSel addSld modSld">
      <pc:chgData name="Hồng Nhung Nguyễn" userId="6a381378437eae27" providerId="LiveId" clId="{176D40F7-F1BE-46A1-BFD0-875512BF32A4}" dt="2021-08-03T03:50:03.117" v="964"/>
      <pc:docMkLst>
        <pc:docMk/>
      </pc:docMkLst>
      <pc:sldChg chg="modSp mod">
        <pc:chgData name="Hồng Nhung Nguyễn" userId="6a381378437eae27" providerId="LiveId" clId="{176D40F7-F1BE-46A1-BFD0-875512BF32A4}" dt="2021-08-03T03:11:52.549" v="51" actId="20577"/>
        <pc:sldMkLst>
          <pc:docMk/>
          <pc:sldMk cId="0" sldId="256"/>
        </pc:sldMkLst>
        <pc:spChg chg="mod">
          <ac:chgData name="Hồng Nhung Nguyễn" userId="6a381378437eae27" providerId="LiveId" clId="{176D40F7-F1BE-46A1-BFD0-875512BF32A4}" dt="2021-08-03T03:11:52.549" v="51" actId="20577"/>
          <ac:spMkLst>
            <pc:docMk/>
            <pc:sldMk cId="0" sldId="256"/>
            <ac:spMk id="184" creationId="{00000000-0000-0000-0000-000000000000}"/>
          </ac:spMkLst>
        </pc:spChg>
      </pc:sldChg>
      <pc:sldChg chg="addSp delSp modSp mod">
        <pc:chgData name="Hồng Nhung Nguyễn" userId="6a381378437eae27" providerId="LiveId" clId="{176D40F7-F1BE-46A1-BFD0-875512BF32A4}" dt="2021-08-03T03:14:51.135" v="207" actId="14100"/>
        <pc:sldMkLst>
          <pc:docMk/>
          <pc:sldMk cId="0" sldId="259"/>
        </pc:sldMkLst>
        <pc:spChg chg="add del mod">
          <ac:chgData name="Hồng Nhung Nguyễn" userId="6a381378437eae27" providerId="LiveId" clId="{176D40F7-F1BE-46A1-BFD0-875512BF32A4}" dt="2021-08-03T03:13:42.092" v="157" actId="478"/>
          <ac:spMkLst>
            <pc:docMk/>
            <pc:sldMk cId="0" sldId="259"/>
            <ac:spMk id="3" creationId="{B18F6188-E248-4A7A-9BF2-4543682CF82B}"/>
          </ac:spMkLst>
        </pc:spChg>
        <pc:spChg chg="mod">
          <ac:chgData name="Hồng Nhung Nguyễn" userId="6a381378437eae27" providerId="LiveId" clId="{176D40F7-F1BE-46A1-BFD0-875512BF32A4}" dt="2021-08-03T03:14:51.135" v="207" actId="14100"/>
          <ac:spMkLst>
            <pc:docMk/>
            <pc:sldMk cId="0" sldId="259"/>
            <ac:spMk id="221" creationId="{00000000-0000-0000-0000-000000000000}"/>
          </ac:spMkLst>
        </pc:spChg>
        <pc:spChg chg="del">
          <ac:chgData name="Hồng Nhung Nguyễn" userId="6a381378437eae27" providerId="LiveId" clId="{176D40F7-F1BE-46A1-BFD0-875512BF32A4}" dt="2021-08-03T03:13:35.635" v="156" actId="478"/>
          <ac:spMkLst>
            <pc:docMk/>
            <pc:sldMk cId="0" sldId="259"/>
            <ac:spMk id="222" creationId="{00000000-0000-0000-0000-000000000000}"/>
          </ac:spMkLst>
        </pc:spChg>
      </pc:sldChg>
      <pc:sldChg chg="modSp mod">
        <pc:chgData name="Hồng Nhung Nguyễn" userId="6a381378437eae27" providerId="LiveId" clId="{176D40F7-F1BE-46A1-BFD0-875512BF32A4}" dt="2021-08-03T03:49:50.680" v="963" actId="20577"/>
        <pc:sldMkLst>
          <pc:docMk/>
          <pc:sldMk cId="0" sldId="261"/>
        </pc:sldMkLst>
        <pc:spChg chg="mod">
          <ac:chgData name="Hồng Nhung Nguyễn" userId="6a381378437eae27" providerId="LiveId" clId="{176D40F7-F1BE-46A1-BFD0-875512BF32A4}" dt="2021-08-03T03:16:58.318" v="275" actId="20577"/>
          <ac:spMkLst>
            <pc:docMk/>
            <pc:sldMk cId="0" sldId="261"/>
            <ac:spMk id="236" creationId="{00000000-0000-0000-0000-000000000000}"/>
          </ac:spMkLst>
        </pc:spChg>
        <pc:spChg chg="mod">
          <ac:chgData name="Hồng Nhung Nguyễn" userId="6a381378437eae27" providerId="LiveId" clId="{176D40F7-F1BE-46A1-BFD0-875512BF32A4}" dt="2021-08-03T03:49:50.680" v="963" actId="20577"/>
          <ac:spMkLst>
            <pc:docMk/>
            <pc:sldMk cId="0" sldId="261"/>
            <ac:spMk id="237" creationId="{00000000-0000-0000-0000-000000000000}"/>
          </ac:spMkLst>
        </pc:spChg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2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3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4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5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6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7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8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9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0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1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2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3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4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5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6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7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8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9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0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2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3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4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5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6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7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8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9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90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91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92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93"/>
        </pc:sldMkLst>
      </pc:sldChg>
      <pc:sldChg chg="modSp add mod">
        <pc:chgData name="Hồng Nhung Nguyễn" userId="6a381378437eae27" providerId="LiveId" clId="{176D40F7-F1BE-46A1-BFD0-875512BF32A4}" dt="2021-08-03T03:50:03.117" v="964"/>
        <pc:sldMkLst>
          <pc:docMk/>
          <pc:sldMk cId="1422980238" sldId="295"/>
        </pc:sldMkLst>
        <pc:spChg chg="mod">
          <ac:chgData name="Hồng Nhung Nguyễn" userId="6a381378437eae27" providerId="LiveId" clId="{176D40F7-F1BE-46A1-BFD0-875512BF32A4}" dt="2021-08-03T03:50:03.117" v="964"/>
          <ac:spMkLst>
            <pc:docMk/>
            <pc:sldMk cId="1422980238" sldId="295"/>
            <ac:spMk id="237" creationId="{00000000-0000-0000-0000-000000000000}"/>
          </ac:spMkLst>
        </pc:spChg>
      </pc:sldChg>
      <pc:sldChg chg="add">
        <pc:chgData name="Hồng Nhung Nguyễn" userId="6a381378437eae27" providerId="LiveId" clId="{176D40F7-F1BE-46A1-BFD0-875512BF32A4}" dt="2021-08-03T03:46:14.923" v="958"/>
        <pc:sldMkLst>
          <pc:docMk/>
          <pc:sldMk cId="1420130898" sldId="29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9122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5704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13262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85531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24626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19646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7228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7747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028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6717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1815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246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6724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7143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Google Shape;25;p3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 rot="10800000" flipH="1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29" name="Google Shape;29;p3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32" name="Google Shape;32;p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Google Shape;33;p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" name="Google Shape;39;p3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63" name="Google Shape;63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" name="Google Shape;64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71" name="Google Shape;71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72" name="Google Shape;72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6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0" y="631064"/>
            <a:ext cx="524914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>
                <a:solidFill>
                  <a:schemeClr val="tx1"/>
                </a:solidFill>
              </a:rPr>
              <a:t>Trong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giờ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học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Lịch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sử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cô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Hạnh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nêu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một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năm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của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thế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kỉ</a:t>
            </a:r>
            <a:r>
              <a:rPr lang="en-US" sz="2000" dirty="0" smtClean="0">
                <a:solidFill>
                  <a:schemeClr val="tx1"/>
                </a:solidFill>
              </a:rPr>
              <a:t> XX </a:t>
            </a:r>
            <a:r>
              <a:rPr lang="en-US" sz="2000" dirty="0" err="1" smtClean="0">
                <a:solidFill>
                  <a:schemeClr val="tx1"/>
                </a:solidFill>
              </a:rPr>
              <a:t>đánh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dấu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một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mốc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quan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trọng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trong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lịch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sử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đất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nước</a:t>
            </a:r>
            <a:r>
              <a:rPr lang="en-US" sz="2000" dirty="0" smtClean="0">
                <a:solidFill>
                  <a:schemeClr val="tx1"/>
                </a:solidFill>
              </a:rPr>
              <a:t> ta. </a:t>
            </a:r>
            <a:r>
              <a:rPr lang="en-US" sz="2000" dirty="0" err="1" smtClean="0">
                <a:solidFill>
                  <a:schemeClr val="tx1"/>
                </a:solidFill>
              </a:rPr>
              <a:t>Năm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đó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là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số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được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từ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các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chữ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số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lẻ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khác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nhau</a:t>
            </a:r>
            <a:r>
              <a:rPr lang="en-US" sz="2000" dirty="0" smtClean="0">
                <a:solidFill>
                  <a:schemeClr val="tx1"/>
                </a:solidFill>
              </a:rPr>
              <a:t>. </a:t>
            </a:r>
            <a:r>
              <a:rPr lang="en-US" sz="2000" dirty="0" err="1" smtClean="0">
                <a:solidFill>
                  <a:schemeClr val="tx1"/>
                </a:solidFill>
              </a:rPr>
              <a:t>Số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đó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còn</a:t>
            </a:r>
            <a:r>
              <a:rPr lang="en-US" sz="2000" dirty="0" smtClean="0">
                <a:solidFill>
                  <a:schemeClr val="tx1"/>
                </a:solidFill>
              </a:rPr>
              <a:t> chia </a:t>
            </a:r>
            <a:r>
              <a:rPr lang="en-US" sz="2000" dirty="0" err="1" smtClean="0">
                <a:solidFill>
                  <a:schemeClr val="tx1"/>
                </a:solidFill>
              </a:rPr>
              <a:t>hết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cho</a:t>
            </a:r>
            <a:r>
              <a:rPr lang="en-US" sz="2000" dirty="0" smtClean="0">
                <a:solidFill>
                  <a:schemeClr val="tx1"/>
                </a:solidFill>
              </a:rPr>
              <a:t> 5 </a:t>
            </a:r>
            <a:r>
              <a:rPr lang="en-US" sz="2000" dirty="0" err="1" smtClean="0">
                <a:solidFill>
                  <a:schemeClr val="tx1"/>
                </a:solidFill>
              </a:rPr>
              <a:t>và</a:t>
            </a:r>
            <a:r>
              <a:rPr lang="en-US" sz="2000" dirty="0" smtClean="0">
                <a:solidFill>
                  <a:schemeClr val="tx1"/>
                </a:solidFill>
              </a:rPr>
              <a:t> chia </a:t>
            </a:r>
            <a:r>
              <a:rPr lang="en-US" sz="2000" dirty="0" err="1" smtClean="0">
                <a:solidFill>
                  <a:schemeClr val="tx1"/>
                </a:solidFill>
              </a:rPr>
              <a:t>cho</a:t>
            </a:r>
            <a:r>
              <a:rPr lang="en-US" sz="2000" dirty="0" smtClean="0">
                <a:solidFill>
                  <a:schemeClr val="tx1"/>
                </a:solidFill>
              </a:rPr>
              <a:t> 9 </a:t>
            </a:r>
            <a:r>
              <a:rPr lang="en-US" sz="2000" dirty="0" err="1" smtClean="0">
                <a:solidFill>
                  <a:schemeClr val="tx1"/>
                </a:solidFill>
              </a:rPr>
              <a:t>dư</a:t>
            </a:r>
            <a:r>
              <a:rPr lang="en-US" sz="2000" dirty="0" smtClean="0">
                <a:solidFill>
                  <a:schemeClr val="tx1"/>
                </a:solidFill>
              </a:rPr>
              <a:t> 4.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3517033" y="3205908"/>
            <a:ext cx="4778668" cy="1283192"/>
          </a:xfrm>
          <a:prstGeom prst="cloudCallout">
            <a:avLst>
              <a:gd name="adj1" fmla="val -80793"/>
              <a:gd name="adj2" fmla="val 5439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i="1" dirty="0" err="1" smtClean="0">
                <a:solidFill>
                  <a:srgbClr val="002060"/>
                </a:solidFill>
              </a:rPr>
              <a:t>Hỏi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năm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đó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là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năm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nào</a:t>
            </a:r>
            <a:r>
              <a:rPr lang="en-US" sz="2000" i="1" dirty="0" smtClean="0">
                <a:solidFill>
                  <a:srgbClr val="002060"/>
                </a:solidFill>
              </a:rPr>
              <a:t>?</a:t>
            </a:r>
            <a:endParaRPr lang="vi-VN" sz="2000" i="1" dirty="0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321" y="3925977"/>
            <a:ext cx="890521" cy="11262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5861" y="457901"/>
            <a:ext cx="3749539" cy="233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87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6847" y="192953"/>
            <a:ext cx="2062305" cy="19868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39460" y="1063485"/>
            <a:ext cx="3616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err="1" smtClean="0"/>
              <a:t>Trả</a:t>
            </a:r>
            <a:r>
              <a:rPr lang="en-US" sz="2800" b="1" i="1" u="sng" dirty="0" smtClean="0"/>
              <a:t> </a:t>
            </a:r>
            <a:r>
              <a:rPr lang="en-US" sz="2800" b="1" i="1" u="sng" dirty="0" err="1" smtClean="0"/>
              <a:t>lời</a:t>
            </a:r>
            <a:r>
              <a:rPr lang="en-US" sz="2800" b="1" i="1" u="sng" dirty="0" smtClean="0"/>
              <a:t>:</a:t>
            </a:r>
            <a:endParaRPr lang="vi-VN" sz="2800" b="1" i="1" u="sng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462672" y="2337427"/>
            <a:ext cx="7754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a) 135 : 9 = 15 =&gt; 135 chia hết cho 9.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462672" y="3488250"/>
            <a:ext cx="8491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b) S = 1 + 3 + 5 = 9 =&gt; S chia hết cho 9.</a:t>
            </a:r>
            <a:endParaRPr lang="en-US" sz="28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672" y="1106764"/>
            <a:ext cx="1131289" cy="47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58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3" name="Right Arrow 2"/>
          <p:cNvSpPr/>
          <p:nvPr/>
        </p:nvSpPr>
        <p:spPr>
          <a:xfrm>
            <a:off x="140677" y="2321169"/>
            <a:ext cx="527539" cy="474785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936433" y="1645260"/>
            <a:ext cx="7970280" cy="2301387"/>
            <a:chOff x="861645" y="819883"/>
            <a:chExt cx="8018585" cy="2193680"/>
          </a:xfrm>
        </p:grpSpPr>
        <p:sp>
          <p:nvSpPr>
            <p:cNvPr id="5" name="Rounded Rectangle 4"/>
            <p:cNvSpPr/>
            <p:nvPr/>
          </p:nvSpPr>
          <p:spPr>
            <a:xfrm>
              <a:off x="861645" y="819883"/>
              <a:ext cx="8018585" cy="2193680"/>
            </a:xfrm>
            <a:prstGeom prst="roundRect">
              <a:avLst/>
            </a:prstGeom>
            <a:solidFill>
              <a:srgbClr val="BFFE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US" sz="2800" dirty="0" smtClean="0">
                  <a:solidFill>
                    <a:schemeClr val="tx1"/>
                  </a:solidFill>
                </a:rPr>
                <a:t>	</a:t>
              </a:r>
              <a:r>
                <a:rPr lang="vi-VN" sz="2800" b="1" dirty="0">
                  <a:solidFill>
                    <a:schemeClr val="tx1"/>
                  </a:solidFill>
                </a:rPr>
                <a:t>Các số có tổng các chữ số chia hết cho 9 thì chia hết cho 9 và chỉ những số đó mới chia hết cho </a:t>
              </a:r>
              <a:r>
                <a:rPr lang="vi-VN" sz="2800" b="1">
                  <a:solidFill>
                    <a:schemeClr val="tx1"/>
                  </a:solidFill>
                </a:rPr>
                <a:t>9</a:t>
              </a:r>
              <a:r>
                <a:rPr lang="vi-VN" sz="2800" b="1" smtClean="0">
                  <a:solidFill>
                    <a:schemeClr val="tx1"/>
                  </a:solidFill>
                </a:rPr>
                <a:t>.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3565" y="1014038"/>
              <a:ext cx="630401" cy="597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163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3" name="Horizontal Scroll 2"/>
          <p:cNvSpPr/>
          <p:nvPr/>
        </p:nvSpPr>
        <p:spPr>
          <a:xfrm>
            <a:off x="1449590" y="191938"/>
            <a:ext cx="7330854" cy="2545862"/>
          </a:xfrm>
          <a:prstGeom prst="horizontalScroll">
            <a:avLst>
              <a:gd name="adj" fmla="val 14604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b="1" i="1" u="sng" dirty="0" err="1" smtClean="0">
                <a:solidFill>
                  <a:schemeClr val="tx1">
                    <a:lumMod val="50000"/>
                  </a:schemeClr>
                </a:solidFill>
              </a:rPr>
              <a:t>Luyện</a:t>
            </a:r>
            <a:r>
              <a:rPr lang="en-US" sz="2400" b="1" i="1" u="sng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i="1" u="sng" dirty="0" err="1" smtClean="0">
                <a:solidFill>
                  <a:schemeClr val="tx1">
                    <a:lumMod val="50000"/>
                  </a:schemeClr>
                </a:solidFill>
              </a:rPr>
              <a:t>tập</a:t>
            </a:r>
            <a:r>
              <a:rPr lang="en-US" sz="2400" b="1" i="1" u="sng" dirty="0" smtClean="0">
                <a:solidFill>
                  <a:schemeClr val="tx1">
                    <a:lumMod val="50000"/>
                  </a:schemeClr>
                </a:solidFill>
              </a:rPr>
              <a:t> 2: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Viết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một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có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hai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chữ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sao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cho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: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đó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chia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hết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cho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2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và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9;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đó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chia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hết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cho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cả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ba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2, 5, 9.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7055" y="2531274"/>
            <a:ext cx="1951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err="1" smtClean="0">
                <a:solidFill>
                  <a:srgbClr val="FF0000"/>
                </a:solidFill>
              </a:rPr>
              <a:t>Trả</a:t>
            </a:r>
            <a:r>
              <a:rPr lang="en-US" sz="2800" b="1" i="1" u="sng" dirty="0" smtClean="0">
                <a:solidFill>
                  <a:srgbClr val="FF0000"/>
                </a:solidFill>
              </a:rPr>
              <a:t> </a:t>
            </a:r>
            <a:r>
              <a:rPr lang="en-US" sz="2800" b="1" i="1" u="sng" dirty="0" err="1" smtClean="0">
                <a:solidFill>
                  <a:srgbClr val="FF0000"/>
                </a:solidFill>
              </a:rPr>
              <a:t>lời</a:t>
            </a:r>
            <a:r>
              <a:rPr lang="en-US" sz="2800" b="1" i="1" u="sng" dirty="0" smtClean="0">
                <a:solidFill>
                  <a:srgbClr val="FF0000"/>
                </a:solidFill>
              </a:rPr>
              <a:t>:</a:t>
            </a:r>
            <a:endParaRPr lang="vi-VN" sz="2800" b="1" i="1" u="sng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920" y="3271020"/>
            <a:ext cx="8717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a) Số có hai chữ số chia hết cho 2 và 9 là: </a:t>
            </a:r>
            <a:r>
              <a:rPr lang="vi-VN" sz="2800" b="1"/>
              <a:t>36</a:t>
            </a:r>
            <a:r>
              <a:rPr lang="vi-VN" sz="2800" smtClean="0"/>
              <a:t>.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39920" y="3888738"/>
            <a:ext cx="896548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b) Số có hai chữ số chia hết cho cả ba số 2, 5, 9 là: </a:t>
            </a:r>
            <a:r>
              <a:rPr lang="vi-VN" sz="2800" b="1" dirty="0"/>
              <a:t>90.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7240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97354" y="537509"/>
            <a:ext cx="4803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LUYỆN TẬP</a:t>
            </a:r>
            <a:endParaRPr lang="vi-VN" sz="2800" b="1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026" y="2293615"/>
            <a:ext cx="89353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 smtClean="0"/>
              <a:t>Bài</a:t>
            </a:r>
            <a:r>
              <a:rPr lang="en-US" sz="2000" b="1" dirty="0" smtClean="0"/>
              <a:t> 1: </a:t>
            </a:r>
            <a:r>
              <a:rPr lang="en-US" sz="2000" dirty="0" smtClean="0"/>
              <a:t>Cho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err="1" smtClean="0"/>
              <a:t>số</a:t>
            </a:r>
            <a:r>
              <a:rPr lang="en-US" sz="2000" smtClean="0"/>
              <a:t> </a:t>
            </a:r>
            <a:r>
              <a:rPr lang="en-US" sz="2000" smtClean="0"/>
              <a:t>104</a:t>
            </a:r>
            <a:r>
              <a:rPr lang="en-US" sz="2000"/>
              <a:t>;</a:t>
            </a:r>
            <a:r>
              <a:rPr lang="en-US" sz="2000" smtClean="0"/>
              <a:t> 627; </a:t>
            </a:r>
            <a:r>
              <a:rPr lang="en-US" sz="2000" smtClean="0"/>
              <a:t>3 </a:t>
            </a:r>
            <a:r>
              <a:rPr lang="en-US" sz="2000" smtClean="0"/>
              <a:t>114; </a:t>
            </a:r>
            <a:r>
              <a:rPr lang="en-US" sz="2000" smtClean="0"/>
              <a:t>5 </a:t>
            </a:r>
            <a:r>
              <a:rPr lang="en-US" sz="2000" smtClean="0"/>
              <a:t>123; </a:t>
            </a:r>
            <a:r>
              <a:rPr lang="en-US" sz="2000" dirty="0" smtClean="0"/>
              <a:t>6 831 </a:t>
            </a:r>
            <a:r>
              <a:rPr lang="en-US" sz="2000" dirty="0" err="1" smtClean="0"/>
              <a:t>và</a:t>
            </a:r>
            <a:r>
              <a:rPr lang="en-US" sz="2000" dirty="0" smtClean="0"/>
              <a:t> 72 102.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:   </a:t>
            </a:r>
            <a:endParaRPr lang="vi-VN" sz="20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94026" y="2889721"/>
            <a:ext cx="76963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/>
              <a:t>a)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chia </a:t>
            </a:r>
            <a:r>
              <a:rPr lang="en-US" sz="2000" dirty="0" err="1" smtClean="0"/>
              <a:t>hết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3? </a:t>
            </a:r>
            <a:r>
              <a:rPr lang="en-US" sz="2000" dirty="0" err="1" smtClean="0"/>
              <a:t>Vì</a:t>
            </a:r>
            <a:r>
              <a:rPr lang="en-US" sz="2000" dirty="0" smtClean="0"/>
              <a:t> </a:t>
            </a:r>
            <a:r>
              <a:rPr lang="en-US" sz="2000" dirty="0" err="1" smtClean="0"/>
              <a:t>sao</a:t>
            </a:r>
            <a:r>
              <a:rPr lang="en-US" sz="2000" dirty="0" smtClean="0"/>
              <a:t>? </a:t>
            </a:r>
            <a:endParaRPr lang="vi-VN" sz="20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94026" y="3433533"/>
            <a:ext cx="85721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/>
              <a:t>b)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</a:t>
            </a:r>
            <a:r>
              <a:rPr lang="en-US" sz="2000" dirty="0" err="1" smtClean="0"/>
              <a:t>không</a:t>
            </a:r>
            <a:r>
              <a:rPr lang="en-US" sz="2000" dirty="0" smtClean="0"/>
              <a:t> chia </a:t>
            </a:r>
            <a:r>
              <a:rPr lang="en-US" sz="2000" dirty="0" err="1" smtClean="0"/>
              <a:t>hết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3? </a:t>
            </a:r>
            <a:r>
              <a:rPr lang="en-US" sz="2000" dirty="0" err="1" smtClean="0"/>
              <a:t>Vì</a:t>
            </a:r>
            <a:r>
              <a:rPr lang="en-US" sz="2000" dirty="0" smtClean="0"/>
              <a:t> </a:t>
            </a:r>
            <a:r>
              <a:rPr lang="en-US" sz="2000" dirty="0" err="1" smtClean="0"/>
              <a:t>sao</a:t>
            </a:r>
            <a:r>
              <a:rPr lang="en-US" sz="2000" dirty="0" smtClean="0"/>
              <a:t>? </a:t>
            </a:r>
            <a:endParaRPr lang="vi-VN" sz="20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75860" y="3999286"/>
            <a:ext cx="85721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/>
              <a:t>c)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chia </a:t>
            </a:r>
            <a:r>
              <a:rPr lang="en-US" sz="2000" dirty="0" err="1" smtClean="0"/>
              <a:t>hết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9? </a:t>
            </a:r>
            <a:r>
              <a:rPr lang="en-US" sz="2000" dirty="0" err="1" smtClean="0"/>
              <a:t>Vì</a:t>
            </a:r>
            <a:r>
              <a:rPr lang="en-US" sz="2000" dirty="0" smtClean="0"/>
              <a:t> </a:t>
            </a:r>
            <a:r>
              <a:rPr lang="en-US" sz="2000" dirty="0" err="1" smtClean="0"/>
              <a:t>sao</a:t>
            </a:r>
            <a:r>
              <a:rPr lang="en-US" sz="2000" dirty="0" smtClean="0"/>
              <a:t>? </a:t>
            </a:r>
            <a:endParaRPr lang="vi-VN" sz="2000" dirty="0" smtClean="0"/>
          </a:p>
        </p:txBody>
      </p:sp>
      <p:sp>
        <p:nvSpPr>
          <p:cNvPr id="3" name="Rounded Rectangle 2"/>
          <p:cNvSpPr/>
          <p:nvPr/>
        </p:nvSpPr>
        <p:spPr>
          <a:xfrm>
            <a:off x="2305318" y="1338331"/>
            <a:ext cx="3850783" cy="656107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 NHÓM</a:t>
            </a:r>
            <a:endParaRPr lang="vi-V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026" y="4525646"/>
            <a:ext cx="85721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/>
              <a:t>d)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chia </a:t>
            </a:r>
            <a:r>
              <a:rPr lang="en-US" sz="2000" dirty="0" err="1" smtClean="0"/>
              <a:t>hết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3, </a:t>
            </a:r>
            <a:r>
              <a:rPr lang="en-US" sz="2000" dirty="0" err="1" smtClean="0"/>
              <a:t>nhưng</a:t>
            </a:r>
            <a:r>
              <a:rPr lang="en-US" sz="2000" dirty="0" smtClean="0"/>
              <a:t> </a:t>
            </a:r>
            <a:r>
              <a:rPr lang="en-US" sz="2000" dirty="0" err="1" smtClean="0"/>
              <a:t>không</a:t>
            </a:r>
            <a:r>
              <a:rPr lang="en-US" sz="2000" dirty="0" smtClean="0"/>
              <a:t> chia </a:t>
            </a:r>
            <a:r>
              <a:rPr lang="en-US" sz="2000" dirty="0" err="1" smtClean="0"/>
              <a:t>hết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9? </a:t>
            </a:r>
            <a:r>
              <a:rPr lang="en-US" sz="2000" dirty="0" err="1" smtClean="0"/>
              <a:t>Vì</a:t>
            </a:r>
            <a:r>
              <a:rPr lang="en-US" sz="2000" dirty="0" smtClean="0"/>
              <a:t> </a:t>
            </a:r>
            <a:r>
              <a:rPr lang="en-US" sz="2000" dirty="0" err="1" smtClean="0"/>
              <a:t>sao</a:t>
            </a:r>
            <a:r>
              <a:rPr lang="en-US" sz="2000" dirty="0" smtClean="0"/>
              <a:t>? </a:t>
            </a:r>
            <a:endParaRPr lang="vi-VN" sz="20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8683" y="331074"/>
            <a:ext cx="2423496" cy="145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8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1" grpId="0"/>
      <p:bldP spid="12" grpId="0"/>
      <p:bldP spid="3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340042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40318" y="1416137"/>
            <a:ext cx="81213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 smtClean="0"/>
              <a:t>Bài</a:t>
            </a:r>
            <a:r>
              <a:rPr lang="en-US" sz="2000" b="1" dirty="0" smtClean="0"/>
              <a:t> 1</a:t>
            </a:r>
            <a:r>
              <a:rPr lang="en-US" sz="2000" b="1" smtClean="0"/>
              <a:t>: </a:t>
            </a:r>
            <a:r>
              <a:rPr lang="en-US" sz="2000" smtClean="0"/>
              <a:t>104; 627; </a:t>
            </a:r>
            <a:r>
              <a:rPr lang="en-US" sz="2000" smtClean="0"/>
              <a:t>3 </a:t>
            </a:r>
            <a:r>
              <a:rPr lang="en-US" sz="2000" smtClean="0"/>
              <a:t>114; </a:t>
            </a:r>
            <a:r>
              <a:rPr lang="en-US" sz="2000" smtClean="0"/>
              <a:t>5 </a:t>
            </a:r>
            <a:r>
              <a:rPr lang="en-US" sz="2000" smtClean="0"/>
              <a:t>123; </a:t>
            </a:r>
            <a:r>
              <a:rPr lang="en-US" sz="2000" dirty="0" smtClean="0"/>
              <a:t>6 831 </a:t>
            </a:r>
            <a:r>
              <a:rPr lang="en-US" sz="2000" dirty="0" err="1" smtClean="0"/>
              <a:t>và</a:t>
            </a:r>
            <a:r>
              <a:rPr lang="en-US" sz="2000" dirty="0" smtClean="0"/>
              <a:t> 72 102. </a:t>
            </a:r>
            <a:endParaRPr lang="vi-VN" sz="20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998313" y="342937"/>
            <a:ext cx="2295731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i="1" u="sng" dirty="0" err="1" smtClean="0">
                <a:solidFill>
                  <a:schemeClr val="bg1"/>
                </a:solidFill>
              </a:rPr>
              <a:t>Trả</a:t>
            </a:r>
            <a:r>
              <a:rPr lang="en-US" sz="2800" b="1" i="1" u="sng" dirty="0" smtClean="0">
                <a:solidFill>
                  <a:schemeClr val="bg1"/>
                </a:solidFill>
              </a:rPr>
              <a:t> </a:t>
            </a:r>
            <a:r>
              <a:rPr lang="en-US" sz="2800" b="1" i="1" u="sng" dirty="0" err="1" smtClean="0">
                <a:solidFill>
                  <a:schemeClr val="bg1"/>
                </a:solidFill>
              </a:rPr>
              <a:t>lời</a:t>
            </a:r>
            <a:r>
              <a:rPr lang="en-US" sz="2800" b="1" i="1" u="sng" dirty="0" smtClean="0">
                <a:solidFill>
                  <a:schemeClr val="bg1"/>
                </a:solidFill>
              </a:rPr>
              <a:t>:</a:t>
            </a:r>
            <a:endParaRPr lang="vi-VN" sz="2800" i="1" u="sng" dirty="0" smtClean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15522" y="2134326"/>
                <a:ext cx="8888198" cy="2400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a) </a:t>
                </a:r>
                <a:r>
                  <a:rPr lang="en-US" sz="2000" i="1" dirty="0" err="1" smtClean="0"/>
                  <a:t>Các</a:t>
                </a:r>
                <a:r>
                  <a:rPr lang="en-US" sz="2000" i="1" dirty="0" smtClean="0"/>
                  <a:t> </a:t>
                </a:r>
                <a:r>
                  <a:rPr lang="en-US" sz="2000" i="1" dirty="0" err="1" smtClean="0"/>
                  <a:t>số</a:t>
                </a:r>
                <a:r>
                  <a:rPr lang="en-US" sz="2000" i="1" dirty="0" smtClean="0"/>
                  <a:t> chia </a:t>
                </a:r>
                <a:r>
                  <a:rPr lang="en-US" sz="2000" i="1" dirty="0" err="1" smtClean="0"/>
                  <a:t>hết</a:t>
                </a:r>
                <a:r>
                  <a:rPr lang="en-US" sz="2000" i="1" dirty="0" smtClean="0"/>
                  <a:t> </a:t>
                </a:r>
                <a:r>
                  <a:rPr lang="en-US" sz="2000" i="1" dirty="0" err="1" smtClean="0"/>
                  <a:t>cho</a:t>
                </a:r>
                <a:r>
                  <a:rPr lang="en-US" sz="2000" i="1" dirty="0" smtClean="0"/>
                  <a:t> 3 </a:t>
                </a:r>
                <a:r>
                  <a:rPr lang="en-US" sz="2000" i="1" dirty="0" err="1" smtClean="0"/>
                  <a:t>là</a:t>
                </a:r>
                <a:r>
                  <a:rPr lang="en-US" sz="2000" i="1" dirty="0" smtClean="0"/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+ </a:t>
                </a:r>
                <a:r>
                  <a:rPr lang="vi-VN" sz="2000" smtClean="0"/>
                  <a:t>Số 627</a:t>
                </a:r>
                <a:r>
                  <a:rPr lang="en-GB" sz="2000" smtClean="0"/>
                  <a:t>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vi-VN" sz="2000" smtClean="0"/>
                  <a:t> </a:t>
                </a:r>
                <a:r>
                  <a:rPr lang="vi-VN" sz="2000" dirty="0"/>
                  <a:t>3 vì tổng các chữ số 6 + 2 + 7 = 15 chia hết cho 3</a:t>
                </a:r>
                <a:r>
                  <a:rPr lang="vi-VN" sz="2000" dirty="0" smtClean="0"/>
                  <a:t>.</a:t>
                </a:r>
                <a:endParaRPr lang="en-US" sz="2000" dirty="0" smtClean="0"/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+ </a:t>
                </a:r>
                <a:r>
                  <a:rPr lang="vi-VN" sz="2000" dirty="0" smtClean="0"/>
                  <a:t>Số </a:t>
                </a:r>
                <a:r>
                  <a:rPr lang="vi-VN" sz="2000" dirty="0"/>
                  <a:t>3 </a:t>
                </a:r>
                <a:r>
                  <a:rPr lang="vi-VN" sz="2000"/>
                  <a:t>114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GB" sz="2000" smtClean="0"/>
                  <a:t> </a:t>
                </a:r>
                <a:r>
                  <a:rPr lang="vi-VN" sz="2000" smtClean="0"/>
                  <a:t>3 </a:t>
                </a:r>
                <a:r>
                  <a:rPr lang="vi-VN" sz="2000" dirty="0"/>
                  <a:t>vì tổng các </a:t>
                </a:r>
                <a:r>
                  <a:rPr lang="vi-VN" sz="2000" dirty="0" smtClean="0"/>
                  <a:t>chữ </a:t>
                </a:r>
                <a:r>
                  <a:rPr lang="vi-VN" sz="2000" dirty="0"/>
                  <a:t>số 3 + 1 + 1 + 4 = 9 chia hết cho 3</a:t>
                </a:r>
                <a:r>
                  <a:rPr lang="vi-VN" sz="2000" dirty="0" smtClean="0"/>
                  <a:t>.</a:t>
                </a:r>
                <a:endParaRPr lang="en-US" sz="2000" dirty="0" smtClean="0"/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+ </a:t>
                </a:r>
                <a:r>
                  <a:rPr lang="vi-VN" sz="2000" dirty="0" smtClean="0"/>
                  <a:t>Số </a:t>
                </a:r>
                <a:r>
                  <a:rPr lang="vi-VN" sz="2000" dirty="0"/>
                  <a:t>6 831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vi-VN" sz="2000" dirty="0"/>
                  <a:t> 3 vì tổng các chữ số 6 + 8 + 3 + 1 = 18 chia hết cho 3.</a:t>
                </a:r>
                <a:endParaRPr lang="en-US" sz="2000" dirty="0"/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+ </a:t>
                </a:r>
                <a:r>
                  <a:rPr lang="vi-VN" sz="2000" dirty="0" smtClean="0"/>
                  <a:t>Số </a:t>
                </a:r>
                <a:r>
                  <a:rPr lang="vi-VN" sz="2000" dirty="0"/>
                  <a:t>72 102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 </m:t>
                    </m:r>
                  </m:oMath>
                </a14:m>
                <a:r>
                  <a:rPr lang="vi-VN" sz="2000" dirty="0"/>
                  <a:t>3 vì tổng các chữ số 7 + 2 + 1 + 0 + 2 = 12 chia hết cho </a:t>
                </a:r>
                <a:r>
                  <a:rPr lang="vi-VN" sz="2000"/>
                  <a:t>3</a:t>
                </a:r>
                <a:r>
                  <a:rPr lang="vi-VN" sz="2000" smtClean="0"/>
                  <a:t>.</a:t>
                </a:r>
                <a:endParaRPr lang="en-US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22" y="2134326"/>
                <a:ext cx="8888198" cy="2400657"/>
              </a:xfrm>
              <a:prstGeom prst="rect">
                <a:avLst/>
              </a:prstGeom>
              <a:blipFill>
                <a:blip r:embed="rId3"/>
                <a:stretch>
                  <a:fillRect l="-754" b="-1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95804" y="883640"/>
            <a:ext cx="2366006" cy="161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1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340042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82216" y="1342638"/>
            <a:ext cx="81213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 smtClean="0"/>
              <a:t>Bài</a:t>
            </a:r>
            <a:r>
              <a:rPr lang="en-US" sz="2000" b="1" dirty="0" smtClean="0"/>
              <a:t> 1</a:t>
            </a:r>
            <a:r>
              <a:rPr lang="en-US" sz="2000" b="1" smtClean="0"/>
              <a:t>: </a:t>
            </a:r>
            <a:r>
              <a:rPr lang="en-US" sz="2000" smtClean="0"/>
              <a:t>104; 627; </a:t>
            </a:r>
            <a:r>
              <a:rPr lang="en-US" sz="2000" smtClean="0"/>
              <a:t>3 </a:t>
            </a:r>
            <a:r>
              <a:rPr lang="en-US" sz="2000" smtClean="0"/>
              <a:t>114; </a:t>
            </a:r>
            <a:r>
              <a:rPr lang="en-US" sz="2000" smtClean="0"/>
              <a:t>5 </a:t>
            </a:r>
            <a:r>
              <a:rPr lang="en-US" sz="2000" smtClean="0"/>
              <a:t>123; </a:t>
            </a:r>
            <a:r>
              <a:rPr lang="en-US" sz="2000" dirty="0" smtClean="0"/>
              <a:t>6 831 </a:t>
            </a:r>
            <a:r>
              <a:rPr lang="en-US" sz="2000" dirty="0" err="1" smtClean="0"/>
              <a:t>và</a:t>
            </a:r>
            <a:r>
              <a:rPr lang="en-US" sz="2000" dirty="0" smtClean="0"/>
              <a:t> 72 102. </a:t>
            </a:r>
            <a:endParaRPr lang="vi-VN" sz="20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976278" y="383954"/>
            <a:ext cx="22075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i="1" u="sng" dirty="0" err="1" smtClean="0">
                <a:solidFill>
                  <a:schemeClr val="bg1"/>
                </a:solidFill>
              </a:rPr>
              <a:t>Trả</a:t>
            </a:r>
            <a:r>
              <a:rPr lang="en-US" sz="2800" b="1" i="1" u="sng" dirty="0" smtClean="0">
                <a:solidFill>
                  <a:schemeClr val="bg1"/>
                </a:solidFill>
              </a:rPr>
              <a:t> </a:t>
            </a:r>
            <a:r>
              <a:rPr lang="en-US" sz="2800" b="1" i="1" u="sng" dirty="0" err="1" smtClean="0">
                <a:solidFill>
                  <a:schemeClr val="bg1"/>
                </a:solidFill>
              </a:rPr>
              <a:t>lời</a:t>
            </a:r>
            <a:r>
              <a:rPr lang="en-US" sz="2800" b="1" i="1" u="sng" dirty="0" smtClean="0">
                <a:solidFill>
                  <a:schemeClr val="bg1"/>
                </a:solidFill>
              </a:rPr>
              <a:t>:</a:t>
            </a:r>
            <a:endParaRPr lang="vi-VN" sz="2800" i="1" u="sng" dirty="0" smtClean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36866" y="233729"/>
            <a:ext cx="2366006" cy="16155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2216" y="2221849"/>
            <a:ext cx="864797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/>
              <a:t>b) </a:t>
            </a:r>
            <a:r>
              <a:rPr lang="en-US" sz="2000" i="1" dirty="0" err="1" smtClean="0"/>
              <a:t>Các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số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không</a:t>
            </a:r>
            <a:r>
              <a:rPr lang="en-US" sz="2000" i="1" dirty="0" smtClean="0"/>
              <a:t> chia </a:t>
            </a:r>
            <a:r>
              <a:rPr lang="en-US" sz="2000" i="1" dirty="0" err="1" smtClean="0"/>
              <a:t>hết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cho</a:t>
            </a:r>
            <a:r>
              <a:rPr lang="en-US" sz="2000" i="1" dirty="0" smtClean="0"/>
              <a:t> 3 </a:t>
            </a:r>
            <a:r>
              <a:rPr lang="en-US" sz="2000" i="1" dirty="0" err="1" smtClean="0"/>
              <a:t>là</a:t>
            </a:r>
            <a:r>
              <a:rPr lang="en-US" sz="2000" i="1" dirty="0" smtClean="0"/>
              <a:t>: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+ Số 104 không chia hết cho 3 vì tổng các chữ số 1 + 0 + 4 = 5 không chia hết cho 3.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vi-VN" sz="2000" dirty="0"/>
              <a:t>+ Số 5 123 không chia hết cho 3 vì tổng các chữ số 5 + 1 + 2 + 3 = 11 không chia hết cho </a:t>
            </a:r>
            <a:r>
              <a:rPr lang="vi-VN" sz="2000"/>
              <a:t>3</a:t>
            </a:r>
            <a:r>
              <a:rPr lang="vi-VN" sz="2000" smtClean="0"/>
              <a:t>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48764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340042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40042" y="1657622"/>
            <a:ext cx="81213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 smtClean="0"/>
              <a:t>Bài</a:t>
            </a:r>
            <a:r>
              <a:rPr lang="en-US" sz="2000" b="1" dirty="0" smtClean="0"/>
              <a:t> 1</a:t>
            </a:r>
            <a:r>
              <a:rPr lang="en-US" sz="2000" b="1" smtClean="0"/>
              <a:t>: </a:t>
            </a:r>
            <a:r>
              <a:rPr lang="en-US" sz="2000" smtClean="0"/>
              <a:t>104; 627; 3 114; </a:t>
            </a:r>
            <a:r>
              <a:rPr lang="en-US" sz="2000" smtClean="0"/>
              <a:t>5 </a:t>
            </a:r>
            <a:r>
              <a:rPr lang="en-US" sz="2000" smtClean="0"/>
              <a:t>123; </a:t>
            </a:r>
            <a:r>
              <a:rPr lang="en-US" sz="2000" dirty="0" smtClean="0"/>
              <a:t>6 831 </a:t>
            </a:r>
            <a:r>
              <a:rPr lang="en-US" sz="2000" dirty="0" err="1" smtClean="0"/>
              <a:t>và</a:t>
            </a:r>
            <a:r>
              <a:rPr lang="en-US" sz="2000" dirty="0" smtClean="0"/>
              <a:t> 72 102. </a:t>
            </a:r>
            <a:endParaRPr lang="vi-VN" sz="20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1086447" y="371382"/>
            <a:ext cx="199827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i="1" u="sng" dirty="0" err="1" smtClean="0">
                <a:solidFill>
                  <a:schemeClr val="bg1"/>
                </a:solidFill>
              </a:rPr>
              <a:t>Trả</a:t>
            </a:r>
            <a:r>
              <a:rPr lang="en-US" sz="2800" b="1" i="1" u="sng" dirty="0" smtClean="0">
                <a:solidFill>
                  <a:schemeClr val="bg1"/>
                </a:solidFill>
              </a:rPr>
              <a:t> </a:t>
            </a:r>
            <a:r>
              <a:rPr lang="en-US" sz="2800" b="1" i="1" u="sng" dirty="0" err="1" smtClean="0">
                <a:solidFill>
                  <a:schemeClr val="bg1"/>
                </a:solidFill>
              </a:rPr>
              <a:t>lời</a:t>
            </a:r>
            <a:r>
              <a:rPr lang="en-US" sz="2800" b="1" i="1" u="sng" dirty="0" smtClean="0">
                <a:solidFill>
                  <a:schemeClr val="bg1"/>
                </a:solidFill>
              </a:rPr>
              <a:t>:</a:t>
            </a:r>
            <a:endParaRPr lang="vi-VN" sz="2800" i="1" u="sng" dirty="0" smtClean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83662" y="804570"/>
            <a:ext cx="2366006" cy="16155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0042" y="2393643"/>
            <a:ext cx="768791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/>
              <a:t>c)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chia </a:t>
            </a:r>
            <a:r>
              <a:rPr lang="en-US" sz="2000" dirty="0" err="1" smtClean="0"/>
              <a:t>hết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9 </a:t>
            </a:r>
            <a:r>
              <a:rPr lang="en-US" sz="2000" dirty="0" err="1" smtClean="0"/>
              <a:t>là</a:t>
            </a:r>
            <a:r>
              <a:rPr lang="en-US" sz="2000" dirty="0" smtClean="0"/>
              <a:t>: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+ Số 3 114 chia hết cho 9 vì tổng các chữa số 3 + 1 + 1 + 4 = 9 chia hết </a:t>
            </a:r>
            <a:r>
              <a:rPr lang="vi-VN" sz="2000"/>
              <a:t>cho </a:t>
            </a:r>
            <a:r>
              <a:rPr lang="vi-VN" sz="2000" smtClean="0"/>
              <a:t>9</a:t>
            </a:r>
            <a:r>
              <a:rPr lang="en-GB" sz="2000" smtClean="0"/>
              <a:t>.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vi-VN" sz="2000" dirty="0"/>
              <a:t>+ Số 6 831 chia hết cho 9 vì tổng các chữ số 6 + 8 + 3 + 1 = 18 chia hết </a:t>
            </a:r>
            <a:r>
              <a:rPr lang="vi-VN" sz="2000"/>
              <a:t>cho </a:t>
            </a:r>
            <a:r>
              <a:rPr lang="vi-VN" sz="2000" smtClean="0"/>
              <a:t>9</a:t>
            </a:r>
            <a:r>
              <a:rPr lang="en-GB" sz="2000" smtClean="0"/>
              <a:t>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07170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340042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82216" y="1342638"/>
            <a:ext cx="81213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 smtClean="0"/>
              <a:t>Bài</a:t>
            </a:r>
            <a:r>
              <a:rPr lang="en-US" sz="2000" b="1" dirty="0" smtClean="0"/>
              <a:t> 1</a:t>
            </a:r>
            <a:r>
              <a:rPr lang="en-US" sz="2000" b="1" smtClean="0"/>
              <a:t>: </a:t>
            </a:r>
            <a:r>
              <a:rPr lang="en-US" sz="2000" smtClean="0"/>
              <a:t>104; 627; </a:t>
            </a:r>
            <a:r>
              <a:rPr lang="en-US" sz="2000" smtClean="0"/>
              <a:t>3 </a:t>
            </a:r>
            <a:r>
              <a:rPr lang="en-US" sz="2000" smtClean="0"/>
              <a:t>114; </a:t>
            </a:r>
            <a:r>
              <a:rPr lang="en-US" sz="2000" smtClean="0"/>
              <a:t>5 </a:t>
            </a:r>
            <a:r>
              <a:rPr lang="en-US" sz="2000" smtClean="0"/>
              <a:t>123; </a:t>
            </a:r>
            <a:r>
              <a:rPr lang="en-US" sz="2000" dirty="0" smtClean="0"/>
              <a:t>6 831 </a:t>
            </a:r>
            <a:r>
              <a:rPr lang="en-US" sz="2000" dirty="0" err="1" smtClean="0"/>
              <a:t>và</a:t>
            </a:r>
            <a:r>
              <a:rPr lang="en-US" sz="2000" dirty="0" smtClean="0"/>
              <a:t> 72 102. </a:t>
            </a:r>
            <a:endParaRPr lang="vi-VN" sz="20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25836" y="426989"/>
            <a:ext cx="2366006" cy="16155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2216" y="2042583"/>
            <a:ext cx="791433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d) </a:t>
            </a:r>
            <a:r>
              <a:rPr lang="en-US" sz="2000" i="1" dirty="0" err="1" smtClean="0"/>
              <a:t>Các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số</a:t>
            </a:r>
            <a:r>
              <a:rPr lang="en-US" sz="2000" i="1" dirty="0" smtClean="0"/>
              <a:t> chia </a:t>
            </a:r>
            <a:r>
              <a:rPr lang="en-US" sz="2000" i="1" dirty="0" err="1" smtClean="0"/>
              <a:t>hết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cho</a:t>
            </a:r>
            <a:r>
              <a:rPr lang="en-US" sz="2000" i="1" dirty="0" smtClean="0"/>
              <a:t> 3 </a:t>
            </a:r>
            <a:r>
              <a:rPr lang="en-US" sz="2000" i="1" dirty="0" err="1" smtClean="0"/>
              <a:t>nhưng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không</a:t>
            </a:r>
            <a:r>
              <a:rPr lang="en-US" sz="2000" i="1" dirty="0" smtClean="0"/>
              <a:t> chia </a:t>
            </a:r>
            <a:r>
              <a:rPr lang="en-US" sz="2000" i="1" dirty="0" err="1" smtClean="0"/>
              <a:t>hết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cho</a:t>
            </a:r>
            <a:r>
              <a:rPr lang="en-US" sz="2000" i="1" dirty="0" smtClean="0"/>
              <a:t> 9 </a:t>
            </a:r>
            <a:r>
              <a:rPr lang="en-US" sz="2000" i="1" dirty="0" err="1" smtClean="0"/>
              <a:t>là</a:t>
            </a:r>
            <a:r>
              <a:rPr lang="en-US" sz="2000" i="1" dirty="0" smtClean="0"/>
              <a:t>:</a:t>
            </a:r>
            <a:endParaRPr lang="en-US" sz="2000" i="1" dirty="0"/>
          </a:p>
          <a:p>
            <a:pPr algn="just">
              <a:lnSpc>
                <a:spcPct val="150000"/>
              </a:lnSpc>
            </a:pPr>
            <a:r>
              <a:rPr lang="vi-VN" sz="2000" dirty="0"/>
              <a:t>+ Số 627 chia hết cho 3 và không chia hết cho 9 vì tổng các chữ số 6 + 2 + 7 = 15 chia hết cho 3 nhưng không chia hết cho 9.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vi-VN" sz="2000" dirty="0"/>
              <a:t>+ Số 72 102 chia hết cho 3 và không chia hết cho 9 vì tổng các chữ số 7 + 2 + 1 + 0 + 2 = 12 chia hết cho 3 nhưng không chia hết cho </a:t>
            </a:r>
            <a:r>
              <a:rPr lang="vi-VN" sz="2000"/>
              <a:t>9</a:t>
            </a:r>
            <a:r>
              <a:rPr lang="vi-VN" sz="2000" smtClean="0"/>
              <a:t>.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1086447" y="371382"/>
            <a:ext cx="199827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i="1" u="sng" dirty="0" err="1" smtClean="0">
                <a:solidFill>
                  <a:schemeClr val="bg1"/>
                </a:solidFill>
              </a:rPr>
              <a:t>Trả</a:t>
            </a:r>
            <a:r>
              <a:rPr lang="en-US" sz="2800" b="1" i="1" u="sng" dirty="0" smtClean="0">
                <a:solidFill>
                  <a:schemeClr val="bg1"/>
                </a:solidFill>
              </a:rPr>
              <a:t> </a:t>
            </a:r>
            <a:r>
              <a:rPr lang="en-US" sz="2800" b="1" i="1" u="sng" dirty="0" err="1" smtClean="0">
                <a:solidFill>
                  <a:schemeClr val="bg1"/>
                </a:solidFill>
              </a:rPr>
              <a:t>lời</a:t>
            </a:r>
            <a:r>
              <a:rPr lang="en-US" sz="2800" b="1" i="1" u="sng" dirty="0" smtClean="0">
                <a:solidFill>
                  <a:schemeClr val="bg1"/>
                </a:solidFill>
              </a:rPr>
              <a:t>:</a:t>
            </a:r>
            <a:endParaRPr lang="vi-VN" sz="2800" i="1" u="sng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82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81825" y="493683"/>
            <a:ext cx="4803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LUYỆN TẬP</a:t>
            </a:r>
            <a:endParaRPr lang="vi-VN" sz="2800" b="1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2216" y="1512328"/>
            <a:ext cx="8121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/>
              <a:t>Bài 2: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2, 3, 5</a:t>
            </a:r>
            <a:r>
              <a:rPr lang="en-US" sz="2400" smtClean="0"/>
              <a:t>, 9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nào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ước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smtClean="0"/>
              <a:t>n với: </a:t>
            </a:r>
            <a:endParaRPr lang="vi-VN" sz="24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792070" y="2436716"/>
            <a:ext cx="2852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/>
              <a:t>a) </a:t>
            </a:r>
            <a:r>
              <a:rPr lang="en-US" sz="2400" dirty="0" smtClean="0"/>
              <a:t>n = 4 536</a:t>
            </a:r>
            <a:endParaRPr lang="vi-VN" sz="2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776466" y="3353468"/>
            <a:ext cx="2759923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/>
              <a:t>b) </a:t>
            </a:r>
            <a:r>
              <a:rPr lang="en-US" sz="2400" dirty="0" smtClean="0"/>
              <a:t>n = 3 240</a:t>
            </a:r>
            <a:endParaRPr lang="vi-VN" sz="24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776466" y="4192683"/>
            <a:ext cx="4189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/>
              <a:t>c) </a:t>
            </a:r>
            <a:r>
              <a:rPr lang="en-US" sz="2400" dirty="0" smtClean="0"/>
              <a:t>n = 9 850.</a:t>
            </a:r>
            <a:endParaRPr lang="vi-VN" sz="24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938610" y="2563942"/>
            <a:ext cx="4919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sym typeface="Wingdings" panose="05000000000000000000" pitchFamily="2" charset="2"/>
              </a:rPr>
              <a:t>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vi-VN" sz="2400" dirty="0">
                <a:solidFill>
                  <a:srgbClr val="FF0000"/>
                </a:solidFill>
              </a:rPr>
              <a:t>Các số là ước của n </a:t>
            </a:r>
            <a:r>
              <a:rPr lang="vi-VN" sz="2400">
                <a:solidFill>
                  <a:srgbClr val="FF0000"/>
                </a:solidFill>
              </a:rPr>
              <a:t>là </a:t>
            </a:r>
            <a:r>
              <a:rPr lang="vi-VN" sz="2400" smtClean="0">
                <a:solidFill>
                  <a:srgbClr val="FF0000"/>
                </a:solidFill>
              </a:rPr>
              <a:t>2</a:t>
            </a:r>
            <a:r>
              <a:rPr lang="en-GB" sz="2400" smtClean="0">
                <a:solidFill>
                  <a:srgbClr val="FF0000"/>
                </a:solidFill>
              </a:rPr>
              <a:t>;</a:t>
            </a:r>
            <a:r>
              <a:rPr lang="vi-VN" sz="2400" smtClean="0">
                <a:solidFill>
                  <a:srgbClr val="FF0000"/>
                </a:solidFill>
              </a:rPr>
              <a:t> 3</a:t>
            </a:r>
            <a:r>
              <a:rPr lang="en-GB" sz="2400">
                <a:solidFill>
                  <a:srgbClr val="FF0000"/>
                </a:solidFill>
              </a:rPr>
              <a:t>;</a:t>
            </a:r>
            <a:r>
              <a:rPr lang="vi-VN" sz="2400" smtClean="0">
                <a:solidFill>
                  <a:srgbClr val="FF0000"/>
                </a:solidFill>
              </a:rPr>
              <a:t> </a:t>
            </a:r>
            <a:r>
              <a:rPr lang="vi-VN" sz="2400" smtClean="0">
                <a:solidFill>
                  <a:srgbClr val="FF0000"/>
                </a:solidFill>
              </a:rPr>
              <a:t>9</a:t>
            </a:r>
            <a:r>
              <a:rPr lang="en-GB" sz="2400" smtClean="0">
                <a:solidFill>
                  <a:srgbClr val="FF0000"/>
                </a:solidFill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81175" y="3483600"/>
            <a:ext cx="5464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sym typeface="Wingdings" panose="05000000000000000000" pitchFamily="2" charset="2"/>
              </a:rPr>
              <a:t>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vi-VN" sz="2400" dirty="0">
                <a:solidFill>
                  <a:srgbClr val="FF0000"/>
                </a:solidFill>
              </a:rPr>
              <a:t>Các số là ước của n </a:t>
            </a:r>
            <a:r>
              <a:rPr lang="vi-VN" sz="2400">
                <a:solidFill>
                  <a:srgbClr val="FF0000"/>
                </a:solidFill>
              </a:rPr>
              <a:t>là </a:t>
            </a:r>
            <a:r>
              <a:rPr lang="vi-VN" sz="2400" smtClean="0">
                <a:solidFill>
                  <a:srgbClr val="FF0000"/>
                </a:solidFill>
              </a:rPr>
              <a:t>2</a:t>
            </a:r>
            <a:r>
              <a:rPr lang="en-GB" sz="2400">
                <a:solidFill>
                  <a:srgbClr val="FF0000"/>
                </a:solidFill>
              </a:rPr>
              <a:t>;</a:t>
            </a:r>
            <a:r>
              <a:rPr lang="vi-VN" sz="2400" smtClean="0">
                <a:solidFill>
                  <a:srgbClr val="FF0000"/>
                </a:solidFill>
              </a:rPr>
              <a:t> 5</a:t>
            </a:r>
            <a:r>
              <a:rPr lang="en-GB" sz="2400">
                <a:solidFill>
                  <a:srgbClr val="FF0000"/>
                </a:solidFill>
              </a:rPr>
              <a:t>;</a:t>
            </a:r>
            <a:r>
              <a:rPr lang="vi-VN" sz="2400" smtClean="0">
                <a:solidFill>
                  <a:srgbClr val="FF0000"/>
                </a:solidFill>
              </a:rPr>
              <a:t> 3</a:t>
            </a:r>
            <a:r>
              <a:rPr lang="en-GB" sz="2400" smtClean="0">
                <a:solidFill>
                  <a:srgbClr val="FF0000"/>
                </a:solidFill>
              </a:rPr>
              <a:t>;</a:t>
            </a:r>
            <a:r>
              <a:rPr lang="vi-VN" sz="2400" smtClean="0">
                <a:solidFill>
                  <a:srgbClr val="FF0000"/>
                </a:solidFill>
              </a:rPr>
              <a:t> </a:t>
            </a:r>
            <a:r>
              <a:rPr lang="vi-VN" sz="2400" smtClean="0">
                <a:solidFill>
                  <a:srgbClr val="FF0000"/>
                </a:solidFill>
              </a:rPr>
              <a:t>9</a:t>
            </a:r>
            <a:r>
              <a:rPr lang="en-GB" sz="2400" smtClean="0">
                <a:solidFill>
                  <a:srgbClr val="FF0000"/>
                </a:solidFill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38610" y="4296259"/>
            <a:ext cx="4919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sym typeface="Wingdings" panose="05000000000000000000" pitchFamily="2" charset="2"/>
              </a:rPr>
              <a:t></a:t>
            </a:r>
            <a:r>
              <a:rPr lang="en-US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vi-VN" sz="2400" dirty="0">
                <a:solidFill>
                  <a:srgbClr val="FF0000"/>
                </a:solidFill>
              </a:rPr>
              <a:t>Các số là ước của n </a:t>
            </a:r>
            <a:r>
              <a:rPr lang="vi-VN" sz="2400">
                <a:solidFill>
                  <a:srgbClr val="FF0000"/>
                </a:solidFill>
              </a:rPr>
              <a:t>là </a:t>
            </a:r>
            <a:r>
              <a:rPr lang="en-GB" sz="2400" smtClean="0">
                <a:solidFill>
                  <a:srgbClr val="FF0000"/>
                </a:solidFill>
              </a:rPr>
              <a:t>2; </a:t>
            </a:r>
            <a:r>
              <a:rPr lang="vi-VN" sz="2400" smtClean="0">
                <a:solidFill>
                  <a:srgbClr val="FF0000"/>
                </a:solidFill>
              </a:rPr>
              <a:t>5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  <a:r>
              <a:rPr lang="vi-VN" sz="2400" dirty="0">
                <a:solidFill>
                  <a:srgbClr val="FF0000"/>
                </a:solidFill>
              </a:rPr>
              <a:t> 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1" grpId="0"/>
      <p:bldP spid="12" grpId="0"/>
      <p:bldP spid="2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81825" y="493683"/>
            <a:ext cx="4803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LUYỆN TẬP</a:t>
            </a:r>
            <a:endParaRPr lang="vi-VN" sz="2800" b="1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2216" y="1389832"/>
            <a:ext cx="8121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 smtClean="0"/>
              <a:t>Bài</a:t>
            </a:r>
            <a:r>
              <a:rPr lang="en-US" sz="2400" b="1" dirty="0" smtClean="0"/>
              <a:t> 3: </a:t>
            </a:r>
            <a:r>
              <a:rPr lang="en-US" sz="2400" dirty="0" err="1" smtClean="0"/>
              <a:t>Tìm</a:t>
            </a:r>
            <a:r>
              <a:rPr lang="en-US" sz="2400" dirty="0" smtClean="0"/>
              <a:t> </a:t>
            </a:r>
            <a:r>
              <a:rPr lang="en-US" sz="2400" dirty="0" err="1" smtClean="0"/>
              <a:t>chữ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thích</a:t>
            </a:r>
            <a:r>
              <a:rPr lang="en-US" sz="2400" dirty="0" smtClean="0"/>
              <a:t> </a:t>
            </a:r>
            <a:r>
              <a:rPr lang="en-US" sz="2400" dirty="0" err="1" smtClean="0"/>
              <a:t>hợp</a:t>
            </a:r>
            <a:r>
              <a:rPr lang="en-US" sz="2400" dirty="0" smtClean="0"/>
              <a:t> ở </a:t>
            </a:r>
            <a:r>
              <a:rPr lang="en-US" sz="2400" dirty="0" err="1" smtClean="0"/>
              <a:t>dấu</a:t>
            </a:r>
            <a:r>
              <a:rPr lang="en-US" sz="2400" dirty="0" smtClean="0"/>
              <a:t> * </a:t>
            </a:r>
            <a:r>
              <a:rPr lang="en-US" sz="2400" dirty="0" err="1" smtClean="0"/>
              <a:t>để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:</a:t>
            </a:r>
            <a:endParaRPr lang="vi-VN" sz="2400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282216" y="2036163"/>
                <a:ext cx="4312439" cy="578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b="1" dirty="0" smtClean="0"/>
                  <a:t>a)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acc>
                  </m:oMath>
                </a14:m>
                <a:r>
                  <a:rPr lang="en-US" sz="2400" dirty="0" smtClean="0"/>
                  <a:t> chia </a:t>
                </a:r>
                <a:r>
                  <a:rPr lang="en-US" sz="2400" dirty="0" err="1" smtClean="0"/>
                  <a:t>hết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cho</a:t>
                </a:r>
                <a:r>
                  <a:rPr lang="en-US" sz="2400" dirty="0" smtClean="0"/>
                  <a:t> 3</a:t>
                </a:r>
                <a:r>
                  <a:rPr lang="en-US" sz="2400" dirty="0"/>
                  <a:t>;</a:t>
                </a:r>
                <a:endParaRPr lang="vi-VN" sz="2400" dirty="0" smtClean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16" y="2036163"/>
                <a:ext cx="4312439" cy="578428"/>
              </a:xfrm>
              <a:prstGeom prst="rect">
                <a:avLst/>
              </a:prstGeom>
              <a:blipFill>
                <a:blip r:embed="rId3"/>
                <a:stretch>
                  <a:fillRect l="-2119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225988" y="3364410"/>
                <a:ext cx="4153684" cy="578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b="1" dirty="0" smtClean="0"/>
                  <a:t>b)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𝟐𝟕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acc>
                  </m:oMath>
                </a14:m>
                <a:r>
                  <a:rPr lang="en-US" sz="2400" dirty="0" smtClean="0"/>
                  <a:t> chia </a:t>
                </a:r>
                <a:r>
                  <a:rPr lang="en-US" sz="2400" dirty="0" err="1" smtClean="0"/>
                  <a:t>hết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cho</a:t>
                </a:r>
                <a:r>
                  <a:rPr lang="en-US" sz="2400" dirty="0" smtClean="0"/>
                  <a:t> 9.</a:t>
                </a:r>
                <a:endParaRPr lang="vi-VN" sz="2400" dirty="0" smtClean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88" y="3364410"/>
                <a:ext cx="4153684" cy="578428"/>
              </a:xfrm>
              <a:prstGeom prst="rect">
                <a:avLst/>
              </a:prstGeom>
              <a:blipFill>
                <a:blip r:embed="rId4"/>
                <a:stretch>
                  <a:fillRect l="-2203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828762" y="2797901"/>
            <a:ext cx="7476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tx1"/>
                </a:solidFill>
              </a:rPr>
              <a:t>Tổng (3 + * + 7) chia hết cho </a:t>
            </a:r>
            <a:r>
              <a:rPr lang="vi-VN" sz="2400" dirty="0" smtClean="0">
                <a:solidFill>
                  <a:schemeClr val="tx1"/>
                </a:solidFill>
              </a:rPr>
              <a:t>3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vi-VN" sz="2400" b="1" dirty="0" smtClean="0">
                <a:solidFill>
                  <a:srgbClr val="FF0000"/>
                </a:solidFill>
              </a:rPr>
              <a:t>=&gt; </a:t>
            </a:r>
            <a:r>
              <a:rPr lang="vi-VN" sz="2400" b="1" dirty="0">
                <a:solidFill>
                  <a:srgbClr val="FF0000"/>
                </a:solidFill>
              </a:rPr>
              <a:t>* = {2; 5; 8</a:t>
            </a:r>
            <a:r>
              <a:rPr lang="vi-VN" sz="2400" b="1" dirty="0" smtClean="0">
                <a:solidFill>
                  <a:srgbClr val="FF0000"/>
                </a:solidFill>
              </a:rPr>
              <a:t>}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7539" y="4170700"/>
            <a:ext cx="7980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tx1"/>
                </a:solidFill>
              </a:rPr>
              <a:t>Tổng các chữ </a:t>
            </a:r>
            <a:r>
              <a:rPr lang="vi-VN" sz="2400">
                <a:solidFill>
                  <a:schemeClr val="tx1"/>
                </a:solidFill>
              </a:rPr>
              <a:t>số </a:t>
            </a:r>
            <a:r>
              <a:rPr lang="vi-VN" sz="2400" smtClean="0">
                <a:solidFill>
                  <a:schemeClr val="tx1"/>
                </a:solidFill>
              </a:rPr>
              <a:t>(</a:t>
            </a:r>
            <a:r>
              <a:rPr lang="en-GB" sz="2400">
                <a:solidFill>
                  <a:schemeClr val="tx1"/>
                </a:solidFill>
              </a:rPr>
              <a:t>2</a:t>
            </a:r>
            <a:r>
              <a:rPr lang="vi-VN" sz="2400" smtClean="0">
                <a:solidFill>
                  <a:schemeClr val="tx1"/>
                </a:solidFill>
              </a:rPr>
              <a:t> </a:t>
            </a:r>
            <a:r>
              <a:rPr lang="vi-VN" sz="2400" dirty="0">
                <a:solidFill>
                  <a:schemeClr val="tx1"/>
                </a:solidFill>
              </a:rPr>
              <a:t>+ 7 + *) chia hết cho </a:t>
            </a:r>
            <a:r>
              <a:rPr lang="vi-VN" sz="2400" smtClean="0">
                <a:solidFill>
                  <a:schemeClr val="tx1"/>
                </a:solidFill>
              </a:rPr>
              <a:t>9</a:t>
            </a:r>
            <a:r>
              <a:rPr lang="en-US" sz="2400">
                <a:solidFill>
                  <a:schemeClr val="tx1"/>
                </a:solidFill>
              </a:rPr>
              <a:t> </a:t>
            </a:r>
            <a:r>
              <a:rPr lang="en-US" sz="2400" smtClean="0">
                <a:solidFill>
                  <a:schemeClr val="tx1"/>
                </a:solidFill>
              </a:rPr>
              <a:t> </a:t>
            </a:r>
            <a:r>
              <a:rPr lang="vi-VN" sz="2400" b="1" smtClean="0">
                <a:solidFill>
                  <a:srgbClr val="FF0000"/>
                </a:solidFill>
              </a:rPr>
              <a:t>=&gt; </a:t>
            </a:r>
            <a:r>
              <a:rPr lang="vi-VN" sz="2400" b="1" dirty="0">
                <a:solidFill>
                  <a:srgbClr val="FF0000"/>
                </a:solidFill>
              </a:rPr>
              <a:t>* </a:t>
            </a:r>
            <a:r>
              <a:rPr lang="vi-VN" sz="2400" b="1">
                <a:solidFill>
                  <a:srgbClr val="FF0000"/>
                </a:solidFill>
              </a:rPr>
              <a:t>= </a:t>
            </a:r>
            <a:r>
              <a:rPr lang="en-GB" sz="2400" b="1" smtClean="0">
                <a:solidFill>
                  <a:srgbClr val="FF0000"/>
                </a:solidFill>
              </a:rPr>
              <a:t>{0; 9}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366294" y="2831723"/>
            <a:ext cx="384881" cy="36431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318265" y="4230187"/>
            <a:ext cx="459274" cy="40217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160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1" grpId="0"/>
      <p:bldP spid="2" grpId="0"/>
      <p:bldP spid="16" grpId="0"/>
      <p:bldP spid="3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68192"/>
            <a:ext cx="6864440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chemeClr val="bg1"/>
                </a:solidFill>
              </a:rPr>
              <a:t>BÀI </a:t>
            </a:r>
            <a:r>
              <a:rPr lang="en-US" sz="4400" b="1" dirty="0">
                <a:solidFill>
                  <a:schemeClr val="bg1"/>
                </a:solidFill>
              </a:rPr>
              <a:t>9</a:t>
            </a:r>
            <a:r>
              <a:rPr lang="en-US" sz="4400" b="1" dirty="0" smtClean="0">
                <a:solidFill>
                  <a:schemeClr val="bg1"/>
                </a:solidFill>
              </a:rPr>
              <a:t>: DẤU HIỆU CHIA HẾT CHO 3 VÀ 9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grpSp>
        <p:nvGrpSpPr>
          <p:cNvPr id="304" name="Google Shape;304;p20"/>
          <p:cNvGrpSpPr/>
          <p:nvPr/>
        </p:nvGrpSpPr>
        <p:grpSpPr>
          <a:xfrm>
            <a:off x="299071" y="635918"/>
            <a:ext cx="335800" cy="279517"/>
            <a:chOff x="1247825" y="322750"/>
            <a:chExt cx="443300" cy="369000"/>
          </a:xfrm>
        </p:grpSpPr>
        <p:sp>
          <p:nvSpPr>
            <p:cNvPr id="305" name="Google Shape;305;p20"/>
            <p:cNvSpPr/>
            <p:nvPr/>
          </p:nvSpPr>
          <p:spPr>
            <a:xfrm>
              <a:off x="1247825" y="322750"/>
              <a:ext cx="443300" cy="369000"/>
            </a:xfrm>
            <a:custGeom>
              <a:avLst/>
              <a:gdLst/>
              <a:ahLst/>
              <a:cxnLst/>
              <a:rect l="l" t="t" r="r" b="b"/>
              <a:pathLst>
                <a:path w="17732" h="14760" fill="none" extrusionOk="0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0"/>
            <p:cNvSpPr/>
            <p:nvPr/>
          </p:nvSpPr>
          <p:spPr>
            <a:xfrm>
              <a:off x="1398225" y="386675"/>
              <a:ext cx="142500" cy="25"/>
            </a:xfrm>
            <a:custGeom>
              <a:avLst/>
              <a:gdLst/>
              <a:ahLst/>
              <a:cxnLst/>
              <a:rect l="l" t="t" r="r" b="b"/>
              <a:pathLst>
                <a:path w="5700" h="1" fill="none" extrusionOk="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0"/>
            <p:cNvSpPr/>
            <p:nvPr/>
          </p:nvSpPr>
          <p:spPr>
            <a:xfrm>
              <a:off x="1370225" y="450000"/>
              <a:ext cx="198500" cy="197900"/>
            </a:xfrm>
            <a:custGeom>
              <a:avLst/>
              <a:gdLst/>
              <a:ahLst/>
              <a:cxnLst/>
              <a:rect l="l" t="t" r="r" b="b"/>
              <a:pathLst>
                <a:path w="7940" h="7916" fill="none" extrusionOk="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0"/>
            <p:cNvSpPr/>
            <p:nvPr/>
          </p:nvSpPr>
          <p:spPr>
            <a:xfrm>
              <a:off x="1403100" y="482875"/>
              <a:ext cx="132750" cy="132150"/>
            </a:xfrm>
            <a:custGeom>
              <a:avLst/>
              <a:gdLst/>
              <a:ahLst/>
              <a:cxnLst/>
              <a:rect l="l" t="t" r="r" b="b"/>
              <a:pathLst>
                <a:path w="5310" h="5286" fill="none" extrusionOk="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0"/>
            <p:cNvSpPr/>
            <p:nvPr/>
          </p:nvSpPr>
          <p:spPr>
            <a:xfrm>
              <a:off x="1588800" y="435400"/>
              <a:ext cx="66400" cy="43850"/>
            </a:xfrm>
            <a:custGeom>
              <a:avLst/>
              <a:gdLst/>
              <a:ahLst/>
              <a:cxnLst/>
              <a:rect l="l" t="t" r="r" b="b"/>
              <a:pathLst>
                <a:path w="2656" h="1754" fill="none" extrusionOk="0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081825" y="493683"/>
            <a:ext cx="4803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VẬN DỤNG</a:t>
            </a:r>
            <a:endParaRPr lang="vi-VN" sz="2800" b="1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780" y="1274890"/>
            <a:ext cx="8546123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err="1" smtClean="0"/>
              <a:t>Bài</a:t>
            </a:r>
            <a:r>
              <a:rPr lang="en-US" sz="1800" b="1" dirty="0" smtClean="0"/>
              <a:t> 5: </a:t>
            </a:r>
            <a:r>
              <a:rPr lang="en-US" sz="1800" dirty="0" err="1" smtClean="0"/>
              <a:t>Các</a:t>
            </a:r>
            <a:r>
              <a:rPr lang="en-US" sz="1800" dirty="0" smtClean="0"/>
              <a:t> </a:t>
            </a:r>
            <a:r>
              <a:rPr lang="en-US" sz="1800" dirty="0" err="1" smtClean="0"/>
              <a:t>lớp</a:t>
            </a:r>
            <a:r>
              <a:rPr lang="en-US" sz="1800" dirty="0" smtClean="0"/>
              <a:t> 6A, 6B, 6C, 6D, 6E </a:t>
            </a:r>
            <a:r>
              <a:rPr lang="en-US" sz="1800" dirty="0" err="1" smtClean="0"/>
              <a:t>có</a:t>
            </a:r>
            <a:r>
              <a:rPr lang="en-US" sz="1800" dirty="0" smtClean="0"/>
              <a:t> </a:t>
            </a:r>
            <a:r>
              <a:rPr lang="en-US" sz="1800" dirty="0" err="1" smtClean="0"/>
              <a:t>số</a:t>
            </a:r>
            <a:r>
              <a:rPr lang="en-US" sz="1800" dirty="0" smtClean="0"/>
              <a:t> </a:t>
            </a:r>
            <a:r>
              <a:rPr lang="en-US" sz="1800" dirty="0" err="1" smtClean="0"/>
              <a:t>học</a:t>
            </a:r>
            <a:r>
              <a:rPr lang="en-US" sz="1800" dirty="0" smtClean="0"/>
              <a:t> </a:t>
            </a:r>
            <a:r>
              <a:rPr lang="en-US" sz="1800" dirty="0" err="1" smtClean="0"/>
              <a:t>sinh</a:t>
            </a:r>
            <a:r>
              <a:rPr lang="en-US" sz="1800" dirty="0" smtClean="0"/>
              <a:t> </a:t>
            </a:r>
            <a:r>
              <a:rPr lang="en-US" sz="1800" dirty="0" err="1" smtClean="0"/>
              <a:t>tương</a:t>
            </a:r>
            <a:r>
              <a:rPr lang="en-US" sz="1800" dirty="0" smtClean="0"/>
              <a:t> </a:t>
            </a:r>
            <a:r>
              <a:rPr lang="en-US" sz="1800" dirty="0" err="1" smtClean="0"/>
              <a:t>ứng</a:t>
            </a:r>
            <a:r>
              <a:rPr lang="en-US" sz="1800" dirty="0" smtClean="0"/>
              <a:t> </a:t>
            </a:r>
            <a:r>
              <a:rPr lang="en-US" sz="1800" dirty="0" err="1" smtClean="0"/>
              <a:t>là</a:t>
            </a:r>
            <a:r>
              <a:rPr lang="en-US" sz="1800" dirty="0" smtClean="0"/>
              <a:t> 40, 45, 39, 44, 42. </a:t>
            </a:r>
            <a:r>
              <a:rPr lang="en-US" sz="1800" dirty="0" err="1" smtClean="0"/>
              <a:t>Hỏi</a:t>
            </a:r>
            <a:r>
              <a:rPr lang="en-US" sz="1800" dirty="0" smtClean="0"/>
              <a:t> : </a:t>
            </a:r>
          </a:p>
        </p:txBody>
      </p:sp>
      <p:sp>
        <p:nvSpPr>
          <p:cNvPr id="2" name="Rectangle 1"/>
          <p:cNvSpPr/>
          <p:nvPr/>
        </p:nvSpPr>
        <p:spPr>
          <a:xfrm>
            <a:off x="96780" y="2176643"/>
            <a:ext cx="8141545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smtClean="0"/>
              <a:t>a) </a:t>
            </a:r>
            <a:r>
              <a:rPr lang="en-US" sz="1800" dirty="0" err="1" smtClean="0"/>
              <a:t>Lớp</a:t>
            </a:r>
            <a:r>
              <a:rPr lang="en-US" sz="1800" dirty="0" smtClean="0"/>
              <a:t> </a:t>
            </a:r>
            <a:r>
              <a:rPr lang="en-US" sz="1800" dirty="0" err="1"/>
              <a:t>nào</a:t>
            </a:r>
            <a:r>
              <a:rPr lang="en-US" sz="1800" dirty="0"/>
              <a:t>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thể</a:t>
            </a:r>
            <a:r>
              <a:rPr lang="en-US" sz="1800" dirty="0"/>
              <a:t> </a:t>
            </a:r>
            <a:r>
              <a:rPr lang="en-US" sz="1800" dirty="0" err="1"/>
              <a:t>xếp</a:t>
            </a:r>
            <a:r>
              <a:rPr lang="en-US" sz="1800" dirty="0"/>
              <a:t> </a:t>
            </a:r>
            <a:r>
              <a:rPr lang="en-US" sz="1800" dirty="0" err="1"/>
              <a:t>thành</a:t>
            </a:r>
            <a:r>
              <a:rPr lang="en-US" sz="1800" dirty="0"/>
              <a:t> 3 </a:t>
            </a:r>
            <a:r>
              <a:rPr lang="en-US" sz="1800" dirty="0" err="1"/>
              <a:t>hàng</a:t>
            </a:r>
            <a:r>
              <a:rPr lang="en-US" sz="1800" dirty="0"/>
              <a:t> </a:t>
            </a:r>
            <a:r>
              <a:rPr lang="en-US" sz="1800" dirty="0" err="1"/>
              <a:t>với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học</a:t>
            </a:r>
            <a:r>
              <a:rPr lang="en-US" sz="1800" dirty="0"/>
              <a:t> </a:t>
            </a:r>
            <a:r>
              <a:rPr lang="en-US" sz="1800" dirty="0" err="1"/>
              <a:t>sinh</a:t>
            </a:r>
            <a:r>
              <a:rPr lang="en-US" sz="1800" dirty="0"/>
              <a:t> ở </a:t>
            </a:r>
            <a:r>
              <a:rPr lang="en-US" sz="1800" dirty="0" err="1"/>
              <a:t>mỗi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</a:t>
            </a:r>
            <a:r>
              <a:rPr lang="en-US" sz="1800" dirty="0" err="1"/>
              <a:t>là</a:t>
            </a:r>
            <a:r>
              <a:rPr lang="en-US" sz="1800" dirty="0"/>
              <a:t> </a:t>
            </a:r>
            <a:r>
              <a:rPr lang="en-US" sz="1800" dirty="0" err="1"/>
              <a:t>như</a:t>
            </a:r>
            <a:r>
              <a:rPr lang="en-US" sz="1800" dirty="0"/>
              <a:t> </a:t>
            </a:r>
            <a:r>
              <a:rPr lang="en-US" sz="1800" dirty="0" err="1"/>
              <a:t>nhau</a:t>
            </a:r>
            <a:r>
              <a:rPr lang="en-US" sz="1800" dirty="0"/>
              <a:t>?</a:t>
            </a:r>
            <a:endParaRPr lang="vi-VN" sz="1800" dirty="0"/>
          </a:p>
        </p:txBody>
      </p:sp>
      <p:sp>
        <p:nvSpPr>
          <p:cNvPr id="15" name="Rectangle 14"/>
          <p:cNvSpPr/>
          <p:nvPr/>
        </p:nvSpPr>
        <p:spPr>
          <a:xfrm>
            <a:off x="96780" y="2662897"/>
            <a:ext cx="8299806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smtClean="0"/>
              <a:t>b) </a:t>
            </a:r>
            <a:r>
              <a:rPr lang="en-US" sz="1800" dirty="0" err="1" smtClean="0"/>
              <a:t>Lớp</a:t>
            </a:r>
            <a:r>
              <a:rPr lang="en-US" sz="1800" dirty="0" smtClean="0"/>
              <a:t> </a:t>
            </a:r>
            <a:r>
              <a:rPr lang="en-US" sz="1800" dirty="0" err="1"/>
              <a:t>nào</a:t>
            </a:r>
            <a:r>
              <a:rPr lang="en-US" sz="1800" dirty="0"/>
              <a:t>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thể</a:t>
            </a:r>
            <a:r>
              <a:rPr lang="en-US" sz="1800" dirty="0"/>
              <a:t> </a:t>
            </a:r>
            <a:r>
              <a:rPr lang="en-US" sz="1800" dirty="0" err="1"/>
              <a:t>xếp</a:t>
            </a:r>
            <a:r>
              <a:rPr lang="en-US" sz="1800" dirty="0"/>
              <a:t> </a:t>
            </a:r>
            <a:r>
              <a:rPr lang="en-US" sz="1800" dirty="0" err="1"/>
              <a:t>thành</a:t>
            </a:r>
            <a:r>
              <a:rPr lang="en-US" sz="1800" dirty="0"/>
              <a:t> </a:t>
            </a:r>
            <a:r>
              <a:rPr lang="en-US" sz="1800" dirty="0" smtClean="0"/>
              <a:t>9 </a:t>
            </a:r>
            <a:r>
              <a:rPr lang="en-US" sz="1800" dirty="0" err="1"/>
              <a:t>hàng</a:t>
            </a:r>
            <a:r>
              <a:rPr lang="en-US" sz="1800" dirty="0"/>
              <a:t> </a:t>
            </a:r>
            <a:r>
              <a:rPr lang="en-US" sz="1800" dirty="0" err="1"/>
              <a:t>với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học</a:t>
            </a:r>
            <a:r>
              <a:rPr lang="en-US" sz="1800" dirty="0"/>
              <a:t> </a:t>
            </a:r>
            <a:r>
              <a:rPr lang="en-US" sz="1800" dirty="0" err="1"/>
              <a:t>sinh</a:t>
            </a:r>
            <a:r>
              <a:rPr lang="en-US" sz="1800" dirty="0"/>
              <a:t> ở </a:t>
            </a:r>
            <a:r>
              <a:rPr lang="en-US" sz="1800" dirty="0" err="1"/>
              <a:t>mỗi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</a:t>
            </a:r>
            <a:r>
              <a:rPr lang="en-US" sz="1800" dirty="0" err="1"/>
              <a:t>là</a:t>
            </a:r>
            <a:r>
              <a:rPr lang="en-US" sz="1800" dirty="0"/>
              <a:t> </a:t>
            </a:r>
            <a:r>
              <a:rPr lang="en-US" sz="1800" dirty="0" err="1"/>
              <a:t>như</a:t>
            </a:r>
            <a:r>
              <a:rPr lang="en-US" sz="1800" dirty="0"/>
              <a:t> </a:t>
            </a:r>
            <a:r>
              <a:rPr lang="en-US" sz="1800" dirty="0" err="1"/>
              <a:t>nhau</a:t>
            </a:r>
            <a:r>
              <a:rPr lang="en-US" sz="1800" dirty="0"/>
              <a:t>?</a:t>
            </a:r>
            <a:endParaRPr lang="vi-VN" sz="1800" dirty="0"/>
          </a:p>
        </p:txBody>
      </p:sp>
      <p:sp>
        <p:nvSpPr>
          <p:cNvPr id="16" name="Rectangle 15"/>
          <p:cNvSpPr/>
          <p:nvPr/>
        </p:nvSpPr>
        <p:spPr>
          <a:xfrm>
            <a:off x="96780" y="3182635"/>
            <a:ext cx="82998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/>
              <a:t>c</a:t>
            </a:r>
            <a:r>
              <a:rPr lang="en-US" sz="1800" dirty="0" smtClean="0"/>
              <a:t>) </a:t>
            </a:r>
            <a:r>
              <a:rPr lang="en-US" sz="1800" dirty="0" err="1" smtClean="0"/>
              <a:t>Có</a:t>
            </a:r>
            <a:r>
              <a:rPr lang="en-US" sz="1800" dirty="0" smtClean="0"/>
              <a:t> </a:t>
            </a:r>
            <a:r>
              <a:rPr lang="en-US" sz="1800" dirty="0" err="1" smtClean="0"/>
              <a:t>thể</a:t>
            </a:r>
            <a:r>
              <a:rPr lang="en-US" sz="1800" dirty="0" smtClean="0"/>
              <a:t> </a:t>
            </a:r>
            <a:r>
              <a:rPr lang="en-US" sz="1800" dirty="0" err="1" smtClean="0"/>
              <a:t>xếp</a:t>
            </a:r>
            <a:r>
              <a:rPr lang="en-US" sz="1800" dirty="0" smtClean="0"/>
              <a:t> </a:t>
            </a:r>
            <a:r>
              <a:rPr lang="en-US" sz="1800" dirty="0" err="1" smtClean="0"/>
              <a:t>tất</a:t>
            </a:r>
            <a:r>
              <a:rPr lang="en-US" sz="1800" dirty="0" smtClean="0"/>
              <a:t> </a:t>
            </a:r>
            <a:r>
              <a:rPr lang="en-US" sz="1800" dirty="0" err="1" smtClean="0"/>
              <a:t>cả</a:t>
            </a:r>
            <a:r>
              <a:rPr lang="en-US" sz="1800" dirty="0" smtClean="0"/>
              <a:t> </a:t>
            </a:r>
            <a:r>
              <a:rPr lang="en-US" sz="1800" dirty="0" err="1" smtClean="0"/>
              <a:t>học</a:t>
            </a:r>
            <a:r>
              <a:rPr lang="en-US" sz="1800" dirty="0" smtClean="0"/>
              <a:t> </a:t>
            </a:r>
            <a:r>
              <a:rPr lang="en-US" sz="1800" dirty="0" err="1" smtClean="0"/>
              <a:t>sinh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năm</a:t>
            </a:r>
            <a:r>
              <a:rPr lang="en-US" sz="1800" dirty="0" smtClean="0"/>
              <a:t> </a:t>
            </a:r>
            <a:r>
              <a:rPr lang="en-US" sz="1800" dirty="0" err="1" smtClean="0"/>
              <a:t>lớp</a:t>
            </a:r>
            <a:r>
              <a:rPr lang="en-US" sz="1800" dirty="0" smtClean="0"/>
              <a:t> </a:t>
            </a:r>
            <a:r>
              <a:rPr lang="en-US" sz="1800" dirty="0" err="1" smtClean="0"/>
              <a:t>đó</a:t>
            </a:r>
            <a:r>
              <a:rPr lang="en-US" sz="1800" dirty="0" smtClean="0"/>
              <a:t> </a:t>
            </a:r>
            <a:r>
              <a:rPr lang="en-US" sz="1800" dirty="0" err="1" smtClean="0"/>
              <a:t>thành</a:t>
            </a:r>
            <a:r>
              <a:rPr lang="en-US" sz="1800" dirty="0" smtClean="0"/>
              <a:t> 3 </a:t>
            </a:r>
            <a:r>
              <a:rPr lang="en-US" sz="1800" dirty="0" err="1" smtClean="0"/>
              <a:t>hàng</a:t>
            </a:r>
            <a:r>
              <a:rPr lang="en-US" sz="1800" dirty="0" smtClean="0"/>
              <a:t> </a:t>
            </a:r>
            <a:r>
              <a:rPr lang="en-US" sz="1800" dirty="0" err="1" smtClean="0"/>
              <a:t>với</a:t>
            </a:r>
            <a:r>
              <a:rPr lang="en-US" sz="1800" dirty="0" smtClean="0"/>
              <a:t> </a:t>
            </a:r>
            <a:r>
              <a:rPr lang="en-US" sz="1800" dirty="0" err="1" smtClean="0"/>
              <a:t>số</a:t>
            </a:r>
            <a:r>
              <a:rPr lang="en-US" sz="1800" dirty="0" smtClean="0"/>
              <a:t> </a:t>
            </a:r>
            <a:r>
              <a:rPr lang="en-US" sz="1800" dirty="0" err="1" smtClean="0"/>
              <a:t>học</a:t>
            </a:r>
            <a:r>
              <a:rPr lang="en-US" sz="1800" dirty="0" smtClean="0"/>
              <a:t> </a:t>
            </a:r>
            <a:r>
              <a:rPr lang="en-US" sz="1800" dirty="0" err="1" smtClean="0"/>
              <a:t>sinh</a:t>
            </a:r>
            <a:r>
              <a:rPr lang="en-US" sz="1800" dirty="0" smtClean="0"/>
              <a:t> ở </a:t>
            </a:r>
            <a:r>
              <a:rPr lang="en-US" sz="1800" dirty="0" err="1" smtClean="0"/>
              <a:t>mỗi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</a:t>
            </a:r>
            <a:r>
              <a:rPr lang="en-US" sz="1800" dirty="0" err="1" smtClean="0"/>
              <a:t>là</a:t>
            </a:r>
            <a:r>
              <a:rPr lang="en-US" sz="1800" dirty="0" smtClean="0"/>
              <a:t> </a:t>
            </a:r>
            <a:r>
              <a:rPr lang="en-US" sz="1800" dirty="0" err="1" smtClean="0"/>
              <a:t>như</a:t>
            </a:r>
            <a:r>
              <a:rPr lang="en-US" sz="1800" dirty="0" smtClean="0"/>
              <a:t> </a:t>
            </a:r>
            <a:r>
              <a:rPr lang="en-US" sz="1800" dirty="0" err="1" smtClean="0"/>
              <a:t>nhau</a:t>
            </a:r>
            <a:r>
              <a:rPr lang="en-US" sz="1800" dirty="0" smtClean="0"/>
              <a:t>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không</a:t>
            </a:r>
            <a:r>
              <a:rPr lang="en-US" sz="1800" dirty="0" smtClean="0"/>
              <a:t>?</a:t>
            </a:r>
            <a:endParaRPr lang="vi-VN" sz="1800" dirty="0"/>
          </a:p>
        </p:txBody>
      </p:sp>
      <p:sp>
        <p:nvSpPr>
          <p:cNvPr id="17" name="Rectangle 16"/>
          <p:cNvSpPr/>
          <p:nvPr/>
        </p:nvSpPr>
        <p:spPr>
          <a:xfrm>
            <a:off x="96780" y="4105965"/>
            <a:ext cx="82998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smtClean="0"/>
              <a:t>d) </a:t>
            </a:r>
            <a:r>
              <a:rPr lang="en-US" sz="1800" dirty="0" err="1" smtClean="0"/>
              <a:t>Có</a:t>
            </a:r>
            <a:r>
              <a:rPr lang="en-US" sz="1800" dirty="0" smtClean="0"/>
              <a:t> </a:t>
            </a:r>
            <a:r>
              <a:rPr lang="en-US" sz="1800" dirty="0" err="1" smtClean="0"/>
              <a:t>thể</a:t>
            </a:r>
            <a:r>
              <a:rPr lang="en-US" sz="1800" dirty="0" smtClean="0"/>
              <a:t> </a:t>
            </a:r>
            <a:r>
              <a:rPr lang="en-US" sz="1800" dirty="0" err="1" smtClean="0"/>
              <a:t>xếp</a:t>
            </a:r>
            <a:r>
              <a:rPr lang="en-US" sz="1800" dirty="0" smtClean="0"/>
              <a:t> </a:t>
            </a:r>
            <a:r>
              <a:rPr lang="en-US" sz="1800" dirty="0" err="1" smtClean="0"/>
              <a:t>tất</a:t>
            </a:r>
            <a:r>
              <a:rPr lang="en-US" sz="1800" dirty="0" smtClean="0"/>
              <a:t> </a:t>
            </a:r>
            <a:r>
              <a:rPr lang="en-US" sz="1800" dirty="0" err="1" smtClean="0"/>
              <a:t>cả</a:t>
            </a:r>
            <a:r>
              <a:rPr lang="en-US" sz="1800" dirty="0" smtClean="0"/>
              <a:t> </a:t>
            </a:r>
            <a:r>
              <a:rPr lang="en-US" sz="1800" dirty="0" err="1" smtClean="0"/>
              <a:t>học</a:t>
            </a:r>
            <a:r>
              <a:rPr lang="en-US" sz="1800" dirty="0" smtClean="0"/>
              <a:t> </a:t>
            </a:r>
            <a:r>
              <a:rPr lang="en-US" sz="1800" dirty="0" err="1" smtClean="0"/>
              <a:t>sinh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năm</a:t>
            </a:r>
            <a:r>
              <a:rPr lang="en-US" sz="1800" dirty="0" smtClean="0"/>
              <a:t> </a:t>
            </a:r>
            <a:r>
              <a:rPr lang="en-US" sz="1800" dirty="0" err="1" smtClean="0"/>
              <a:t>lớp</a:t>
            </a:r>
            <a:r>
              <a:rPr lang="en-US" sz="1800" dirty="0" smtClean="0"/>
              <a:t> </a:t>
            </a:r>
            <a:r>
              <a:rPr lang="en-US" sz="1800" dirty="0" err="1" smtClean="0"/>
              <a:t>đó</a:t>
            </a:r>
            <a:r>
              <a:rPr lang="en-US" sz="1800" dirty="0" smtClean="0"/>
              <a:t> </a:t>
            </a:r>
            <a:r>
              <a:rPr lang="en-US" sz="1800" dirty="0" err="1" smtClean="0"/>
              <a:t>thành</a:t>
            </a:r>
            <a:r>
              <a:rPr lang="en-US" sz="1800" dirty="0" smtClean="0"/>
              <a:t> 9 </a:t>
            </a:r>
            <a:r>
              <a:rPr lang="en-US" sz="1800" dirty="0" err="1" smtClean="0"/>
              <a:t>hàng</a:t>
            </a:r>
            <a:r>
              <a:rPr lang="en-US" sz="1800" dirty="0" smtClean="0"/>
              <a:t> </a:t>
            </a:r>
            <a:r>
              <a:rPr lang="en-US" sz="1800" dirty="0" err="1" smtClean="0"/>
              <a:t>với</a:t>
            </a:r>
            <a:r>
              <a:rPr lang="en-US" sz="1800" dirty="0" smtClean="0"/>
              <a:t> </a:t>
            </a:r>
            <a:r>
              <a:rPr lang="en-US" sz="1800" dirty="0" err="1" smtClean="0"/>
              <a:t>số</a:t>
            </a:r>
            <a:r>
              <a:rPr lang="en-US" sz="1800" dirty="0" smtClean="0"/>
              <a:t> </a:t>
            </a:r>
            <a:r>
              <a:rPr lang="en-US" sz="1800" dirty="0" err="1" smtClean="0"/>
              <a:t>học</a:t>
            </a:r>
            <a:r>
              <a:rPr lang="en-US" sz="1800" dirty="0" smtClean="0"/>
              <a:t> </a:t>
            </a:r>
            <a:r>
              <a:rPr lang="en-US" sz="1800" dirty="0" err="1" smtClean="0"/>
              <a:t>sinh</a:t>
            </a:r>
            <a:r>
              <a:rPr lang="en-US" sz="1800" dirty="0" smtClean="0"/>
              <a:t> ở </a:t>
            </a:r>
            <a:r>
              <a:rPr lang="en-US" sz="1800" dirty="0" err="1" smtClean="0"/>
              <a:t>mỗi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</a:t>
            </a:r>
            <a:r>
              <a:rPr lang="en-US" sz="1800" dirty="0" err="1" smtClean="0"/>
              <a:t>là</a:t>
            </a:r>
            <a:r>
              <a:rPr lang="en-US" sz="1800" dirty="0" smtClean="0"/>
              <a:t> </a:t>
            </a:r>
            <a:r>
              <a:rPr lang="en-US" sz="1800" dirty="0" err="1" smtClean="0"/>
              <a:t>như</a:t>
            </a:r>
            <a:r>
              <a:rPr lang="en-US" sz="1800" dirty="0" smtClean="0"/>
              <a:t> </a:t>
            </a:r>
            <a:r>
              <a:rPr lang="en-US" sz="1800" dirty="0" err="1" smtClean="0"/>
              <a:t>nhau</a:t>
            </a:r>
            <a:r>
              <a:rPr lang="en-US" sz="1800" dirty="0" smtClean="0"/>
              <a:t>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không</a:t>
            </a:r>
            <a:r>
              <a:rPr lang="en-US" sz="1800" dirty="0" smtClean="0"/>
              <a:t>?</a:t>
            </a:r>
            <a:endParaRPr lang="vi-VN" sz="1800" dirty="0"/>
          </a:p>
        </p:txBody>
      </p:sp>
    </p:spTree>
    <p:extLst>
      <p:ext uri="{BB962C8B-B14F-4D97-AF65-F5344CB8AC3E}">
        <p14:creationId xmlns:p14="http://schemas.microsoft.com/office/powerpoint/2010/main" val="236913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15" grpId="0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grpSp>
        <p:nvGrpSpPr>
          <p:cNvPr id="304" name="Google Shape;304;p20"/>
          <p:cNvGrpSpPr/>
          <p:nvPr/>
        </p:nvGrpSpPr>
        <p:grpSpPr>
          <a:xfrm>
            <a:off x="299071" y="635918"/>
            <a:ext cx="335800" cy="279517"/>
            <a:chOff x="1247825" y="322750"/>
            <a:chExt cx="443300" cy="369000"/>
          </a:xfrm>
        </p:grpSpPr>
        <p:sp>
          <p:nvSpPr>
            <p:cNvPr id="305" name="Google Shape;305;p20"/>
            <p:cNvSpPr/>
            <p:nvPr/>
          </p:nvSpPr>
          <p:spPr>
            <a:xfrm>
              <a:off x="1247825" y="322750"/>
              <a:ext cx="443300" cy="369000"/>
            </a:xfrm>
            <a:custGeom>
              <a:avLst/>
              <a:gdLst/>
              <a:ahLst/>
              <a:cxnLst/>
              <a:rect l="l" t="t" r="r" b="b"/>
              <a:pathLst>
                <a:path w="17732" h="14760" fill="none" extrusionOk="0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0"/>
            <p:cNvSpPr/>
            <p:nvPr/>
          </p:nvSpPr>
          <p:spPr>
            <a:xfrm>
              <a:off x="1398225" y="386675"/>
              <a:ext cx="142500" cy="25"/>
            </a:xfrm>
            <a:custGeom>
              <a:avLst/>
              <a:gdLst/>
              <a:ahLst/>
              <a:cxnLst/>
              <a:rect l="l" t="t" r="r" b="b"/>
              <a:pathLst>
                <a:path w="5700" h="1" fill="none" extrusionOk="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0"/>
            <p:cNvSpPr/>
            <p:nvPr/>
          </p:nvSpPr>
          <p:spPr>
            <a:xfrm>
              <a:off x="1370225" y="450000"/>
              <a:ext cx="198500" cy="197900"/>
            </a:xfrm>
            <a:custGeom>
              <a:avLst/>
              <a:gdLst/>
              <a:ahLst/>
              <a:cxnLst/>
              <a:rect l="l" t="t" r="r" b="b"/>
              <a:pathLst>
                <a:path w="7940" h="7916" fill="none" extrusionOk="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0"/>
            <p:cNvSpPr/>
            <p:nvPr/>
          </p:nvSpPr>
          <p:spPr>
            <a:xfrm>
              <a:off x="1403100" y="482875"/>
              <a:ext cx="132750" cy="132150"/>
            </a:xfrm>
            <a:custGeom>
              <a:avLst/>
              <a:gdLst/>
              <a:ahLst/>
              <a:cxnLst/>
              <a:rect l="l" t="t" r="r" b="b"/>
              <a:pathLst>
                <a:path w="5310" h="5286" fill="none" extrusionOk="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0"/>
            <p:cNvSpPr/>
            <p:nvPr/>
          </p:nvSpPr>
          <p:spPr>
            <a:xfrm>
              <a:off x="1588800" y="435400"/>
              <a:ext cx="66400" cy="43850"/>
            </a:xfrm>
            <a:custGeom>
              <a:avLst/>
              <a:gdLst/>
              <a:ahLst/>
              <a:cxnLst/>
              <a:rect l="l" t="t" r="r" b="b"/>
              <a:pathLst>
                <a:path w="2656" h="1754" fill="none" extrusionOk="0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07658" y="391832"/>
            <a:ext cx="168808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i="1" u="sng" dirty="0" err="1" smtClean="0">
                <a:solidFill>
                  <a:schemeClr val="bg1"/>
                </a:solidFill>
              </a:rPr>
              <a:t>Giải</a:t>
            </a:r>
            <a:endParaRPr lang="vi-VN" sz="2800" b="1" i="1" u="sng" dirty="0" smtClean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56490" y="1276948"/>
                <a:ext cx="3577258" cy="2805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000" b="1" dirty="0">
                    <a:latin typeface="+mn-lt"/>
                  </a:rPr>
                  <a:t>a) </a:t>
                </a:r>
                <a:endParaRPr lang="en-US" sz="2000" b="1" dirty="0">
                  <a:latin typeface="+mn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2000" dirty="0">
                    <a:latin typeface="+mn-lt"/>
                  </a:rPr>
                  <a:t>Có : 4 + 0 = 4 ⋮̸ 3 =&gt; 40 ⋮̸ 3</a:t>
                </a:r>
                <a:endParaRPr lang="en-US" sz="2000" dirty="0">
                  <a:latin typeface="+mn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2000" smtClean="0">
                    <a:latin typeface="+mn-lt"/>
                  </a:rPr>
                  <a:t>4 </a:t>
                </a:r>
                <a:r>
                  <a:rPr lang="vi-VN" sz="2000" dirty="0">
                    <a:latin typeface="+mn-lt"/>
                  </a:rPr>
                  <a:t>+ 5 = 9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vi-VN" sz="2000" dirty="0">
                    <a:latin typeface="+mn-lt"/>
                  </a:rPr>
                  <a:t> 3 =&gt; 45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vi-VN" sz="2000" dirty="0">
                    <a:latin typeface="+mn-lt"/>
                  </a:rPr>
                  <a:t> 3.</a:t>
                </a:r>
                <a:endParaRPr lang="en-US" sz="2000" dirty="0">
                  <a:latin typeface="+mn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2000" smtClean="0">
                    <a:latin typeface="+mn-lt"/>
                  </a:rPr>
                  <a:t>3 </a:t>
                </a:r>
                <a:r>
                  <a:rPr lang="vi-VN" sz="2000" dirty="0">
                    <a:latin typeface="+mn-lt"/>
                  </a:rPr>
                  <a:t>+ 9 =  12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vi-VN" sz="2000" dirty="0">
                    <a:latin typeface="+mn-lt"/>
                  </a:rPr>
                  <a:t> 3 =&gt; 39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vi-VN" sz="2000" dirty="0">
                    <a:latin typeface="+mn-lt"/>
                  </a:rPr>
                  <a:t> 3</a:t>
                </a:r>
                <a:endParaRPr lang="en-US" sz="2000" dirty="0">
                  <a:latin typeface="+mn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2000" smtClean="0">
                    <a:latin typeface="+mn-lt"/>
                  </a:rPr>
                  <a:t>4 </a:t>
                </a:r>
                <a:r>
                  <a:rPr lang="vi-VN" sz="2000" dirty="0">
                    <a:latin typeface="+mn-lt"/>
                  </a:rPr>
                  <a:t>+ 4 = 8 ⋮̸ 3  =&gt; 44 ⋮̸ 3</a:t>
                </a:r>
                <a:endParaRPr lang="en-US" sz="2000" dirty="0">
                  <a:latin typeface="+mn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2000" smtClean="0">
                    <a:latin typeface="+mn-lt"/>
                  </a:rPr>
                  <a:t>4 </a:t>
                </a:r>
                <a:r>
                  <a:rPr lang="vi-VN" sz="2000" dirty="0">
                    <a:latin typeface="+mn-lt"/>
                  </a:rPr>
                  <a:t>+ 2 = 6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vi-VN" sz="2000" dirty="0">
                    <a:latin typeface="+mn-lt"/>
                  </a:rPr>
                  <a:t> 3 =&gt; 42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vi-VN" sz="2000" dirty="0">
                    <a:latin typeface="+mn-lt"/>
                  </a:rPr>
                  <a:t> 3</a:t>
                </a:r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90" y="1276948"/>
                <a:ext cx="3577258" cy="2805320"/>
              </a:xfrm>
              <a:prstGeom prst="rect">
                <a:avLst/>
              </a:prstGeom>
              <a:blipFill>
                <a:blip r:embed="rId3"/>
                <a:stretch>
                  <a:fillRect l="-1877" b="-2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4118085" y="1986437"/>
            <a:ext cx="4771199" cy="14773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i="1" dirty="0" smtClean="0"/>
              <a:t>Lớp </a:t>
            </a:r>
            <a:r>
              <a:rPr lang="vi-VN" sz="2000" b="1" i="1" dirty="0"/>
              <a:t>6B; Lớp 6C; Lớp 6E có thể xếp thành 3 hàng với số học sinh ở mỗi hàng như nhau</a:t>
            </a:r>
            <a:r>
              <a:rPr lang="vi-VN" sz="2000" dirty="0"/>
              <a:t>.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-17407" y="4250716"/>
                <a:ext cx="4360807" cy="496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000" b="1" dirty="0">
                    <a:latin typeface="+mn-lt"/>
                  </a:rPr>
                  <a:t>b) </a:t>
                </a:r>
                <a:r>
                  <a:rPr lang="en-US" sz="2000" b="1" dirty="0">
                    <a:latin typeface="+mn-lt"/>
                  </a:rPr>
                  <a:t> </a:t>
                </a:r>
                <a:r>
                  <a:rPr lang="vi-VN" sz="2000" dirty="0" smtClean="0">
                    <a:latin typeface="+mn-lt"/>
                  </a:rPr>
                  <a:t>Có</a:t>
                </a:r>
                <a:r>
                  <a:rPr lang="vi-VN" sz="2000" dirty="0">
                    <a:latin typeface="+mn-lt"/>
                  </a:rPr>
                  <a:t>: 4 + 5 = 9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vi-VN" sz="2000" dirty="0">
                    <a:latin typeface="+mn-lt"/>
                  </a:rPr>
                  <a:t> 9 =&gt; 45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vi-VN" sz="2000" dirty="0">
                    <a:latin typeface="+mn-lt"/>
                  </a:rPr>
                  <a:t> 9.</a:t>
                </a:r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407" y="4250716"/>
                <a:ext cx="4360807" cy="496996"/>
              </a:xfrm>
              <a:prstGeom prst="rect">
                <a:avLst/>
              </a:prstGeom>
              <a:blipFill>
                <a:blip r:embed="rId4"/>
                <a:stretch>
                  <a:fillRect l="-1397" b="-20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/>
          <p:cNvSpPr/>
          <p:nvPr/>
        </p:nvSpPr>
        <p:spPr>
          <a:xfrm>
            <a:off x="3463290" y="2637249"/>
            <a:ext cx="407128" cy="32578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ight Arrow 19"/>
          <p:cNvSpPr/>
          <p:nvPr/>
        </p:nvSpPr>
        <p:spPr>
          <a:xfrm>
            <a:off x="3608226" y="4367931"/>
            <a:ext cx="386862" cy="27764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/>
          <p:cNvSpPr/>
          <p:nvPr/>
        </p:nvSpPr>
        <p:spPr>
          <a:xfrm>
            <a:off x="4118085" y="3936437"/>
            <a:ext cx="4851729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 b="1" i="1" dirty="0">
                <a:latin typeface="+mn-lt"/>
                <a:ea typeface="Calibri" panose="020F0502020204030204" pitchFamily="34" charset="0"/>
              </a:rPr>
              <a:t>Lớp 6B có thể xếp thành 9 hàng với số học sinh ở mỗi hàng như nhau.</a:t>
            </a:r>
            <a:endParaRPr lang="vi-VN" sz="2000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509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 animBg="1"/>
      <p:bldP spid="5" grpId="0"/>
      <p:bldP spid="6" grpId="0" animBg="1"/>
      <p:bldP spid="20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grpSp>
        <p:nvGrpSpPr>
          <p:cNvPr id="304" name="Google Shape;304;p20"/>
          <p:cNvGrpSpPr/>
          <p:nvPr/>
        </p:nvGrpSpPr>
        <p:grpSpPr>
          <a:xfrm>
            <a:off x="299071" y="635918"/>
            <a:ext cx="335800" cy="279517"/>
            <a:chOff x="1247825" y="322750"/>
            <a:chExt cx="443300" cy="369000"/>
          </a:xfrm>
        </p:grpSpPr>
        <p:sp>
          <p:nvSpPr>
            <p:cNvPr id="305" name="Google Shape;305;p20"/>
            <p:cNvSpPr/>
            <p:nvPr/>
          </p:nvSpPr>
          <p:spPr>
            <a:xfrm>
              <a:off x="1247825" y="322750"/>
              <a:ext cx="443300" cy="369000"/>
            </a:xfrm>
            <a:custGeom>
              <a:avLst/>
              <a:gdLst/>
              <a:ahLst/>
              <a:cxnLst/>
              <a:rect l="l" t="t" r="r" b="b"/>
              <a:pathLst>
                <a:path w="17732" h="14760" fill="none" extrusionOk="0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0"/>
            <p:cNvSpPr/>
            <p:nvPr/>
          </p:nvSpPr>
          <p:spPr>
            <a:xfrm>
              <a:off x="1398225" y="386675"/>
              <a:ext cx="142500" cy="25"/>
            </a:xfrm>
            <a:custGeom>
              <a:avLst/>
              <a:gdLst/>
              <a:ahLst/>
              <a:cxnLst/>
              <a:rect l="l" t="t" r="r" b="b"/>
              <a:pathLst>
                <a:path w="5700" h="1" fill="none" extrusionOk="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0"/>
            <p:cNvSpPr/>
            <p:nvPr/>
          </p:nvSpPr>
          <p:spPr>
            <a:xfrm>
              <a:off x="1370225" y="450000"/>
              <a:ext cx="198500" cy="197900"/>
            </a:xfrm>
            <a:custGeom>
              <a:avLst/>
              <a:gdLst/>
              <a:ahLst/>
              <a:cxnLst/>
              <a:rect l="l" t="t" r="r" b="b"/>
              <a:pathLst>
                <a:path w="7940" h="7916" fill="none" extrusionOk="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0"/>
            <p:cNvSpPr/>
            <p:nvPr/>
          </p:nvSpPr>
          <p:spPr>
            <a:xfrm>
              <a:off x="1403100" y="482875"/>
              <a:ext cx="132750" cy="132150"/>
            </a:xfrm>
            <a:custGeom>
              <a:avLst/>
              <a:gdLst/>
              <a:ahLst/>
              <a:cxnLst/>
              <a:rect l="l" t="t" r="r" b="b"/>
              <a:pathLst>
                <a:path w="5310" h="5286" fill="none" extrusionOk="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0"/>
            <p:cNvSpPr/>
            <p:nvPr/>
          </p:nvSpPr>
          <p:spPr>
            <a:xfrm>
              <a:off x="1588800" y="435400"/>
              <a:ext cx="66400" cy="43850"/>
            </a:xfrm>
            <a:custGeom>
              <a:avLst/>
              <a:gdLst/>
              <a:ahLst/>
              <a:cxnLst/>
              <a:rect l="l" t="t" r="r" b="b"/>
              <a:pathLst>
                <a:path w="2656" h="1754" fill="none" extrusionOk="0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11784" y="1417700"/>
                <a:ext cx="7104185" cy="1338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1800" dirty="0"/>
                  <a:t>c</a:t>
                </a:r>
                <a:r>
                  <a:rPr lang="vi-VN" sz="1800"/>
                  <a:t>) </a:t>
                </a:r>
                <a:r>
                  <a:rPr lang="vi-VN" sz="1800" smtClean="0"/>
                  <a:t>Tất </a:t>
                </a:r>
                <a:r>
                  <a:rPr lang="vi-VN" sz="1800" dirty="0"/>
                  <a:t>cả số học sinh của năm lớp đó là:</a:t>
                </a:r>
                <a:endParaRPr lang="en-US" sz="1800" dirty="0"/>
              </a:p>
              <a:p>
                <a:pPr algn="ctr">
                  <a:lnSpc>
                    <a:spcPct val="150000"/>
                  </a:lnSpc>
                </a:pPr>
                <a:r>
                  <a:rPr lang="vi-VN" sz="1800" dirty="0"/>
                  <a:t>40 + 45 + 39 + 44 + 42 = </a:t>
                </a:r>
                <a:r>
                  <a:rPr lang="vi-VN" sz="1800"/>
                  <a:t>210 </a:t>
                </a:r>
                <a:r>
                  <a:rPr lang="vi-VN" sz="1800" smtClean="0"/>
                  <a:t>(học </a:t>
                </a:r>
                <a:r>
                  <a:rPr lang="vi-VN" sz="1800" dirty="0"/>
                  <a:t>sinh)</a:t>
                </a:r>
                <a:endParaRPr lang="en-US" sz="1800" dirty="0"/>
              </a:p>
              <a:p>
                <a:pPr algn="ctr">
                  <a:lnSpc>
                    <a:spcPct val="150000"/>
                  </a:lnSpc>
                </a:pPr>
                <a:r>
                  <a:rPr lang="vi-VN" sz="1800" dirty="0"/>
                  <a:t>210 = 2 + 1 + 0 = 3 </a:t>
                </a:r>
                <a14:m>
                  <m:oMath xmlns:m="http://schemas.openxmlformats.org/officeDocument/2006/math">
                    <m:r>
                      <a:rPr lang="vi-VN" sz="1800" i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vi-VN" sz="1800" dirty="0"/>
                  <a:t> 3 =&gt; 210 </a:t>
                </a:r>
                <a14:m>
                  <m:oMath xmlns:m="http://schemas.openxmlformats.org/officeDocument/2006/math">
                    <m:r>
                      <a:rPr lang="vi-VN" sz="1800" i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vi-VN" sz="1800" dirty="0"/>
                  <a:t> 3</a:t>
                </a:r>
                <a:endParaRPr lang="en-US" sz="1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84" y="1417700"/>
                <a:ext cx="7104185" cy="1338828"/>
              </a:xfrm>
              <a:prstGeom prst="rect">
                <a:avLst/>
              </a:prstGeom>
              <a:blipFill>
                <a:blip r:embed="rId3"/>
                <a:stretch>
                  <a:fillRect l="-686" b="-3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38314" y="2596231"/>
            <a:ext cx="86594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/>
              <a:t>Vậy </a:t>
            </a:r>
            <a:r>
              <a:rPr lang="en-GB" sz="1800" b="1" smtClean="0"/>
              <a:t>c</a:t>
            </a:r>
            <a:r>
              <a:rPr lang="vi-VN" sz="1800" b="1" smtClean="0"/>
              <a:t>ó </a:t>
            </a:r>
            <a:r>
              <a:rPr lang="vi-VN" sz="1800" b="1" dirty="0"/>
              <a:t>thể xếp tất học sinh của lớp đó thành 3 hàng với số </a:t>
            </a:r>
            <a:r>
              <a:rPr lang="vi-VN" sz="1800" b="1"/>
              <a:t>học </a:t>
            </a:r>
            <a:r>
              <a:rPr lang="en-US" sz="1800" b="1" smtClean="0"/>
              <a:t>s</a:t>
            </a:r>
            <a:r>
              <a:rPr lang="en-GB" sz="1800" b="1" dirty="0"/>
              <a:t>i</a:t>
            </a:r>
            <a:r>
              <a:rPr lang="vi-VN" sz="1800" b="1" smtClean="0"/>
              <a:t>nh </a:t>
            </a:r>
            <a:r>
              <a:rPr lang="vi-VN" sz="1800" b="1" dirty="0"/>
              <a:t>ở mỗi hàng là như nhau.</a:t>
            </a:r>
            <a:endParaRPr lang="en-US" sz="1800" b="1" dirty="0"/>
          </a:p>
        </p:txBody>
      </p:sp>
      <p:sp>
        <p:nvSpPr>
          <p:cNvPr id="8" name="Rectangle 7"/>
          <p:cNvSpPr/>
          <p:nvPr/>
        </p:nvSpPr>
        <p:spPr>
          <a:xfrm>
            <a:off x="111784" y="3613272"/>
            <a:ext cx="825001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+mn-lt"/>
                <a:ea typeface="Calibri" panose="020F0502020204030204" pitchFamily="34" charset="0"/>
              </a:rPr>
              <a:t>d) Có 210 = 2 + 1 + 0 = 3 </a:t>
            </a:r>
            <a:r>
              <a:rPr lang="vi-VN" sz="1800" dirty="0">
                <a:latin typeface="+mn-lt"/>
                <a:ea typeface="Calibri" panose="020F0502020204030204" pitchFamily="34" charset="0"/>
                <a:cs typeface="Cambria Math" panose="02040503050406030204" pitchFamily="18" charset="0"/>
              </a:rPr>
              <a:t>⋮̸</a:t>
            </a:r>
            <a:r>
              <a:rPr lang="vi-VN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vi-VN" sz="1800">
                <a:latin typeface="+mn-lt"/>
                <a:ea typeface="Calibri" panose="020F0502020204030204" pitchFamily="34" charset="0"/>
              </a:rPr>
              <a:t>9 </a:t>
            </a:r>
            <a:r>
              <a:rPr lang="vi-VN" sz="1800" smtClean="0">
                <a:latin typeface="+mn-lt"/>
                <a:ea typeface="Calibri" panose="020F0502020204030204" pitchFamily="34" charset="0"/>
              </a:rPr>
              <a:t>=&gt;</a:t>
            </a:r>
            <a:r>
              <a:rPr lang="en-GB" sz="1800" smtClean="0"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smtClean="0">
                <a:latin typeface="+mn-lt"/>
                <a:ea typeface="Calibri" panose="020F0502020204030204" pitchFamily="34" charset="0"/>
              </a:rPr>
              <a:t>210 </a:t>
            </a:r>
            <a:r>
              <a:rPr lang="vi-VN" sz="1800" dirty="0">
                <a:latin typeface="+mn-lt"/>
                <a:ea typeface="Calibri" panose="020F0502020204030204" pitchFamily="34" charset="0"/>
                <a:cs typeface="Cambria Math" panose="02040503050406030204" pitchFamily="18" charset="0"/>
              </a:rPr>
              <a:t>⋮̸</a:t>
            </a:r>
            <a:r>
              <a:rPr lang="vi-VN" sz="1800" dirty="0">
                <a:latin typeface="+mn-lt"/>
                <a:ea typeface="Calibri" panose="020F0502020204030204" pitchFamily="34" charset="0"/>
              </a:rPr>
              <a:t> 9.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1800" b="1" dirty="0">
                <a:latin typeface="+mn-lt"/>
                <a:ea typeface="Calibri" panose="020F0502020204030204" pitchFamily="34" charset="0"/>
              </a:rPr>
              <a:t>Vậy Không thể xếp tất học sinh của lớp đó thành 9 hàng với số học sinh ở mỗi hàng là như nhau.</a:t>
            </a:r>
            <a:endParaRPr lang="en-US" sz="1800" b="1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7658" y="391832"/>
            <a:ext cx="168808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i="1" u="sng" dirty="0" err="1" smtClean="0">
                <a:solidFill>
                  <a:schemeClr val="bg1"/>
                </a:solidFill>
              </a:rPr>
              <a:t>Giải</a:t>
            </a:r>
            <a:endParaRPr lang="vi-VN" sz="2800" b="1" i="1" u="sng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68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3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grpSp>
        <p:nvGrpSpPr>
          <p:cNvPr id="545" name="Google Shape;545;p35"/>
          <p:cNvGrpSpPr/>
          <p:nvPr/>
        </p:nvGrpSpPr>
        <p:grpSpPr>
          <a:xfrm>
            <a:off x="283552" y="610550"/>
            <a:ext cx="330270" cy="330251"/>
            <a:chOff x="1923675" y="1633650"/>
            <a:chExt cx="436000" cy="435975"/>
          </a:xfrm>
        </p:grpSpPr>
        <p:sp>
          <p:nvSpPr>
            <p:cNvPr id="546" name="Google Shape;546;p35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5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5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5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5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5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30145" y="507143"/>
            <a:ext cx="4803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HƯỚNG DẪN VỀ NHÀ</a:t>
            </a:r>
            <a:endParaRPr lang="vi-VN" sz="2800" b="1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898268"/>
            <a:ext cx="7778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err="1" smtClean="0"/>
              <a:t>Học</a:t>
            </a:r>
            <a:r>
              <a:rPr lang="en-US" sz="2400" dirty="0" smtClean="0"/>
              <a:t> </a:t>
            </a:r>
            <a:r>
              <a:rPr lang="en-US" sz="2400" dirty="0" err="1" smtClean="0"/>
              <a:t>thuộc</a:t>
            </a:r>
            <a:r>
              <a:rPr lang="en-US" sz="2400" dirty="0" smtClean="0"/>
              <a:t> </a:t>
            </a:r>
            <a:r>
              <a:rPr lang="en-US" sz="2400" dirty="0" err="1" smtClean="0"/>
              <a:t>dấu</a:t>
            </a:r>
            <a:r>
              <a:rPr lang="en-US" sz="2400" dirty="0" smtClean="0"/>
              <a:t> </a:t>
            </a:r>
            <a:r>
              <a:rPr lang="en-US" sz="2400" dirty="0" err="1" smtClean="0"/>
              <a:t>hiệu</a:t>
            </a:r>
            <a:r>
              <a:rPr lang="en-US" sz="2400" dirty="0" smtClean="0"/>
              <a:t> chia </a:t>
            </a:r>
            <a:r>
              <a:rPr lang="en-US" sz="2400" dirty="0" err="1" smtClean="0"/>
              <a:t>hết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3, </a:t>
            </a:r>
            <a:r>
              <a:rPr lang="en-US" sz="2400" dirty="0" err="1" smtClean="0"/>
              <a:t>cho</a:t>
            </a:r>
            <a:r>
              <a:rPr lang="en-US" sz="2400" dirty="0" smtClean="0"/>
              <a:t> 9.</a:t>
            </a:r>
            <a:endParaRPr lang="vi-VN" sz="24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0" y="3346434"/>
            <a:ext cx="945687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400" dirty="0"/>
              <a:t>Hoàn </a:t>
            </a:r>
            <a:r>
              <a:rPr lang="vi-VN" sz="2400"/>
              <a:t>thành </a:t>
            </a:r>
            <a:r>
              <a:rPr lang="en-GB" sz="2400" smtClean="0"/>
              <a:t>tiếp</a:t>
            </a:r>
            <a:r>
              <a:rPr lang="vi-VN" sz="2400" smtClean="0"/>
              <a:t> </a:t>
            </a:r>
            <a:r>
              <a:rPr lang="vi-VN" sz="2400" dirty="0"/>
              <a:t>các bài tập và làm thêm bài tập </a:t>
            </a:r>
            <a:r>
              <a:rPr lang="vi-VN" sz="2400"/>
              <a:t>4 </a:t>
            </a:r>
            <a:r>
              <a:rPr lang="vi-VN" sz="2400" smtClean="0"/>
              <a:t>(SGK </a:t>
            </a:r>
            <a:r>
              <a:rPr lang="vi-VN" sz="2400" dirty="0"/>
              <a:t>– </a:t>
            </a:r>
            <a:r>
              <a:rPr lang="vi-VN" sz="2400"/>
              <a:t>tr39</a:t>
            </a:r>
            <a:r>
              <a:rPr lang="vi-VN" sz="2400" smtClean="0"/>
              <a:t>).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-1" y="4228326"/>
            <a:ext cx="8265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vi-VN" sz="2400" dirty="0"/>
              <a:t>Chuẩn bị và xem trước bài  “</a:t>
            </a:r>
            <a:r>
              <a:rPr lang="vi-VN" sz="2400" b="1" dirty="0"/>
              <a:t>Số nguyên tố - Hợp số</a:t>
            </a:r>
            <a:r>
              <a:rPr lang="vi-VN" sz="2400" dirty="0"/>
              <a:t>”.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2688767"/>
            <a:ext cx="8265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err="1" smtClean="0"/>
              <a:t>Tự</a:t>
            </a:r>
            <a:r>
              <a:rPr lang="en-US" sz="2400" dirty="0" smtClean="0"/>
              <a:t> đ</a:t>
            </a:r>
            <a:r>
              <a:rPr lang="vi-VN" sz="2400" dirty="0" smtClean="0"/>
              <a:t>ọc</a:t>
            </a:r>
            <a:r>
              <a:rPr lang="vi-VN" sz="2400" i="1" dirty="0"/>
              <a:t>, </a:t>
            </a:r>
            <a:r>
              <a:rPr lang="vi-VN" sz="2400" dirty="0"/>
              <a:t>tìm </a:t>
            </a:r>
            <a:r>
              <a:rPr lang="vi-VN" sz="2400" dirty="0" smtClean="0"/>
              <a:t>hiểu</a:t>
            </a:r>
            <a:r>
              <a:rPr lang="en-US" sz="2400" dirty="0"/>
              <a:t> </a:t>
            </a:r>
            <a:r>
              <a:rPr lang="en-US" sz="2400" dirty="0" err="1" smtClean="0"/>
              <a:t>thêm</a:t>
            </a:r>
            <a:r>
              <a:rPr lang="en-US" sz="2400" dirty="0" smtClean="0"/>
              <a:t> </a:t>
            </a:r>
            <a:r>
              <a:rPr lang="vi-VN" sz="2400" dirty="0" smtClean="0"/>
              <a:t>mục </a:t>
            </a:r>
            <a:r>
              <a:rPr lang="vi-VN" sz="2400" i="1" dirty="0"/>
              <a:t>“</a:t>
            </a:r>
            <a:r>
              <a:rPr lang="vi-VN" sz="2400" b="1" i="1" dirty="0"/>
              <a:t>TÌM TÒI – MỞ RỘNG</a:t>
            </a:r>
            <a:r>
              <a:rPr lang="vi-VN" sz="2400" i="1" dirty="0"/>
              <a:t>”</a:t>
            </a:r>
            <a:endParaRPr lang="en-US" sz="2400" dirty="0"/>
          </a:p>
          <a:p>
            <a:pPr algn="just"/>
            <a:endParaRPr lang="vi-VN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1832" y="336412"/>
            <a:ext cx="1806227" cy="212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8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4" grpId="0"/>
      <p:bldP spid="4" grpId="0"/>
      <p:bldP spid="17" grpId="0"/>
      <p:bldP spid="18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8070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24" name="Google Shape;224;p1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 dirty="0" smtClean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9093" y="3136200"/>
            <a:ext cx="4997003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chemeClr val="bg1"/>
                </a:solidFill>
              </a:rPr>
              <a:t>DẤU HIỆU CHIA HẾT CHO 3</a:t>
            </a:r>
            <a:endParaRPr lang="vi-VN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9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93" y="801382"/>
            <a:ext cx="1033561" cy="6107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2192" y="1768225"/>
            <a:ext cx="8789684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smtClean="0"/>
              <a:t>a) Thực </a:t>
            </a:r>
            <a:r>
              <a:rPr lang="en-US" sz="2400" err="1" smtClean="0"/>
              <a:t>hiện</a:t>
            </a:r>
            <a:r>
              <a:rPr lang="en-US" sz="2400" smtClean="0"/>
              <a:t> phép tính </a:t>
            </a:r>
            <a:r>
              <a:rPr lang="en-US" sz="2400" b="1" dirty="0" smtClean="0"/>
              <a:t>123 : 3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nêu</a:t>
            </a:r>
            <a:r>
              <a:rPr lang="en-US" sz="2400" dirty="0" smtClean="0"/>
              <a:t> </a:t>
            </a:r>
            <a:r>
              <a:rPr lang="en-US" sz="2400" dirty="0" err="1" smtClean="0"/>
              <a:t>quan</a:t>
            </a:r>
            <a:r>
              <a:rPr lang="en-US" sz="2400" dirty="0" smtClean="0"/>
              <a:t> </a:t>
            </a:r>
            <a:r>
              <a:rPr lang="en-US" sz="2400" dirty="0" err="1" smtClean="0"/>
              <a:t>hệ</a:t>
            </a:r>
            <a:r>
              <a:rPr lang="en-US" sz="2400" dirty="0" smtClean="0"/>
              <a:t> chia </a:t>
            </a:r>
            <a:r>
              <a:rPr lang="en-US" sz="2400" dirty="0" err="1" smtClean="0"/>
              <a:t>hết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123 </a:t>
            </a:r>
            <a:r>
              <a:rPr lang="en-US" sz="2400" dirty="0" err="1" smtClean="0"/>
              <a:t>với</a:t>
            </a:r>
            <a:r>
              <a:rPr lang="en-US" sz="2400" dirty="0" smtClean="0"/>
              <a:t> 3.</a:t>
            </a:r>
            <a:endParaRPr lang="vi-VN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15753" y="3225189"/>
            <a:ext cx="87361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smtClean="0"/>
              <a:t>b) </a:t>
            </a:r>
            <a:r>
              <a:rPr lang="en-US" sz="2400" dirty="0" err="1" smtClean="0"/>
              <a:t>Tìm</a:t>
            </a:r>
            <a:r>
              <a:rPr lang="en-US" sz="2400" dirty="0" smtClean="0"/>
              <a:t> </a:t>
            </a:r>
            <a:r>
              <a:rPr lang="en-US" sz="2400" dirty="0" err="1" smtClean="0"/>
              <a:t>tổng</a:t>
            </a:r>
            <a:r>
              <a:rPr lang="en-US" sz="2400" dirty="0" smtClean="0"/>
              <a:t> S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chữ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123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nêu</a:t>
            </a:r>
            <a:r>
              <a:rPr lang="en-US" sz="2400" dirty="0" smtClean="0"/>
              <a:t> </a:t>
            </a:r>
            <a:r>
              <a:rPr lang="en-US" sz="2400" dirty="0" err="1" smtClean="0"/>
              <a:t>quan</a:t>
            </a:r>
            <a:r>
              <a:rPr lang="en-US" sz="2400" dirty="0" smtClean="0"/>
              <a:t> </a:t>
            </a:r>
            <a:r>
              <a:rPr lang="en-US" sz="2400" dirty="0" err="1" smtClean="0"/>
              <a:t>hệ</a:t>
            </a:r>
            <a:r>
              <a:rPr lang="en-US" sz="2400" dirty="0" smtClean="0"/>
              <a:t> chia </a:t>
            </a:r>
            <a:r>
              <a:rPr lang="en-US" sz="2400" dirty="0" err="1" smtClean="0"/>
              <a:t>hết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S </a:t>
            </a:r>
            <a:r>
              <a:rPr lang="en-US" sz="2400" dirty="0" err="1" smtClean="0"/>
              <a:t>với</a:t>
            </a:r>
            <a:r>
              <a:rPr lang="en-US" sz="2400" dirty="0" smtClean="0"/>
              <a:t> 3.</a:t>
            </a:r>
            <a:endParaRPr lang="vi-VN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1915" r="7273"/>
          <a:stretch/>
        </p:blipFill>
        <p:spPr>
          <a:xfrm>
            <a:off x="6169446" y="228612"/>
            <a:ext cx="2595527" cy="153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5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11" y="1008292"/>
            <a:ext cx="989625" cy="5847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3132" y="1039071"/>
            <a:ext cx="3616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err="1" smtClean="0"/>
              <a:t>Trả</a:t>
            </a:r>
            <a:r>
              <a:rPr lang="en-US" sz="2800" b="1" i="1" u="sng" dirty="0" smtClean="0"/>
              <a:t> </a:t>
            </a:r>
            <a:r>
              <a:rPr lang="en-US" sz="2800" b="1" i="1" u="sng" dirty="0" err="1" smtClean="0"/>
              <a:t>lời</a:t>
            </a:r>
            <a:r>
              <a:rPr lang="en-US" sz="2800" b="1" i="1" u="sng" dirty="0" smtClean="0"/>
              <a:t>:</a:t>
            </a:r>
            <a:endParaRPr lang="vi-VN" sz="2800" b="1" i="1" u="sng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500742" y="2052946"/>
            <a:ext cx="8443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a) 123 : 3 = 41 =&gt; Số 123 chia hết cho 3.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511759" y="2825451"/>
            <a:ext cx="87960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b) Tổng các chữ số của số 123</a:t>
            </a:r>
            <a:r>
              <a:rPr lang="vi-VN" sz="2800"/>
              <a:t>: </a:t>
            </a:r>
            <a:endParaRPr lang="en-GB" sz="2800" smtClean="0"/>
          </a:p>
          <a:p>
            <a:pPr>
              <a:lnSpc>
                <a:spcPct val="150000"/>
              </a:lnSpc>
            </a:pPr>
            <a:r>
              <a:rPr lang="vi-VN" sz="2800" smtClean="0"/>
              <a:t>S </a:t>
            </a:r>
            <a:r>
              <a:rPr lang="vi-VN" sz="2800" dirty="0"/>
              <a:t>= 1 + 2 + 3 = 6 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vi-VN" sz="2800" dirty="0" smtClean="0"/>
              <a:t>=&gt; </a:t>
            </a:r>
            <a:r>
              <a:rPr lang="vi-VN" sz="2800" dirty="0"/>
              <a:t>S chia hết </a:t>
            </a:r>
            <a:r>
              <a:rPr lang="vi-VN" sz="2800"/>
              <a:t>cho </a:t>
            </a:r>
            <a:r>
              <a:rPr lang="vi-VN" sz="2800" smtClean="0"/>
              <a:t>3</a:t>
            </a:r>
            <a:r>
              <a:rPr lang="en-GB" sz="2800" smtClean="0"/>
              <a:t>.</a:t>
            </a:r>
            <a:r>
              <a:rPr lang="vi-VN" sz="2800" dirty="0"/>
              <a:t> 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74" b="-1"/>
          <a:stretch/>
        </p:blipFill>
        <p:spPr>
          <a:xfrm>
            <a:off x="6389275" y="158934"/>
            <a:ext cx="2457450" cy="176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3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3" name="Right Arrow 2"/>
          <p:cNvSpPr/>
          <p:nvPr/>
        </p:nvSpPr>
        <p:spPr>
          <a:xfrm>
            <a:off x="140677" y="2321169"/>
            <a:ext cx="527539" cy="474785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255922" y="1461720"/>
            <a:ext cx="7606723" cy="2301387"/>
            <a:chOff x="861645" y="819883"/>
            <a:chExt cx="8018585" cy="2193680"/>
          </a:xfrm>
        </p:grpSpPr>
        <p:sp>
          <p:nvSpPr>
            <p:cNvPr id="5" name="Rounded Rectangle 4"/>
            <p:cNvSpPr/>
            <p:nvPr/>
          </p:nvSpPr>
          <p:spPr>
            <a:xfrm>
              <a:off x="861645" y="819883"/>
              <a:ext cx="8018585" cy="2193680"/>
            </a:xfrm>
            <a:prstGeom prst="roundRect">
              <a:avLst/>
            </a:prstGeom>
            <a:solidFill>
              <a:srgbClr val="BFFE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US" sz="2800" dirty="0" smtClean="0">
                  <a:solidFill>
                    <a:schemeClr val="tx1">
                      <a:lumMod val="50000"/>
                    </a:schemeClr>
                  </a:solidFill>
                </a:rPr>
                <a:t>	</a:t>
              </a:r>
              <a:r>
                <a:rPr lang="vi-VN" sz="2800" b="1" dirty="0">
                  <a:solidFill>
                    <a:schemeClr val="tx1"/>
                  </a:solidFill>
                </a:rPr>
                <a:t>Các số có tổng các chữ số chia hết cho 3 thì chia hết cho 3 và chỉ những số đó mới chia hết cho </a:t>
              </a:r>
              <a:r>
                <a:rPr lang="vi-VN" sz="2800" b="1">
                  <a:solidFill>
                    <a:schemeClr val="tx1"/>
                  </a:solidFill>
                </a:rPr>
                <a:t>3</a:t>
              </a:r>
              <a:r>
                <a:rPr lang="vi-VN" sz="2800" b="1" smtClean="0">
                  <a:solidFill>
                    <a:schemeClr val="tx1"/>
                  </a:solidFill>
                </a:rPr>
                <a:t>.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9502" y="932020"/>
              <a:ext cx="746372" cy="7070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691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3" name="Horizontal Scroll 2"/>
          <p:cNvSpPr/>
          <p:nvPr/>
        </p:nvSpPr>
        <p:spPr>
          <a:xfrm>
            <a:off x="1298217" y="175847"/>
            <a:ext cx="7625445" cy="2497016"/>
          </a:xfrm>
          <a:prstGeom prst="horizontalScroll">
            <a:avLst>
              <a:gd name="adj" fmla="val 14604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b="1" i="1" u="sng" dirty="0" err="1" smtClean="0">
                <a:solidFill>
                  <a:schemeClr val="tx1">
                    <a:lumMod val="50000"/>
                  </a:schemeClr>
                </a:solidFill>
              </a:rPr>
              <a:t>Luyện</a:t>
            </a:r>
            <a:r>
              <a:rPr lang="en-US" sz="2400" b="1" i="1" u="sng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i="1" u="sng" dirty="0" err="1" smtClean="0">
                <a:solidFill>
                  <a:schemeClr val="tx1">
                    <a:lumMod val="50000"/>
                  </a:schemeClr>
                </a:solidFill>
              </a:rPr>
              <a:t>tập</a:t>
            </a:r>
            <a:r>
              <a:rPr lang="en-US" sz="2400" b="1" i="1" u="sng" dirty="0" smtClean="0">
                <a:solidFill>
                  <a:schemeClr val="tx1">
                    <a:lumMod val="50000"/>
                  </a:schemeClr>
                </a:solidFill>
              </a:rPr>
              <a:t> 1: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Viết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một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có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hai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chữ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sao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cho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: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S</a:t>
            </a:r>
            <a:r>
              <a:rPr lang="en-US" sz="2400" smtClean="0">
                <a:solidFill>
                  <a:schemeClr val="tx1">
                    <a:lumMod val="50000"/>
                  </a:schemeClr>
                </a:solidFill>
              </a:rPr>
              <a:t>ố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đó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chia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hết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cho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3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và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5;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đó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chia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hết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cho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cả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ba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2, 3, 5.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1327" y="2585051"/>
            <a:ext cx="1951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err="1" smtClean="0">
                <a:solidFill>
                  <a:srgbClr val="FF0000"/>
                </a:solidFill>
              </a:rPr>
              <a:t>Trả</a:t>
            </a:r>
            <a:r>
              <a:rPr lang="en-US" sz="2800" b="1" i="1" u="sng" dirty="0" smtClean="0">
                <a:solidFill>
                  <a:srgbClr val="FF0000"/>
                </a:solidFill>
              </a:rPr>
              <a:t> </a:t>
            </a:r>
            <a:r>
              <a:rPr lang="en-US" sz="2800" b="1" i="1" u="sng" dirty="0" err="1" smtClean="0">
                <a:solidFill>
                  <a:srgbClr val="FF0000"/>
                </a:solidFill>
              </a:rPr>
              <a:t>lời</a:t>
            </a:r>
            <a:r>
              <a:rPr lang="en-US" sz="2800" b="1" i="1" u="sng" dirty="0" smtClean="0">
                <a:solidFill>
                  <a:srgbClr val="FF0000"/>
                </a:solidFill>
              </a:rPr>
              <a:t>:</a:t>
            </a:r>
            <a:endParaRPr lang="vi-VN" sz="2800" b="1" i="1" u="sng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732" y="3375487"/>
            <a:ext cx="8077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a) Số có hai chữ số chia hết cho 3 và </a:t>
            </a:r>
            <a:r>
              <a:rPr lang="vi-VN" sz="2800"/>
              <a:t>5 </a:t>
            </a:r>
            <a:r>
              <a:rPr lang="vi-VN" sz="2800" smtClean="0"/>
              <a:t>là </a:t>
            </a:r>
            <a:r>
              <a:rPr lang="vi-VN" sz="2800" b="1" smtClean="0"/>
              <a:t>15</a:t>
            </a:r>
            <a:r>
              <a:rPr lang="en-GB" sz="2800" b="1" smtClean="0"/>
              <a:t>.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8732" y="4165924"/>
            <a:ext cx="6621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b) Số chia hết cho cả ba số 2, 3, 5 là </a:t>
            </a:r>
            <a:r>
              <a:rPr lang="vi-VN" sz="2800" b="1" dirty="0" smtClean="0"/>
              <a:t>60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9540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224" name="Google Shape;224;p1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 dirty="0" smtClean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II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9093" y="3136200"/>
            <a:ext cx="4997003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chemeClr val="bg1"/>
                </a:solidFill>
              </a:rPr>
              <a:t>DẤU HIỆU CHIA HẾT CHO 9</a:t>
            </a:r>
            <a:endParaRPr lang="vi-VN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56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02" y="1179637"/>
            <a:ext cx="961318" cy="4078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4315" y="1995930"/>
            <a:ext cx="7263685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smtClean="0"/>
              <a:t>a) Thực hiện </a:t>
            </a:r>
            <a:r>
              <a:rPr lang="en-US" sz="2400" err="1"/>
              <a:t>phép</a:t>
            </a:r>
            <a:r>
              <a:rPr lang="en-US" sz="2400"/>
              <a:t> </a:t>
            </a:r>
            <a:r>
              <a:rPr lang="en-US" sz="2400" smtClean="0"/>
              <a:t>tính </a:t>
            </a:r>
            <a:r>
              <a:rPr lang="en-US" sz="2400" b="1" smtClean="0"/>
              <a:t>135 </a:t>
            </a:r>
            <a:r>
              <a:rPr lang="en-US" sz="2400" b="1" dirty="0"/>
              <a:t>: </a:t>
            </a:r>
            <a:r>
              <a:rPr lang="en-US" sz="2400" b="1" dirty="0" smtClean="0"/>
              <a:t>9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nêu</a:t>
            </a:r>
            <a:r>
              <a:rPr lang="en-US" sz="2400" dirty="0"/>
              <a:t> </a:t>
            </a:r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hệ</a:t>
            </a:r>
            <a:r>
              <a:rPr lang="en-US" sz="2400" dirty="0"/>
              <a:t> chia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smtClean="0"/>
              <a:t>135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smtClean="0"/>
              <a:t>9.</a:t>
            </a:r>
            <a:endParaRPr lang="vi-VN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54315" y="3176385"/>
            <a:ext cx="7418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/>
              <a:t>b) </a:t>
            </a:r>
            <a:r>
              <a:rPr lang="en-US" sz="2400" dirty="0" err="1"/>
              <a:t>Tìm</a:t>
            </a:r>
            <a:r>
              <a:rPr lang="en-US" sz="2400" dirty="0"/>
              <a:t> </a:t>
            </a:r>
            <a:r>
              <a:rPr lang="en-US" sz="2400" dirty="0" err="1"/>
              <a:t>tổng</a:t>
            </a:r>
            <a:r>
              <a:rPr lang="en-US" sz="2400" dirty="0"/>
              <a:t> S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smtClean="0"/>
              <a:t>135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nêu</a:t>
            </a:r>
            <a:r>
              <a:rPr lang="en-US" sz="2400" dirty="0"/>
              <a:t> </a:t>
            </a:r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hệ</a:t>
            </a:r>
            <a:r>
              <a:rPr lang="en-US" sz="2400" dirty="0"/>
              <a:t> chia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S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smtClean="0"/>
              <a:t>9.</a:t>
            </a:r>
            <a:endParaRPr lang="vi-VN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32414" y="218686"/>
            <a:ext cx="1679972" cy="164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15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1453</Words>
  <Application>Microsoft Office PowerPoint</Application>
  <PresentationFormat>On-screen Show (16:9)</PresentationFormat>
  <Paragraphs>127</Paragraphs>
  <Slides>24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Cambria Math</vt:lpstr>
      <vt:lpstr>Arial</vt:lpstr>
      <vt:lpstr>Arvo</vt:lpstr>
      <vt:lpstr>Roboto Condensed</vt:lpstr>
      <vt:lpstr>Wingdings</vt:lpstr>
      <vt:lpstr>Roboto Condensed Light</vt:lpstr>
      <vt:lpstr>Calibri</vt:lpstr>
      <vt:lpstr>Salerio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PHƯƠNG TRÌNH LƯỢNG GIÁC CƠ BẢN</dc:title>
  <dc:creator>LaptopAZ.vn</dc:creator>
  <cp:lastModifiedBy>Admin</cp:lastModifiedBy>
  <cp:revision>27</cp:revision>
  <dcterms:modified xsi:type="dcterms:W3CDTF">2021-09-09T06:56:51Z</dcterms:modified>
</cp:coreProperties>
</file>