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04" r:id="rId13"/>
    <p:sldMasterId id="2147483816" r:id="rId14"/>
    <p:sldMasterId id="2147483828" r:id="rId15"/>
  </p:sldMasterIdLst>
  <p:sldIdLst>
    <p:sldId id="256" r:id="rId16"/>
    <p:sldId id="257" r:id="rId17"/>
    <p:sldId id="271" r:id="rId18"/>
    <p:sldId id="259" r:id="rId19"/>
    <p:sldId id="273" r:id="rId20"/>
    <p:sldId id="274" r:id="rId21"/>
    <p:sldId id="275" r:id="rId22"/>
    <p:sldId id="276" r:id="rId23"/>
    <p:sldId id="277" r:id="rId24"/>
    <p:sldId id="278" r:id="rId25"/>
    <p:sldId id="280" r:id="rId26"/>
    <p:sldId id="281" r:id="rId27"/>
    <p:sldId id="283" r:id="rId28"/>
    <p:sldId id="279" r:id="rId29"/>
    <p:sldId id="284" r:id="rId30"/>
    <p:sldId id="285" r:id="rId31"/>
    <p:sldId id="286" r:id="rId32"/>
    <p:sldId id="282" r:id="rId33"/>
    <p:sldId id="288" r:id="rId34"/>
    <p:sldId id="289" r:id="rId35"/>
    <p:sldId id="290" r:id="rId36"/>
    <p:sldId id="258" r:id="rId37"/>
    <p:sldId id="292" r:id="rId38"/>
    <p:sldId id="294" r:id="rId39"/>
    <p:sldId id="293" r:id="rId40"/>
    <p:sldId id="272" r:id="rId41"/>
    <p:sldId id="295" r:id="rId42"/>
    <p:sldId id="296" r:id="rId43"/>
    <p:sldId id="297" r:id="rId44"/>
    <p:sldId id="299" r:id="rId45"/>
    <p:sldId id="261" r:id="rId46"/>
    <p:sldId id="267" r:id="rId47"/>
    <p:sldId id="270" r:id="rId48"/>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Cambria Math" panose="02040503050406030204" pitchFamily="18"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66"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font" Target="fonts/font5.fntdata"/><Relationship Id="rId5" Type="http://schemas.openxmlformats.org/officeDocument/2006/relationships/slideMaster" Target="slideMasters/slideMaster5.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84480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51257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68466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75456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702169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7820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77108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183454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85065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841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43361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031858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56182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12643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99316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14196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134206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3695915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912778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5532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0414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254574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51469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56642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35341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53442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85183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59943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531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7295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158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4679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98374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26386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860980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88894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786701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738930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098322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424615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511636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8269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333383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61747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667718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38807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819568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631693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18313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07936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43876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0131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84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13519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426986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85114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84918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035193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28847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193623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2299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97988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7080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22990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81280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69593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55929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79087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66551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870215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5030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7726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254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919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4767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6685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6856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60019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33890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8485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5472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391700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5473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43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4367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486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76202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4643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907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74014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3866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2797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6945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97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0189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13613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1115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6553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9526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79137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803829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7135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5125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47661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6463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2336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809937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9234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709433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20169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51189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722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4412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3629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0284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47964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8198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22457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000643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8507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2003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78757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20542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145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66213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8301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82540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684501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9429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53548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313738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1420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69363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74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4608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988789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60128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75403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625509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772928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36513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75451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847183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66821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662928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373472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381870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612223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3411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183395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3354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84056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80820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4043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25882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430133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004697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83802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7758269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8223028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795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730145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0825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38334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41991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53500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651460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11/15/2021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544892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jpe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51.xml"/><Relationship Id="rId6" Type="http://schemas.openxmlformats.org/officeDocument/2006/relationships/image" Target="../media/image42.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4.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62.xml"/><Relationship Id="rId11" Type="http://schemas.openxmlformats.org/officeDocument/2006/relationships/image" Target="../media/image66.svg"/><Relationship Id="rId10" Type="http://schemas.openxmlformats.org/officeDocument/2006/relationships/image" Target="../media/image40.png"/><Relationship Id="rId9" Type="http://schemas.openxmlformats.org/officeDocument/2006/relationships/image" Target="../media/image150.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62.xml"/><Relationship Id="rId11" Type="http://schemas.openxmlformats.org/officeDocument/2006/relationships/image" Target="../media/image66.svg"/><Relationship Id="rId15" Type="http://schemas.openxmlformats.org/officeDocument/2006/relationships/image" Target="../media/image37.png"/><Relationship Id="rId1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72.svg"/><Relationship Id="rId2" Type="http://schemas.openxmlformats.org/officeDocument/2006/relationships/image" Target="../media/image29.png"/><Relationship Id="rId1" Type="http://schemas.openxmlformats.org/officeDocument/2006/relationships/slideLayout" Target="../slideLayouts/slideLayout73.xml"/><Relationship Id="rId6" Type="http://schemas.openxmlformats.org/officeDocument/2006/relationships/image" Target="../media/image45.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9" Type="http://schemas.openxmlformats.org/officeDocument/2006/relationships/image" Target="../media/image74.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0.svg"/></Relationships>
</file>

<file path=ppt/slides/_rels/slide1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svg"/><Relationship Id="rId12" Type="http://schemas.openxmlformats.org/officeDocument/2006/relationships/image" Target="../media/image170.svg"/><Relationship Id="rId2" Type="http://schemas.openxmlformats.org/officeDocument/2006/relationships/image" Target="../media/image31.png"/><Relationship Id="rId1" Type="http://schemas.openxmlformats.org/officeDocument/2006/relationships/slideLayout" Target="../slideLayouts/slideLayout84.xml"/><Relationship Id="rId11" Type="http://schemas.openxmlformats.org/officeDocument/2006/relationships/image" Target="../media/image33.png"/><Relationship Id="rId10" Type="http://schemas.openxmlformats.org/officeDocument/2006/relationships/image" Target="../media/image83.svg"/><Relationship Id="rId4" Type="http://schemas.openxmlformats.org/officeDocument/2006/relationships/image" Target="../media/image32.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47.png"/><Relationship Id="rId3" Type="http://schemas.openxmlformats.org/officeDocument/2006/relationships/image" Target="../media/image470.svg"/><Relationship Id="rId12" Type="http://schemas.openxmlformats.org/officeDocument/2006/relationships/image" Target="../media/image560.svg"/><Relationship Id="rId17" Type="http://schemas.openxmlformats.org/officeDocument/2006/relationships/image" Target="../media/image25.png"/><Relationship Id="rId7" Type="http://schemas.openxmlformats.org/officeDocument/2006/relationships/image" Target="../media/image510.svg"/><Relationship Id="rId2" Type="http://schemas.openxmlformats.org/officeDocument/2006/relationships/image" Target="../media/image23.png"/><Relationship Id="rId16" Type="http://schemas.openxmlformats.org/officeDocument/2006/relationships/image" Target="../media/image600.svg"/><Relationship Id="rId1" Type="http://schemas.openxmlformats.org/officeDocument/2006/relationships/slideLayout" Target="../slideLayouts/slideLayout95.xml"/><Relationship Id="rId6" Type="http://schemas.openxmlformats.org/officeDocument/2006/relationships/image" Target="../media/image26.png"/><Relationship Id="rId5" Type="http://schemas.openxmlformats.org/officeDocument/2006/relationships/image" Target="../media/image490.svg"/><Relationship Id="rId15" Type="http://schemas.openxmlformats.org/officeDocument/2006/relationships/image" Target="../media/image27.png"/><Relationship Id="rId4" Type="http://schemas.openxmlformats.org/officeDocument/2006/relationships/image" Target="../media/image22.png"/><Relationship Id="rId14" Type="http://schemas.openxmlformats.org/officeDocument/2006/relationships/image" Target="../media/image580.svg"/></Relationships>
</file>

<file path=ppt/slides/_rels/slide17.xml.rels><?xml version="1.0" encoding="UTF-8" standalone="yes"?>
<Relationships xmlns="http://schemas.openxmlformats.org/package/2006/relationships"><Relationship Id="rId13" Type="http://schemas.openxmlformats.org/officeDocument/2006/relationships/image" Target="../media/image35.png"/><Relationship Id="rId3" Type="http://schemas.openxmlformats.org/officeDocument/2006/relationships/image" Target="../media/image20.svg"/><Relationship Id="rId12" Type="http://schemas.openxmlformats.org/officeDocument/2006/relationships/image" Target="../media/image33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95.xml"/><Relationship Id="rId11" Type="http://schemas.openxmlformats.org/officeDocument/2006/relationships/image" Target="../media/image36.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74.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3" Type="http://schemas.openxmlformats.org/officeDocument/2006/relationships/image" Target="../media/image20.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0.sv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72.svg"/><Relationship Id="rId12"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106.xml"/><Relationship Id="rId6" Type="http://schemas.openxmlformats.org/officeDocument/2006/relationships/image" Target="../media/image48.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14.png"/><Relationship Id="rId17" Type="http://schemas.openxmlformats.org/officeDocument/2006/relationships/image" Target="../media/image31.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13.png"/><Relationship Id="rId19" Type="http://schemas.openxmlformats.org/officeDocument/2006/relationships/image" Target="../media/image33.svg"/><Relationship Id="rId4" Type="http://schemas.openxmlformats.org/officeDocument/2006/relationships/image" Target="../media/image10.png"/><Relationship Id="rId9" Type="http://schemas.openxmlformats.org/officeDocument/2006/relationships/image" Target="../media/image23.sv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8.png"/><Relationship Id="rId3" Type="http://schemas.openxmlformats.org/officeDocument/2006/relationships/image" Target="../media/image470.svg"/><Relationship Id="rId12" Type="http://schemas.openxmlformats.org/officeDocument/2006/relationships/image" Target="../media/image39.svg"/><Relationship Id="rId2" Type="http://schemas.openxmlformats.org/officeDocument/2006/relationships/image" Target="../media/image23.png"/><Relationship Id="rId16" Type="http://schemas.openxmlformats.org/officeDocument/2006/relationships/image" Target="../media/image90.svg"/><Relationship Id="rId1" Type="http://schemas.openxmlformats.org/officeDocument/2006/relationships/slideLayout" Target="../slideLayouts/slideLayout117.xml"/><Relationship Id="rId11" Type="http://schemas.openxmlformats.org/officeDocument/2006/relationships/image" Target="../media/image52.png"/><Relationship Id="rId15" Type="http://schemas.openxmlformats.org/officeDocument/2006/relationships/image" Target="../media/image53.png"/><Relationship Id="rId10" Type="http://schemas.openxmlformats.org/officeDocument/2006/relationships/image" Target="../media/image108.svg"/><Relationship Id="rId4" Type="http://schemas.openxmlformats.org/officeDocument/2006/relationships/image" Target="../media/image50.png"/><Relationship Id="rId9" Type="http://schemas.openxmlformats.org/officeDocument/2006/relationships/image" Target="../media/image51.png"/><Relationship Id="rId14" Type="http://schemas.openxmlformats.org/officeDocument/2006/relationships/image" Target="../media/image150.sv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68.svg"/><Relationship Id="rId18" Type="http://schemas.openxmlformats.org/officeDocument/2006/relationships/image" Target="../media/image58.png"/><Relationship Id="rId21" Type="http://schemas.openxmlformats.org/officeDocument/2006/relationships/image" Target="../media/image60.png"/><Relationship Id="rId7" Type="http://schemas.openxmlformats.org/officeDocument/2006/relationships/image" Target="../media/image64.svg"/><Relationship Id="rId17" Type="http://schemas.openxmlformats.org/officeDocument/2006/relationships/image" Target="../media/image57.png"/><Relationship Id="rId2" Type="http://schemas.openxmlformats.org/officeDocument/2006/relationships/image" Target="../media/image38.png"/><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128.xml"/><Relationship Id="rId11" Type="http://schemas.openxmlformats.org/officeDocument/2006/relationships/image" Target="../media/image66.svg"/><Relationship Id="rId15" Type="http://schemas.openxmlformats.org/officeDocument/2006/relationships/image" Target="../media/image55.png"/><Relationship Id="rId10" Type="http://schemas.openxmlformats.org/officeDocument/2006/relationships/image" Target="../media/image37.svg"/><Relationship Id="rId19" Type="http://schemas.openxmlformats.org/officeDocument/2006/relationships/image" Target="../media/image40.png"/><Relationship Id="rId14"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3.svg"/><Relationship Id="rId3" Type="http://schemas.openxmlformats.org/officeDocument/2006/relationships/image" Target="../media/image2.svg"/><Relationship Id="rId7" Type="http://schemas.openxmlformats.org/officeDocument/2006/relationships/image" Target="../media/image370.svg"/><Relationship Id="rId12"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390.svg"/><Relationship Id="rId14" Type="http://schemas.openxmlformats.org/officeDocument/2006/relationships/image" Target="../media/image6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6.png"/><Relationship Id="rId3" Type="http://schemas.openxmlformats.org/officeDocument/2006/relationships/image" Target="../media/image20.svg"/><Relationship Id="rId7" Type="http://schemas.openxmlformats.org/officeDocument/2006/relationships/image" Target="../media/image64.svg"/><Relationship Id="rId12" Type="http://schemas.openxmlformats.org/officeDocument/2006/relationships/image" Target="../media/image65.png"/><Relationship Id="rId2" Type="http://schemas.openxmlformats.org/officeDocument/2006/relationships/image" Target="../media/image1.png"/><Relationship Id="rId16" Type="http://schemas.openxmlformats.org/officeDocument/2006/relationships/image" Target="../media/image69.png"/><Relationship Id="rId1" Type="http://schemas.openxmlformats.org/officeDocument/2006/relationships/slideLayout" Target="../slideLayouts/slideLayout128.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2.svg"/><Relationship Id="rId15" Type="http://schemas.openxmlformats.org/officeDocument/2006/relationships/image" Target="../media/image68.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150.svg"/><Relationship Id="rId14"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72.svg"/><Relationship Id="rId12"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29.xml"/><Relationship Id="rId6" Type="http://schemas.openxmlformats.org/officeDocument/2006/relationships/image" Target="../media/image48.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9" Type="http://schemas.openxmlformats.org/officeDocument/2006/relationships/image" Target="../media/image74.svg"/></Relationships>
</file>

<file path=ppt/slides/_rels/slide25.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svg"/><Relationship Id="rId12" Type="http://schemas.openxmlformats.org/officeDocument/2006/relationships/image" Target="../media/image170.svg"/><Relationship Id="rId2" Type="http://schemas.openxmlformats.org/officeDocument/2006/relationships/image" Target="../media/image31.png"/><Relationship Id="rId1" Type="http://schemas.openxmlformats.org/officeDocument/2006/relationships/slideLayout" Target="../slideLayouts/slideLayout139.xml"/><Relationship Id="rId11" Type="http://schemas.openxmlformats.org/officeDocument/2006/relationships/image" Target="../media/image33.png"/><Relationship Id="rId10" Type="http://schemas.openxmlformats.org/officeDocument/2006/relationships/image" Target="../media/image83.svg"/><Relationship Id="rId4" Type="http://schemas.openxmlformats.org/officeDocument/2006/relationships/image" Target="../media/image32.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71.svg"/><Relationship Id="rId7" Type="http://schemas.openxmlformats.org/officeDocument/2006/relationships/image" Target="../media/image511.svg"/><Relationship Id="rId2" Type="http://schemas.openxmlformats.org/officeDocument/2006/relationships/image" Target="../media/image23.png"/><Relationship Id="rId16" Type="http://schemas.openxmlformats.org/officeDocument/2006/relationships/image" Target="../media/image601.svg"/><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491.sv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581.sv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0.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150.xml"/><Relationship Id="rId6" Type="http://schemas.openxmlformats.org/officeDocument/2006/relationships/image" Target="../media/image45.png"/><Relationship Id="rId11" Type="http://schemas.openxmlformats.org/officeDocument/2006/relationships/image" Target="../media/image330.svg"/><Relationship Id="rId5" Type="http://schemas.openxmlformats.org/officeDocument/2006/relationships/image" Target="../media/image70.sv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4.sv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61.xml"/><Relationship Id="rId11" Type="http://schemas.openxmlformats.org/officeDocument/2006/relationships/image" Target="../media/image66.svg"/><Relationship Id="rId15" Type="http://schemas.openxmlformats.org/officeDocument/2006/relationships/image" Target="../media/image8.png"/><Relationship Id="rId14" Type="http://schemas.openxmlformats.org/officeDocument/2006/relationships/image" Target="../media/image72.png"/><Relationship Id="rId9" Type="http://schemas.openxmlformats.org/officeDocument/2006/relationships/image" Target="../media/image150.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18" Type="http://schemas.openxmlformats.org/officeDocument/2006/relationships/image" Target="../media/image78.png"/><Relationship Id="rId7" Type="http://schemas.openxmlformats.org/officeDocument/2006/relationships/image" Target="../media/image64.svg"/><Relationship Id="rId12" Type="http://schemas.openxmlformats.org/officeDocument/2006/relationships/image" Target="../media/image41.png"/><Relationship Id="rId17" Type="http://schemas.openxmlformats.org/officeDocument/2006/relationships/image" Target="../media/image77.png"/><Relationship Id="rId2" Type="http://schemas.openxmlformats.org/officeDocument/2006/relationships/image" Target="../media/image38.png"/><Relationship Id="rId16" Type="http://schemas.openxmlformats.org/officeDocument/2006/relationships/image" Target="../media/image76.png"/><Relationship Id="rId1" Type="http://schemas.openxmlformats.org/officeDocument/2006/relationships/slideLayout" Target="../slideLayouts/slideLayout161.xml"/><Relationship Id="rId11" Type="http://schemas.openxmlformats.org/officeDocument/2006/relationships/image" Target="../media/image66.svg"/><Relationship Id="rId15" Type="http://schemas.openxmlformats.org/officeDocument/2006/relationships/image" Target="../media/image75.png"/><Relationship Id="rId10" Type="http://schemas.openxmlformats.org/officeDocument/2006/relationships/image" Target="../media/image73.png"/><Relationship Id="rId19" Type="http://schemas.openxmlformats.org/officeDocument/2006/relationships/image" Target="../media/image79.png"/><Relationship Id="rId9" Type="http://schemas.openxmlformats.org/officeDocument/2006/relationships/image" Target="../media/image150.svg"/><Relationship Id="rId1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84.png"/><Relationship Id="rId18" Type="http://schemas.openxmlformats.org/officeDocument/2006/relationships/image" Target="../media/image88.png"/><Relationship Id="rId3" Type="http://schemas.openxmlformats.org/officeDocument/2006/relationships/image" Target="../media/image20.svg"/><Relationship Id="rId12" Type="http://schemas.openxmlformats.org/officeDocument/2006/relationships/image" Target="../media/image101.svg"/><Relationship Id="rId17" Type="http://schemas.openxmlformats.org/officeDocument/2006/relationships/image" Target="../media/image87.png"/><Relationship Id="rId2" Type="http://schemas.openxmlformats.org/officeDocument/2006/relationships/image" Target="../media/image1.png"/><Relationship Id="rId16" Type="http://schemas.openxmlformats.org/officeDocument/2006/relationships/image" Target="../media/image86.png"/><Relationship Id="rId1" Type="http://schemas.openxmlformats.org/officeDocument/2006/relationships/slideLayout" Target="../slideLayouts/slideLayout161.xml"/><Relationship Id="rId6" Type="http://schemas.openxmlformats.org/officeDocument/2006/relationships/image" Target="../media/image81.png"/><Relationship Id="rId11" Type="http://schemas.openxmlformats.org/officeDocument/2006/relationships/image" Target="../media/image83.png"/><Relationship Id="rId5" Type="http://schemas.openxmlformats.org/officeDocument/2006/relationships/image" Target="../media/image94.svg"/><Relationship Id="rId15" Type="http://schemas.openxmlformats.org/officeDocument/2006/relationships/image" Target="../media/image85.png"/><Relationship Id="rId10" Type="http://schemas.openxmlformats.org/officeDocument/2006/relationships/image" Target="../media/image99.svg"/><Relationship Id="rId4" Type="http://schemas.openxmlformats.org/officeDocument/2006/relationships/image" Target="../media/image80.png"/><Relationship Id="rId9" Type="http://schemas.openxmlformats.org/officeDocument/2006/relationships/image" Target="../media/image82.png"/><Relationship Id="rId14" Type="http://schemas.openxmlformats.org/officeDocument/2006/relationships/image" Target="../media/image510.svg"/></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svg"/><Relationship Id="rId7" Type="http://schemas.openxmlformats.org/officeDocument/2006/relationships/image" Target="../media/image7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33.svg"/><Relationship Id="rId5" Type="http://schemas.openxmlformats.org/officeDocument/2006/relationships/image" Target="../media/image700.svg"/><Relationship Id="rId10"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40.sv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11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0.png"/><Relationship Id="rId9" Type="http://schemas.openxmlformats.org/officeDocument/2006/relationships/image" Target="../media/image1190.svg"/></Relationships>
</file>

<file path=ppt/slides/_rels/slide33.xml.rels><?xml version="1.0" encoding="UTF-8" standalone="yes"?>
<Relationships xmlns="http://schemas.openxmlformats.org/package/2006/relationships"><Relationship Id="rId8" Type="http://schemas.openxmlformats.org/officeDocument/2006/relationships/image" Target="../media/image970.svg"/><Relationship Id="rId13" Type="http://schemas.openxmlformats.org/officeDocument/2006/relationships/image" Target="../media/image92.png"/><Relationship Id="rId12" Type="http://schemas.openxmlformats.org/officeDocument/2006/relationships/image" Target="../media/image1010.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940.svg"/><Relationship Id="rId9" Type="http://schemas.openxmlformats.org/officeDocument/2006/relationships/image" Target="../media/image91.png"/><Relationship Id="rId14" Type="http://schemas.openxmlformats.org/officeDocument/2006/relationships/image" Target="../media/image93.png"/></Relationships>
</file>

<file path=ppt/slides/_rels/slide4.xml.rels><?xml version="1.0" encoding="UTF-8" standalone="yes"?>
<Relationships xmlns="http://schemas.openxmlformats.org/package/2006/relationships"><Relationship Id="rId18" Type="http://schemas.openxmlformats.org/officeDocument/2006/relationships/image" Target="../media/image27.png"/><Relationship Id="rId3" Type="http://schemas.openxmlformats.org/officeDocument/2006/relationships/image" Target="../media/image47.svg"/><Relationship Id="rId7" Type="http://schemas.openxmlformats.org/officeDocument/2006/relationships/image" Target="../media/image24.png"/><Relationship Id="rId17" Type="http://schemas.openxmlformats.org/officeDocument/2006/relationships/image" Target="../media/image26.png"/><Relationship Id="rId12" Type="http://schemas.openxmlformats.org/officeDocument/2006/relationships/image" Target="../media/image56.svg"/><Relationship Id="rId2" Type="http://schemas.openxmlformats.org/officeDocument/2006/relationships/image" Target="../media/image22.png"/><Relationship Id="rId16" Type="http://schemas.openxmlformats.org/officeDocument/2006/relationships/image" Target="../media/image51.sv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9.svg"/><Relationship Id="rId15" Type="http://schemas.openxmlformats.org/officeDocument/2006/relationships/image" Target="../media/image25.png"/><Relationship Id="rId19" Type="http://schemas.openxmlformats.org/officeDocument/2006/relationships/image" Target="../media/image60.svg"/><Relationship Id="rId14" Type="http://schemas.openxmlformats.org/officeDocument/2006/relationships/image" Target="../media/image58.sv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70.svg"/><Relationship Id="rId9" Type="http://schemas.openxmlformats.org/officeDocument/2006/relationships/image" Target="../media/image119.svg"/></Relationships>
</file>

<file path=ppt/slides/_rels/slide6.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svg"/><Relationship Id="rId12" Type="http://schemas.openxmlformats.org/officeDocument/2006/relationships/image" Target="../media/image170.svg"/><Relationship Id="rId2" Type="http://schemas.openxmlformats.org/officeDocument/2006/relationships/image" Target="../media/image31.png"/><Relationship Id="rId1" Type="http://schemas.openxmlformats.org/officeDocument/2006/relationships/slideLayout" Target="../slideLayouts/slideLayout40.xml"/><Relationship Id="rId4" Type="http://schemas.openxmlformats.org/officeDocument/2006/relationships/image" Target="../media/image32.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13" Type="http://schemas.openxmlformats.org/officeDocument/2006/relationships/image" Target="../media/image24.png"/><Relationship Id="rId3" Type="http://schemas.openxmlformats.org/officeDocument/2006/relationships/image" Target="../media/image470.svg"/><Relationship Id="rId12" Type="http://schemas.openxmlformats.org/officeDocument/2006/relationships/image" Target="../media/image560.svg"/><Relationship Id="rId17" Type="http://schemas.openxmlformats.org/officeDocument/2006/relationships/image" Target="../media/image34.png"/><Relationship Id="rId2" Type="http://schemas.openxmlformats.org/officeDocument/2006/relationships/image" Target="../media/image23.png"/><Relationship Id="rId16" Type="http://schemas.openxmlformats.org/officeDocument/2006/relationships/image" Target="../media/image600.svg"/><Relationship Id="rId1" Type="http://schemas.openxmlformats.org/officeDocument/2006/relationships/slideLayout" Target="../slideLayouts/slideLayout40.xml"/><Relationship Id="rId15" Type="http://schemas.openxmlformats.org/officeDocument/2006/relationships/image" Target="../media/image27.png"/><Relationship Id="rId4" Type="http://schemas.openxmlformats.org/officeDocument/2006/relationships/image" Target="../media/image26.png"/><Relationship Id="rId14" Type="http://schemas.openxmlformats.org/officeDocument/2006/relationships/image" Target="../media/image580.sv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8.png"/><Relationship Id="rId7" Type="http://schemas.openxmlformats.org/officeDocument/2006/relationships/image" Target="../media/image72.svg"/><Relationship Id="rId12"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40.xml"/><Relationship Id="rId11" Type="http://schemas.openxmlformats.org/officeDocument/2006/relationships/image" Target="../media/image330.svg"/><Relationship Id="rId14" Type="http://schemas.openxmlformats.org/officeDocument/2006/relationships/image" Target="../media/image64.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8.svg"/><Relationship Id="rId7" Type="http://schemas.openxmlformats.org/officeDocument/2006/relationships/image" Target="../media/image64.svg"/><Relationship Id="rId12"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40.xml"/><Relationship Id="rId6" Type="http://schemas.openxmlformats.org/officeDocument/2006/relationships/image" Target="../media/image38.png"/><Relationship Id="rId11" Type="http://schemas.openxmlformats.org/officeDocument/2006/relationships/image" Target="../media/image66.svg"/><Relationship Id="rId5" Type="http://schemas.openxmlformats.org/officeDocument/2006/relationships/image" Target="../media/image62.svg"/><Relationship Id="rId10" Type="http://schemas.openxmlformats.org/officeDocument/2006/relationships/image" Target="../media/image40.png"/><Relationship Id="rId9" Type="http://schemas.openxmlformats.org/officeDocument/2006/relationships/image" Target="../media/image15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1112">
            <a:off x="18516537" y="1631403"/>
            <a:ext cx="4144837" cy="391456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4531" y="1444634"/>
            <a:ext cx="12526952" cy="7672758"/>
          </a:xfrm>
          <a:prstGeom prst="rect">
            <a:avLst/>
          </a:prstGeom>
        </p:spPr>
      </p:pic>
      <p:sp>
        <p:nvSpPr>
          <p:cNvPr id="6" name="TextBox 6"/>
          <p:cNvSpPr txBox="1"/>
          <p:nvPr/>
        </p:nvSpPr>
        <p:spPr>
          <a:xfrm rot="21517737">
            <a:off x="2132638" y="3215682"/>
            <a:ext cx="10015576" cy="3988784"/>
          </a:xfrm>
          <a:prstGeom prst="rect">
            <a:avLst/>
          </a:prstGeom>
        </p:spPr>
        <p:txBody>
          <a:bodyPr wrap="square" lIns="0" tIns="0" rIns="0" bIns="0" rtlCol="0" anchor="t">
            <a:spAutoFit/>
          </a:bodyPr>
          <a:lstStyle/>
          <a:p>
            <a:pPr algn="ctr">
              <a:lnSpc>
                <a:spcPct val="120000"/>
              </a:lnSpc>
            </a:pPr>
            <a:r>
              <a:rPr lang="en-US" sz="7200" b="1" dirty="0" smtClean="0">
                <a:solidFill>
                  <a:srgbClr val="FF0000"/>
                </a:solidFill>
                <a:latin typeface="Arial" panose="020B0604020202020204" pitchFamily="34" charset="0"/>
                <a:cs typeface="Arial" panose="020B0604020202020204" pitchFamily="34" charset="0"/>
              </a:rPr>
              <a:t>CHÀO MỪNG CÁC EM ĐẾN VỚI BUỔI HỌC HÔM NAY!</a:t>
            </a:r>
            <a:endParaRPr lang="en-US" sz="7200" b="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76981">
            <a:off x="11589136" y="2469686"/>
            <a:ext cx="6147135" cy="5732203"/>
          </a:xfrm>
          <a:prstGeom prst="rect">
            <a:avLst/>
          </a:prstGeom>
        </p:spPr>
      </p:pic>
      <p:grpSp>
        <p:nvGrpSpPr>
          <p:cNvPr id="10" name="Group 10"/>
          <p:cNvGrpSpPr>
            <a:grpSpLocks noChangeAspect="1"/>
          </p:cNvGrpSpPr>
          <p:nvPr/>
        </p:nvGrpSpPr>
        <p:grpSpPr>
          <a:xfrm rot="530187">
            <a:off x="12684131" y="3481684"/>
            <a:ext cx="3957146" cy="3956695"/>
            <a:chOff x="0" y="0"/>
            <a:chExt cx="6350013" cy="6349289"/>
          </a:xfrm>
        </p:grpSpPr>
        <p:sp>
          <p:nvSpPr>
            <p:cNvPr id="11" name="Freeform 11"/>
            <p:cNvSpPr/>
            <p:nvPr/>
          </p:nvSpPr>
          <p:spPr>
            <a:xfrm>
              <a:off x="-95250" y="-95136"/>
              <a:ext cx="6540525" cy="6539573"/>
            </a:xfrm>
            <a:custGeom>
              <a:avLst/>
              <a:gdLst/>
              <a:ahLst/>
              <a:cxnLst/>
              <a:rect l="l" t="t" r="r" b="b"/>
              <a:pathLst>
                <a:path w="6540525" h="6539573">
                  <a:moveTo>
                    <a:pt x="5684545" y="1101865"/>
                  </a:moveTo>
                  <a:cubicBezTo>
                    <a:pt x="5560364" y="886829"/>
                    <a:pt x="5335181" y="766521"/>
                    <a:pt x="5103533" y="766356"/>
                  </a:cubicBezTo>
                  <a:lnTo>
                    <a:pt x="5103571" y="766318"/>
                  </a:lnTo>
                  <a:cubicBezTo>
                    <a:pt x="4871923" y="766115"/>
                    <a:pt x="4646701" y="645821"/>
                    <a:pt x="4522559" y="430810"/>
                  </a:cubicBezTo>
                  <a:cubicBezTo>
                    <a:pt x="4337317" y="109919"/>
                    <a:pt x="3927030" y="0"/>
                    <a:pt x="3606140" y="185281"/>
                  </a:cubicBezTo>
                  <a:lnTo>
                    <a:pt x="3606089" y="185319"/>
                  </a:lnTo>
                  <a:lnTo>
                    <a:pt x="3606089" y="185115"/>
                  </a:lnTo>
                  <a:cubicBezTo>
                    <a:pt x="3406788" y="299936"/>
                    <a:pt x="3153854" y="309029"/>
                    <a:pt x="2939771" y="187630"/>
                  </a:cubicBezTo>
                  <a:cubicBezTo>
                    <a:pt x="2836743" y="126902"/>
                    <a:pt x="2719296" y="94958"/>
                    <a:pt x="2599703" y="95136"/>
                  </a:cubicBezTo>
                  <a:cubicBezTo>
                    <a:pt x="2351405" y="95136"/>
                    <a:pt x="2134641" y="230048"/>
                    <a:pt x="2018614" y="430568"/>
                  </a:cubicBezTo>
                  <a:lnTo>
                    <a:pt x="2018614" y="430530"/>
                  </a:lnTo>
                  <a:cubicBezTo>
                    <a:pt x="1902625" y="631012"/>
                    <a:pt x="1685811" y="765925"/>
                    <a:pt x="1437551" y="765925"/>
                  </a:cubicBezTo>
                  <a:cubicBezTo>
                    <a:pt x="1067029" y="765925"/>
                    <a:pt x="766686" y="1066267"/>
                    <a:pt x="766686" y="1436789"/>
                  </a:cubicBezTo>
                  <a:lnTo>
                    <a:pt x="766686" y="1436866"/>
                  </a:lnTo>
                  <a:lnTo>
                    <a:pt x="766483" y="1436789"/>
                  </a:lnTo>
                  <a:cubicBezTo>
                    <a:pt x="766280" y="1666672"/>
                    <a:pt x="647802" y="1890154"/>
                    <a:pt x="435902" y="2014906"/>
                  </a:cubicBezTo>
                  <a:cubicBezTo>
                    <a:pt x="331646" y="2073744"/>
                    <a:pt x="245134" y="2159541"/>
                    <a:pt x="185433" y="2263305"/>
                  </a:cubicBezTo>
                  <a:cubicBezTo>
                    <a:pt x="61277" y="2478367"/>
                    <a:pt x="69723" y="2733523"/>
                    <a:pt x="185395" y="2934246"/>
                  </a:cubicBezTo>
                  <a:lnTo>
                    <a:pt x="185357" y="2934246"/>
                  </a:lnTo>
                  <a:cubicBezTo>
                    <a:pt x="300939" y="3134932"/>
                    <a:pt x="309385" y="3390113"/>
                    <a:pt x="185230" y="3605149"/>
                  </a:cubicBezTo>
                  <a:cubicBezTo>
                    <a:pt x="0" y="3926002"/>
                    <a:pt x="109906" y="4336288"/>
                    <a:pt x="430797" y="4521569"/>
                  </a:cubicBezTo>
                  <a:lnTo>
                    <a:pt x="430835" y="4521607"/>
                  </a:lnTo>
                  <a:lnTo>
                    <a:pt x="430708" y="4521695"/>
                  </a:lnTo>
                  <a:cubicBezTo>
                    <a:pt x="631228" y="4637634"/>
                    <a:pt x="766077" y="4854448"/>
                    <a:pt x="766077" y="5102746"/>
                  </a:cubicBezTo>
                  <a:cubicBezTo>
                    <a:pt x="766077" y="5473268"/>
                    <a:pt x="1066419" y="5773611"/>
                    <a:pt x="1436929" y="5773611"/>
                  </a:cubicBezTo>
                  <a:cubicBezTo>
                    <a:pt x="1685239" y="5773611"/>
                    <a:pt x="1901965" y="5908497"/>
                    <a:pt x="2018030" y="6109018"/>
                  </a:cubicBezTo>
                  <a:cubicBezTo>
                    <a:pt x="2134019" y="6309449"/>
                    <a:pt x="2350821" y="6444425"/>
                    <a:pt x="2599093" y="6444425"/>
                  </a:cubicBezTo>
                  <a:cubicBezTo>
                    <a:pt x="2718685" y="6444579"/>
                    <a:pt x="2836127" y="6412633"/>
                    <a:pt x="2939161" y="6351918"/>
                  </a:cubicBezTo>
                  <a:cubicBezTo>
                    <a:pt x="3153194" y="6230544"/>
                    <a:pt x="3406191" y="6239637"/>
                    <a:pt x="3605479" y="6354496"/>
                  </a:cubicBezTo>
                  <a:lnTo>
                    <a:pt x="3605479" y="6354255"/>
                  </a:lnTo>
                  <a:lnTo>
                    <a:pt x="3605517" y="6354331"/>
                  </a:lnTo>
                  <a:cubicBezTo>
                    <a:pt x="3926408" y="6539573"/>
                    <a:pt x="4336694" y="6429617"/>
                    <a:pt x="4521987" y="6108764"/>
                  </a:cubicBezTo>
                  <a:cubicBezTo>
                    <a:pt x="4646130" y="5893766"/>
                    <a:pt x="4871314" y="5773446"/>
                    <a:pt x="5102961" y="5773281"/>
                  </a:cubicBezTo>
                  <a:lnTo>
                    <a:pt x="5102911" y="5773192"/>
                  </a:lnTo>
                  <a:cubicBezTo>
                    <a:pt x="5334558" y="5773027"/>
                    <a:pt x="5559780" y="5652707"/>
                    <a:pt x="5683885" y="5437709"/>
                  </a:cubicBezTo>
                  <a:cubicBezTo>
                    <a:pt x="5745010" y="5331855"/>
                    <a:pt x="5774017" y="5216234"/>
                    <a:pt x="5773890" y="5102213"/>
                  </a:cubicBezTo>
                  <a:lnTo>
                    <a:pt x="5773979" y="5102290"/>
                  </a:lnTo>
                  <a:cubicBezTo>
                    <a:pt x="5774182" y="4878846"/>
                    <a:pt x="5886145" y="4661358"/>
                    <a:pt x="6087059" y="4534828"/>
                  </a:cubicBezTo>
                  <a:cubicBezTo>
                    <a:pt x="6195364" y="4477881"/>
                    <a:pt x="6289357" y="4390620"/>
                    <a:pt x="6355029" y="4276866"/>
                  </a:cubicBezTo>
                  <a:cubicBezTo>
                    <a:pt x="6479222" y="4061753"/>
                    <a:pt x="6470777" y="3806572"/>
                    <a:pt x="6355118" y="3605886"/>
                  </a:cubicBezTo>
                  <a:lnTo>
                    <a:pt x="6355156" y="3605886"/>
                  </a:lnTo>
                  <a:cubicBezTo>
                    <a:pt x="6239535" y="3405201"/>
                    <a:pt x="6231077" y="3150020"/>
                    <a:pt x="6355245" y="2934971"/>
                  </a:cubicBezTo>
                  <a:cubicBezTo>
                    <a:pt x="6540525" y="2614080"/>
                    <a:pt x="6430568" y="2203832"/>
                    <a:pt x="6109677" y="2018552"/>
                  </a:cubicBezTo>
                  <a:lnTo>
                    <a:pt x="6109627" y="2018501"/>
                  </a:lnTo>
                  <a:lnTo>
                    <a:pt x="6109754" y="2018463"/>
                  </a:lnTo>
                  <a:cubicBezTo>
                    <a:pt x="5910847" y="1903375"/>
                    <a:pt x="5776557" y="1689088"/>
                    <a:pt x="5774436" y="1443267"/>
                  </a:cubicBezTo>
                  <a:cubicBezTo>
                    <a:pt x="5775604" y="1327265"/>
                    <a:pt x="5746686" y="1209536"/>
                    <a:pt x="5684545" y="1101865"/>
                  </a:cubicBezTo>
                </a:path>
              </a:pathLst>
            </a:custGeom>
            <a:blipFill>
              <a:blip r:embed="rId10"/>
              <a:stretch>
                <a:fillRect l="-75749" t="-18181" r="-76163" b="-49779"/>
              </a:stretch>
            </a:blipFill>
          </p:spPr>
        </p:sp>
      </p:grpSp>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72345">
            <a:off x="928460" y="6581778"/>
            <a:ext cx="1499829" cy="315868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7840615">
            <a:off x="13859570" y="1515622"/>
            <a:ext cx="2348424" cy="768575"/>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503181" y="8221861"/>
            <a:ext cx="1061203" cy="1061203"/>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11161">
            <a:off x="1289756" y="758915"/>
            <a:ext cx="862233" cy="19317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2732036" y="2633189"/>
            <a:ext cx="15459471" cy="540591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5" y="-451174"/>
            <a:ext cx="4743969" cy="4047222"/>
          </a:xfrm>
          <a:prstGeom prst="rect">
            <a:avLst/>
          </a:prstGeom>
        </p:spPr>
      </p:pic>
      <p:sp>
        <p:nvSpPr>
          <p:cNvPr id="9" name="TextBox 9"/>
          <p:cNvSpPr txBox="1"/>
          <p:nvPr/>
        </p:nvSpPr>
        <p:spPr>
          <a:xfrm>
            <a:off x="-439582" y="1042348"/>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Chú</a:t>
            </a:r>
            <a:r>
              <a:rPr kumimoji="0" lang="en-US" sz="11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ý</a:t>
            </a:r>
            <a:endParaRPr kumimoji="0" lang="en-US" sz="11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0" name="TextBox 10"/>
          <p:cNvSpPr txBox="1"/>
          <p:nvPr/>
        </p:nvSpPr>
        <p:spPr>
          <a:xfrm>
            <a:off x="3195675" y="2918939"/>
            <a:ext cx="14173200" cy="1354217"/>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Số tự </a:t>
            </a:r>
            <a:r>
              <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nhiên</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được gọi là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bội</a:t>
            </a:r>
            <a:r>
              <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chung của ba số a, b, c nếu n là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bội</a:t>
            </a:r>
            <a:r>
              <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của ba số a, b, c.</a:t>
            </a:r>
            <a:endPar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531270" y="7950950"/>
            <a:ext cx="1651609" cy="21953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p:sp>
        <p:nvSpPr>
          <p:cNvPr id="14" name="TextBox 10"/>
          <p:cNvSpPr txBox="1"/>
          <p:nvPr/>
        </p:nvSpPr>
        <p:spPr>
          <a:xfrm>
            <a:off x="3195675" y="4511251"/>
            <a:ext cx="14515578" cy="1354217"/>
          </a:xfrm>
          <a:prstGeom prst="rect">
            <a:avLst/>
          </a:prstGeom>
        </p:spPr>
        <p:txBody>
          <a:bodyPr wrap="square" lIns="0" tIns="0" rIns="0" bIns="0" rtlCol="0" anchor="t">
            <a:spAutoFit/>
          </a:bodyPr>
          <a:lstStyle/>
          <a:p>
            <a:pPr algn="just"/>
            <a:r>
              <a:rPr kumimoji="0" lang="vi-VN"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Số </a:t>
            </a:r>
            <a:r>
              <a:rPr lang="vi-VN" sz="4400" dirty="0">
                <a:latin typeface="Arial" panose="020B0604020202020204" pitchFamily="34" charset="0"/>
                <a:cs typeface="Arial" panose="020B0604020202020204" pitchFamily="34" charset="0"/>
              </a:rPr>
              <a:t>nhỏ nhất khác 0 trong các bội chung </a:t>
            </a:r>
            <a:r>
              <a:rPr lang="en-US" sz="4400" dirty="0" err="1" smtClean="0">
                <a:latin typeface="Arial" panose="020B0604020202020204" pitchFamily="34" charset="0"/>
                <a:cs typeface="Arial" panose="020B0604020202020204" pitchFamily="34" charset="0"/>
              </a:rPr>
              <a:t>của</a:t>
            </a:r>
            <a:r>
              <a:rPr lang="vi-VN" sz="4400" dirty="0" smtClean="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ba số a, b, c được gọi là bội chung nhỏ nhất của ba số a, b, c.</a:t>
            </a:r>
            <a:endParaRPr lang="en-US" sz="4400" dirty="0">
              <a:latin typeface="Arial" panose="020B0604020202020204" pitchFamily="34" charset="0"/>
              <a:cs typeface="Arial" panose="020B0604020202020204" pitchFamily="34" charset="0"/>
            </a:endParaRPr>
          </a:p>
        </p:txBody>
      </p:sp>
      <p:sp>
        <p:nvSpPr>
          <p:cNvPr id="15" name="TextBox 10"/>
          <p:cNvSpPr txBox="1"/>
          <p:nvPr/>
        </p:nvSpPr>
        <p:spPr>
          <a:xfrm>
            <a:off x="3137777" y="6089098"/>
            <a:ext cx="15180260" cy="1354217"/>
          </a:xfrm>
          <a:prstGeom prst="rect">
            <a:avLst/>
          </a:prstGeom>
        </p:spPr>
        <p:txBody>
          <a:bodyPr wrap="square" lIns="0" tIns="0" rIns="0" bIns="0" rtlCol="0" anchor="t">
            <a:spAutoFit/>
          </a:bodyPr>
          <a:lstStyle/>
          <a:p>
            <a:pPr algn="just"/>
            <a:r>
              <a:rPr kumimoji="0" lang="vi-VN"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Ta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kí</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hiệu</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tập</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hợp</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các</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bội</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chung</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của</a:t>
            </a:r>
            <a:r>
              <a:rPr lang="en-US" sz="4400" noProof="0" dirty="0" smtClean="0">
                <a:solidFill>
                  <a:prstClr val="black"/>
                </a:solidFill>
                <a:latin typeface="Arial" panose="020B0604020202020204" pitchFamily="34" charset="0"/>
                <a:cs typeface="Arial" panose="020B0604020202020204" pitchFamily="34" charset="0"/>
              </a:rPr>
              <a:t> a, b, c </a:t>
            </a:r>
            <a:r>
              <a:rPr lang="en-US" sz="4400" noProof="0" dirty="0" err="1" smtClean="0">
                <a:solidFill>
                  <a:prstClr val="black"/>
                </a:solidFill>
                <a:latin typeface="Arial" panose="020B0604020202020204" pitchFamily="34" charset="0"/>
                <a:cs typeface="Arial" panose="020B0604020202020204" pitchFamily="34" charset="0"/>
              </a:rPr>
              <a:t>là</a:t>
            </a:r>
            <a:r>
              <a:rPr lang="en-US" sz="4400" noProof="0" dirty="0" smtClean="0">
                <a:solidFill>
                  <a:prstClr val="black"/>
                </a:solidFill>
                <a:latin typeface="Arial" panose="020B0604020202020204" pitchFamily="34" charset="0"/>
                <a:cs typeface="Arial" panose="020B0604020202020204" pitchFamily="34" charset="0"/>
              </a:rPr>
              <a:t> BC(a, b, c),  </a:t>
            </a:r>
            <a:r>
              <a:rPr lang="en-US" sz="4400" noProof="0" dirty="0" err="1" smtClean="0">
                <a:solidFill>
                  <a:prstClr val="black"/>
                </a:solidFill>
                <a:latin typeface="Arial" panose="020B0604020202020204" pitchFamily="34" charset="0"/>
                <a:cs typeface="Arial" panose="020B0604020202020204" pitchFamily="34" charset="0"/>
              </a:rPr>
              <a:t>bội</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chung</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nhỏ</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nhất</a:t>
            </a:r>
            <a:r>
              <a:rPr lang="en-US" sz="4400" noProof="0" dirty="0" smtClean="0">
                <a:solidFill>
                  <a:prstClr val="black"/>
                </a:solidFill>
                <a:latin typeface="Arial" panose="020B0604020202020204" pitchFamily="34" charset="0"/>
                <a:cs typeface="Arial" panose="020B0604020202020204" pitchFamily="34" charset="0"/>
              </a:rPr>
              <a:t> </a:t>
            </a:r>
            <a:r>
              <a:rPr lang="en-US" sz="4400" noProof="0" dirty="0" err="1" smtClean="0">
                <a:solidFill>
                  <a:prstClr val="black"/>
                </a:solidFill>
                <a:latin typeface="Arial" panose="020B0604020202020204" pitchFamily="34" charset="0"/>
                <a:cs typeface="Arial" panose="020B0604020202020204" pitchFamily="34" charset="0"/>
              </a:rPr>
              <a:t>của</a:t>
            </a:r>
            <a:r>
              <a:rPr lang="en-US" sz="4400" noProof="0" dirty="0" smtClean="0">
                <a:solidFill>
                  <a:prstClr val="black"/>
                </a:solidFill>
                <a:latin typeface="Arial" panose="020B0604020202020204" pitchFamily="34" charset="0"/>
                <a:cs typeface="Arial" panose="020B0604020202020204" pitchFamily="34" charset="0"/>
              </a:rPr>
              <a:t> a, b, c </a:t>
            </a:r>
            <a:r>
              <a:rPr lang="en-US" sz="4400" noProof="0" dirty="0" err="1" smtClean="0">
                <a:solidFill>
                  <a:prstClr val="black"/>
                </a:solidFill>
                <a:latin typeface="Arial" panose="020B0604020202020204" pitchFamily="34" charset="0"/>
                <a:cs typeface="Arial" panose="020B0604020202020204" pitchFamily="34" charset="0"/>
              </a:rPr>
              <a:t>là</a:t>
            </a:r>
            <a:r>
              <a:rPr lang="en-US" sz="4400" noProof="0" dirty="0" smtClean="0">
                <a:solidFill>
                  <a:prstClr val="black"/>
                </a:solidFill>
                <a:latin typeface="Arial" panose="020B0604020202020204" pitchFamily="34" charset="0"/>
                <a:cs typeface="Arial" panose="020B0604020202020204" pitchFamily="34" charset="0"/>
              </a:rPr>
              <a:t> BCNN(a, b, c).</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498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75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75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3429000" y="71092"/>
            <a:ext cx="6952733" cy="1398351"/>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509654" y="295798"/>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4358984" y="410900"/>
            <a:ext cx="620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Quan</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14">
            <a:clrChange>
              <a:clrFrom>
                <a:srgbClr val="FFFFFF"/>
              </a:clrFrom>
              <a:clrTo>
                <a:srgbClr val="FFFFFF">
                  <a:alpha val="0"/>
                </a:srgbClr>
              </a:clrTo>
            </a:clrChange>
          </a:blip>
          <a:stretch>
            <a:fillRect/>
          </a:stretch>
        </p:blipFill>
        <p:spPr>
          <a:xfrm>
            <a:off x="871428" y="229311"/>
            <a:ext cx="1990726" cy="995363"/>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593490386"/>
              </p:ext>
            </p:extLst>
          </p:nvPr>
        </p:nvGraphicFramePr>
        <p:xfrm>
          <a:off x="871429" y="1936136"/>
          <a:ext cx="15801926" cy="2621280"/>
        </p:xfrm>
        <a:graphic>
          <a:graphicData uri="http://schemas.openxmlformats.org/drawingml/2006/table">
            <a:tbl>
              <a:tblPr firstRow="1" bandRow="1">
                <a:tableStyleId>{5940675A-B579-460E-94D1-54222C63F5DA}</a:tableStyleId>
              </a:tblPr>
              <a:tblGrid>
                <a:gridCol w="2714269">
                  <a:extLst>
                    <a:ext uri="{9D8B030D-6E8A-4147-A177-3AD203B41FA5}">
                      <a16:colId xmlns:a16="http://schemas.microsoft.com/office/drawing/2014/main" val="571246465"/>
                    </a:ext>
                  </a:extLst>
                </a:gridCol>
                <a:gridCol w="1262881">
                  <a:extLst>
                    <a:ext uri="{9D8B030D-6E8A-4147-A177-3AD203B41FA5}">
                      <a16:colId xmlns:a16="http://schemas.microsoft.com/office/drawing/2014/main" val="1123958686"/>
                    </a:ext>
                  </a:extLst>
                </a:gridCol>
                <a:gridCol w="1155489">
                  <a:extLst>
                    <a:ext uri="{9D8B030D-6E8A-4147-A177-3AD203B41FA5}">
                      <a16:colId xmlns:a16="http://schemas.microsoft.com/office/drawing/2014/main" val="2337565843"/>
                    </a:ext>
                  </a:extLst>
                </a:gridCol>
                <a:gridCol w="1138057">
                  <a:extLst>
                    <a:ext uri="{9D8B030D-6E8A-4147-A177-3AD203B41FA5}">
                      <a16:colId xmlns:a16="http://schemas.microsoft.com/office/drawing/2014/main" val="3251101030"/>
                    </a:ext>
                  </a:extLst>
                </a:gridCol>
                <a:gridCol w="1209185">
                  <a:extLst>
                    <a:ext uri="{9D8B030D-6E8A-4147-A177-3AD203B41FA5}">
                      <a16:colId xmlns:a16="http://schemas.microsoft.com/office/drawing/2014/main" val="4248703735"/>
                    </a:ext>
                  </a:extLst>
                </a:gridCol>
                <a:gridCol w="1209185">
                  <a:extLst>
                    <a:ext uri="{9D8B030D-6E8A-4147-A177-3AD203B41FA5}">
                      <a16:colId xmlns:a16="http://schemas.microsoft.com/office/drawing/2014/main" val="2748376937"/>
                    </a:ext>
                  </a:extLst>
                </a:gridCol>
                <a:gridCol w="1138057">
                  <a:extLst>
                    <a:ext uri="{9D8B030D-6E8A-4147-A177-3AD203B41FA5}">
                      <a16:colId xmlns:a16="http://schemas.microsoft.com/office/drawing/2014/main" val="2912031400"/>
                    </a:ext>
                  </a:extLst>
                </a:gridCol>
                <a:gridCol w="1241180">
                  <a:extLst>
                    <a:ext uri="{9D8B030D-6E8A-4147-A177-3AD203B41FA5}">
                      <a16:colId xmlns:a16="http://schemas.microsoft.com/office/drawing/2014/main" val="443381412"/>
                    </a:ext>
                  </a:extLst>
                </a:gridCol>
                <a:gridCol w="1106062">
                  <a:extLst>
                    <a:ext uri="{9D8B030D-6E8A-4147-A177-3AD203B41FA5}">
                      <a16:colId xmlns:a16="http://schemas.microsoft.com/office/drawing/2014/main" val="820551353"/>
                    </a:ext>
                  </a:extLst>
                </a:gridCol>
                <a:gridCol w="1209187">
                  <a:extLst>
                    <a:ext uri="{9D8B030D-6E8A-4147-A177-3AD203B41FA5}">
                      <a16:colId xmlns:a16="http://schemas.microsoft.com/office/drawing/2014/main" val="2134324947"/>
                    </a:ext>
                  </a:extLst>
                </a:gridCol>
                <a:gridCol w="1209187">
                  <a:extLst>
                    <a:ext uri="{9D8B030D-6E8A-4147-A177-3AD203B41FA5}">
                      <a16:colId xmlns:a16="http://schemas.microsoft.com/office/drawing/2014/main" val="1085521514"/>
                    </a:ext>
                  </a:extLst>
                </a:gridCol>
                <a:gridCol w="1209187">
                  <a:extLst>
                    <a:ext uri="{9D8B030D-6E8A-4147-A177-3AD203B41FA5}">
                      <a16:colId xmlns:a16="http://schemas.microsoft.com/office/drawing/2014/main" val="1615314556"/>
                    </a:ext>
                  </a:extLst>
                </a:gridCol>
              </a:tblGrid>
              <a:tr h="1221734">
                <a:tc>
                  <a:txBody>
                    <a:bodyPr/>
                    <a:lstStyle/>
                    <a:p>
                      <a:pPr algn="ctr"/>
                      <a:r>
                        <a:rPr lang="en-US" sz="4000" b="1" dirty="0" err="1" smtClean="0">
                          <a:solidFill>
                            <a:srgbClr val="0070C0"/>
                          </a:solidFill>
                          <a:latin typeface="Arial" panose="020B0604020202020204" pitchFamily="34" charset="0"/>
                          <a:cs typeface="Arial" panose="020B0604020202020204" pitchFamily="34" charset="0"/>
                        </a:rPr>
                        <a:t>Một</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số</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bội</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của</a:t>
                      </a:r>
                      <a:r>
                        <a:rPr lang="en-US" sz="4000" b="1" baseline="0" dirty="0" smtClean="0">
                          <a:solidFill>
                            <a:srgbClr val="0070C0"/>
                          </a:solidFill>
                          <a:latin typeface="Arial" panose="020B0604020202020204" pitchFamily="34" charset="0"/>
                          <a:cs typeface="Arial" panose="020B0604020202020204" pitchFamily="34" charset="0"/>
                        </a:rPr>
                        <a:t> 8</a:t>
                      </a:r>
                      <a:endParaRPr lang="vi-VN" sz="40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8</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16</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24</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32</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40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48</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56</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64</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0" dirty="0" smtClean="0">
                          <a:latin typeface="Arial" panose="020B0604020202020204" pitchFamily="34" charset="0"/>
                          <a:cs typeface="Arial" panose="020B0604020202020204" pitchFamily="34" charset="0"/>
                        </a:rPr>
                        <a:t>72</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0" dirty="0" smtClean="0">
                          <a:latin typeface="Arial" panose="020B0604020202020204" pitchFamily="34" charset="0"/>
                          <a:cs typeface="Arial" panose="020B0604020202020204" pitchFamily="34" charset="0"/>
                        </a:rPr>
                        <a:t>80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511594"/>
                  </a:ext>
                </a:extLst>
              </a:tr>
              <a:tr h="1221734">
                <a:tc>
                  <a:txBody>
                    <a:bodyPr/>
                    <a:lstStyle/>
                    <a:p>
                      <a:pPr algn="ctr"/>
                      <a:r>
                        <a:rPr lang="en-US" sz="4000" b="1" dirty="0" err="1" smtClean="0">
                          <a:solidFill>
                            <a:srgbClr val="0070C0"/>
                          </a:solidFill>
                          <a:latin typeface="Arial" panose="020B0604020202020204" pitchFamily="34" charset="0"/>
                          <a:cs typeface="Arial" panose="020B0604020202020204" pitchFamily="34" charset="0"/>
                        </a:rPr>
                        <a:t>Một</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số</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bội</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của</a:t>
                      </a:r>
                      <a:r>
                        <a:rPr lang="en-US" sz="4000" b="1" baseline="0" dirty="0" smtClean="0">
                          <a:solidFill>
                            <a:srgbClr val="0070C0"/>
                          </a:solidFill>
                          <a:latin typeface="Arial" panose="020B0604020202020204" pitchFamily="34" charset="0"/>
                          <a:cs typeface="Arial" panose="020B0604020202020204" pitchFamily="34" charset="0"/>
                        </a:rPr>
                        <a:t> 12</a:t>
                      </a:r>
                      <a:endParaRPr lang="vi-VN" sz="4000" b="1" dirty="0">
                        <a:solidFill>
                          <a:srgbClr val="0070C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12</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24</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smtClean="0">
                          <a:latin typeface="Arial" panose="020B0604020202020204" pitchFamily="34" charset="0"/>
                          <a:cs typeface="Arial" panose="020B0604020202020204" pitchFamily="34" charset="0"/>
                        </a:rPr>
                        <a:t>36</a:t>
                      </a:r>
                      <a:endParaRPr lang="vi-VN" sz="4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48</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60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72</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84</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96</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108</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120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591667"/>
                  </a:ext>
                </a:extLst>
              </a:tr>
            </a:tbl>
          </a:graphicData>
        </a:graphic>
      </p:graphicFrame>
      <p:sp>
        <p:nvSpPr>
          <p:cNvPr id="11" name="TextBox 10"/>
          <p:cNvSpPr txBox="1"/>
          <p:nvPr/>
        </p:nvSpPr>
        <p:spPr>
          <a:xfrm>
            <a:off x="-627002" y="4770670"/>
            <a:ext cx="1893827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8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12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dần</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871428" y="7317233"/>
            <a:ext cx="742945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BCNN(8, 12)</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1109594" y="6019760"/>
            <a:ext cx="16010445" cy="769441"/>
          </a:xfrm>
          <a:prstGeom prst="rect">
            <a:avLst/>
          </a:prstGeom>
          <a:solidFill>
            <a:schemeClr val="accent4">
              <a:lumMod val="20000"/>
              <a:lumOff val="80000"/>
            </a:schemeClr>
          </a:solidFill>
        </p:spPr>
        <p:txBody>
          <a:bodyPr wrap="square" rtlCol="0">
            <a:spAutoFit/>
          </a:bodyPr>
          <a:lstStyle/>
          <a:p>
            <a:pPr lvl="0" algn="ctr"/>
            <a:r>
              <a:rPr lang="vi-VN" sz="4400" dirty="0"/>
              <a:t>Ba bội </a:t>
            </a:r>
            <a:r>
              <a:rPr lang="vi-VN" sz="4400" dirty="0" smtClean="0"/>
              <a:t>chung</a:t>
            </a:r>
            <a:r>
              <a:rPr lang="en-US" sz="4400" dirty="0" smtClean="0"/>
              <a:t> </a:t>
            </a:r>
            <a:r>
              <a:rPr lang="en-US" sz="4400" dirty="0" err="1">
                <a:solidFill>
                  <a:prstClr val="black"/>
                </a:solidFill>
                <a:latin typeface="Arial" panose="020B0604020202020204" pitchFamily="34" charset="0"/>
                <a:cs typeface="Arial" panose="020B0604020202020204" pitchFamily="34" charset="0"/>
              </a:rPr>
              <a:t>của</a:t>
            </a:r>
            <a:r>
              <a:rPr lang="en-US" sz="4400" dirty="0">
                <a:solidFill>
                  <a:prstClr val="black"/>
                </a:solidFill>
                <a:latin typeface="Arial" panose="020B0604020202020204" pitchFamily="34" charset="0"/>
                <a:cs typeface="Arial" panose="020B0604020202020204" pitchFamily="34" charset="0"/>
              </a:rPr>
              <a:t> 8 </a:t>
            </a:r>
            <a:r>
              <a:rPr lang="en-US" sz="4400" dirty="0" err="1">
                <a:solidFill>
                  <a:prstClr val="black"/>
                </a:solidFill>
                <a:latin typeface="Arial" panose="020B0604020202020204" pitchFamily="34" charset="0"/>
                <a:cs typeface="Arial" panose="020B0604020202020204" pitchFamily="34" charset="0"/>
              </a:rPr>
              <a:t>và</a:t>
            </a:r>
            <a:r>
              <a:rPr lang="en-US" sz="4400" dirty="0">
                <a:solidFill>
                  <a:prstClr val="black"/>
                </a:solidFill>
                <a:latin typeface="Arial" panose="020B0604020202020204" pitchFamily="34" charset="0"/>
                <a:cs typeface="Arial" panose="020B0604020202020204" pitchFamily="34" charset="0"/>
              </a:rPr>
              <a:t> 12 </a:t>
            </a:r>
            <a:r>
              <a:rPr lang="en-US" sz="4400" dirty="0" err="1">
                <a:solidFill>
                  <a:prstClr val="black"/>
                </a:solidFill>
                <a:latin typeface="Arial" panose="020B0604020202020204" pitchFamily="34" charset="0"/>
                <a:cs typeface="Arial" panose="020B0604020202020204" pitchFamily="34" charset="0"/>
              </a:rPr>
              <a:t>theo</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thứ</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tự</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tăng</a:t>
            </a:r>
            <a:r>
              <a:rPr lang="en-US" sz="4400" dirty="0">
                <a:solidFill>
                  <a:prstClr val="black"/>
                </a:solidFill>
                <a:latin typeface="Arial" panose="020B0604020202020204" pitchFamily="34" charset="0"/>
                <a:cs typeface="Arial" panose="020B0604020202020204" pitchFamily="34" charset="0"/>
              </a:rPr>
              <a:t> </a:t>
            </a:r>
            <a:r>
              <a:rPr lang="en-US" sz="4400" dirty="0" err="1">
                <a:solidFill>
                  <a:prstClr val="black"/>
                </a:solidFill>
                <a:latin typeface="Arial" panose="020B0604020202020204" pitchFamily="34" charset="0"/>
                <a:cs typeface="Arial" panose="020B0604020202020204" pitchFamily="34" charset="0"/>
              </a:rPr>
              <a:t>dần</a:t>
            </a:r>
            <a:r>
              <a:rPr lang="en-US" sz="4400" dirty="0">
                <a:solidFill>
                  <a:prstClr val="black"/>
                </a:solidFill>
                <a:latin typeface="Arial" panose="020B0604020202020204" pitchFamily="34" charset="0"/>
                <a:cs typeface="Arial" panose="020B0604020202020204" pitchFamily="34" charset="0"/>
              </a:rPr>
              <a:t> </a:t>
            </a:r>
            <a:r>
              <a:rPr lang="en-US" sz="4400" dirty="0" err="1" smtClean="0">
                <a:solidFill>
                  <a:prstClr val="black"/>
                </a:solidFill>
                <a:latin typeface="Arial" panose="020B0604020202020204" pitchFamily="34" charset="0"/>
                <a:cs typeface="Arial" panose="020B0604020202020204" pitchFamily="34" charset="0"/>
              </a:rPr>
              <a:t>là</a:t>
            </a:r>
            <a:r>
              <a:rPr lang="vi-VN" sz="4400" dirty="0" smtClean="0"/>
              <a:t>:</a:t>
            </a:r>
            <a:r>
              <a:rPr lang="en-US" sz="4400" dirty="0" smtClean="0"/>
              <a:t> </a:t>
            </a:r>
            <a:r>
              <a:rPr lang="vi-VN" sz="4400" dirty="0" smtClean="0"/>
              <a:t>24</a:t>
            </a:r>
            <a:r>
              <a:rPr lang="vi-VN" sz="4400" dirty="0"/>
              <a:t>, 48, 72.</a:t>
            </a:r>
            <a:endParaRPr kumimoji="0" lang="en-US" sz="8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3" name="Rectangle 12"/>
          <p:cNvSpPr/>
          <p:nvPr/>
        </p:nvSpPr>
        <p:spPr>
          <a:xfrm>
            <a:off x="6324600" y="8369736"/>
            <a:ext cx="4530407" cy="982513"/>
          </a:xfrm>
          <a:prstGeom prst="rect">
            <a:avLst/>
          </a:prstGeom>
          <a:solidFill>
            <a:schemeClr val="accent2">
              <a:lumMod val="20000"/>
              <a:lumOff val="80000"/>
            </a:schemeClr>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2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in)">
                                      <p:cBhvr>
                                        <p:cTn id="4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3" grpId="0"/>
      <p:bldP spid="25"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pic>
        <p:nvPicPr>
          <p:cNvPr id="9" name="Picture 8"/>
          <p:cNvPicPr>
            <a:picLocks noChangeAspect="1"/>
          </p:cNvPicPr>
          <p:nvPr/>
        </p:nvPicPr>
        <p:blipFill>
          <a:blip r:embed="rId14">
            <a:clrChange>
              <a:clrFrom>
                <a:srgbClr val="FFFFFF"/>
              </a:clrFrom>
              <a:clrTo>
                <a:srgbClr val="FFFFFF">
                  <a:alpha val="0"/>
                </a:srgbClr>
              </a:clrTo>
            </a:clrChange>
          </a:blip>
          <a:stretch>
            <a:fillRect/>
          </a:stretch>
        </p:blipFill>
        <p:spPr>
          <a:xfrm>
            <a:off x="871428" y="229311"/>
            <a:ext cx="1990726" cy="995363"/>
          </a:xfrm>
          <a:prstGeom prst="rect">
            <a:avLst/>
          </a:prstGeom>
        </p:spPr>
      </p:pic>
      <p:sp>
        <p:nvSpPr>
          <p:cNvPr id="24" name="TextBox 23"/>
          <p:cNvSpPr txBox="1"/>
          <p:nvPr/>
        </p:nvSpPr>
        <p:spPr>
          <a:xfrm>
            <a:off x="1311101" y="1759917"/>
            <a:ext cx="16243316" cy="2012859"/>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Thực</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phép</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chia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ba</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8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12 </a:t>
            </a:r>
            <a:r>
              <a:rPr kumimoji="0" lang="en-US" sz="48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BCNN(8, 12).</a:t>
            </a:r>
            <a:endPar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2400723" y="3826741"/>
            <a:ext cx="15117079" cy="982513"/>
          </a:xfrm>
          <a:prstGeom prst="rect">
            <a:avLst/>
          </a:prstGeom>
        </p:spPr>
        <p:txBody>
          <a:bodyPr wrap="square">
            <a:spAutoFit/>
          </a:bodyPr>
          <a:lstStyle/>
          <a:p>
            <a:pPr lvl="0" algn="just">
              <a:lnSpc>
                <a:spcPct val="150000"/>
              </a:lnSpc>
            </a:pPr>
            <a:r>
              <a:rPr kumimoji="0" lang="vi-VN"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Chia </a:t>
            </a:r>
            <a:r>
              <a:rPr kumimoji="0" lang="en-US" sz="44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ba</a:t>
            </a:r>
            <a:r>
              <a:rPr kumimoji="0" lang="en-US" sz="44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bội</a:t>
            </a:r>
            <a:r>
              <a:rPr kumimoji="0" lang="en-US" sz="44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1" i="0" u="none" strike="noStrike" kern="1200" cap="none" spc="0" normalizeH="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chung</a:t>
            </a:r>
            <a:r>
              <a:rPr kumimoji="0" lang="en-US" sz="44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1" i="0" u="none" strike="noStrike" kern="1200" cap="none" spc="0" normalizeH="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của</a:t>
            </a:r>
            <a:r>
              <a:rPr kumimoji="0" lang="en-US" sz="44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8 </a:t>
            </a:r>
            <a:r>
              <a:rPr kumimoji="0" lang="en-US" sz="4400" b="1" i="0" u="none" strike="noStrike" kern="1200" cap="none" spc="0" normalizeH="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và</a:t>
            </a:r>
            <a:r>
              <a:rPr kumimoji="0" lang="en-US" sz="44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12</a:t>
            </a:r>
            <a:r>
              <a:rPr kumimoji="0" lang="vi-VN" sz="44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cho </a:t>
            </a:r>
            <a:r>
              <a:rPr lang="en-US" sz="4400" b="1" dirty="0">
                <a:solidFill>
                  <a:prstClr val="black"/>
                </a:solidFill>
                <a:latin typeface="Arial" panose="020B0604020202020204" pitchFamily="34" charset="0"/>
                <a:cs typeface="Arial" panose="020B0604020202020204" pitchFamily="34" charset="0"/>
              </a:rPr>
              <a:t>BCNN(8, 12).</a:t>
            </a:r>
            <a:endParaRPr kumimoji="0" lang="en-US" sz="44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endParaRPr>
          </a:p>
        </p:txBody>
      </p:sp>
      <p:sp>
        <p:nvSpPr>
          <p:cNvPr id="3" name="Rectangle 2"/>
          <p:cNvSpPr/>
          <p:nvPr/>
        </p:nvSpPr>
        <p:spPr>
          <a:xfrm>
            <a:off x="2898249" y="5359877"/>
            <a:ext cx="3543409" cy="1107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1</a:t>
            </a:r>
            <a:endParaRPr kumimoji="0" lang="en-US" sz="4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p:txBody>
      </p:sp>
      <p:sp>
        <p:nvSpPr>
          <p:cNvPr id="4" name="Rectangle 3"/>
          <p:cNvSpPr/>
          <p:nvPr/>
        </p:nvSpPr>
        <p:spPr>
          <a:xfrm>
            <a:off x="7453467" y="5378608"/>
            <a:ext cx="3318497" cy="1107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48</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a:t>
            </a:r>
            <a:endParaRPr kumimoji="0" lang="en-US" sz="4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p:txBody>
      </p:sp>
      <p:sp>
        <p:nvSpPr>
          <p:cNvPr id="7" name="Rectangle 6"/>
          <p:cNvSpPr/>
          <p:nvPr/>
        </p:nvSpPr>
        <p:spPr>
          <a:xfrm>
            <a:off x="11837333" y="5375230"/>
            <a:ext cx="3240453" cy="1107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7</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3</a:t>
            </a:r>
            <a:endParaRPr kumimoji="0" lang="en-US" sz="44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p:txBody>
      </p:sp>
      <p:grpSp>
        <p:nvGrpSpPr>
          <p:cNvPr id="29" name="Group 28"/>
          <p:cNvGrpSpPr/>
          <p:nvPr/>
        </p:nvGrpSpPr>
        <p:grpSpPr>
          <a:xfrm>
            <a:off x="1207580" y="7152577"/>
            <a:ext cx="16976899" cy="2227923"/>
            <a:chOff x="1128719" y="577255"/>
            <a:chExt cx="16221486" cy="2451266"/>
          </a:xfrm>
          <a:solidFill>
            <a:srgbClr val="CCFF66"/>
          </a:solidFill>
        </p:grpSpPr>
        <p:grpSp>
          <p:nvGrpSpPr>
            <p:cNvPr id="30" name="Group 3"/>
            <p:cNvGrpSpPr/>
            <p:nvPr/>
          </p:nvGrpSpPr>
          <p:grpSpPr>
            <a:xfrm>
              <a:off x="1293078" y="695097"/>
              <a:ext cx="16057127" cy="2333424"/>
              <a:chOff x="-530905" y="0"/>
              <a:chExt cx="20235727" cy="5969084"/>
            </a:xfrm>
            <a:grpFill/>
          </p:grpSpPr>
          <p:grpSp>
            <p:nvGrpSpPr>
              <p:cNvPr id="32" name="Group 4"/>
              <p:cNvGrpSpPr/>
              <p:nvPr/>
            </p:nvGrpSpPr>
            <p:grpSpPr>
              <a:xfrm>
                <a:off x="1108646" y="281638"/>
                <a:ext cx="17134134" cy="5525745"/>
                <a:chOff x="668340" y="0"/>
                <a:chExt cx="10329192" cy="3331157"/>
              </a:xfrm>
              <a:grpFill/>
            </p:grpSpPr>
            <p:sp>
              <p:nvSpPr>
                <p:cNvPr id="35" name="Freeform 5"/>
                <p:cNvSpPr/>
                <p:nvPr/>
              </p:nvSpPr>
              <p:spPr>
                <a:xfrm>
                  <a:off x="668340" y="0"/>
                  <a:ext cx="10329192" cy="3331157"/>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33" name="Group 6"/>
              <p:cNvGrpSpPr/>
              <p:nvPr/>
            </p:nvGrpSpPr>
            <p:grpSpPr>
              <a:xfrm>
                <a:off x="-530905" y="0"/>
                <a:ext cx="20235727" cy="5969084"/>
                <a:chOff x="-524160" y="0"/>
                <a:chExt cx="12228827" cy="3607229"/>
              </a:xfrm>
              <a:grpFill/>
            </p:grpSpPr>
            <p:sp>
              <p:nvSpPr>
                <p:cNvPr id="34" name="Freeform 7"/>
                <p:cNvSpPr/>
                <p:nvPr/>
              </p:nvSpPr>
              <p:spPr>
                <a:xfrm>
                  <a:off x="-524160" y="0"/>
                  <a:ext cx="12228827" cy="3607229"/>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31" name="Picture 30"/>
            <p:cNvPicPr>
              <a:picLocks noChangeAspect="1"/>
            </p:cNvPicPr>
            <p:nvPr/>
          </p:nvPicPr>
          <p:blipFill>
            <a:blip r:embed="rId15"/>
            <a:stretch>
              <a:fillRect/>
            </a:stretch>
          </p:blipFill>
          <p:spPr>
            <a:xfrm>
              <a:off x="1128719" y="577255"/>
              <a:ext cx="1224603" cy="1006896"/>
            </a:xfrm>
            <a:prstGeom prst="ellipse">
              <a:avLst/>
            </a:prstGeom>
            <a:grpFill/>
          </p:spPr>
        </p:pic>
      </p:grpSp>
      <p:sp>
        <p:nvSpPr>
          <p:cNvPr id="36" name="TextBox 10"/>
          <p:cNvSpPr txBox="1"/>
          <p:nvPr/>
        </p:nvSpPr>
        <p:spPr>
          <a:xfrm>
            <a:off x="2077378" y="7829036"/>
            <a:ext cx="16305240" cy="1477328"/>
          </a:xfrm>
          <a:prstGeom prst="rect">
            <a:avLst/>
          </a:prstGeom>
        </p:spPr>
        <p:txBody>
          <a:bodyPr wrap="square" lIns="0" tIns="0" rIns="0" bIns="0" rtlCol="0" anchor="t">
            <a:spAutoFit/>
          </a:bodyPr>
          <a:lstStyle/>
          <a:p>
            <a:r>
              <a:rPr lang="vi-VN" sz="4800" b="1" i="1" dirty="0"/>
              <a:t>Bội chung của nhiều số là bội của bội chung nhỏ nhất của chúng.</a:t>
            </a:r>
            <a:endParaRPr lang="en-US" sz="4800" dirty="0"/>
          </a:p>
        </p:txBody>
      </p:sp>
      <p:sp>
        <p:nvSpPr>
          <p:cNvPr id="25" name="Rectangle 24"/>
          <p:cNvSpPr/>
          <p:nvPr/>
        </p:nvSpPr>
        <p:spPr>
          <a:xfrm>
            <a:off x="6405563" y="229311"/>
            <a:ext cx="4530407" cy="982513"/>
          </a:xfrm>
          <a:prstGeom prst="rect">
            <a:avLst/>
          </a:prstGeom>
          <a:solidFill>
            <a:schemeClr val="accent2">
              <a:lumMod val="20000"/>
              <a:lumOff val="80000"/>
            </a:schemeClr>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24</a:t>
            </a:r>
            <a:r>
              <a:rPr kumimoji="0" lang="vi-VN"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4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50" fill="hold"/>
                                        <p:tgtEl>
                                          <p:spTgt spid="7"/>
                                        </p:tgtEl>
                                        <p:attrNameLst>
                                          <p:attrName>ppt_w</p:attrName>
                                        </p:attrNameLst>
                                      </p:cBhvr>
                                      <p:tavLst>
                                        <p:tav tm="0">
                                          <p:val>
                                            <p:fltVal val="0"/>
                                          </p:val>
                                        </p:tav>
                                        <p:tav tm="100000">
                                          <p:val>
                                            <p:strVal val="#ppt_w"/>
                                          </p:val>
                                        </p:tav>
                                      </p:tavLst>
                                    </p:anim>
                                    <p:anim calcmode="lin" valueType="num">
                                      <p:cBhvr>
                                        <p:cTn id="28" dur="250" fill="hold"/>
                                        <p:tgtEl>
                                          <p:spTgt spid="7"/>
                                        </p:tgtEl>
                                        <p:attrNameLst>
                                          <p:attrName>ppt_h</p:attrName>
                                        </p:attrNameLst>
                                      </p:cBhvr>
                                      <p:tavLst>
                                        <p:tav tm="0">
                                          <p:val>
                                            <p:fltVal val="0"/>
                                          </p:val>
                                        </p:tav>
                                        <p:tav tm="100000">
                                          <p:val>
                                            <p:strVal val="#ppt_h"/>
                                          </p:val>
                                        </p:tav>
                                      </p:tavLst>
                                    </p:anim>
                                    <p:anim calcmode="lin" valueType="num">
                                      <p:cBhvr>
                                        <p:cTn id="29" dur="250" fill="hold"/>
                                        <p:tgtEl>
                                          <p:spTgt spid="7"/>
                                        </p:tgtEl>
                                        <p:attrNameLst>
                                          <p:attrName>style.rotation</p:attrName>
                                        </p:attrNameLst>
                                      </p:cBhvr>
                                      <p:tavLst>
                                        <p:tav tm="0">
                                          <p:val>
                                            <p:fltVal val="90"/>
                                          </p:val>
                                        </p:tav>
                                        <p:tav tm="100000">
                                          <p:val>
                                            <p:fltVal val="0"/>
                                          </p:val>
                                        </p:tav>
                                      </p:tavLst>
                                    </p:anim>
                                    <p:animEffect transition="in" filter="fade">
                                      <p:cBhvr>
                                        <p:cTn id="30" dur="250"/>
                                        <p:tgtEl>
                                          <p:spTgt spid="7"/>
                                        </p:tgtEl>
                                      </p:cBhvr>
                                    </p:animEffect>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3" grpId="0"/>
      <p:bldP spid="4" grpId="0"/>
      <p:bldP spid="7"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3581400" y="2633189"/>
            <a:ext cx="14554199" cy="521167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10"/>
          <p:cNvSpPr txBox="1"/>
          <p:nvPr/>
        </p:nvSpPr>
        <p:spPr>
          <a:xfrm>
            <a:off x="5137032" y="3439208"/>
            <a:ext cx="12744651" cy="3240887"/>
          </a:xfrm>
          <a:prstGeom prst="rect">
            <a:avLst/>
          </a:prstGeom>
        </p:spPr>
        <p:txBody>
          <a:bodyPr wrap="square" lIns="0" tIns="0" rIns="0" bIns="0" rtlCol="0" anchor="t">
            <a:spAutoFit/>
          </a:bodyPr>
          <a:lstStyle/>
          <a:p>
            <a:pPr lvl="0" algn="just">
              <a:lnSpc>
                <a:spcPct val="130000"/>
              </a:lnSpc>
            </a:pPr>
            <a:r>
              <a:rPr kumimoji="0" lang="vi-VN"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5400" dirty="0" err="1" smtClean="0">
                <a:solidFill>
                  <a:prstClr val="black"/>
                </a:solidFill>
                <a:latin typeface="Arial" panose="020B0604020202020204" pitchFamily="34" charset="0"/>
                <a:cs typeface="Arial" panose="020B0604020202020204" pitchFamily="34" charset="0"/>
              </a:rPr>
              <a:t>Để</a:t>
            </a:r>
            <a:r>
              <a:rPr lang="en-US" sz="5400" dirty="0" smtClean="0">
                <a:solidFill>
                  <a:prstClr val="black"/>
                </a:solidFill>
                <a:latin typeface="Arial" panose="020B0604020202020204" pitchFamily="34" charset="0"/>
                <a:cs typeface="Arial" panose="020B0604020202020204" pitchFamily="34" charset="0"/>
              </a:rPr>
              <a:t> </a:t>
            </a:r>
            <a:r>
              <a:rPr lang="en-US" sz="5400" dirty="0" err="1" smtClean="0">
                <a:solidFill>
                  <a:prstClr val="black"/>
                </a:solidFill>
                <a:latin typeface="Arial" panose="020B0604020202020204" pitchFamily="34" charset="0"/>
                <a:cs typeface="Arial" panose="020B0604020202020204" pitchFamily="34" charset="0"/>
              </a:rPr>
              <a:t>tìm</a:t>
            </a:r>
            <a:r>
              <a:rPr lang="en-US" sz="5400" dirty="0" smtClean="0">
                <a:solidFill>
                  <a:prstClr val="black"/>
                </a:solidFill>
                <a:latin typeface="Arial" panose="020B0604020202020204" pitchFamily="34" charset="0"/>
                <a:cs typeface="Arial" panose="020B0604020202020204" pitchFamily="34" charset="0"/>
              </a:rPr>
              <a:t> </a:t>
            </a:r>
            <a:r>
              <a:rPr lang="vi-VN" sz="5400" dirty="0">
                <a:latin typeface="Arial" panose="020B0604020202020204" pitchFamily="34" charset="0"/>
                <a:cs typeface="Arial" panose="020B0604020202020204" pitchFamily="34" charset="0"/>
              </a:rPr>
              <a:t>bội chung của nhiều số, ta có thể lấy bội chung nhỏ nhất của chúng lần lượt nhân với 0, 1, 2.</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430949" y="8578263"/>
            <a:ext cx="2406129" cy="319820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p:spTree>
    <p:extLst>
      <p:ext uri="{BB962C8B-B14F-4D97-AF65-F5344CB8AC3E}">
        <p14:creationId xmlns:p14="http://schemas.microsoft.com/office/powerpoint/2010/main" val="2900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75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521000" y="-20521"/>
            <a:ext cx="7912401" cy="1749479"/>
            <a:chOff x="-521000" y="-20521"/>
            <a:chExt cx="7912401" cy="174947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1028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2</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984120" y="1985812"/>
            <a:ext cx="16237079" cy="2343166"/>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2971800" y="5600700"/>
            <a:ext cx="13487400" cy="3886200"/>
            <a:chOff x="-1309964" y="-1980497"/>
            <a:chExt cx="12518516" cy="13536950"/>
          </a:xfrm>
          <a:solidFill>
            <a:schemeClr val="bg1"/>
          </a:solidFill>
        </p:grpSpPr>
        <p:sp>
          <p:nvSpPr>
            <p:cNvPr id="8" name="Freeform 8"/>
            <p:cNvSpPr/>
            <p:nvPr/>
          </p:nvSpPr>
          <p:spPr>
            <a:xfrm>
              <a:off x="-1309964" y="-1980497"/>
              <a:ext cx="12518516" cy="13536950"/>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lvl="0" algn="ctr">
                <a:lnSpc>
                  <a:spcPct val="130000"/>
                </a:lnSpc>
              </a:pPr>
              <a:r>
                <a:rPr lang="en-US" sz="4800" dirty="0" err="1" smtClean="0"/>
                <a:t>Có</a:t>
              </a:r>
              <a:r>
                <a:rPr lang="en-US" sz="4800" dirty="0" smtClean="0"/>
                <a:t>: </a:t>
              </a:r>
              <a:r>
                <a:rPr lang="vi-VN" sz="4800" dirty="0" smtClean="0"/>
                <a:t>BCNN(a,b</a:t>
              </a:r>
              <a:r>
                <a:rPr lang="vi-VN" sz="4800" dirty="0"/>
                <a:t>) = 300 </a:t>
              </a:r>
              <a:endParaRPr lang="en-US" sz="4800" dirty="0" smtClean="0"/>
            </a:p>
            <a:p>
              <a:pPr marL="685800" lvl="0" indent="-685800" algn="just">
                <a:lnSpc>
                  <a:spcPct val="130000"/>
                </a:lnSpc>
                <a:buFont typeface="Symbol" panose="05050102010706020507" pitchFamily="18" charset="2"/>
                <a:buChar char="Þ"/>
              </a:pPr>
              <a:r>
                <a:rPr lang="en-US" sz="4800" dirty="0" smtClean="0"/>
                <a:t>BC(</a:t>
              </a:r>
              <a:r>
                <a:rPr lang="en-US" sz="4800" dirty="0" err="1" smtClean="0"/>
                <a:t>a,b</a:t>
              </a:r>
              <a:r>
                <a:rPr lang="en-US" sz="4800" dirty="0" smtClean="0"/>
                <a:t>) = B(300) = {</a:t>
              </a:r>
              <a:r>
                <a:rPr lang="vi-VN" sz="4800" b="1" dirty="0" smtClean="0"/>
                <a:t>300</a:t>
              </a:r>
              <a:r>
                <a:rPr lang="vi-VN" sz="4800" dirty="0"/>
                <a:t>, </a:t>
              </a:r>
              <a:r>
                <a:rPr lang="vi-VN" sz="4800" b="1" dirty="0"/>
                <a:t>600</a:t>
              </a:r>
              <a:r>
                <a:rPr lang="vi-VN" sz="4800" dirty="0"/>
                <a:t>, </a:t>
              </a:r>
              <a:r>
                <a:rPr lang="vi-VN" sz="4800" b="1" dirty="0" smtClean="0"/>
                <a:t>900</a:t>
              </a:r>
              <a:r>
                <a:rPr lang="en-US" sz="4800" dirty="0"/>
                <a:t>}</a:t>
              </a:r>
              <a:r>
                <a:rPr lang="vi-VN" sz="4800" dirty="0" smtClean="0"/>
                <a:t>.</a:t>
              </a:r>
              <a:endParaRPr lang="en-US" sz="13800" dirty="0">
                <a:solidFill>
                  <a:prstClr val="black"/>
                </a:solidFill>
                <a:latin typeface="Arial" panose="020B0604020202020204"/>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64775" y="2331538"/>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1983698" y="2311009"/>
            <a:ext cx="14812897" cy="169277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tất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cả</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chữ</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rằng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BCNN(a, b) = 300.</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581400" y="7734300"/>
            <a:ext cx="12115800" cy="1569660"/>
          </a:xfrm>
          <a:prstGeom prst="rect">
            <a:avLst/>
          </a:prstGeom>
          <a:noFill/>
        </p:spPr>
        <p:txBody>
          <a:bodyPr wrap="square" rtlCol="0">
            <a:spAutoFit/>
          </a:bodyPr>
          <a:lstStyle/>
          <a:p>
            <a:pPr algn="ctr"/>
            <a:r>
              <a:rPr lang="en-US" sz="4800" dirty="0" err="1" smtClean="0"/>
              <a:t>Vậy</a:t>
            </a:r>
            <a:r>
              <a:rPr lang="en-US" sz="4800" dirty="0" smtClean="0"/>
              <a:t> t</a:t>
            </a:r>
            <a:r>
              <a:rPr lang="vi-VN" sz="4800" dirty="0" smtClean="0"/>
              <a:t>ất </a:t>
            </a:r>
            <a:r>
              <a:rPr lang="vi-VN" sz="4800" dirty="0"/>
              <a:t>cả các số có 3 chữ số là bội chung của a và b là: </a:t>
            </a:r>
            <a:r>
              <a:rPr lang="vi-VN" sz="4800" b="1" dirty="0"/>
              <a:t>300, 600, 900</a:t>
            </a:r>
            <a:r>
              <a:rPr lang="vi-VN" sz="4800" dirty="0"/>
              <a:t>.</a:t>
            </a:r>
            <a:endParaRPr lang="vi-VN" sz="8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6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685800" y="495301"/>
            <a:ext cx="16916399" cy="9448799"/>
            <a:chOff x="0" y="0"/>
            <a:chExt cx="10821129" cy="5776630"/>
          </a:xfrm>
          <a:solidFill>
            <a:schemeClr val="accent5">
              <a:lumMod val="40000"/>
              <a:lumOff val="60000"/>
            </a:schemeClr>
          </a:solidFill>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grpFill/>
          </p:spPr>
        </p:sp>
      </p:grpSp>
      <p:grpSp>
        <p:nvGrpSpPr>
          <p:cNvPr id="4" name="Group 4"/>
          <p:cNvGrpSpPr/>
          <p:nvPr/>
        </p:nvGrpSpPr>
        <p:grpSpPr>
          <a:xfrm>
            <a:off x="5951022" y="494414"/>
            <a:ext cx="6310934" cy="1657877"/>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33174" y="-18748"/>
            <a:ext cx="3020414" cy="720862"/>
          </a:xfrm>
          <a:prstGeom prst="rect">
            <a:avLst/>
          </a:prstGeom>
        </p:spPr>
      </p:pic>
      <p:sp>
        <p:nvSpPr>
          <p:cNvPr id="7" name="TextBox 7"/>
          <p:cNvSpPr txBox="1"/>
          <p:nvPr/>
        </p:nvSpPr>
        <p:spPr>
          <a:xfrm>
            <a:off x="6917335" y="982356"/>
            <a:ext cx="4652092"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80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Tiết</a:t>
            </a:r>
            <a:r>
              <a:rPr kumimoji="0" lang="en-US" sz="8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2</a:t>
            </a:r>
            <a:endParaRPr kumimoji="0" lang="en-US" sz="8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03959">
            <a:off x="16084212" y="7729382"/>
            <a:ext cx="2122534" cy="196675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2419">
            <a:off x="-13848" y="7005382"/>
            <a:ext cx="3069916" cy="246232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627376">
            <a:off x="478343" y="-315278"/>
            <a:ext cx="947383" cy="2122534"/>
          </a:xfrm>
          <a:prstGeom prst="rect">
            <a:avLst/>
          </a:prstGeom>
        </p:spPr>
      </p:pic>
      <p:sp>
        <p:nvSpPr>
          <p:cNvPr id="17" name="TextBox 16"/>
          <p:cNvSpPr txBox="1"/>
          <p:nvPr/>
        </p:nvSpPr>
        <p:spPr>
          <a:xfrm>
            <a:off x="2229409" y="3246862"/>
            <a:ext cx="14027943" cy="3636637"/>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II. TÌM BỘI CHUNG NHỎ NHẤT BẰNG CÁCH PHÂN TÍCH CÁC SỐ RA THỪA SỐ NGUYÊN TỐ</a:t>
            </a:r>
            <a:endParaRPr kumimoji="0" lang="vi-VN" sz="6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205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4883" y="855"/>
            <a:ext cx="17860947" cy="939891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974">
            <a:off x="239374" y="6760829"/>
            <a:ext cx="1344592" cy="2757152"/>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449354" y="8679201"/>
            <a:ext cx="2797216" cy="197904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26838" y="855"/>
            <a:ext cx="1462949" cy="143635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001359">
            <a:off x="15938805" y="8667238"/>
            <a:ext cx="2058223" cy="477318"/>
          </a:xfrm>
          <a:prstGeom prst="rect">
            <a:avLst/>
          </a:prstGeom>
        </p:spPr>
      </p:pic>
      <p:pic>
        <p:nvPicPr>
          <p:cNvPr id="4" name="Picture 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285563" y="-307668"/>
            <a:ext cx="2574510" cy="2003221"/>
          </a:xfrm>
          <a:prstGeom prst="rect">
            <a:avLst/>
          </a:prstGeom>
        </p:spPr>
      </p:pic>
      <p:sp>
        <p:nvSpPr>
          <p:cNvPr id="16" name="TextBox 15"/>
          <p:cNvSpPr txBox="1"/>
          <p:nvPr/>
        </p:nvSpPr>
        <p:spPr>
          <a:xfrm>
            <a:off x="1860519" y="1184197"/>
            <a:ext cx="1413209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1.</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Phân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tích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8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860519" y="3137852"/>
            <a:ext cx="16104025" cy="1569660"/>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Chọn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riêng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8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lần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lượt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18">
            <a:clrChange>
              <a:clrFrom>
                <a:srgbClr val="FFFFFF"/>
              </a:clrFrom>
              <a:clrTo>
                <a:srgbClr val="FFFFFF">
                  <a:alpha val="0"/>
                </a:srgbClr>
              </a:clrTo>
            </a:clrChange>
          </a:blip>
          <a:stretch>
            <a:fillRect/>
          </a:stretch>
        </p:blipFill>
        <p:spPr>
          <a:xfrm>
            <a:off x="2033239" y="352246"/>
            <a:ext cx="1285875" cy="638175"/>
          </a:xfrm>
          <a:prstGeom prst="rect">
            <a:avLst/>
          </a:prstGeom>
        </p:spPr>
      </p:pic>
      <p:sp>
        <p:nvSpPr>
          <p:cNvPr id="9" name="TextBox 8"/>
          <p:cNvSpPr txBox="1"/>
          <p:nvPr/>
        </p:nvSpPr>
        <p:spPr>
          <a:xfrm>
            <a:off x="2326188" y="284343"/>
            <a:ext cx="134383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thể</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n-US" sz="4000" dirty="0" smtClean="0">
                <a:solidFill>
                  <a:prstClr val="black"/>
                </a:solidFill>
                <a:latin typeface="Arial" panose="020B0604020202020204" pitchFamily="34" charset="0"/>
                <a:cs typeface="Arial" panose="020B0604020202020204" pitchFamily="34" charset="0"/>
              </a:rPr>
              <a:t>B</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CNN(6, 8)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bước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p:cNvSpPr txBox="1"/>
          <p:nvPr/>
        </p:nvSpPr>
        <p:spPr>
          <a:xfrm>
            <a:off x="4740360" y="1860527"/>
            <a:ext cx="62577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 = 2. 3</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5890573" y="2552625"/>
            <a:ext cx="53367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 = 2. 2. 2 =2</a:t>
            </a:r>
            <a:r>
              <a:rPr kumimoji="0" lang="en-US" sz="40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3 </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1940702" y="4541303"/>
            <a:ext cx="16104025" cy="169277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3.</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Với mỗi thừa số nguyên tố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và 3, ta chọn lũy thừa với số mũ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5863196" y="5488840"/>
            <a:ext cx="116228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Số mũ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lớn</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nhất của 2 là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ta chọn </a:t>
            </a:r>
            <a:r>
              <a:rPr kumimoji="0" lang="vi-VN"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2</a:t>
            </a:r>
            <a:r>
              <a:rPr kumimoji="0" lang="en-US" sz="4000" b="1" i="0" u="none" strike="noStrike" kern="1200" cap="none" spc="0" normalizeH="0" baseline="30000" noProof="0" dirty="0" smtClean="0">
                <a:ln>
                  <a:noFill/>
                </a:ln>
                <a:solidFill>
                  <a:srgbClr val="FF0000"/>
                </a:solidFill>
                <a:effectLst/>
                <a:uLnTx/>
                <a:uFillTx/>
                <a:latin typeface="Arial" panose="020B0604020202020204" pitchFamily="34" charset="0"/>
                <a:ea typeface="+mn-ea"/>
                <a:cs typeface="+mn-cs"/>
              </a:rPr>
              <a:t>3</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endPar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0" name="TextBox 49"/>
          <p:cNvSpPr txBox="1"/>
          <p:nvPr/>
        </p:nvSpPr>
        <p:spPr>
          <a:xfrm>
            <a:off x="5863196" y="6253761"/>
            <a:ext cx="116228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Số mũ nhỏ nhất của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là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 chọn </a:t>
            </a:r>
            <a:r>
              <a:rPr kumimoji="0" lang="en-US"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3</a:t>
            </a:r>
            <a:r>
              <a:rPr kumimoji="0" lang="en-US" sz="4000" b="1" i="0" u="none" strike="noStrike" kern="1200" cap="none" spc="0" normalizeH="0" baseline="30000" noProof="0" dirty="0" smtClean="0">
                <a:ln>
                  <a:noFill/>
                </a:ln>
                <a:solidFill>
                  <a:srgbClr val="FF0000"/>
                </a:solidFill>
                <a:effectLst/>
                <a:uLnTx/>
                <a:uFillTx/>
                <a:latin typeface="Arial" panose="020B0604020202020204" pitchFamily="34" charset="0"/>
                <a:ea typeface="+mn-ea"/>
                <a:cs typeface="Arial" panose="020B0604020202020204" pitchFamily="34" charset="0"/>
              </a:rPr>
              <a:t>1</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1938525" y="6857268"/>
            <a:ext cx="1610402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Bước</a:t>
            </a:r>
            <a:r>
              <a:rPr kumimoji="0" lang="en-US" sz="40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1"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4.</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Lấy tích của các lũy thừa đã chọn, ta nhận được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chung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cần tìm: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3627225" y="8248749"/>
            <a:ext cx="98634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BCN</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 </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6</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8</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  </a:t>
            </a:r>
            <a:r>
              <a:rPr kumimoji="0" lang="vi-VN" sz="40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mn-cs"/>
              </a:rPr>
              <a:t>2</a:t>
            </a:r>
            <a:r>
              <a:rPr kumimoji="0" lang="en-US" sz="4000" b="1" i="0" u="none" strike="noStrike" kern="1200" cap="none" spc="0" normalizeH="0" baseline="30000" noProof="0" dirty="0" smtClean="0">
                <a:ln>
                  <a:noFill/>
                </a:ln>
                <a:solidFill>
                  <a:srgbClr val="FF0000"/>
                </a:solidFill>
                <a:effectLst/>
                <a:uLnTx/>
                <a:uFillTx/>
                <a:latin typeface="Arial" panose="020B0604020202020204" pitchFamily="34" charset="0"/>
                <a:ea typeface="+mn-ea"/>
                <a:cs typeface="+mn-cs"/>
              </a:rPr>
              <a:t>3</a:t>
            </a:r>
            <a:r>
              <a:rPr kumimoji="0" lang="vi-VN" sz="4000" b="1" i="0" u="none" strike="noStrike" kern="1200" cap="none" spc="0" normalizeH="0" baseline="30000" noProof="0" dirty="0" smtClean="0">
                <a:ln>
                  <a:noFill/>
                </a:ln>
                <a:solidFill>
                  <a:srgbClr val="FF0000"/>
                </a:solidFill>
                <a:effectLst/>
                <a:uLnTx/>
                <a:uFillTx/>
                <a:latin typeface="Arial" panose="020B0604020202020204" pitchFamily="34" charset="0"/>
                <a:ea typeface="+mn-ea"/>
                <a:cs typeface="+mn-cs"/>
              </a:rPr>
              <a:t> </a:t>
            </a: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.3</a:t>
            </a:r>
            <a:r>
              <a:rPr kumimoji="0" lang="vi-VN" sz="4000" b="1" i="0" u="none" strike="noStrike" kern="1200" cap="none" spc="0" normalizeH="0" baseline="30000" noProof="0" dirty="0">
                <a:ln>
                  <a:noFill/>
                </a:ln>
                <a:solidFill>
                  <a:srgbClr val="FF0000"/>
                </a:solidFill>
                <a:effectLst/>
                <a:uLnTx/>
                <a:uFillTx/>
                <a:latin typeface="Arial" panose="020B0604020202020204" pitchFamily="34" charset="0"/>
                <a:ea typeface="+mn-ea"/>
                <a:cs typeface="+mn-cs"/>
              </a:rPr>
              <a:t>1</a:t>
            </a: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24</a:t>
            </a: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endParaRPr kumimoji="0" lang="en-US" sz="4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0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750" fill="hold"/>
                                        <p:tgtEl>
                                          <p:spTgt spid="47"/>
                                        </p:tgtEl>
                                        <p:attrNameLst>
                                          <p:attrName>ppt_w</p:attrName>
                                        </p:attrNameLst>
                                      </p:cBhvr>
                                      <p:tavLst>
                                        <p:tav tm="0">
                                          <p:val>
                                            <p:fltVal val="0"/>
                                          </p:val>
                                        </p:tav>
                                        <p:tav tm="100000">
                                          <p:val>
                                            <p:strVal val="#ppt_w"/>
                                          </p:val>
                                        </p:tav>
                                      </p:tavLst>
                                    </p:anim>
                                    <p:anim calcmode="lin" valueType="num">
                                      <p:cBhvr>
                                        <p:cTn id="18" dur="750" fill="hold"/>
                                        <p:tgtEl>
                                          <p:spTgt spid="47"/>
                                        </p:tgtEl>
                                        <p:attrNameLst>
                                          <p:attrName>ppt_h</p:attrName>
                                        </p:attrNameLst>
                                      </p:cBhvr>
                                      <p:tavLst>
                                        <p:tav tm="0">
                                          <p:val>
                                            <p:fltVal val="0"/>
                                          </p:val>
                                        </p:tav>
                                        <p:tav tm="100000">
                                          <p:val>
                                            <p:strVal val="#ppt_h"/>
                                          </p:val>
                                        </p:tav>
                                      </p:tavLst>
                                    </p:anim>
                                    <p:anim calcmode="lin" valueType="num">
                                      <p:cBhvr>
                                        <p:cTn id="19" dur="750" fill="hold"/>
                                        <p:tgtEl>
                                          <p:spTgt spid="47"/>
                                        </p:tgtEl>
                                        <p:attrNameLst>
                                          <p:attrName>style.rotation</p:attrName>
                                        </p:attrNameLst>
                                      </p:cBhvr>
                                      <p:tavLst>
                                        <p:tav tm="0">
                                          <p:val>
                                            <p:fltVal val="90"/>
                                          </p:val>
                                        </p:tav>
                                        <p:tav tm="100000">
                                          <p:val>
                                            <p:fltVal val="0"/>
                                          </p:val>
                                        </p:tav>
                                      </p:tavLst>
                                    </p:anim>
                                    <p:animEffect transition="in" filter="fade">
                                      <p:cBhvr>
                                        <p:cTn id="20" dur="75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0-#ppt_w/2"/>
                                          </p:val>
                                        </p:tav>
                                        <p:tav tm="100000">
                                          <p:val>
                                            <p:strVal val="#ppt_x"/>
                                          </p:val>
                                        </p:tav>
                                      </p:tavLst>
                                    </p:anim>
                                    <p:anim calcmode="lin" valueType="num">
                                      <p:cBhvr additive="base">
                                        <p:cTn id="2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1+#ppt_w/2"/>
                                          </p:val>
                                        </p:tav>
                                        <p:tav tm="100000">
                                          <p:val>
                                            <p:strVal val="#ppt_x"/>
                                          </p:val>
                                        </p:tav>
                                      </p:tavLst>
                                    </p:anim>
                                    <p:anim calcmode="lin" valueType="num">
                                      <p:cBhvr additive="base">
                                        <p:cTn id="37"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0-#ppt_w/2"/>
                                          </p:val>
                                        </p:tav>
                                        <p:tav tm="100000">
                                          <p:val>
                                            <p:strVal val="#ppt_x"/>
                                          </p:val>
                                        </p:tav>
                                      </p:tavLst>
                                    </p:anim>
                                    <p:anim calcmode="lin" valueType="num">
                                      <p:cBhvr additive="base">
                                        <p:cTn id="43"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7" grpId="0"/>
      <p:bldP spid="46" grpId="0"/>
      <p:bldP spid="47" grpId="0"/>
      <p:bldP spid="48" grpId="0"/>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a:noFill/>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540142" y="7931636"/>
            <a:ext cx="2348424" cy="768575"/>
          </a:xfrm>
          <a:prstGeom prst="rect">
            <a:avLst/>
          </a:prstGeom>
        </p:spPr>
      </p:pic>
      <p:grpSp>
        <p:nvGrpSpPr>
          <p:cNvPr id="16" name="Group 15"/>
          <p:cNvGrpSpPr/>
          <p:nvPr/>
        </p:nvGrpSpPr>
        <p:grpSpPr>
          <a:xfrm>
            <a:off x="525709" y="530561"/>
            <a:ext cx="17228892" cy="8759915"/>
            <a:chOff x="807982" y="562048"/>
            <a:chExt cx="16956841" cy="5920361"/>
          </a:xfrm>
          <a:solidFill>
            <a:srgbClr val="CCFF66"/>
          </a:solidFill>
        </p:grpSpPr>
        <p:grpSp>
          <p:nvGrpSpPr>
            <p:cNvPr id="3" name="Group 3"/>
            <p:cNvGrpSpPr/>
            <p:nvPr/>
          </p:nvGrpSpPr>
          <p:grpSpPr>
            <a:xfrm>
              <a:off x="807983" y="562048"/>
              <a:ext cx="16956840" cy="5920361"/>
              <a:chOff x="-1142240" y="-340348"/>
              <a:chExt cx="21369576" cy="15144748"/>
            </a:xfrm>
            <a:grpFill/>
          </p:grpSpPr>
          <p:grpSp>
            <p:nvGrpSpPr>
              <p:cNvPr id="4" name="Group 4"/>
              <p:cNvGrpSpPr/>
              <p:nvPr/>
            </p:nvGrpSpPr>
            <p:grpSpPr>
              <a:xfrm>
                <a:off x="1108646" y="281638"/>
                <a:ext cx="17134134" cy="11010445"/>
                <a:chOff x="668340" y="0"/>
                <a:chExt cx="10329192" cy="6637570"/>
              </a:xfrm>
              <a:grpFill/>
            </p:grpSpPr>
            <p:sp>
              <p:nvSpPr>
                <p:cNvPr id="5" name="Freeform 5"/>
                <p:cNvSpPr/>
                <p:nvPr/>
              </p:nvSpPr>
              <p:spPr>
                <a:xfrm>
                  <a:off x="668340" y="0"/>
                  <a:ext cx="10329192" cy="6637570"/>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6" name="Group 6"/>
              <p:cNvGrpSpPr/>
              <p:nvPr/>
            </p:nvGrpSpPr>
            <p:grpSpPr>
              <a:xfrm>
                <a:off x="-1142240" y="-340348"/>
                <a:ext cx="21369576" cy="15144748"/>
                <a:chOff x="-893601" y="-205679"/>
                <a:chExt cx="12914033" cy="9152255"/>
              </a:xfrm>
              <a:grpFill/>
            </p:grpSpPr>
            <p:sp>
              <p:nvSpPr>
                <p:cNvPr id="7" name="Freeform 7"/>
                <p:cNvSpPr/>
                <p:nvPr/>
              </p:nvSpPr>
              <p:spPr>
                <a:xfrm>
                  <a:off x="-893601" y="-205679"/>
                  <a:ext cx="12914033" cy="9152255"/>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a:ln>
                  <a:solidFill>
                    <a:schemeClr val="tx1"/>
                  </a:solidFill>
                  <a:prstDash val="dash"/>
                </a:ln>
              </p:spPr>
            </p:sp>
          </p:grpSp>
        </p:grpSp>
        <p:pic>
          <p:nvPicPr>
            <p:cNvPr id="14" name="Picture 13"/>
            <p:cNvPicPr>
              <a:picLocks noChangeAspect="1"/>
            </p:cNvPicPr>
            <p:nvPr/>
          </p:nvPicPr>
          <p:blipFill>
            <a:blip r:embed="rId10"/>
            <a:stretch>
              <a:fillRect/>
            </a:stretch>
          </p:blipFill>
          <p:spPr>
            <a:xfrm>
              <a:off x="807982" y="615633"/>
              <a:ext cx="1786086" cy="1066402"/>
            </a:xfrm>
            <a:prstGeom prst="ellipse">
              <a:avLst/>
            </a:prstGeom>
            <a:grpFill/>
          </p:spPr>
        </p:pic>
      </p:grpSp>
      <p:sp>
        <p:nvSpPr>
          <p:cNvPr id="10" name="TextBox 10"/>
          <p:cNvSpPr txBox="1"/>
          <p:nvPr/>
        </p:nvSpPr>
        <p:spPr>
          <a:xfrm>
            <a:off x="2340450" y="816670"/>
            <a:ext cx="15403858" cy="1760482"/>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ước</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lớn</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cách</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phân</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tích</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thừa</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nguyên</a:t>
            </a:r>
            <a:endPar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0"/>
          <p:cNvSpPr txBox="1"/>
          <p:nvPr/>
        </p:nvSpPr>
        <p:spPr>
          <a:xfrm>
            <a:off x="1426833" y="2910398"/>
            <a:ext cx="16282305" cy="788614"/>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1" i="1" u="none" strike="noStrike" kern="1200" cap="none" spc="0" normalizeH="0" baseline="0" noProof="0" dirty="0" err="1" smtClean="0">
                <a:ln>
                  <a:noFill/>
                </a:ln>
                <a:solidFill>
                  <a:srgbClr val="002060"/>
                </a:solidFill>
                <a:effectLst/>
                <a:uLnTx/>
                <a:uFillTx/>
                <a:latin typeface="Arial" panose="020B0604020202020204"/>
                <a:ea typeface="+mn-ea"/>
                <a:cs typeface="Arial" panose="020B0604020202020204" pitchFamily="34" charset="0"/>
              </a:rPr>
              <a:t>Bước</a:t>
            </a:r>
            <a:r>
              <a:rPr kumimoji="0" lang="en-US" sz="4400" b="1" i="1" u="none" strike="noStrike" kern="1200" cap="none" spc="0" normalizeH="0" baseline="0" noProof="0" dirty="0" smtClean="0">
                <a:ln>
                  <a:noFill/>
                </a:ln>
                <a:solidFill>
                  <a:srgbClr val="002060"/>
                </a:solidFill>
                <a:effectLst/>
                <a:uLnTx/>
                <a:uFillTx/>
                <a:latin typeface="Arial" panose="020B0604020202020204"/>
                <a:ea typeface="+mn-ea"/>
                <a:cs typeface="Arial" panose="020B0604020202020204" pitchFamily="34" charset="0"/>
              </a:rPr>
              <a:t> 1. </a:t>
            </a: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Phân tích mỗi số ra thừa số nguyên tố.</a:t>
            </a:r>
            <a:endParaRPr kumimoji="0" lang="en-US" sz="4400" b="1" i="0" u="none" strike="noStrike" kern="1200" cap="none" spc="0" normalizeH="0" baseline="0" noProof="0" dirty="0">
              <a:ln>
                <a:noFill/>
              </a:ln>
              <a:solidFill>
                <a:srgbClr val="002060"/>
              </a:solidFill>
              <a:effectLst/>
              <a:uLnTx/>
              <a:uFillTx/>
              <a:latin typeface="Arial" panose="020B0604020202020204"/>
              <a:ea typeface="+mn-ea"/>
              <a:cs typeface="Arial" panose="020B0604020202020204" pitchFamily="34" charset="0"/>
            </a:endParaRPr>
          </a:p>
        </p:txBody>
      </p:sp>
      <p:sp>
        <p:nvSpPr>
          <p:cNvPr id="21" name="TextBox 10"/>
          <p:cNvSpPr txBox="1"/>
          <p:nvPr/>
        </p:nvSpPr>
        <p:spPr>
          <a:xfrm>
            <a:off x="1462003" y="4177304"/>
            <a:ext cx="16282305"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Bước 2: </a:t>
            </a: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Chọn ra các thừa số nguyên tố chung.</a:t>
            </a:r>
            <a:endParaRPr kumimoji="0" lang="en-US"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22" name="TextBox 10"/>
          <p:cNvSpPr txBox="1"/>
          <p:nvPr/>
        </p:nvSpPr>
        <p:spPr>
          <a:xfrm>
            <a:off x="1426832" y="5147679"/>
            <a:ext cx="16282305" cy="1668855"/>
          </a:xfrm>
          <a:prstGeom prst="rect">
            <a:avLst/>
          </a:prstGeom>
        </p:spPr>
        <p:txBody>
          <a:bodyPr wrap="square" lIns="0" tIns="0" rIns="0" bIns="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Bước 3: </a:t>
            </a: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Với mỗi thừa số nguyên tố chung, ta chọn lũy thừa với số mũ nhỏ nhất</a:t>
            </a:r>
            <a:r>
              <a:rPr kumimoji="0" lang="vi-VN"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endParaRPr kumimoji="0" lang="en-US"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
        <p:nvSpPr>
          <p:cNvPr id="23" name="TextBox 10"/>
          <p:cNvSpPr txBox="1"/>
          <p:nvPr/>
        </p:nvSpPr>
        <p:spPr>
          <a:xfrm>
            <a:off x="1426832" y="7008381"/>
            <a:ext cx="16282305" cy="1668855"/>
          </a:xfrm>
          <a:prstGeom prst="rect">
            <a:avLst/>
          </a:prstGeom>
        </p:spPr>
        <p:txBody>
          <a:bodyPr wrap="square" lIns="0" tIns="0" rIns="0" bIns="0" rtlCol="0" anchor="t">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rPr>
              <a:t>Bước 4: </a:t>
            </a: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Lấy tích của các lũy thừa đã chọn, ta nhận được ước chung lớn nhất cần tìm</a:t>
            </a:r>
            <a:r>
              <a:rPr kumimoji="0" lang="vi-VN"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mn-cs"/>
              </a:rPr>
              <a:t>.</a:t>
            </a:r>
            <a:endParaRPr kumimoji="0" lang="en-US"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20983">
            <a:off x="-84943" y="7925943"/>
            <a:ext cx="1324256" cy="2278652"/>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7120798" y="-1061737"/>
            <a:ext cx="1561645" cy="2075727"/>
          </a:xfrm>
          <a:prstGeom prst="rect">
            <a:avLst/>
          </a:prstGeom>
        </p:spPr>
      </p:pic>
    </p:spTree>
    <p:extLst>
      <p:ext uri="{BB962C8B-B14F-4D97-AF65-F5344CB8AC3E}">
        <p14:creationId xmlns:p14="http://schemas.microsoft.com/office/powerpoint/2010/main" val="21314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anim calcmode="lin" valueType="num">
                                      <p:cBhvr>
                                        <p:cTn id="37" dur="500" fill="hold"/>
                                        <p:tgtEl>
                                          <p:spTgt spid="23"/>
                                        </p:tgtEl>
                                        <p:attrNameLst>
                                          <p:attrName>ppt_x</p:attrName>
                                        </p:attrNameLst>
                                      </p:cBhvr>
                                      <p:tavLst>
                                        <p:tav tm="0">
                                          <p:val>
                                            <p:strVal val="#ppt_x"/>
                                          </p:val>
                                        </p:tav>
                                        <p:tav tm="100000">
                                          <p:val>
                                            <p:strVal val="#ppt_x"/>
                                          </p:val>
                                        </p:tav>
                                      </p:tavLst>
                                    </p:anim>
                                    <p:anim calcmode="lin" valueType="num">
                                      <p:cBhvr>
                                        <p:cTn id="3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521000" y="-20521"/>
            <a:ext cx="7912401" cy="1749479"/>
            <a:chOff x="-521000" y="-20521"/>
            <a:chExt cx="7912401" cy="174947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1028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984120" y="2106832"/>
            <a:ext cx="15994449" cy="1512668"/>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64775" y="2331538"/>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p:sp>
        <p:nvSpPr>
          <p:cNvPr id="20" name="TextBox 19"/>
          <p:cNvSpPr txBox="1"/>
          <p:nvPr/>
        </p:nvSpPr>
        <p:spPr>
          <a:xfrm>
            <a:off x="1820767" y="2340467"/>
            <a:ext cx="15157802" cy="88094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12, 18, 27.</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1" name="Group 7"/>
          <p:cNvGrpSpPr/>
          <p:nvPr/>
        </p:nvGrpSpPr>
        <p:grpSpPr>
          <a:xfrm>
            <a:off x="6571305" y="4254673"/>
            <a:ext cx="4387369" cy="999130"/>
            <a:chOff x="-1510704" y="-2608469"/>
            <a:chExt cx="10257332" cy="4886813"/>
          </a:xfrm>
          <a:solidFill>
            <a:schemeClr val="bg1"/>
          </a:solidFill>
        </p:grpSpPr>
        <p:sp>
          <p:nvSpPr>
            <p:cNvPr id="22"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12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a:t>
              </a:r>
              <a:r>
                <a:rPr kumimoji="0" lang="en-US" sz="4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mn-cs"/>
                </a:rPr>
                <a:t>2</a:t>
              </a:r>
              <a:r>
                <a:rPr lang="en-US" sz="4800" dirty="0">
                  <a:solidFill>
                    <a:prstClr val="black"/>
                  </a:solidFill>
                  <a:latin typeface="Arial" panose="020B0604020202020204" pitchFamily="34" charset="0"/>
                </a:rPr>
                <a:t> </a:t>
              </a:r>
              <a:r>
                <a:rPr lang="en-US" sz="4800" dirty="0" smtClean="0">
                  <a:solidFill>
                    <a:prstClr val="black"/>
                  </a:solidFill>
                  <a:latin typeface="Arial" panose="020B0604020202020204" pitchFamily="34" charset="0"/>
                </a:rPr>
                <a:t>.</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3" name="Group 7"/>
          <p:cNvGrpSpPr/>
          <p:nvPr/>
        </p:nvGrpSpPr>
        <p:grpSpPr>
          <a:xfrm>
            <a:off x="6571305" y="5888976"/>
            <a:ext cx="4387369" cy="999130"/>
            <a:chOff x="-1510704" y="-2608469"/>
            <a:chExt cx="10257332" cy="4886813"/>
          </a:xfrm>
          <a:solidFill>
            <a:schemeClr val="bg1"/>
          </a:solidFill>
        </p:grpSpPr>
        <p:sp>
          <p:nvSpPr>
            <p:cNvPr id="24"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8</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2. 3</a:t>
              </a:r>
              <a:r>
                <a:rPr lang="en-US" sz="4800" baseline="30000" dirty="0">
                  <a:solidFill>
                    <a:prstClr val="black"/>
                  </a:solidFill>
                  <a:latin typeface="Arial" panose="020B0604020202020204" pitchFamily="34" charset="0"/>
                </a:rPr>
                <a:t>2</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5" name="Group 7"/>
          <p:cNvGrpSpPr/>
          <p:nvPr/>
        </p:nvGrpSpPr>
        <p:grpSpPr>
          <a:xfrm>
            <a:off x="3498182" y="8764591"/>
            <a:ext cx="11233269" cy="1231322"/>
            <a:chOff x="-1510704" y="-2608469"/>
            <a:chExt cx="10257332" cy="4886813"/>
          </a:xfrm>
          <a:solidFill>
            <a:schemeClr val="bg1"/>
          </a:solidFill>
        </p:grpSpPr>
        <p:sp>
          <p:nvSpPr>
            <p:cNvPr id="26"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=&gt; </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B</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12</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18,</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27</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a:t>
              </a:r>
              <a:r>
                <a:rPr kumimoji="0" lang="en-US" sz="4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mn-cs"/>
                </a:rPr>
                <a:t>2</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r>
                <a:rPr lang="en-US" sz="4800" baseline="30000" dirty="0">
                  <a:solidFill>
                    <a:prstClr val="black"/>
                  </a:solidFill>
                  <a:latin typeface="Arial" panose="020B0604020202020204" pitchFamily="34" charset="0"/>
                </a:rPr>
                <a:t>3</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1</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0</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8</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7" name="Group 7"/>
          <p:cNvGrpSpPr/>
          <p:nvPr/>
        </p:nvGrpSpPr>
        <p:grpSpPr>
          <a:xfrm>
            <a:off x="6571305" y="7336005"/>
            <a:ext cx="4387369" cy="999130"/>
            <a:chOff x="-1510704" y="-2608469"/>
            <a:chExt cx="10257332" cy="4886813"/>
          </a:xfrm>
          <a:solidFill>
            <a:schemeClr val="bg1"/>
          </a:solidFill>
        </p:grpSpPr>
        <p:sp>
          <p:nvSpPr>
            <p:cNvPr id="28"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27</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vi-VN"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r>
                <a:rPr lang="en-US" sz="4800" baseline="30000" dirty="0" smtClean="0">
                  <a:solidFill>
                    <a:prstClr val="black"/>
                  </a:solidFill>
                  <a:latin typeface="Arial" panose="020B0604020202020204" pitchFamily="34" charset="0"/>
                </a:rPr>
                <a:t>3</a:t>
              </a:r>
              <a:endParaRPr kumimoji="0" lang="en-US" sz="4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46290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3581401" y="2633189"/>
            <a:ext cx="14052612" cy="563652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561365" y="-89589"/>
            <a:ext cx="1591137" cy="211492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mc:AlternateContent xmlns:mc="http://schemas.openxmlformats.org/markup-compatibility/2006" xmlns:a14="http://schemas.microsoft.com/office/drawing/2010/main">
        <mc:Choice Requires="a14">
          <p:sp>
            <p:nvSpPr>
              <p:cNvPr id="14" name="TextBox 10"/>
              <p:cNvSpPr txBox="1"/>
              <p:nvPr/>
            </p:nvSpPr>
            <p:spPr>
              <a:xfrm>
                <a:off x="5169171" y="3615897"/>
                <a:ext cx="11513976" cy="1080296"/>
              </a:xfrm>
              <a:prstGeom prst="rect">
                <a:avLst/>
              </a:prstGeom>
            </p:spPr>
            <p:txBody>
              <a:bodyPr wrap="square" lIns="0" tIns="0" rIns="0" bIns="0" rtlCol="0" anchor="t">
                <a:spAutoFit/>
              </a:bodyPr>
              <a:lstStyle/>
              <a:p>
                <a:pPr marL="685800" marR="0" lvl="0" indent="-685800" algn="just" defTabSz="914400" rtl="0" eaLnBrk="1" fontAlgn="auto" latinLnBrk="0" hangingPunct="1">
                  <a:lnSpc>
                    <a:spcPct val="130000"/>
                  </a:lnSpc>
                  <a:spcBef>
                    <a:spcPts val="0"/>
                  </a:spcBef>
                  <a:spcAft>
                    <a:spcPts val="0"/>
                  </a:spcAft>
                  <a:buClrTx/>
                  <a:buSzTx/>
                  <a:buFontTx/>
                  <a:buChar char="-"/>
                  <a:tabLst/>
                  <a:defRPr/>
                </a:pP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Nếu </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r>
                      <a:rPr kumimoji="0" lang="vi-VN" sz="5400" b="0" i="1" u="none" strike="noStrike" kern="1200" cap="none" spc="0" normalizeH="0" baseline="0" noProof="0">
                        <a:ln>
                          <a:noFill/>
                        </a:ln>
                        <a:solidFill>
                          <a:prstClr val="black"/>
                        </a:solidFill>
                        <a:effectLst/>
                        <a:uLnTx/>
                        <a:uFillTx/>
                        <a:latin typeface="Cambria Math" panose="02040503050406030204" pitchFamily="18" charset="0"/>
                      </a:rPr>
                      <m:t>⋮</m:t>
                    </m:r>
                  </m:oMath>
                </a14:m>
                <a:r>
                  <a:rPr kumimoji="0" lang="vi-VN"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 thì </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 </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4" name="TextBox 10"/>
              <p:cNvSpPr txBox="1">
                <a:spLocks noRot="1" noChangeAspect="1" noMove="1" noResize="1" noEditPoints="1" noAdjustHandles="1" noChangeArrowheads="1" noChangeShapeType="1" noTextEdit="1"/>
              </p:cNvSpPr>
              <p:nvPr/>
            </p:nvSpPr>
            <p:spPr>
              <a:xfrm>
                <a:off x="5169171" y="3615897"/>
                <a:ext cx="11513976" cy="1080296"/>
              </a:xfrm>
              <a:prstGeom prst="rect">
                <a:avLst/>
              </a:prstGeom>
              <a:blipFill>
                <a:blip r:embed="rId12"/>
                <a:stretch>
                  <a:fillRect l="-3388" t="-6780" b="-28249"/>
                </a:stretch>
              </a:blipFill>
            </p:spPr>
            <p:txBody>
              <a:bodyPr/>
              <a:lstStyle/>
              <a:p>
                <a:r>
                  <a:rPr lang="vi-VN">
                    <a:noFill/>
                  </a:rPr>
                  <a:t> </a:t>
                </a:r>
              </a:p>
            </p:txBody>
          </p:sp>
        </mc:Fallback>
      </mc:AlternateContent>
      <p:sp>
        <p:nvSpPr>
          <p:cNvPr id="15" name="TextBox 10"/>
          <p:cNvSpPr txBox="1"/>
          <p:nvPr/>
        </p:nvSpPr>
        <p:spPr>
          <a:xfrm>
            <a:off x="5523654" y="5103210"/>
            <a:ext cx="11513976" cy="2048189"/>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Chẳng hạn: </a:t>
            </a:r>
            <a:endPar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ƯCLN (</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a:t>
            </a:r>
            <a:r>
              <a:rPr kumimoji="0" lang="vi-VN"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48.</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182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2362200" y="1226154"/>
            <a:ext cx="9677400" cy="8032146"/>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2723">
            <a:off x="10829508" y="5662320"/>
            <a:ext cx="2071506" cy="272173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00291" y="2262204"/>
            <a:ext cx="2668061" cy="2884599"/>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89396">
            <a:off x="13463196" y="5898654"/>
            <a:ext cx="1852457" cy="2707724"/>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97473">
            <a:off x="2866822" y="2664708"/>
            <a:ext cx="1232340" cy="120769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840615">
            <a:off x="2536802" y="8217261"/>
            <a:ext cx="2348424" cy="76857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599498" y="2089208"/>
            <a:ext cx="1061203" cy="1061203"/>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0983">
            <a:off x="1330478" y="5159115"/>
            <a:ext cx="1794567" cy="3087917"/>
          </a:xfrm>
          <a:prstGeom prst="rect">
            <a:avLst/>
          </a:prstGeom>
        </p:spPr>
      </p:pic>
      <p:sp>
        <p:nvSpPr>
          <p:cNvPr id="12" name="Rectangle 11"/>
          <p:cNvSpPr/>
          <p:nvPr/>
        </p:nvSpPr>
        <p:spPr>
          <a:xfrm>
            <a:off x="2767028" y="3855304"/>
            <a:ext cx="8867744" cy="1862048"/>
          </a:xfrm>
          <a:prstGeom prst="rect">
            <a:avLst/>
          </a:prstGeom>
          <a:noFill/>
        </p:spPr>
        <p:txBody>
          <a:bodyPr wrap="square" lIns="91440" tIns="45720" rIns="91440" bIns="45720">
            <a:spAutoFit/>
          </a:bodyPr>
          <a:lstStyle/>
          <a:p>
            <a:pPr algn="ctr"/>
            <a:r>
              <a:rPr lang="en-US" sz="11500" b="1" cap="none" spc="0" dirty="0" smtClean="0">
                <a:ln w="22225">
                  <a:solidFill>
                    <a:schemeClr val="accent2"/>
                  </a:solidFill>
                  <a:prstDash val="solid"/>
                </a:ln>
                <a:solidFill>
                  <a:schemeClr val="bg1"/>
                </a:solidFill>
                <a:effectLst/>
                <a:latin typeface="Arial" panose="020B0604020202020204" pitchFamily="34" charset="0"/>
                <a:cs typeface="Arial" panose="020B0604020202020204" pitchFamily="34" charset="0"/>
              </a:rPr>
              <a:t>KHỞI ĐỘNG</a:t>
            </a:r>
            <a:endParaRPr lang="en-US" sz="11500" b="1" cap="none" spc="0" dirty="0">
              <a:ln w="22225">
                <a:solidFill>
                  <a:schemeClr val="accent2"/>
                </a:solidFill>
                <a:prstDash val="solid"/>
              </a:ln>
              <a:solidFill>
                <a:schemeClr val="bg1"/>
              </a:solidFill>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87544" y="2048329"/>
            <a:ext cx="17533846" cy="6856659"/>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001999" y="7679219"/>
            <a:ext cx="2605378" cy="1414250"/>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51484">
            <a:off x="15584187" y="229060"/>
            <a:ext cx="2741489" cy="1444243"/>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0" y="7645828"/>
            <a:ext cx="2986993" cy="2616592"/>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954932" y="1999193"/>
            <a:ext cx="1061203" cy="1061203"/>
          </a:xfrm>
          <a:prstGeom prst="rect">
            <a:avLst/>
          </a:prstGeom>
        </p:spPr>
      </p:pic>
      <p:sp>
        <p:nvSpPr>
          <p:cNvPr id="14" name="TextBox 4"/>
          <p:cNvSpPr txBox="1"/>
          <p:nvPr/>
        </p:nvSpPr>
        <p:spPr>
          <a:xfrm>
            <a:off x="2133600" y="3130339"/>
            <a:ext cx="15701690" cy="4321183"/>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C00000"/>
                </a:solidFill>
                <a:effectLst/>
                <a:uLnTx/>
                <a:uFillTx/>
                <a:latin typeface="Arial" panose="020B0604020202020204"/>
                <a:ea typeface="+mn-ea"/>
                <a:cs typeface="+mn-cs"/>
              </a:rPr>
              <a:t>III. ỨNG</a:t>
            </a:r>
            <a:r>
              <a:rPr kumimoji="0" lang="en-US" sz="7200" b="1" i="0" u="none" strike="noStrike" kern="1200" cap="none" spc="0" normalizeH="0" noProof="0" dirty="0" smtClean="0">
                <a:ln>
                  <a:noFill/>
                </a:ln>
                <a:solidFill>
                  <a:srgbClr val="C00000"/>
                </a:solidFill>
                <a:effectLst/>
                <a:uLnTx/>
                <a:uFillTx/>
                <a:latin typeface="Arial" panose="020B0604020202020204"/>
                <a:ea typeface="+mn-ea"/>
                <a:cs typeface="+mn-cs"/>
              </a:rPr>
              <a:t> DỤNG BỘI CHUNG NHỎ NHẤT VÀO CỘNG, TRỪ CÁC PHÂN SỐ KHÔNG CÙNG MẪU</a:t>
            </a:r>
            <a:endParaRPr kumimoji="0" lang="en-US" sz="7200" b="1" i="0" u="none" strike="noStrike" kern="1200" cap="none" spc="0" normalizeH="0" baseline="0" noProof="0" dirty="0">
              <a:ln>
                <a:noFill/>
              </a:ln>
              <a:solidFill>
                <a:srgbClr val="C00000"/>
              </a:solidFill>
              <a:effectLst/>
              <a:uLnTx/>
              <a:uFillTx/>
              <a:latin typeface="Arial" panose="020B0604020202020204"/>
              <a:ea typeface="+mn-ea"/>
              <a:cs typeface="+mn-cs"/>
            </a:endParaRPr>
          </a:p>
        </p:txBody>
      </p:sp>
      <p:pic>
        <p:nvPicPr>
          <p:cNvPr id="15"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1115936">
            <a:off x="-259828" y="-613317"/>
            <a:ext cx="2307514" cy="2494791"/>
          </a:xfrm>
          <a:prstGeom prst="rect">
            <a:avLst/>
          </a:prstGeom>
        </p:spPr>
      </p:pic>
    </p:spTree>
    <p:extLst>
      <p:ext uri="{BB962C8B-B14F-4D97-AF65-F5344CB8AC3E}">
        <p14:creationId xmlns:p14="http://schemas.microsoft.com/office/powerpoint/2010/main" val="1730054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41572" y="24971"/>
            <a:ext cx="2348424" cy="768575"/>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317275" y="7172373"/>
            <a:ext cx="1499829" cy="3158683"/>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5105400" y="2434523"/>
                <a:ext cx="2819400" cy="1453887"/>
              </a:xfrm>
              <a:prstGeom prst="rect">
                <a:avLst/>
              </a:prstGeom>
              <a:noFill/>
            </p:spPr>
            <p:txBody>
              <a:bodyPr wrap="square" rtlCol="0">
                <a:spAutoFit/>
              </a:bodyPr>
              <a:lstStyle/>
              <a:p>
                <a:pPr lvl="0" algn="just"/>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5</m:t>
                        </m:r>
                      </m:num>
                      <m:den>
                        <m:r>
                          <a:rPr lang="vi-VN" sz="6000" i="1">
                            <a:latin typeface="Cambria Math" panose="02040503050406030204" pitchFamily="18" charset="0"/>
                          </a:rPr>
                          <m:t>12</m:t>
                        </m:r>
                      </m:den>
                    </m:f>
                  </m:oMath>
                </a14:m>
                <a:r>
                  <a:rPr lang="vi-VN" sz="6000" dirty="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7</m:t>
                        </m:r>
                      </m:num>
                      <m:den>
                        <m:r>
                          <a:rPr lang="vi-VN" sz="6000" i="1">
                            <a:latin typeface="Cambria Math" panose="02040503050406030204" pitchFamily="18" charset="0"/>
                          </a:rPr>
                          <m:t>18</m:t>
                        </m:r>
                      </m:den>
                    </m:f>
                  </m:oMath>
                </a14:m>
                <a:endParaRPr kumimoji="0" lang="en-US" sz="16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5105400" y="2434523"/>
                <a:ext cx="2819400" cy="1453887"/>
              </a:xfrm>
              <a:prstGeom prst="rect">
                <a:avLst/>
              </a:prstGeom>
              <a:blipFill>
                <a:blip r:embed="rId14"/>
                <a:stretch>
                  <a:fillRect b="-112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597237" y="108969"/>
                <a:ext cx="13194538" cy="1938992"/>
              </a:xfrm>
              <a:prstGeom prst="rect">
                <a:avLst/>
              </a:prstGeom>
              <a:solidFill>
                <a:schemeClr val="bg1"/>
              </a:solid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Thực </a:t>
                </a:r>
                <a:r>
                  <a:rPr kumimoji="0" lang="en-US" sz="4800" b="1" i="0" u="none" strike="noStrike" kern="120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hiện</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phép</a:t>
                </a:r>
                <a:r>
                  <a:rPr kumimoji="0" lang="en-US" sz="4800" b="1" i="0" u="none" strike="noStrike" kern="120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mn-cs"/>
                  </a:rPr>
                  <a:t> </a:t>
                </a:r>
                <a:r>
                  <a:rPr kumimoji="0" lang="en-US" sz="4800" b="1" i="0" u="none" strike="noStrike" kern="1200" cap="none" spc="0" normalizeH="0" noProof="0" dirty="0" err="1" smtClean="0">
                    <a:ln>
                      <a:noFill/>
                    </a:ln>
                    <a:solidFill>
                      <a:srgbClr val="000000"/>
                    </a:solidFill>
                    <a:effectLst/>
                    <a:uLnTx/>
                    <a:uFillTx/>
                    <a:latin typeface="Arial" panose="020B0604020202020204" pitchFamily="34" charset="0"/>
                    <a:ea typeface="Calibri" panose="020F0502020204030204" pitchFamily="34" charset="0"/>
                    <a:cs typeface="+mn-cs"/>
                  </a:rPr>
                  <a:t>tính</a:t>
                </a:r>
                <a:r>
                  <a:rPr lang="en-US" sz="4800" b="1" dirty="0" smtClean="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6000" b="1" i="1" smtClean="0">
                            <a:solidFill>
                              <a:srgbClr val="000000"/>
                            </a:solidFill>
                            <a:latin typeface="Cambria Math" panose="02040503050406030204" pitchFamily="18" charset="0"/>
                          </a:rPr>
                        </m:ctrlPr>
                      </m:fPr>
                      <m:num>
                        <m:r>
                          <a:rPr lang="en-US" sz="6000" b="1" i="1" smtClean="0">
                            <a:solidFill>
                              <a:srgbClr val="000000"/>
                            </a:solidFill>
                            <a:latin typeface="Cambria Math" panose="02040503050406030204" pitchFamily="18" charset="0"/>
                          </a:rPr>
                          <m:t>𝟓</m:t>
                        </m:r>
                      </m:num>
                      <m:den>
                        <m:r>
                          <a:rPr lang="en-US" sz="6000" b="1" i="1" smtClean="0">
                            <a:solidFill>
                              <a:srgbClr val="000000"/>
                            </a:solidFill>
                            <a:latin typeface="Cambria Math" panose="02040503050406030204" pitchFamily="18" charset="0"/>
                          </a:rPr>
                          <m:t>𝟏𝟐</m:t>
                        </m:r>
                      </m:den>
                    </m:f>
                  </m:oMath>
                </a14:m>
                <a:r>
                  <a:rPr kumimoji="0" lang="en-US" sz="6000" b="1" i="0" u="none" strike="noStrike" kern="1200" cap="none" spc="0" normalizeH="0" baseline="0" noProof="0" dirty="0" smtClean="0">
                    <a:ln>
                      <a:noFill/>
                    </a:ln>
                    <a:solidFill>
                      <a:srgbClr val="000000"/>
                    </a:solidFill>
                    <a:effectLst/>
                    <a:uLnTx/>
                    <a:uFillTx/>
                    <a:latin typeface="Arial" panose="020B0604020202020204"/>
                    <a:ea typeface="Calibri" panose="020F0502020204030204" pitchFamily="34" charset="0"/>
                  </a:rPr>
                  <a:t> + </a:t>
                </a:r>
                <a14:m>
                  <m:oMath xmlns:m="http://schemas.openxmlformats.org/officeDocument/2006/math">
                    <m:f>
                      <m:fPr>
                        <m:ctrlPr>
                          <a:rPr kumimoji="0" lang="en-US" sz="6000" b="1" i="1" u="none" strike="noStrike" kern="1200" cap="none" spc="0" normalizeH="0" baseline="0" noProof="0" smtClean="0">
                            <a:ln>
                              <a:noFill/>
                            </a:ln>
                            <a:solidFill>
                              <a:srgbClr val="000000"/>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000000"/>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000000"/>
                            </a:solidFill>
                            <a:effectLst/>
                            <a:uLnTx/>
                            <a:uFillTx/>
                            <a:latin typeface="Cambria Math" panose="02040503050406030204" pitchFamily="18" charset="0"/>
                          </a:rPr>
                          <m:t>𝟏𝟖</m:t>
                        </m:r>
                      </m:den>
                    </m:f>
                  </m:oMath>
                </a14:m>
                <a:endParaRPr kumimoji="0" lang="en-US" sz="6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597237" y="108969"/>
                <a:ext cx="13194538" cy="1938992"/>
              </a:xfrm>
              <a:prstGeom prst="rect">
                <a:avLst/>
              </a:prstGeom>
              <a:blipFill>
                <a:blip r:embed="rId15"/>
                <a:stretch>
                  <a:fillRect l="-2079" b="-9434"/>
                </a:stretch>
              </a:blipFill>
            </p:spPr>
            <p:txBody>
              <a:bodyPr/>
              <a:lstStyle/>
              <a:p>
                <a:r>
                  <a:rPr lang="vi-VN">
                    <a:noFill/>
                  </a:rPr>
                  <a:t> </a:t>
                </a:r>
              </a:p>
            </p:txBody>
          </p:sp>
        </mc:Fallback>
      </mc:AlternateContent>
      <p:pic>
        <p:nvPicPr>
          <p:cNvPr id="5" name="Picture 4"/>
          <p:cNvPicPr>
            <a:picLocks noChangeAspect="1"/>
          </p:cNvPicPr>
          <p:nvPr/>
        </p:nvPicPr>
        <p:blipFill>
          <a:blip r:embed="rId16"/>
          <a:stretch>
            <a:fillRect/>
          </a:stretch>
        </p:blipFill>
        <p:spPr>
          <a:xfrm>
            <a:off x="1239490" y="555775"/>
            <a:ext cx="2195338" cy="1035023"/>
          </a:xfrm>
          <a:prstGeom prst="rect">
            <a:avLst/>
          </a:prstGeom>
        </p:spPr>
      </p:pic>
      <p:pic>
        <p:nvPicPr>
          <p:cNvPr id="40"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650275" y="2663952"/>
            <a:ext cx="1882706" cy="1853537"/>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4338301" y="4404524"/>
                <a:ext cx="10493128" cy="1439689"/>
              </a:xfrm>
              <a:prstGeom prst="rect">
                <a:avLst/>
              </a:prstGeom>
              <a:noFill/>
            </p:spPr>
            <p:txBody>
              <a:bodyPr wrap="square" rtlCol="0">
                <a:spAutoFit/>
              </a:bodyPr>
              <a:lstStyle/>
              <a:p>
                <a:pPr algn="just"/>
                <a:r>
                  <a:rPr lang="vi-VN" sz="6000" dirty="0"/>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5 . 18</m:t>
                        </m:r>
                      </m:num>
                      <m:den>
                        <m:r>
                          <a:rPr lang="vi-VN" sz="6000" i="1">
                            <a:latin typeface="Cambria Math" panose="02040503050406030204" pitchFamily="18" charset="0"/>
                          </a:rPr>
                          <m:t>12 . 18</m:t>
                        </m:r>
                      </m:den>
                    </m:f>
                    <m:r>
                      <a:rPr lang="vi-VN" sz="6000" i="1">
                        <a:latin typeface="Cambria Math" panose="02040503050406030204" pitchFamily="18" charset="0"/>
                      </a:rPr>
                      <m:t>+</m:t>
                    </m:r>
                    <m:f>
                      <m:fPr>
                        <m:ctrlPr>
                          <a:rPr lang="en-US" sz="6000" i="1">
                            <a:latin typeface="Cambria Math" panose="02040503050406030204" pitchFamily="18" charset="0"/>
                          </a:rPr>
                        </m:ctrlPr>
                      </m:fPr>
                      <m:num>
                        <m:r>
                          <a:rPr lang="vi-VN" sz="6000" i="1">
                            <a:latin typeface="Cambria Math" panose="02040503050406030204" pitchFamily="18" charset="0"/>
                          </a:rPr>
                          <m:t>7 . 12</m:t>
                        </m:r>
                      </m:num>
                      <m:den>
                        <m:r>
                          <a:rPr lang="vi-VN" sz="6000" i="1">
                            <a:latin typeface="Cambria Math" panose="02040503050406030204" pitchFamily="18" charset="0"/>
                          </a:rPr>
                          <m:t>18 . 12</m:t>
                        </m:r>
                      </m:den>
                    </m:f>
                    <m:r>
                      <a:rPr lang="vi-VN" sz="6000" i="0">
                        <a:latin typeface="Cambria Math" panose="02040503050406030204" pitchFamily="18" charset="0"/>
                      </a:rPr>
                      <m:t>=</m:t>
                    </m:r>
                    <m:f>
                      <m:fPr>
                        <m:ctrlPr>
                          <a:rPr lang="en-US" sz="6000" i="1">
                            <a:latin typeface="Cambria Math" panose="02040503050406030204" pitchFamily="18" charset="0"/>
                          </a:rPr>
                        </m:ctrlPr>
                      </m:fPr>
                      <m:num>
                        <m:r>
                          <a:rPr lang="vi-VN" sz="6000" i="1">
                            <a:latin typeface="Cambria Math" panose="02040503050406030204" pitchFamily="18" charset="0"/>
                          </a:rPr>
                          <m:t>90+84</m:t>
                        </m:r>
                      </m:num>
                      <m:den>
                        <m:r>
                          <a:rPr lang="vi-VN" sz="6000" i="1">
                            <a:latin typeface="Cambria Math" panose="02040503050406030204" pitchFamily="18" charset="0"/>
                          </a:rPr>
                          <m:t>216</m:t>
                        </m:r>
                      </m:den>
                    </m:f>
                  </m:oMath>
                </a14:m>
                <a:endParaRPr lang="en-US" sz="6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338301" y="4404524"/>
                <a:ext cx="10493128" cy="1439689"/>
              </a:xfrm>
              <a:prstGeom prst="rect">
                <a:avLst/>
              </a:prstGeom>
              <a:blipFill>
                <a:blip r:embed="rId18"/>
                <a:stretch>
                  <a:fillRect l="-3544" b="-12712"/>
                </a:stretch>
              </a:blipFill>
            </p:spPr>
            <p:txBody>
              <a:bodyPr/>
              <a:lstStyle/>
              <a:p>
                <a:r>
                  <a:rPr lang="vi-VN">
                    <a:noFill/>
                  </a:rPr>
                  <a:t> </a:t>
                </a:r>
              </a:p>
            </p:txBody>
          </p:sp>
        </mc:Fallback>
      </mc:AlternateContent>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4133110" y="6232190"/>
                <a:ext cx="4763980" cy="1425968"/>
              </a:xfrm>
              <a:prstGeom prst="rect">
                <a:avLst/>
              </a:prstGeom>
              <a:noFill/>
            </p:spPr>
            <p:txBody>
              <a:bodyPr wrap="square" rtlCol="0">
                <a:spAutoFit/>
              </a:bodyPr>
              <a:lstStyle/>
              <a:p>
                <a:pPr algn="just"/>
                <a:r>
                  <a:rPr lang="en-US" sz="6000" dirty="0" smtClean="0"/>
                  <a:t> </a:t>
                </a:r>
                <a:r>
                  <a:rPr lang="vi-VN" sz="6000" dirty="0" smtClean="0"/>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174</m:t>
                        </m:r>
                      </m:num>
                      <m:den>
                        <m:r>
                          <a:rPr lang="vi-VN" sz="6000" i="1">
                            <a:latin typeface="Cambria Math" panose="02040503050406030204" pitchFamily="18" charset="0"/>
                          </a:rPr>
                          <m:t>216</m:t>
                        </m:r>
                      </m:den>
                    </m:f>
                  </m:oMath>
                </a14:m>
                <a:r>
                  <a:rPr lang="vi-VN" sz="6000" dirty="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29</m:t>
                        </m:r>
                      </m:num>
                      <m:den>
                        <m:r>
                          <a:rPr lang="vi-VN" sz="6000" i="1">
                            <a:latin typeface="Cambria Math" panose="02040503050406030204" pitchFamily="18" charset="0"/>
                          </a:rPr>
                          <m:t>36</m:t>
                        </m:r>
                      </m:den>
                    </m:f>
                  </m:oMath>
                </a14:m>
                <a:endParaRPr lang="en-US"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133110" y="6232190"/>
                <a:ext cx="4763980" cy="1425968"/>
              </a:xfrm>
              <a:prstGeom prst="rect">
                <a:avLst/>
              </a:prstGeom>
              <a:blipFill>
                <a:blip r:embed="rId20"/>
                <a:stretch>
                  <a:fillRect l="-3201" b="-128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159827" y="8206497"/>
                <a:ext cx="7965373" cy="1435329"/>
              </a:xfrm>
              <a:prstGeom prst="rect">
                <a:avLst/>
              </a:prstGeom>
              <a:noFill/>
            </p:spPr>
            <p:txBody>
              <a:bodyPr wrap="square" rtlCol="0">
                <a:spAutoFit/>
              </a:bodyPr>
              <a:lstStyle/>
              <a:p>
                <a:pPr algn="just"/>
                <a:r>
                  <a:rPr lang="en-US" sz="6000" dirty="0" smtClean="0"/>
                  <a:t> </a:t>
                </a:r>
                <a:r>
                  <a:rPr lang="en-US" sz="6000" dirty="0" err="1" smtClean="0"/>
                  <a:t>Vậy</a:t>
                </a:r>
                <a:r>
                  <a:rPr lang="en-US" sz="6000" dirty="0" smtClean="0"/>
                  <a:t>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𝟓</m:t>
                        </m:r>
                      </m:num>
                      <m:den>
                        <m:r>
                          <a:rPr lang="vi-VN" sz="6000" b="1" i="1">
                            <a:latin typeface="Cambria Math" panose="02040503050406030204" pitchFamily="18" charset="0"/>
                          </a:rPr>
                          <m:t>𝟏𝟐</m:t>
                        </m:r>
                      </m:den>
                    </m:f>
                  </m:oMath>
                </a14:m>
                <a:r>
                  <a:rPr lang="vi-VN" sz="6000" b="1" dirty="0"/>
                  <a:t> +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𝟕</m:t>
                        </m:r>
                      </m:num>
                      <m:den>
                        <m:r>
                          <a:rPr lang="vi-VN" sz="6000" b="1" i="1">
                            <a:latin typeface="Cambria Math" panose="02040503050406030204" pitchFamily="18" charset="0"/>
                          </a:rPr>
                          <m:t>𝟏𝟖</m:t>
                        </m:r>
                      </m:den>
                    </m:f>
                  </m:oMath>
                </a14:m>
                <a:r>
                  <a:rPr lang="en-US" sz="6000" b="1" dirty="0" smtClean="0"/>
                  <a:t> = </a:t>
                </a:r>
                <a14:m>
                  <m:oMath xmlns:m="http://schemas.openxmlformats.org/officeDocument/2006/math">
                    <m:f>
                      <m:fPr>
                        <m:ctrlPr>
                          <a:rPr lang="en-US" sz="6000" b="1" i="1">
                            <a:latin typeface="Cambria Math" panose="02040503050406030204" pitchFamily="18" charset="0"/>
                          </a:rPr>
                        </m:ctrlPr>
                      </m:fPr>
                      <m:num>
                        <m:r>
                          <a:rPr lang="en-US" sz="6000" b="1" i="1" smtClean="0">
                            <a:latin typeface="Cambria Math" panose="02040503050406030204" pitchFamily="18" charset="0"/>
                          </a:rPr>
                          <m:t>𝟐𝟗</m:t>
                        </m:r>
                      </m:num>
                      <m:den>
                        <m:r>
                          <a:rPr lang="en-US" sz="6000" b="1" i="1" smtClean="0">
                            <a:latin typeface="Cambria Math" panose="02040503050406030204" pitchFamily="18" charset="0"/>
                          </a:rPr>
                          <m:t>𝟑𝟔</m:t>
                        </m:r>
                      </m:den>
                    </m:f>
                  </m:oMath>
                </a14:m>
                <a:r>
                  <a:rPr lang="en-US" sz="6000" dirty="0" smtClean="0"/>
                  <a:t>  </a:t>
                </a:r>
                <a:endParaRPr lang="en-US" sz="6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159827" y="8206497"/>
                <a:ext cx="7965373" cy="1435329"/>
              </a:xfrm>
              <a:prstGeom prst="rect">
                <a:avLst/>
              </a:prstGeom>
              <a:blipFill>
                <a:blip r:embed="rId21"/>
                <a:stretch>
                  <a:fillRect l="-1913" b="-12712"/>
                </a:stretch>
              </a:blipFill>
            </p:spPr>
            <p:txBody>
              <a:bodyPr/>
              <a:lstStyle/>
              <a:p>
                <a:r>
                  <a:rPr lang="vi-VN">
                    <a:noFill/>
                  </a:rPr>
                  <a:t> </a:t>
                </a:r>
              </a:p>
            </p:txBody>
          </p:sp>
        </mc:Fallback>
      </mc:AlternateContent>
    </p:spTree>
    <p:extLst>
      <p:ext uri="{BB962C8B-B14F-4D97-AF65-F5344CB8AC3E}">
        <p14:creationId xmlns:p14="http://schemas.microsoft.com/office/powerpoint/2010/main" val="25624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randombar(horizontal)">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31682" y="1591949"/>
            <a:ext cx="15239999" cy="7828067"/>
          </a:xfrm>
          <a:prstGeom prst="rect">
            <a:avLst/>
          </a:prstGeom>
        </p:spPr>
      </p:pic>
      <p:sp>
        <p:nvSpPr>
          <p:cNvPr id="4" name="TextBox 4"/>
          <p:cNvSpPr txBox="1"/>
          <p:nvPr/>
        </p:nvSpPr>
        <p:spPr>
          <a:xfrm>
            <a:off x="4406864" y="1779926"/>
            <a:ext cx="12185390" cy="1477328"/>
          </a:xfrm>
          <a:prstGeom prst="rect">
            <a:avLst/>
          </a:prstGeom>
          <a:solidFill>
            <a:schemeClr val="accent6">
              <a:lumMod val="60000"/>
              <a:lumOff val="40000"/>
            </a:schemeClr>
          </a:solidFill>
        </p:spPr>
        <p:txBody>
          <a:bodyPr wrap="square" lIns="0" tIns="0" rIns="0" bIns="0" rtlCol="0" anchor="t">
            <a:spAutoFit/>
          </a:bodyPr>
          <a:lstStyle/>
          <a:p>
            <a:pPr algn="just"/>
            <a:r>
              <a:rPr lang="vi-VN" sz="4800" i="1" dirty="0"/>
              <a:t>Các bước thực hiện cộng, trừ các phân số không cùng mẫu:</a:t>
            </a:r>
            <a:endParaRPr lang="en-US" sz="4800" dirty="0"/>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73422" y="137708"/>
            <a:ext cx="2122534" cy="208964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04314">
            <a:off x="-223075" y="8042023"/>
            <a:ext cx="3137285" cy="274824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6592254" y="7526906"/>
            <a:ext cx="2195826" cy="3135793"/>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16706">
            <a:off x="2597089" y="631401"/>
            <a:ext cx="673623" cy="1834122"/>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8903">
            <a:off x="-341012" y="-739391"/>
            <a:ext cx="2482113" cy="2635449"/>
          </a:xfrm>
          <a:prstGeom prst="rect">
            <a:avLst/>
          </a:prstGeom>
        </p:spPr>
      </p:pic>
      <p:sp>
        <p:nvSpPr>
          <p:cNvPr id="10" name="TextBox 4"/>
          <p:cNvSpPr txBox="1"/>
          <p:nvPr/>
        </p:nvSpPr>
        <p:spPr>
          <a:xfrm>
            <a:off x="4372705" y="3669475"/>
            <a:ext cx="12185390" cy="716928"/>
          </a:xfrm>
          <a:prstGeom prst="rect">
            <a:avLst/>
          </a:prstGeom>
          <a:noFill/>
        </p:spPr>
        <p:txBody>
          <a:bodyPr wrap="square" lIns="0" tIns="0" rIns="0" bIns="0" rtlCol="0" anchor="t">
            <a:spAutoFit/>
          </a:bodyPr>
          <a:lstStyle/>
          <a:p>
            <a:pPr algn="just">
              <a:lnSpc>
                <a:spcPct val="130000"/>
              </a:lnSpc>
            </a:pPr>
            <a:r>
              <a:rPr lang="vi-VN" sz="4000" b="1" dirty="0">
                <a:solidFill>
                  <a:srgbClr val="002060"/>
                </a:solidFill>
              </a:rPr>
              <a:t>- Chọn mẫu chung là </a:t>
            </a:r>
            <a:r>
              <a:rPr lang="vi-VN" sz="4000" b="1" dirty="0" smtClean="0">
                <a:solidFill>
                  <a:srgbClr val="002060"/>
                </a:solidFill>
              </a:rPr>
              <a:t>BCNN </a:t>
            </a:r>
            <a:r>
              <a:rPr lang="vi-VN" sz="4000" b="1" dirty="0">
                <a:solidFill>
                  <a:srgbClr val="002060"/>
                </a:solidFill>
              </a:rPr>
              <a:t>của các mẫu. </a:t>
            </a:r>
            <a:endParaRPr lang="en-US" sz="4000" b="1" dirty="0">
              <a:solidFill>
                <a:srgbClr val="002060"/>
              </a:solidFill>
            </a:endParaRPr>
          </a:p>
        </p:txBody>
      </p:sp>
      <p:sp>
        <p:nvSpPr>
          <p:cNvPr id="11" name="TextBox 4"/>
          <p:cNvSpPr txBox="1"/>
          <p:nvPr/>
        </p:nvSpPr>
        <p:spPr>
          <a:xfrm>
            <a:off x="4355511" y="4733813"/>
            <a:ext cx="12185390" cy="1517147"/>
          </a:xfrm>
          <a:prstGeom prst="rect">
            <a:avLst/>
          </a:prstGeom>
          <a:noFill/>
        </p:spPr>
        <p:txBody>
          <a:bodyPr wrap="square" lIns="0" tIns="0" rIns="0" bIns="0" rtlCol="0" anchor="t">
            <a:spAutoFit/>
          </a:bodyPr>
          <a:lstStyle/>
          <a:p>
            <a:pPr algn="just">
              <a:lnSpc>
                <a:spcPct val="130000"/>
              </a:lnSpc>
            </a:pPr>
            <a:r>
              <a:rPr lang="vi-VN" sz="4000" b="1" dirty="0">
                <a:solidFill>
                  <a:srgbClr val="002060"/>
                </a:solidFill>
              </a:rPr>
              <a:t>- Tìm thừa số phụ của mỗi mẫu ( bằng cách chia mẫu chung cho từng mẫu</a:t>
            </a:r>
            <a:r>
              <a:rPr lang="vi-VN" sz="4000" b="1" dirty="0" smtClean="0">
                <a:solidFill>
                  <a:srgbClr val="002060"/>
                </a:solidFill>
              </a:rPr>
              <a:t>).</a:t>
            </a:r>
            <a:endParaRPr lang="en-US" sz="4000" b="1" dirty="0">
              <a:solidFill>
                <a:srgbClr val="002060"/>
              </a:solidFill>
            </a:endParaRPr>
          </a:p>
        </p:txBody>
      </p:sp>
      <p:sp>
        <p:nvSpPr>
          <p:cNvPr id="12" name="TextBox 4"/>
          <p:cNvSpPr txBox="1"/>
          <p:nvPr/>
        </p:nvSpPr>
        <p:spPr>
          <a:xfrm>
            <a:off x="4277522" y="6626659"/>
            <a:ext cx="12185390" cy="2317366"/>
          </a:xfrm>
          <a:prstGeom prst="rect">
            <a:avLst/>
          </a:prstGeom>
          <a:noFill/>
        </p:spPr>
        <p:txBody>
          <a:bodyPr wrap="square" lIns="0" tIns="0" rIns="0" bIns="0" rtlCol="0" anchor="t">
            <a:spAutoFit/>
          </a:bodyPr>
          <a:lstStyle/>
          <a:p>
            <a:pPr algn="just">
              <a:lnSpc>
                <a:spcPct val="130000"/>
              </a:lnSpc>
            </a:pPr>
            <a:r>
              <a:rPr lang="vi-VN" sz="4000" b="1" dirty="0">
                <a:solidFill>
                  <a:srgbClr val="002060"/>
                </a:solidFill>
              </a:rPr>
              <a:t>- Sau khi nhân tử và mẫu của mỗi phân số với thừa số phụ tương ứng, ta cộng, trừ hai phân số có cùng mẫu.</a:t>
            </a:r>
            <a:endParaRPr lang="en-US" sz="40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19" name="Group 18"/>
          <p:cNvGrpSpPr/>
          <p:nvPr/>
        </p:nvGrpSpPr>
        <p:grpSpPr>
          <a:xfrm>
            <a:off x="-521000" y="-20521"/>
            <a:ext cx="7912401" cy="1749479"/>
            <a:chOff x="-521000" y="-20521"/>
            <a:chExt cx="7912401" cy="1749479"/>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1028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4</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1299382" y="1941901"/>
            <a:ext cx="15497214" cy="1921079"/>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4824119" y="4151207"/>
            <a:ext cx="8763000" cy="1137241"/>
            <a:chOff x="-1865374" y="-916708"/>
            <a:chExt cx="13595674" cy="5254887"/>
          </a:xfrm>
          <a:solidFill>
            <a:schemeClr val="bg1"/>
          </a:solidFill>
        </p:grpSpPr>
        <p:sp>
          <p:nvSpPr>
            <p:cNvPr id="8" name="Freeform 8"/>
            <p:cNvSpPr/>
            <p:nvPr/>
          </p:nvSpPr>
          <p:spPr>
            <a:xfrm>
              <a:off x="-1865374" y="-916708"/>
              <a:ext cx="13595674" cy="5254887"/>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lvl="0" algn="ctr"/>
              <a:r>
                <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a:t>
              </a:r>
              <a:r>
                <a:rPr lang="vi-VN" sz="4800" b="1" dirty="0"/>
                <a:t>BCNN(15, 25, 10) = 150</a:t>
              </a:r>
              <a:endParaRPr kumimoji="0" lang="en-US" sz="9600" b="1" i="0" u="none" strike="noStrike" kern="1200" cap="none" spc="0" normalizeH="0" baseline="0" noProof="0" dirty="0">
                <a:ln>
                  <a:noFill/>
                </a:ln>
                <a:solidFill>
                  <a:prstClr val="black"/>
                </a:solidFill>
                <a:effectLst/>
                <a:uLnTx/>
                <a:uFillTx/>
                <a:latin typeface="Arial" panose="020B0604020202020204"/>
              </a:endParaRPr>
            </a:p>
          </p:txBody>
        </p:sp>
      </p:grpSp>
      <p:sp>
        <p:nvSpPr>
          <p:cNvPr id="10" name="TextBox 10"/>
          <p:cNvSpPr txBox="1"/>
          <p:nvPr/>
        </p:nvSpPr>
        <p:spPr>
          <a:xfrm>
            <a:off x="1556278" y="2340467"/>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56278" y="1973491"/>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74377" y="2119373"/>
                <a:ext cx="13508623" cy="1692707"/>
              </a:xfrm>
              <a:prstGeom prst="rect">
                <a:avLst/>
              </a:prstGeom>
              <a:noFill/>
            </p:spPr>
            <p:txBody>
              <a:bodyPr wrap="square" rtlCol="0">
                <a:spAutoFit/>
              </a:bodyPr>
              <a:lstStyle/>
              <a:p>
                <a:pPr algn="just">
                  <a:lnSpc>
                    <a:spcPct val="120000"/>
                  </a:lnSpc>
                  <a:defRPr/>
                </a:pPr>
                <a:r>
                  <a:rPr kumimoji="0" lang="en-US" sz="6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Thực</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hiện</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phép</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11</m:t>
                        </m:r>
                      </m:num>
                      <m:den>
                        <m:r>
                          <a:rPr lang="vi-VN" sz="6000" i="1">
                            <a:latin typeface="Cambria Math" panose="02040503050406030204" pitchFamily="18" charset="0"/>
                          </a:rPr>
                          <m:t>15</m:t>
                        </m:r>
                      </m:den>
                    </m:f>
                    <m:r>
                      <a:rPr lang="vi-VN" sz="6000" i="1">
                        <a:latin typeface="Cambria Math" panose="02040503050406030204" pitchFamily="18" charset="0"/>
                      </a:rPr>
                      <m:t>−</m:t>
                    </m:r>
                    <m:f>
                      <m:fPr>
                        <m:ctrlPr>
                          <a:rPr lang="en-US" sz="6000" i="1">
                            <a:latin typeface="Cambria Math" panose="02040503050406030204" pitchFamily="18" charset="0"/>
                          </a:rPr>
                        </m:ctrlPr>
                      </m:fPr>
                      <m:num>
                        <m:r>
                          <a:rPr lang="vi-VN" sz="6000" i="1">
                            <a:latin typeface="Cambria Math" panose="02040503050406030204" pitchFamily="18" charset="0"/>
                          </a:rPr>
                          <m:t>3</m:t>
                        </m:r>
                      </m:num>
                      <m:den>
                        <m:r>
                          <a:rPr lang="vi-VN" sz="6000" i="1">
                            <a:latin typeface="Cambria Math" panose="02040503050406030204" pitchFamily="18" charset="0"/>
                          </a:rPr>
                          <m:t>25</m:t>
                        </m:r>
                      </m:den>
                    </m:f>
                  </m:oMath>
                </a14:m>
                <a:r>
                  <a:rPr lang="vi-VN" sz="6000" dirty="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9</m:t>
                        </m:r>
                      </m:num>
                      <m:den>
                        <m:r>
                          <a:rPr lang="vi-VN" sz="6000" i="1">
                            <a:latin typeface="Cambria Math" panose="02040503050406030204" pitchFamily="18" charset="0"/>
                          </a:rPr>
                          <m:t>10</m:t>
                        </m:r>
                      </m:den>
                    </m:f>
                  </m:oMath>
                </a14:m>
                <a:endParaRPr lang="en-US" sz="6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874377" y="2119373"/>
                <a:ext cx="13508623" cy="1692707"/>
              </a:xfrm>
              <a:prstGeom prst="rect">
                <a:avLst/>
              </a:prstGeom>
              <a:blipFill>
                <a:blip r:embed="rId12"/>
                <a:stretch>
                  <a:fillRect l="-2753" b="-7220"/>
                </a:stretch>
              </a:blipFill>
            </p:spPr>
            <p:txBody>
              <a:bodyPr/>
              <a:lstStyle/>
              <a:p>
                <a:r>
                  <a:rPr lang="vi-VN">
                    <a:noFill/>
                  </a:rPr>
                  <a:t> </a:t>
                </a:r>
              </a:p>
            </p:txBody>
          </p:sp>
        </mc:Fallback>
      </mc:AlternateContent>
      <p:grpSp>
        <p:nvGrpSpPr>
          <p:cNvPr id="26" name="Group 7"/>
          <p:cNvGrpSpPr/>
          <p:nvPr/>
        </p:nvGrpSpPr>
        <p:grpSpPr>
          <a:xfrm>
            <a:off x="0" y="5476743"/>
            <a:ext cx="18411239" cy="4391157"/>
            <a:chOff x="-1510704" y="-2608469"/>
            <a:chExt cx="10257332" cy="4886813"/>
          </a:xfrm>
          <a:solidFill>
            <a:schemeClr val="bg1"/>
          </a:solidFill>
        </p:grpSpPr>
        <mc:AlternateContent xmlns:mc="http://schemas.openxmlformats.org/markup-compatibility/2006" xmlns:a14="http://schemas.microsoft.com/office/drawing/2010/main">
          <mc:Choice Requires="a14">
            <p:sp>
              <p:nvSpPr>
                <p:cNvPr id="27" name="Freeform 8"/>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r>
                    <a:rPr kumimoji="0" lang="vi-VN"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11</m:t>
                          </m:r>
                        </m:num>
                        <m:den>
                          <m:r>
                            <a:rPr lang="vi-VN" sz="6000" i="1">
                              <a:latin typeface="Cambria Math" panose="02040503050406030204" pitchFamily="18" charset="0"/>
                            </a:rPr>
                            <m:t>15</m:t>
                          </m:r>
                        </m:den>
                      </m:f>
                      <m:r>
                        <a:rPr lang="vi-VN" sz="6000" i="1">
                          <a:latin typeface="Cambria Math" panose="02040503050406030204" pitchFamily="18" charset="0"/>
                        </a:rPr>
                        <m:t>−</m:t>
                      </m:r>
                      <m:f>
                        <m:fPr>
                          <m:ctrlPr>
                            <a:rPr lang="en-US" sz="6000" i="1">
                              <a:latin typeface="Cambria Math" panose="02040503050406030204" pitchFamily="18" charset="0"/>
                            </a:rPr>
                          </m:ctrlPr>
                        </m:fPr>
                        <m:num>
                          <m:r>
                            <a:rPr lang="vi-VN" sz="6000" i="1">
                              <a:latin typeface="Cambria Math" panose="02040503050406030204" pitchFamily="18" charset="0"/>
                            </a:rPr>
                            <m:t>3</m:t>
                          </m:r>
                        </m:num>
                        <m:den>
                          <m:r>
                            <a:rPr lang="vi-VN" sz="6000" i="1">
                              <a:latin typeface="Cambria Math" panose="02040503050406030204" pitchFamily="18" charset="0"/>
                            </a:rPr>
                            <m:t>25</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9</m:t>
                          </m:r>
                        </m:num>
                        <m:den>
                          <m:r>
                            <a:rPr lang="vi-VN" sz="6000" i="1">
                              <a:latin typeface="Cambria Math" panose="02040503050406030204" pitchFamily="18" charset="0"/>
                            </a:rPr>
                            <m:t>10</m:t>
                          </m:r>
                        </m:den>
                      </m:f>
                    </m:oMath>
                  </a14:m>
                  <a:endParaRPr lang="en-US" sz="6000" dirty="0">
                    <a:latin typeface="Arial" panose="020B0604020202020204" pitchFamily="34" charset="0"/>
                    <a:cs typeface="Arial" panose="020B0604020202020204" pitchFamily="34" charset="0"/>
                  </a:endParaRPr>
                </a:p>
              </p:txBody>
            </p:sp>
          </mc:Choice>
          <mc:Fallback xmlns="">
            <p:sp>
              <p:nvSpPr>
                <p:cNvPr id="27" name="Freeform 8"/>
                <p:cNvSpPr>
                  <a:spLocks noRot="1" noChangeAspect="1" noMove="1" noResize="1" noEditPoints="1" noAdjustHandles="1" noChangeArrowheads="1" noChangeShapeType="1" noTextEdit="1"/>
                </p:cNvSpPr>
                <p:nvPr/>
              </p:nvSpPr>
              <p:spPr>
                <a:xfrm>
                  <a:off x="-1510704" y="-2608469"/>
                  <a:ext cx="10257332" cy="488681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blipFill>
                  <a:blip r:embed="rId13"/>
                  <a:stretch>
                    <a:fillRect l="-1988"/>
                  </a:stretch>
                </a:blipFill>
              </p:spPr>
              <p:txBody>
                <a:bodyPr/>
                <a:lstStyle/>
                <a:p>
                  <a:r>
                    <a:rPr lang="vi-VN">
                      <a:noFill/>
                    </a:rPr>
                    <a:t> </a:t>
                  </a:r>
                </a:p>
              </p:txBody>
            </p:sp>
          </mc:Fallback>
        </mc:AlternateContent>
      </p:grpSp>
      <mc:AlternateContent xmlns:mc="http://schemas.openxmlformats.org/markup-compatibility/2006" xmlns:a14="http://schemas.microsoft.com/office/drawing/2010/main">
        <mc:Choice Requires="a14">
          <p:sp>
            <p:nvSpPr>
              <p:cNvPr id="21" name="TextBox 20"/>
              <p:cNvSpPr txBox="1"/>
              <p:nvPr/>
            </p:nvSpPr>
            <p:spPr>
              <a:xfrm>
                <a:off x="5029200" y="5589046"/>
                <a:ext cx="7078571" cy="1439689"/>
              </a:xfrm>
              <a:prstGeom prst="rect">
                <a:avLst/>
              </a:prstGeom>
              <a:noFill/>
            </p:spPr>
            <p:txBody>
              <a:bodyPr wrap="square" rtlCol="0">
                <a:spAutoFit/>
              </a:bodyPr>
              <a:lstStyle/>
              <a:p>
                <a:pPr algn="just"/>
                <a:r>
                  <a:rPr lang="vi-VN" sz="6000" dirty="0" smtClean="0"/>
                  <a:t>=</a:t>
                </a:r>
                <a:r>
                  <a:rPr lang="en-US" sz="6000" dirty="0" smtClean="0"/>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11.10</m:t>
                        </m:r>
                      </m:num>
                      <m:den>
                        <m:r>
                          <a:rPr lang="vi-VN" sz="6000" i="1">
                            <a:latin typeface="Cambria Math" panose="02040503050406030204" pitchFamily="18" charset="0"/>
                          </a:rPr>
                          <m:t>15.10</m:t>
                        </m:r>
                      </m:den>
                    </m:f>
                    <m:r>
                      <a:rPr lang="vi-VN" sz="6000" i="1">
                        <a:latin typeface="Cambria Math" panose="02040503050406030204" pitchFamily="18" charset="0"/>
                      </a:rPr>
                      <m:t>− </m:t>
                    </m:r>
                    <m:f>
                      <m:fPr>
                        <m:ctrlPr>
                          <a:rPr lang="en-US" sz="6000" i="1">
                            <a:latin typeface="Cambria Math" panose="02040503050406030204" pitchFamily="18" charset="0"/>
                          </a:rPr>
                        </m:ctrlPr>
                      </m:fPr>
                      <m:num>
                        <m:r>
                          <a:rPr lang="vi-VN" sz="6000" i="1">
                            <a:latin typeface="Cambria Math" panose="02040503050406030204" pitchFamily="18" charset="0"/>
                          </a:rPr>
                          <m:t>3.6</m:t>
                        </m:r>
                      </m:num>
                      <m:den>
                        <m:r>
                          <a:rPr lang="vi-VN" sz="6000" i="1">
                            <a:latin typeface="Cambria Math" panose="02040503050406030204" pitchFamily="18" charset="0"/>
                          </a:rPr>
                          <m:t>25.6</m:t>
                        </m:r>
                      </m:den>
                    </m:f>
                  </m:oMath>
                </a14:m>
                <a:r>
                  <a:rPr lang="vi-VN" sz="6000" dirty="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9.15</m:t>
                        </m:r>
                      </m:num>
                      <m:den>
                        <m:r>
                          <a:rPr lang="vi-VN" sz="6000" i="1">
                            <a:latin typeface="Cambria Math" panose="02040503050406030204" pitchFamily="18" charset="0"/>
                          </a:rPr>
                          <m:t>10.15</m:t>
                        </m:r>
                      </m:den>
                    </m:f>
                  </m:oMath>
                </a14:m>
                <a:endParaRPr lang="en-US" sz="6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5029200" y="5589046"/>
                <a:ext cx="7078571" cy="1439689"/>
              </a:xfrm>
              <a:prstGeom prst="rect">
                <a:avLst/>
              </a:prstGeom>
              <a:blipFill>
                <a:blip r:embed="rId14"/>
                <a:stretch>
                  <a:fillRect l="-5168" b="-127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1237657" y="5532222"/>
                <a:ext cx="6517676" cy="1439689"/>
              </a:xfrm>
              <a:prstGeom prst="rect">
                <a:avLst/>
              </a:prstGeom>
              <a:noFill/>
            </p:spPr>
            <p:txBody>
              <a:bodyPr wrap="square" rtlCol="0">
                <a:spAutoFit/>
              </a:bodyPr>
              <a:lstStyle/>
              <a:p>
                <a:pPr algn="just"/>
                <a:r>
                  <a:rPr lang="en-US" sz="6000" dirty="0" smtClean="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110−18+135</m:t>
                        </m:r>
                      </m:num>
                      <m:den>
                        <m:r>
                          <a:rPr lang="vi-VN" sz="6000" i="1">
                            <a:latin typeface="Cambria Math" panose="02040503050406030204" pitchFamily="18" charset="0"/>
                          </a:rPr>
                          <m:t>150</m:t>
                        </m:r>
                      </m:den>
                    </m:f>
                  </m:oMath>
                </a14:m>
                <a:r>
                  <a:rPr lang="vi-VN" sz="6000" dirty="0"/>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227</m:t>
                        </m:r>
                      </m:num>
                      <m:den>
                        <m:r>
                          <a:rPr lang="vi-VN" sz="6000" i="1">
                            <a:latin typeface="Cambria Math" panose="02040503050406030204" pitchFamily="18" charset="0"/>
                          </a:rPr>
                          <m:t>150</m:t>
                        </m:r>
                      </m:den>
                    </m:f>
                  </m:oMath>
                </a14:m>
                <a:endParaRPr lang="en-US" sz="6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1237657" y="5532222"/>
                <a:ext cx="6517676" cy="1439689"/>
              </a:xfrm>
              <a:prstGeom prst="rect">
                <a:avLst/>
              </a:prstGeom>
              <a:blipFill>
                <a:blip r:embed="rId15"/>
                <a:stretch>
                  <a:fillRect l="-2336" b="-1271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086879" y="7774694"/>
                <a:ext cx="7965373" cy="2327112"/>
              </a:xfrm>
              <a:prstGeom prst="rect">
                <a:avLst/>
              </a:prstGeom>
              <a:noFill/>
            </p:spPr>
            <p:txBody>
              <a:bodyPr wrap="square" rtlCol="0">
                <a:spAutoFit/>
              </a:bodyPr>
              <a:lstStyle/>
              <a:p>
                <a:pPr algn="just"/>
                <a:r>
                  <a:rPr lang="en-US" sz="6000" dirty="0" smtClean="0"/>
                  <a:t> </a:t>
                </a:r>
                <a:r>
                  <a:rPr lang="en-US" sz="6000" dirty="0" err="1" smtClean="0"/>
                  <a:t>Vậy</a:t>
                </a:r>
                <a:r>
                  <a:rPr lang="en-US" sz="6000" dirty="0" smtClean="0"/>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11</m:t>
                        </m:r>
                      </m:num>
                      <m:den>
                        <m:r>
                          <a:rPr lang="vi-VN" sz="6000" i="1">
                            <a:latin typeface="Cambria Math" panose="02040503050406030204" pitchFamily="18" charset="0"/>
                          </a:rPr>
                          <m:t>15</m:t>
                        </m:r>
                      </m:den>
                    </m:f>
                    <m:r>
                      <a:rPr lang="vi-VN" sz="6000" i="1">
                        <a:latin typeface="Cambria Math" panose="02040503050406030204" pitchFamily="18" charset="0"/>
                      </a:rPr>
                      <m:t>−</m:t>
                    </m:r>
                    <m:f>
                      <m:fPr>
                        <m:ctrlPr>
                          <a:rPr lang="en-US" sz="6000" i="1">
                            <a:latin typeface="Cambria Math" panose="02040503050406030204" pitchFamily="18" charset="0"/>
                          </a:rPr>
                        </m:ctrlPr>
                      </m:fPr>
                      <m:num>
                        <m:r>
                          <a:rPr lang="vi-VN" sz="6000" i="1">
                            <a:latin typeface="Cambria Math" panose="02040503050406030204" pitchFamily="18" charset="0"/>
                          </a:rPr>
                          <m:t>3</m:t>
                        </m:r>
                      </m:num>
                      <m:den>
                        <m:r>
                          <a:rPr lang="vi-VN" sz="6000" i="1">
                            <a:latin typeface="Cambria Math" panose="02040503050406030204" pitchFamily="18" charset="0"/>
                          </a:rPr>
                          <m:t>25</m:t>
                        </m:r>
                      </m:den>
                    </m:f>
                  </m:oMath>
                </a14:m>
                <a:r>
                  <a:rPr lang="vi-VN" sz="6000" dirty="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9</m:t>
                        </m:r>
                      </m:num>
                      <m:den>
                        <m:r>
                          <a:rPr lang="vi-VN" sz="6000" i="1">
                            <a:latin typeface="Cambria Math" panose="02040503050406030204" pitchFamily="18" charset="0"/>
                          </a:rPr>
                          <m:t>10</m:t>
                        </m:r>
                      </m:den>
                    </m:f>
                  </m:oMath>
                </a14:m>
                <a:r>
                  <a:rPr lang="en-US" sz="6000" dirty="0" smtClean="0">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227</m:t>
                        </m:r>
                      </m:num>
                      <m:den>
                        <m:r>
                          <a:rPr lang="vi-VN" sz="6000" i="1">
                            <a:latin typeface="Cambria Math" panose="02040503050406030204" pitchFamily="18" charset="0"/>
                          </a:rPr>
                          <m:t>150</m:t>
                        </m:r>
                      </m:den>
                    </m:f>
                  </m:oMath>
                </a14:m>
                <a:endParaRPr lang="en-US" sz="6000" dirty="0">
                  <a:latin typeface="Arial" panose="020B0604020202020204" pitchFamily="34" charset="0"/>
                  <a:cs typeface="Arial" panose="020B0604020202020204" pitchFamily="34" charset="0"/>
                </a:endParaRPr>
              </a:p>
              <a:p>
                <a:pPr algn="just"/>
                <a:r>
                  <a:rPr lang="en-US" sz="6000" dirty="0" smtClean="0"/>
                  <a:t>  </a:t>
                </a:r>
                <a:endParaRPr lang="en-US" sz="6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86879" y="7774694"/>
                <a:ext cx="7965373" cy="2327112"/>
              </a:xfrm>
              <a:prstGeom prst="rect">
                <a:avLst/>
              </a:prstGeom>
              <a:blipFill>
                <a:blip r:embed="rId16"/>
                <a:stretch>
                  <a:fillRect l="-1913" t="-785"/>
                </a:stretch>
              </a:blipFill>
            </p:spPr>
            <p:txBody>
              <a:bodyPr/>
              <a:lstStyle/>
              <a:p>
                <a:r>
                  <a:rPr lang="vi-VN">
                    <a:noFill/>
                  </a:rPr>
                  <a:t> </a:t>
                </a:r>
              </a:p>
            </p:txBody>
          </p:sp>
        </mc:Fallback>
      </mc:AlternateContent>
    </p:spTree>
    <p:extLst>
      <p:ext uri="{BB962C8B-B14F-4D97-AF65-F5344CB8AC3E}">
        <p14:creationId xmlns:p14="http://schemas.microsoft.com/office/powerpoint/2010/main" val="370730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a:off x="3581401" y="2633189"/>
            <a:ext cx="14052612" cy="563652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561365" y="-89589"/>
            <a:ext cx="1591137" cy="211492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mc:AlternateContent xmlns:mc="http://schemas.openxmlformats.org/markup-compatibility/2006" xmlns:a14="http://schemas.microsoft.com/office/drawing/2010/main">
        <mc:Choice Requires="a14">
          <p:sp>
            <p:nvSpPr>
              <p:cNvPr id="14" name="TextBox 10"/>
              <p:cNvSpPr txBox="1"/>
              <p:nvPr/>
            </p:nvSpPr>
            <p:spPr>
              <a:xfrm>
                <a:off x="5169171" y="3615897"/>
                <a:ext cx="11513976" cy="1080296"/>
              </a:xfrm>
              <a:prstGeom prst="rect">
                <a:avLst/>
              </a:prstGeom>
            </p:spPr>
            <p:txBody>
              <a:bodyPr wrap="square" lIns="0" tIns="0" rIns="0" bIns="0" rtlCol="0" anchor="t">
                <a:spAutoFit/>
              </a:bodyPr>
              <a:lstStyle/>
              <a:p>
                <a:pPr marL="685800" marR="0" lvl="0" indent="-685800" algn="just" defTabSz="914400" rtl="0" eaLnBrk="1" fontAlgn="auto" latinLnBrk="0" hangingPunct="1">
                  <a:lnSpc>
                    <a:spcPct val="130000"/>
                  </a:lnSpc>
                  <a:spcBef>
                    <a:spcPts val="0"/>
                  </a:spcBef>
                  <a:spcAft>
                    <a:spcPts val="0"/>
                  </a:spcAft>
                  <a:buClrTx/>
                  <a:buSzTx/>
                  <a:buFontTx/>
                  <a:buChar char="-"/>
                  <a:tabLst/>
                  <a:defRPr/>
                </a:pP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Nếu </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vi-VN" sz="5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 thì </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 </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t>
                </a: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a:t>
                </a:r>
                <a:r>
                  <a:rPr kumimoji="0" lang="vi-VN"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5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 name="TextBox 10"/>
              <p:cNvSpPr txBox="1">
                <a:spLocks noRot="1" noChangeAspect="1" noMove="1" noResize="1" noEditPoints="1" noAdjustHandles="1" noChangeArrowheads="1" noChangeShapeType="1" noTextEdit="1"/>
              </p:cNvSpPr>
              <p:nvPr/>
            </p:nvSpPr>
            <p:spPr>
              <a:xfrm>
                <a:off x="5169171" y="3615897"/>
                <a:ext cx="11513976" cy="1080296"/>
              </a:xfrm>
              <a:prstGeom prst="rect">
                <a:avLst/>
              </a:prstGeom>
              <a:blipFill>
                <a:blip r:embed="rId12"/>
                <a:stretch>
                  <a:fillRect l="-3388" t="-6780" b="-28249"/>
                </a:stretch>
              </a:blipFill>
            </p:spPr>
            <p:txBody>
              <a:bodyPr/>
              <a:lstStyle/>
              <a:p>
                <a:r>
                  <a:rPr lang="vi-VN">
                    <a:noFill/>
                  </a:rPr>
                  <a:t> </a:t>
                </a:r>
              </a:p>
            </p:txBody>
          </p:sp>
        </mc:Fallback>
      </mc:AlternateContent>
      <p:sp>
        <p:nvSpPr>
          <p:cNvPr id="15" name="TextBox 10"/>
          <p:cNvSpPr txBox="1"/>
          <p:nvPr/>
        </p:nvSpPr>
        <p:spPr>
          <a:xfrm>
            <a:off x="5523654" y="5103210"/>
            <a:ext cx="11513976" cy="2048189"/>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Chẳng hạn: </a:t>
            </a:r>
            <a:endParaRPr kumimoji="0" lang="en-US" sz="5400" b="0" i="0" u="none" strike="noStrike" kern="1200" cap="none" spc="0" normalizeH="0" baseline="0" noProof="0" dirty="0" smtClean="0">
              <a:ln>
                <a:noFill/>
              </a:ln>
              <a:solidFill>
                <a:prstClr val="black"/>
              </a:solidFill>
              <a:effectLst/>
              <a:uLnTx/>
              <a:uFillTx/>
              <a:latin typeface="Arial" panose="020B0604020202020204"/>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ƯCLN (</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a:t>
            </a:r>
            <a:r>
              <a:rPr kumimoji="0" lang="vi-VN"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r>
              <a:rPr kumimoji="0" lang="vi-VN"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5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48.</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553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75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685800" y="495301"/>
            <a:ext cx="16916399" cy="9448799"/>
            <a:chOff x="0" y="0"/>
            <a:chExt cx="10821129" cy="5776630"/>
          </a:xfrm>
          <a:solidFill>
            <a:schemeClr val="accent4">
              <a:lumMod val="40000"/>
              <a:lumOff val="60000"/>
            </a:schemeClr>
          </a:solidFill>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grpFill/>
          </p:spPr>
        </p:sp>
      </p:grpSp>
      <p:grpSp>
        <p:nvGrpSpPr>
          <p:cNvPr id="4" name="Group 4"/>
          <p:cNvGrpSpPr/>
          <p:nvPr/>
        </p:nvGrpSpPr>
        <p:grpSpPr>
          <a:xfrm>
            <a:off x="6781800" y="495301"/>
            <a:ext cx="4800600" cy="1948966"/>
            <a:chOff x="0" y="0"/>
            <a:chExt cx="3435356" cy="1138475"/>
          </a:xfrm>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rgbClr val="FDF5B6"/>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630499" y="204112"/>
            <a:ext cx="3020414" cy="720862"/>
          </a:xfrm>
          <a:prstGeom prst="rect">
            <a:avLst/>
          </a:prstGeom>
        </p:spPr>
      </p:pic>
      <p:sp>
        <p:nvSpPr>
          <p:cNvPr id="7" name="TextBox 7"/>
          <p:cNvSpPr txBox="1"/>
          <p:nvPr/>
        </p:nvSpPr>
        <p:spPr>
          <a:xfrm>
            <a:off x="6170082" y="1279075"/>
            <a:ext cx="5941248" cy="1107419"/>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8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Tiết</a:t>
            </a:r>
            <a:r>
              <a:rPr kumimoji="0" lang="en-US" sz="8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3</a:t>
            </a:r>
            <a:endParaRPr kumimoji="0" lang="en-US" sz="8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03959">
            <a:off x="16084212" y="7729382"/>
            <a:ext cx="2122534" cy="196675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442419">
            <a:off x="-13848" y="7005382"/>
            <a:ext cx="3069916" cy="246232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627376">
            <a:off x="478343" y="-315278"/>
            <a:ext cx="947383" cy="2122534"/>
          </a:xfrm>
          <a:prstGeom prst="rect">
            <a:avLst/>
          </a:prstGeom>
        </p:spPr>
      </p:pic>
      <p:sp>
        <p:nvSpPr>
          <p:cNvPr id="17" name="TextBox 16"/>
          <p:cNvSpPr txBox="1"/>
          <p:nvPr/>
        </p:nvSpPr>
        <p:spPr>
          <a:xfrm>
            <a:off x="2028396" y="3905787"/>
            <a:ext cx="15121859" cy="334245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HOẠT ĐỘNG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rPr>
              <a:t> LUYỆN TẬP – VẬN DỤNG</a:t>
            </a:r>
            <a:endParaRPr kumimoji="0" lang="vi-VN" sz="8800" b="1" i="0" u="none" strike="noStrike" kern="1200" cap="none" spc="0" normalizeH="0" baseline="0" noProof="0" dirty="0" smtClean="0">
              <a:ln>
                <a:noFill/>
              </a:ln>
              <a:solidFill>
                <a:srgbClr val="7030A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69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5766" y="172503"/>
            <a:ext cx="18473766" cy="10652821"/>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974">
            <a:off x="-103492" y="7553265"/>
            <a:ext cx="1344592" cy="275715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134592" y="8884087"/>
            <a:ext cx="2574510" cy="200322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650739" y="-104690"/>
            <a:ext cx="7760461" cy="173861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42464" y="-10820"/>
            <a:ext cx="1462949" cy="143635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001359">
            <a:off x="14225435" y="8422175"/>
            <a:ext cx="2058223" cy="477318"/>
          </a:xfrm>
          <a:prstGeom prst="rect">
            <a:avLst/>
          </a:prstGeom>
        </p:spPr>
      </p:pic>
      <p:sp>
        <p:nvSpPr>
          <p:cNvPr id="14" name="TextBox 13"/>
          <p:cNvSpPr txBox="1"/>
          <p:nvPr/>
        </p:nvSpPr>
        <p:spPr>
          <a:xfrm>
            <a:off x="6254369" y="172503"/>
            <a:ext cx="6553200" cy="1200329"/>
          </a:xfrm>
          <a:prstGeom prst="rect">
            <a:avLst/>
          </a:prstGeom>
          <a:noFill/>
        </p:spPr>
        <p:txBody>
          <a:bodyPr wrap="square" rtlCol="0">
            <a:spAutoFit/>
          </a:bodyPr>
          <a:lstStyle/>
          <a:p>
            <a:pPr algn="ctr"/>
            <a:r>
              <a:rPr lang="en-US" sz="7200" b="1" dirty="0" smtClean="0">
                <a:latin typeface="Arial" panose="020B0604020202020204" pitchFamily="34" charset="0"/>
                <a:cs typeface="Arial" panose="020B0604020202020204" pitchFamily="34" charset="0"/>
              </a:rPr>
              <a:t>LUYỆN TẬP</a:t>
            </a:r>
            <a:endParaRPr lang="vi-VN" sz="7200" b="1" dirty="0">
              <a:latin typeface="Arial" panose="020B0604020202020204" pitchFamily="34" charset="0"/>
              <a:cs typeface="Arial" panose="020B0604020202020204" pitchFamily="34" charset="0"/>
            </a:endParaRPr>
          </a:p>
        </p:txBody>
      </p:sp>
      <p:sp>
        <p:nvSpPr>
          <p:cNvPr id="15" name="TextBox 14"/>
          <p:cNvSpPr txBox="1"/>
          <p:nvPr/>
        </p:nvSpPr>
        <p:spPr>
          <a:xfrm>
            <a:off x="1278958" y="1038740"/>
            <a:ext cx="16817981" cy="1761188"/>
          </a:xfrm>
          <a:prstGeom prst="rect">
            <a:avLst/>
          </a:prstGeom>
          <a:noFill/>
        </p:spPr>
        <p:txBody>
          <a:bodyPr wrap="square" rtlCol="0">
            <a:spAutoFit/>
          </a:bodyPr>
          <a:lstStyle/>
          <a:p>
            <a:pPr algn="just">
              <a:lnSpc>
                <a:spcPct val="130000"/>
              </a:lnSpc>
            </a:pPr>
            <a:r>
              <a:rPr lang="en-US" sz="4400" b="1" dirty="0" smtClean="0">
                <a:solidFill>
                  <a:srgbClr val="002060"/>
                </a:solidFill>
                <a:latin typeface="Arial" panose="020B0604020202020204" pitchFamily="34" charset="0"/>
                <a:cs typeface="Arial" panose="020B0604020202020204" pitchFamily="34" charset="0"/>
              </a:rPr>
              <a:t>1. </a:t>
            </a:r>
          </a:p>
          <a:p>
            <a:pPr algn="ctr">
              <a:lnSpc>
                <a:spcPct val="130000"/>
              </a:lnSpc>
            </a:pPr>
            <a:r>
              <a:rPr lang="en-US" sz="4400" dirty="0" smtClean="0">
                <a:solidFill>
                  <a:srgbClr val="002060"/>
                </a:solidFill>
                <a:latin typeface="Arial" panose="020B0604020202020204" pitchFamily="34" charset="0"/>
                <a:cs typeface="Arial" panose="020B0604020202020204" pitchFamily="34" charset="0"/>
              </a:rPr>
              <a:t>a)</a:t>
            </a:r>
            <a:r>
              <a:rPr lang="en-US" sz="4400" b="1" dirty="0" smtClean="0">
                <a:solidFill>
                  <a:srgbClr val="002060"/>
                </a:solidFill>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ước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7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ước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8.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ƯCLN(7, 8)</a:t>
            </a:r>
            <a:endParaRPr lang="vi-VN" sz="4400" dirty="0" smtClean="0">
              <a:latin typeface="Arial" panose="020B0604020202020204" pitchFamily="34" charset="0"/>
              <a:cs typeface="Arial" panose="020B0604020202020204" pitchFamily="34" charset="0"/>
            </a:endParaRPr>
          </a:p>
        </p:txBody>
      </p:sp>
      <p:sp>
        <p:nvSpPr>
          <p:cNvPr id="17" name="TextBox 16"/>
          <p:cNvSpPr txBox="1"/>
          <p:nvPr/>
        </p:nvSpPr>
        <p:spPr>
          <a:xfrm>
            <a:off x="1101035" y="5118580"/>
            <a:ext cx="17173826" cy="880947"/>
          </a:xfrm>
          <a:prstGeom prst="rect">
            <a:avLst/>
          </a:prstGeom>
          <a:noFill/>
        </p:spPr>
        <p:txBody>
          <a:bodyPr wrap="square" rtlCol="0">
            <a:spAutoFit/>
          </a:bodyPr>
          <a:lstStyle/>
          <a:p>
            <a:pPr algn="ctr">
              <a:lnSpc>
                <a:spcPct val="130000"/>
              </a:lnSpc>
            </a:pPr>
            <a:r>
              <a:rPr lang="en-US" sz="4400" dirty="0" smtClean="0">
                <a:latin typeface="Arial" panose="020B0604020202020204" pitchFamily="34" charset="0"/>
                <a:cs typeface="Arial" panose="020B0604020202020204" pitchFamily="34" charset="0"/>
              </a:rPr>
              <a:t>b) Hai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7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8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nguyên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cùng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nhau</a:t>
            </a:r>
            <a:r>
              <a:rPr lang="en-US" sz="4400" dirty="0" smtClean="0">
                <a:latin typeface="Arial" panose="020B0604020202020204" pitchFamily="34" charset="0"/>
                <a:cs typeface="Arial" panose="020B0604020202020204" pitchFamily="34" charset="0"/>
              </a:rPr>
              <a:t> hay </a:t>
            </a:r>
            <a:r>
              <a:rPr lang="en-US" sz="4400" dirty="0" err="1" smtClean="0">
                <a:latin typeface="Arial" panose="020B0604020202020204" pitchFamily="34" charset="0"/>
                <a:cs typeface="Arial" panose="020B0604020202020204" pitchFamily="34" charset="0"/>
              </a:rPr>
              <a:t>không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Vì</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sao</a:t>
            </a:r>
            <a:r>
              <a:rPr lang="en-US" sz="4400" dirty="0" smtClean="0">
                <a:latin typeface="Arial" panose="020B0604020202020204" pitchFamily="34" charset="0"/>
                <a:cs typeface="Arial" panose="020B0604020202020204" pitchFamily="34" charset="0"/>
              </a:rPr>
              <a:t>?</a:t>
            </a:r>
          </a:p>
        </p:txBody>
      </p:sp>
      <p:sp>
        <p:nvSpPr>
          <p:cNvPr id="18" name="TextBox 17"/>
          <p:cNvSpPr txBox="1"/>
          <p:nvPr/>
        </p:nvSpPr>
        <p:spPr>
          <a:xfrm>
            <a:off x="2044221" y="7164154"/>
            <a:ext cx="15825696" cy="1852815"/>
          </a:xfrm>
          <a:prstGeom prst="rect">
            <a:avLst/>
          </a:prstGeom>
          <a:noFill/>
        </p:spPr>
        <p:txBody>
          <a:bodyPr wrap="square" rtlCol="0">
            <a:spAutoFit/>
          </a:bodyPr>
          <a:lstStyle/>
          <a:p>
            <a:pPr algn="just">
              <a:lnSpc>
                <a:spcPct val="130000"/>
              </a:lnSpc>
            </a:pPr>
            <a:r>
              <a:rPr lang="en-US" sz="4400" dirty="0" smtClean="0">
                <a:latin typeface="Arial" panose="020B0604020202020204" pitchFamily="34" charset="0"/>
                <a:cs typeface="Arial" panose="020B0604020202020204" pitchFamily="34" charset="0"/>
              </a:rPr>
              <a:t>c)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BCNN(7, 8). So </a:t>
            </a:r>
            <a:r>
              <a:rPr lang="en-US" sz="4400" dirty="0" err="1" smtClean="0">
                <a:latin typeface="Arial" panose="020B0604020202020204" pitchFamily="34" charset="0"/>
                <a:cs typeface="Arial" panose="020B0604020202020204" pitchFamily="34" charset="0"/>
              </a:rPr>
              <a:t>sánh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bội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chung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nhỏ</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tích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hai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7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8.</a:t>
            </a:r>
          </a:p>
        </p:txBody>
      </p:sp>
      <p:sp>
        <p:nvSpPr>
          <p:cNvPr id="20" name="TextBox 19"/>
          <p:cNvSpPr txBox="1"/>
          <p:nvPr/>
        </p:nvSpPr>
        <p:spPr>
          <a:xfrm>
            <a:off x="5334000" y="2912107"/>
            <a:ext cx="6382215" cy="769441"/>
          </a:xfrm>
          <a:prstGeom prst="rect">
            <a:avLst/>
          </a:prstGeom>
          <a:noFill/>
        </p:spPr>
        <p:txBody>
          <a:bodyPr wrap="square" rtlCol="0">
            <a:spAutoFit/>
          </a:bodyPr>
          <a:lstStyle/>
          <a:p>
            <a:pPr algn="ct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vi-VN" sz="4400" b="1" dirty="0" smtClean="0">
                <a:latin typeface="Arial" panose="020B0604020202020204" pitchFamily="34" charset="0"/>
                <a:cs typeface="Arial" panose="020B0604020202020204" pitchFamily="34" charset="0"/>
              </a:rPr>
              <a:t>Ư(7</a:t>
            </a:r>
            <a:r>
              <a:rPr lang="vi-VN" sz="4400" b="1" dirty="0">
                <a:latin typeface="Arial" panose="020B0604020202020204" pitchFamily="34" charset="0"/>
                <a:cs typeface="Arial" panose="020B0604020202020204" pitchFamily="34" charset="0"/>
              </a:rPr>
              <a:t>) </a:t>
            </a:r>
            <a:r>
              <a:rPr lang="vi-VN" sz="4400" b="1" dirty="0" smtClean="0">
                <a:latin typeface="Arial" panose="020B0604020202020204" pitchFamily="34" charset="0"/>
                <a:cs typeface="Arial" panose="020B0604020202020204" pitchFamily="34" charset="0"/>
              </a:rPr>
              <a:t>=</a:t>
            </a:r>
            <a:r>
              <a:rPr lang="en-US" sz="4400" b="1" dirty="0" smtClean="0">
                <a:latin typeface="Arial" panose="020B0604020202020204" pitchFamily="34" charset="0"/>
                <a:cs typeface="Arial" panose="020B0604020202020204" pitchFamily="34" charset="0"/>
              </a:rPr>
              <a:t> </a:t>
            </a:r>
            <a:r>
              <a:rPr lang="vi-VN" sz="4400" b="1" dirty="0" smtClean="0">
                <a:latin typeface="Arial" panose="020B0604020202020204" pitchFamily="34" charset="0"/>
                <a:cs typeface="Arial" panose="020B0604020202020204" pitchFamily="34" charset="0"/>
              </a:rPr>
              <a:t>{</a:t>
            </a:r>
            <a:r>
              <a:rPr lang="vi-VN" sz="4400" b="1" dirty="0">
                <a:latin typeface="Arial" panose="020B0604020202020204" pitchFamily="34" charset="0"/>
                <a:cs typeface="Arial" panose="020B0604020202020204" pitchFamily="34" charset="0"/>
              </a:rPr>
              <a:t>1, 7</a:t>
            </a:r>
            <a:r>
              <a:rPr lang="vi-VN" sz="4400" b="1" dirty="0" smtClean="0">
                <a:latin typeface="Arial" panose="020B0604020202020204" pitchFamily="34" charset="0"/>
                <a:cs typeface="Arial" panose="020B0604020202020204" pitchFamily="34" charset="0"/>
              </a:rPr>
              <a:t>}.</a:t>
            </a:r>
            <a:endParaRPr lang="en-US" sz="4400" b="1" dirty="0">
              <a:latin typeface="Arial" panose="020B0604020202020204" pitchFamily="34" charset="0"/>
              <a:cs typeface="Arial" panose="020B0604020202020204" pitchFamily="34" charset="0"/>
            </a:endParaRPr>
          </a:p>
        </p:txBody>
      </p:sp>
      <p:sp>
        <p:nvSpPr>
          <p:cNvPr id="21" name="TextBox 20"/>
          <p:cNvSpPr txBox="1"/>
          <p:nvPr/>
        </p:nvSpPr>
        <p:spPr>
          <a:xfrm>
            <a:off x="7239001" y="3695700"/>
            <a:ext cx="6684195" cy="769441"/>
          </a:xfrm>
          <a:prstGeom prst="rect">
            <a:avLst/>
          </a:prstGeom>
          <a:noFill/>
        </p:spPr>
        <p:txBody>
          <a:bodyPr wrap="square" rtlCol="0">
            <a:spAutoFit/>
          </a:bodyPr>
          <a:lstStyle/>
          <a:p>
            <a:r>
              <a:rPr lang="vi-VN" sz="4400" b="1" dirty="0"/>
              <a:t>Ư(8)= {1, 2, 4, 8</a:t>
            </a:r>
            <a:r>
              <a:rPr lang="vi-VN" sz="4400" b="1" dirty="0" smtClean="0"/>
              <a:t>}</a:t>
            </a:r>
            <a:endParaRPr lang="en-US" sz="4400" b="1" dirty="0"/>
          </a:p>
        </p:txBody>
      </p:sp>
      <p:sp>
        <p:nvSpPr>
          <p:cNvPr id="22" name="TextBox 21"/>
          <p:cNvSpPr txBox="1"/>
          <p:nvPr/>
        </p:nvSpPr>
        <p:spPr>
          <a:xfrm>
            <a:off x="6444870" y="4510466"/>
            <a:ext cx="8272456" cy="769441"/>
          </a:xfrm>
          <a:prstGeom prst="rect">
            <a:avLst/>
          </a:prstGeom>
          <a:noFill/>
        </p:spPr>
        <p:txBody>
          <a:bodyPr wrap="square" rtlCol="0">
            <a:spAutoFit/>
          </a:bodyPr>
          <a:lstStyle/>
          <a:p>
            <a:r>
              <a:rPr lang="vi-VN" sz="4400" b="1" dirty="0"/>
              <a:t>=&gt; ƯCLN(7, 8) = </a:t>
            </a:r>
            <a:r>
              <a:rPr lang="vi-VN" sz="4400" b="1" dirty="0" smtClean="0"/>
              <a:t>1</a:t>
            </a:r>
            <a:endParaRPr lang="en-US" sz="4400" b="1" dirty="0"/>
          </a:p>
        </p:txBody>
      </p:sp>
      <p:sp>
        <p:nvSpPr>
          <p:cNvPr id="23" name="TextBox 22"/>
          <p:cNvSpPr txBox="1"/>
          <p:nvPr/>
        </p:nvSpPr>
        <p:spPr>
          <a:xfrm>
            <a:off x="1626139" y="6191580"/>
            <a:ext cx="19197633" cy="972574"/>
          </a:xfrm>
          <a:prstGeom prst="rect">
            <a:avLst/>
          </a:prstGeom>
          <a:noFill/>
        </p:spPr>
        <p:txBody>
          <a:bodyPr wrap="square" rtlCol="0">
            <a:spAutoFit/>
          </a:bodyPr>
          <a:lstStyle/>
          <a:p>
            <a:pPr algn="just">
              <a:lnSpc>
                <a:spcPct val="130000"/>
              </a:lnSpc>
            </a:pPr>
            <a:r>
              <a:rPr lang="vi-VN" sz="4400" b="1" dirty="0"/>
              <a:t>Hai số 7 và 8 là hai số nguyên tố cùng nhau vì ƯCLN(7,8) = 1</a:t>
            </a:r>
            <a:endParaRPr lang="en-US" sz="4400" b="1" dirty="0"/>
          </a:p>
        </p:txBody>
      </p:sp>
      <p:sp>
        <p:nvSpPr>
          <p:cNvPr id="24" name="TextBox 23"/>
          <p:cNvSpPr txBox="1"/>
          <p:nvPr/>
        </p:nvSpPr>
        <p:spPr>
          <a:xfrm>
            <a:off x="2955427" y="8044690"/>
            <a:ext cx="14003284" cy="880947"/>
          </a:xfrm>
          <a:prstGeom prst="rect">
            <a:avLst/>
          </a:prstGeom>
          <a:noFill/>
        </p:spPr>
        <p:txBody>
          <a:bodyPr wrap="square" rtlCol="0">
            <a:spAutoFit/>
          </a:bodyPr>
          <a:lstStyle/>
          <a:p>
            <a:pPr algn="ctr">
              <a:lnSpc>
                <a:spcPct val="130000"/>
              </a:lnSpc>
            </a:pP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a:t>
            </a:r>
            <a:r>
              <a:rPr lang="en-US" sz="4400" b="1" dirty="0" smtClean="0">
                <a:latin typeface="Arial" panose="020B0604020202020204" pitchFamily="34" charset="0"/>
                <a:cs typeface="Arial" panose="020B0604020202020204" pitchFamily="34" charset="0"/>
              </a:rPr>
              <a:t> </a:t>
            </a:r>
            <a:r>
              <a:rPr lang="vi-VN" sz="4400" b="1" dirty="0" smtClean="0">
                <a:latin typeface="Arial" panose="020B0604020202020204" pitchFamily="34" charset="0"/>
                <a:cs typeface="Arial" panose="020B0604020202020204" pitchFamily="34" charset="0"/>
              </a:rPr>
              <a:t>BCNN(7</a:t>
            </a:r>
            <a:r>
              <a:rPr lang="vi-VN" sz="4400" b="1" dirty="0">
                <a:latin typeface="Arial" panose="020B0604020202020204" pitchFamily="34" charset="0"/>
                <a:cs typeface="Arial" panose="020B0604020202020204" pitchFamily="34" charset="0"/>
              </a:rPr>
              <a:t>, 8) = </a:t>
            </a:r>
            <a:r>
              <a:rPr lang="vi-VN" sz="4400" b="1" dirty="0" smtClean="0">
                <a:latin typeface="Arial" panose="020B0604020202020204" pitchFamily="34" charset="0"/>
                <a:cs typeface="Arial" panose="020B0604020202020204" pitchFamily="34" charset="0"/>
              </a:rPr>
              <a:t>56</a:t>
            </a:r>
            <a:endParaRPr lang="en-US" sz="4400" b="1" dirty="0" smtClean="0">
              <a:latin typeface="Arial" panose="020B0604020202020204" pitchFamily="34" charset="0"/>
              <a:cs typeface="Arial" panose="020B0604020202020204" pitchFamily="34" charset="0"/>
            </a:endParaRPr>
          </a:p>
        </p:txBody>
      </p:sp>
      <p:sp>
        <p:nvSpPr>
          <p:cNvPr id="25" name="TextBox 24"/>
          <p:cNvSpPr txBox="1"/>
          <p:nvPr/>
        </p:nvSpPr>
        <p:spPr>
          <a:xfrm>
            <a:off x="2963310" y="8872467"/>
            <a:ext cx="14003284" cy="880947"/>
          </a:xfrm>
          <a:prstGeom prst="rect">
            <a:avLst/>
          </a:prstGeom>
          <a:noFill/>
        </p:spPr>
        <p:txBody>
          <a:bodyPr wrap="square" rtlCol="0">
            <a:spAutoFit/>
          </a:bodyPr>
          <a:lstStyle/>
          <a:p>
            <a:pPr algn="ctr">
              <a:lnSpc>
                <a:spcPct val="130000"/>
              </a:lnSpc>
            </a:pPr>
            <a:r>
              <a:rPr lang="en-US" sz="4400" b="1" dirty="0">
                <a:latin typeface="Arial" panose="020B0604020202020204" pitchFamily="34" charset="0"/>
                <a:cs typeface="Arial" panose="020B0604020202020204" pitchFamily="34" charset="0"/>
              </a:rPr>
              <a:t>8.7 = </a:t>
            </a:r>
            <a:r>
              <a:rPr lang="en-US" sz="4400" b="1" dirty="0" smtClean="0">
                <a:latin typeface="Arial" panose="020B0604020202020204" pitchFamily="34" charset="0"/>
                <a:cs typeface="Arial" panose="020B0604020202020204" pitchFamily="34" charset="0"/>
              </a:rPr>
              <a:t>56</a:t>
            </a:r>
            <a:endParaRPr lang="en-US" sz="8800" b="1" dirty="0">
              <a:latin typeface="Arial" panose="020B0604020202020204" pitchFamily="34" charset="0"/>
              <a:cs typeface="Arial" panose="020B0604020202020204" pitchFamily="34" charset="0"/>
            </a:endParaRPr>
          </a:p>
        </p:txBody>
      </p:sp>
      <p:sp>
        <p:nvSpPr>
          <p:cNvPr id="26" name="TextBox 25"/>
          <p:cNvSpPr txBox="1"/>
          <p:nvPr/>
        </p:nvSpPr>
        <p:spPr>
          <a:xfrm>
            <a:off x="3173861" y="9480673"/>
            <a:ext cx="14003284" cy="880947"/>
          </a:xfrm>
          <a:prstGeom prst="rect">
            <a:avLst/>
          </a:prstGeom>
          <a:noFill/>
        </p:spPr>
        <p:txBody>
          <a:bodyPr wrap="square" rtlCol="0">
            <a:spAutoFit/>
          </a:bodyPr>
          <a:lstStyle/>
          <a:p>
            <a:pPr algn="just">
              <a:lnSpc>
                <a:spcPct val="130000"/>
              </a:lnSpc>
            </a:pPr>
            <a:r>
              <a:rPr lang="en-US" sz="4400" dirty="0">
                <a:latin typeface="Arial" panose="020B0604020202020204" pitchFamily="34" charset="0"/>
                <a:cs typeface="Arial" panose="020B0604020202020204" pitchFamily="34" charset="0"/>
              </a:rPr>
              <a:t>=&gt; BCNN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7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8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chúng</a:t>
            </a:r>
            <a:r>
              <a:rPr lang="en-US" sz="4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32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0" grpId="0"/>
      <p:bldP spid="21" grpId="0"/>
      <p:bldP spid="22" grpId="0"/>
      <p:bldP spid="23"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581401" y="2633189"/>
            <a:ext cx="14052612" cy="5405911"/>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12074" y="-451175"/>
            <a:ext cx="6090210" cy="5751865"/>
          </a:xfrm>
          <a:prstGeom prst="rect">
            <a:avLst/>
          </a:prstGeom>
        </p:spPr>
      </p:pic>
      <p:sp>
        <p:nvSpPr>
          <p:cNvPr id="9" name="TextBox 9"/>
          <p:cNvSpPr txBox="1"/>
          <p:nvPr/>
        </p:nvSpPr>
        <p:spPr>
          <a:xfrm>
            <a:off x="-56086" y="1470370"/>
            <a:ext cx="5198981" cy="1162819"/>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115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Chú</a:t>
            </a:r>
            <a:r>
              <a:rPr kumimoji="0" lang="en-US" sz="115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ý</a:t>
            </a:r>
            <a:endParaRPr kumimoji="0" lang="en-US" sz="1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10"/>
          <p:cNvSpPr txBox="1"/>
          <p:nvPr/>
        </p:nvSpPr>
        <p:spPr>
          <a:xfrm>
            <a:off x="5213476" y="3223052"/>
            <a:ext cx="11534306" cy="3823611"/>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6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Bội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chung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nhỏ</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nhất</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hai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nguyên</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cùng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nhau</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bằng</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tích</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của</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hai</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66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đó</a:t>
            </a:r>
            <a:r>
              <a:rPr kumimoji="0" lang="en-US" sz="6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a:t>
            </a:r>
            <a:endParaRPr kumimoji="0" lang="en-US" sz="6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5544718" y="6670181"/>
            <a:ext cx="2406129" cy="3198209"/>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716596" y="5028817"/>
            <a:ext cx="1794567" cy="3087917"/>
          </a:xfrm>
          <a:prstGeom prst="rect">
            <a:avLst/>
          </a:prstGeom>
        </p:spPr>
      </p:pic>
    </p:spTree>
    <p:extLst>
      <p:ext uri="{BB962C8B-B14F-4D97-AF65-F5344CB8AC3E}">
        <p14:creationId xmlns:p14="http://schemas.microsoft.com/office/powerpoint/2010/main" val="20256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75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419073" y="2297726"/>
            <a:ext cx="2348424" cy="768575"/>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035119" y="9043973"/>
            <a:ext cx="1961579" cy="1803387"/>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423180" y="7354456"/>
            <a:ext cx="1499829" cy="3158683"/>
          </a:xfrm>
          <a:prstGeom prst="rect">
            <a:avLst/>
          </a:prstGeom>
        </p:spPr>
      </p:pic>
      <p:sp>
        <p:nvSpPr>
          <p:cNvPr id="19" name="TextBox 18"/>
          <p:cNvSpPr txBox="1"/>
          <p:nvPr/>
        </p:nvSpPr>
        <p:spPr>
          <a:xfrm>
            <a:off x="1155463" y="50480"/>
            <a:ext cx="7683737" cy="880947"/>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Quan</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thanh</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1565" y="4457700"/>
            <a:ext cx="1577496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phải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p:cNvSpPr txBox="1"/>
          <p:nvPr/>
        </p:nvSpPr>
        <p:spPr>
          <a:xfrm>
            <a:off x="755139" y="5295900"/>
            <a:ext cx="17754601" cy="707886"/>
          </a:xfrm>
          <a:prstGeom prst="rect">
            <a:avLst/>
          </a:prstGeom>
          <a:noFill/>
        </p:spPr>
        <p:txBody>
          <a:bodyPr wrap="square" rtlCol="0">
            <a:spAutoFit/>
          </a:bodyPr>
          <a:lstStyle/>
          <a:p>
            <a:pPr algn="just"/>
            <a:r>
              <a:rPr lang="vi-VN" sz="4000" b="1" dirty="0"/>
              <a:t>Số 0 là bội chung của 6 và 10. Vì số 0 là bội của mọi số nguyên khác 0</a:t>
            </a:r>
            <a:endParaRPr lang="en-US" sz="4000" b="1" dirty="0"/>
          </a:p>
        </p:txBody>
      </p:sp>
      <p:sp>
        <p:nvSpPr>
          <p:cNvPr id="7" name="Rounded Rectangular Callout 6"/>
          <p:cNvSpPr/>
          <p:nvPr/>
        </p:nvSpPr>
        <p:spPr>
          <a:xfrm>
            <a:off x="12794085" y="722358"/>
            <a:ext cx="4960516" cy="1906543"/>
          </a:xfrm>
          <a:prstGeom prst="wedgeRoundRectCallout">
            <a:avLst>
              <a:gd name="adj1" fmla="val -102632"/>
              <a:gd name="adj2" fmla="val 68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anose="020B0604020202020204"/>
                <a:ea typeface="+mn-ea"/>
                <a:cs typeface="+mn-cs"/>
              </a:rPr>
              <a:t>Một</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số</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bội</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của</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6 ở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các</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ô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trong</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thanh</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cong.</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6" name="TextBox 25"/>
          <p:cNvSpPr txBox="1"/>
          <p:nvPr/>
        </p:nvSpPr>
        <p:spPr>
          <a:xfrm>
            <a:off x="-609600" y="5981700"/>
            <a:ext cx="16615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bốn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dần</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265368" y="6819900"/>
            <a:ext cx="17719009" cy="707886"/>
          </a:xfrm>
          <a:prstGeom prst="rect">
            <a:avLst/>
          </a:prstGeom>
          <a:noFill/>
        </p:spPr>
        <p:txBody>
          <a:bodyPr wrap="square" rtlCol="0">
            <a:spAutoFit/>
          </a:bodyPr>
          <a:lstStyle/>
          <a:p>
            <a:pPr lvl="0" algn="ctr"/>
            <a:r>
              <a:rPr lang="vi-VN" sz="4000" b="1" dirty="0"/>
              <a:t>Bốn bội chung của 6 và 10 theo thứ tự tăng dần là: 0, 30, 60, 90. </a:t>
            </a:r>
            <a:endParaRPr kumimoji="0" lang="en-US" sz="8000" b="1" i="0" u="none" strike="noStrike" kern="1200" cap="none" spc="0" normalizeH="0" baseline="0" noProof="0" dirty="0">
              <a:ln>
                <a:noFill/>
              </a:ln>
              <a:solidFill>
                <a:prstClr val="black"/>
              </a:solidFill>
              <a:effectLst/>
              <a:uLnTx/>
              <a:uFillTx/>
              <a:latin typeface="Arial" panose="020B0604020202020204"/>
            </a:endParaRPr>
          </a:p>
        </p:txBody>
      </p:sp>
      <p:pic>
        <p:nvPicPr>
          <p:cNvPr id="3" name="Picture 2"/>
          <p:cNvPicPr>
            <a:picLocks noChangeAspect="1"/>
          </p:cNvPicPr>
          <p:nvPr/>
        </p:nvPicPr>
        <p:blipFill>
          <a:blip r:embed="rId14">
            <a:clrChange>
              <a:clrFrom>
                <a:srgbClr val="FFFFFF"/>
              </a:clrFrom>
              <a:clrTo>
                <a:srgbClr val="FFFFFF">
                  <a:alpha val="0"/>
                </a:srgbClr>
              </a:clrTo>
            </a:clrChange>
          </a:blip>
          <a:stretch>
            <a:fillRect/>
          </a:stretch>
        </p:blipFill>
        <p:spPr>
          <a:xfrm>
            <a:off x="1425179" y="743371"/>
            <a:ext cx="11106150" cy="3724275"/>
          </a:xfrm>
          <a:prstGeom prst="rect">
            <a:avLst/>
          </a:prstGeom>
        </p:spPr>
      </p:pic>
      <p:sp>
        <p:nvSpPr>
          <p:cNvPr id="20" name="Rounded Rectangular Callout 19"/>
          <p:cNvSpPr/>
          <p:nvPr/>
        </p:nvSpPr>
        <p:spPr>
          <a:xfrm>
            <a:off x="13544060" y="2865010"/>
            <a:ext cx="4743940" cy="1762831"/>
          </a:xfrm>
          <a:prstGeom prst="wedgeRoundRectCallout">
            <a:avLst>
              <a:gd name="adj1" fmla="val -95427"/>
              <a:gd name="adj2" fmla="val -571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black"/>
                </a:solidFill>
                <a:effectLst/>
                <a:uLnTx/>
                <a:uFillTx/>
                <a:latin typeface="Arial" panose="020B0604020202020204"/>
                <a:ea typeface="+mn-ea"/>
                <a:cs typeface="+mn-cs"/>
              </a:rPr>
              <a:t>Một</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số</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bội</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10 ở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các</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ô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trong</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thanh</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3200" b="0" i="0" u="none" strike="noStrike" kern="1200" cap="none" spc="0" normalizeH="0" noProof="0" dirty="0" err="1" smtClean="0">
                <a:ln>
                  <a:noFill/>
                </a:ln>
                <a:solidFill>
                  <a:prstClr val="black"/>
                </a:solidFill>
                <a:effectLst/>
                <a:uLnTx/>
                <a:uFillTx/>
                <a:latin typeface="Arial" panose="020B0604020202020204"/>
                <a:ea typeface="+mn-ea"/>
                <a:cs typeface="+mn-cs"/>
              </a:rPr>
              <a:t>ngang</a:t>
            </a:r>
            <a:r>
              <a:rPr kumimoji="0" lang="en-US" sz="3200" b="0" i="0" u="none" strike="noStrike" kern="1200" cap="none" spc="0" normalizeH="0" noProof="0" dirty="0" smtClean="0">
                <a:ln>
                  <a:noFill/>
                </a:ln>
                <a:solidFill>
                  <a:prstClr val="black"/>
                </a:solidFill>
                <a:effectLst/>
                <a:uLnTx/>
                <a:uFillTx/>
                <a:latin typeface="Arial" panose="020B0604020202020204"/>
                <a:ea typeface="+mn-ea"/>
                <a:cs typeface="+mn-cs"/>
              </a:rPr>
              <a:t>.</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184614" y="124827"/>
            <a:ext cx="1061203" cy="1061203"/>
          </a:xfrm>
          <a:prstGeom prst="rect">
            <a:avLst/>
          </a:prstGeom>
        </p:spPr>
      </p:pic>
      <p:sp>
        <p:nvSpPr>
          <p:cNvPr id="23" name="TextBox 22"/>
          <p:cNvSpPr txBox="1"/>
          <p:nvPr/>
        </p:nvSpPr>
        <p:spPr>
          <a:xfrm>
            <a:off x="1409651" y="7581900"/>
            <a:ext cx="5372150" cy="7341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BCNN(6, 10).</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5234354" y="7581900"/>
            <a:ext cx="7976061" cy="707886"/>
          </a:xfrm>
          <a:prstGeom prst="rect">
            <a:avLst/>
          </a:prstGeom>
          <a:noFill/>
        </p:spPr>
        <p:txBody>
          <a:bodyPr wrap="square" rtlCol="0">
            <a:spAutoFit/>
          </a:bodyPr>
          <a:lstStyle/>
          <a:p>
            <a:pPr lvl="0" algn="ctr"/>
            <a:r>
              <a:rPr lang="vi-VN" sz="4000" b="1" dirty="0">
                <a:solidFill>
                  <a:srgbClr val="C00000"/>
                </a:solidFill>
              </a:rPr>
              <a:t>BCNN(6,10) = 30.</a:t>
            </a:r>
            <a:endParaRPr kumimoji="0" lang="en-US" sz="19900" b="1" i="0" u="none" strike="noStrike" kern="1200" cap="none" spc="0" normalizeH="0" baseline="0" noProof="0" dirty="0">
              <a:ln>
                <a:noFill/>
              </a:ln>
              <a:solidFill>
                <a:srgbClr val="C00000"/>
              </a:solidFill>
              <a:effectLst/>
              <a:uLnTx/>
              <a:uFillTx/>
              <a:latin typeface="Arial" panose="020B0604020202020204"/>
            </a:endParaRPr>
          </a:p>
        </p:txBody>
      </p:sp>
      <p:sp>
        <p:nvSpPr>
          <p:cNvPr id="25" name="TextBox 24"/>
          <p:cNvSpPr txBox="1"/>
          <p:nvPr/>
        </p:nvSpPr>
        <p:spPr>
          <a:xfrm>
            <a:off x="1409650" y="8420100"/>
            <a:ext cx="141351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6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hơn</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160.</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1147580" y="9334500"/>
            <a:ext cx="16109246" cy="707886"/>
          </a:xfrm>
          <a:prstGeom prst="rect">
            <a:avLst/>
          </a:prstGeom>
          <a:noFill/>
        </p:spPr>
        <p:txBody>
          <a:bodyPr wrap="square" rtlCol="0">
            <a:spAutoFit/>
          </a:bodyPr>
          <a:lstStyle/>
          <a:p>
            <a:pPr lvl="0" algn="ctr"/>
            <a:r>
              <a:rPr lang="vi-VN" sz="4000" b="1" dirty="0"/>
              <a:t>Các bội chung của 6 và 10 nhỏ hơn 160 là: 0, 30, 60, 90, 120, 150.</a:t>
            </a:r>
            <a:endParaRPr kumimoji="0" lang="en-US" sz="19900" b="1" i="0" u="none" strike="noStrike" kern="1200" cap="none" spc="0" normalizeH="0" baseline="0" noProof="0" dirty="0">
              <a:ln>
                <a:noFill/>
              </a:ln>
              <a:solidFill>
                <a:prstClr val="black"/>
              </a:solidFill>
              <a:effectLst/>
              <a:uLnTx/>
              <a:uFillTx/>
              <a:latin typeface="Arial" panose="020B0604020202020204"/>
            </a:endParaRPr>
          </a:p>
        </p:txBody>
      </p:sp>
    </p:spTree>
    <p:extLst>
      <p:ext uri="{BB962C8B-B14F-4D97-AF65-F5344CB8AC3E}">
        <p14:creationId xmlns:p14="http://schemas.microsoft.com/office/powerpoint/2010/main" val="3934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6"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75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randombar(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7" grpId="0" animBg="1"/>
      <p:bldP spid="26" grpId="0"/>
      <p:bldP spid="27" grpId="0"/>
      <p:bldP spid="20" grpId="0" animBg="1"/>
      <p:bldP spid="23" grpId="0"/>
      <p:bldP spid="24" grpId="0"/>
      <p:bldP spid="25"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419073" y="2297726"/>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89611" y="371379"/>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22827" y="8933797"/>
            <a:ext cx="2004775" cy="1843100"/>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423180" y="7354456"/>
            <a:ext cx="1499829" cy="3158683"/>
          </a:xfrm>
          <a:prstGeom prst="rect">
            <a:avLst/>
          </a:prstGeom>
        </p:spPr>
      </p:pic>
      <p:sp>
        <p:nvSpPr>
          <p:cNvPr id="19" name="TextBox 18"/>
          <p:cNvSpPr txBox="1"/>
          <p:nvPr/>
        </p:nvSpPr>
        <p:spPr>
          <a:xfrm>
            <a:off x="755139" y="371379"/>
            <a:ext cx="16688799" cy="869533"/>
          </a:xfrm>
          <a:prstGeom prst="rect">
            <a:avLst/>
          </a:prstGeom>
          <a:noFill/>
        </p:spPr>
        <p:txBody>
          <a:bodyPr wrap="square" rtlCol="0">
            <a:spAutoFit/>
          </a:bodyPr>
          <a:lstStyle/>
          <a:p>
            <a:pPr marL="127000" marR="0" lvl="0" indent="0" algn="l" defTabSz="914400" rtl="0" eaLnBrk="1" fontAlgn="auto" latinLnBrk="0" hangingPunct="1">
              <a:lnSpc>
                <a:spcPct val="115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Arial" panose="020B0604020202020204"/>
                <a:ea typeface="+mn-ea"/>
                <a:cs typeface="Arial" panose="020B0604020202020204" pitchFamily="34" charset="0"/>
              </a:rPr>
              <a:t>4. </a:t>
            </a:r>
            <a:r>
              <a:rPr kumimoji="0" lang="en-US" sz="4800" b="0" i="0" u="none" strike="noStrike" kern="1200" cap="none" spc="0" normalizeH="0" baseline="0" noProof="0" dirty="0" err="1" smtClean="0">
                <a:ln>
                  <a:noFill/>
                </a:ln>
                <a:solidFill>
                  <a:srgbClr val="000000"/>
                </a:solidFill>
                <a:effectLst/>
                <a:uLnTx/>
                <a:uFillTx/>
                <a:latin typeface="Arial" panose="020B0604020202020204"/>
                <a:ea typeface="+mn-ea"/>
                <a:cs typeface="Times New Roman" panose="02020603050405020304" pitchFamily="18" charset="0"/>
              </a:rPr>
              <a:t>Thực</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a:ea typeface="+mn-ea"/>
                <a:cs typeface="Times New Roman" panose="02020603050405020304" pitchFamily="18" charset="0"/>
              </a:rPr>
              <a:t>hiện</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a:ea typeface="+mn-ea"/>
                <a:cs typeface="Times New Roman" panose="02020603050405020304" pitchFamily="18" charset="0"/>
              </a:rPr>
              <a:t>các</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a:ea typeface="+mn-ea"/>
                <a:cs typeface="Times New Roman" panose="02020603050405020304" pitchFamily="18" charset="0"/>
              </a:rPr>
              <a:t>phép</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a:ea typeface="+mn-ea"/>
                <a:cs typeface="Times New Roman" panose="02020603050405020304" pitchFamily="18" charset="0"/>
              </a:rPr>
              <a:t>tính</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 </a:t>
            </a:r>
            <a:r>
              <a:rPr kumimoji="0" lang="en-US" sz="4800" b="0" i="0" u="none" strike="noStrike" kern="1200" cap="none" spc="0" normalizeH="0" noProof="0" dirty="0" err="1" smtClean="0">
                <a:ln>
                  <a:noFill/>
                </a:ln>
                <a:solidFill>
                  <a:srgbClr val="000000"/>
                </a:solidFill>
                <a:effectLst/>
                <a:uLnTx/>
                <a:uFillTx/>
                <a:latin typeface="Arial" panose="020B0604020202020204"/>
                <a:ea typeface="+mn-ea"/>
                <a:cs typeface="Times New Roman" panose="02020603050405020304" pitchFamily="18" charset="0"/>
              </a:rPr>
              <a:t>sau</a:t>
            </a:r>
            <a:r>
              <a:rPr kumimoji="0" lang="en-US" sz="4800" b="0" i="0" u="none" strike="noStrike" kern="1200" cap="none" spc="0" normalizeH="0" noProof="0" dirty="0" smtClean="0">
                <a:ln>
                  <a:noFill/>
                </a:ln>
                <a:solidFill>
                  <a:srgbClr val="000000"/>
                </a:solidFill>
                <a:effectLst/>
                <a:uLnTx/>
                <a:uFillTx/>
                <a:latin typeface="Arial" panose="020B0604020202020204"/>
                <a:ea typeface="+mn-ea"/>
                <a:cs typeface="Times New Roman" panose="02020603050405020304" pitchFamily="18" charset="0"/>
              </a:rPr>
              <a:t>:</a:t>
            </a:r>
          </a:p>
        </p:txBody>
      </p:sp>
      <p:sp>
        <p:nvSpPr>
          <p:cNvPr id="21" name="TextBox 20"/>
          <p:cNvSpPr txBox="1"/>
          <p:nvPr/>
        </p:nvSpPr>
        <p:spPr>
          <a:xfrm>
            <a:off x="7469672" y="2682013"/>
            <a:ext cx="25566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sng"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Giải</a:t>
            </a:r>
            <a:r>
              <a:rPr kumimoji="0" lang="en-US" sz="4800" b="1" i="1"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48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755139" y="1316094"/>
                <a:ext cx="3893061" cy="1626023"/>
              </a:xfrm>
              <a:prstGeom prst="rect">
                <a:avLst/>
              </a:prstGeom>
              <a:noFill/>
            </p:spPr>
            <p:txBody>
              <a:bodyPr wrap="square" rtlCol="0">
                <a:spAutoFit/>
              </a:bodyPr>
              <a:lstStyle/>
              <a:p>
                <a:pPr marL="127000" lvl="0">
                  <a:lnSpc>
                    <a:spcPct val="115000"/>
                  </a:lnSpc>
                </a:pPr>
                <a:r>
                  <a:rPr kumimoji="0" lang="en-US" sz="4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a:t>
                </a:r>
                <a:r>
                  <a:rPr kumimoji="0" lang="en-US" sz="60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19</m:t>
                        </m:r>
                      </m:num>
                      <m:den>
                        <m:r>
                          <a:rPr lang="vi-VN" sz="6000" i="1">
                            <a:latin typeface="Cambria Math" panose="02040503050406030204" pitchFamily="18" charset="0"/>
                          </a:rPr>
                          <m:t>48</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3</m:t>
                        </m:r>
                      </m:num>
                      <m:den>
                        <m:r>
                          <a:rPr lang="vi-VN" sz="6000" i="1">
                            <a:latin typeface="Cambria Math" panose="02040503050406030204" pitchFamily="18" charset="0"/>
                          </a:rPr>
                          <m:t>40</m:t>
                        </m:r>
                      </m:den>
                    </m:f>
                  </m:oMath>
                </a14:m>
                <a:r>
                  <a:rPr lang="vi-VN" sz="6000" dirty="0">
                    <a:latin typeface="Arial" panose="020B0604020202020204" pitchFamily="34" charset="0"/>
                    <a:cs typeface="Arial" panose="020B0604020202020204" pitchFamily="34" charset="0"/>
                  </a:rPr>
                  <a:t> </a:t>
                </a:r>
                <a:endParaRPr kumimoji="0" lang="en-US" sz="6000" i="0" u="none" strike="noStrike" kern="1200" cap="none" spc="0" normalizeH="0" noProof="0" dirty="0" smtClean="0">
                  <a:ln>
                    <a:noFill/>
                  </a:ln>
                  <a:effectLst/>
                  <a:uLnTx/>
                  <a:uFillTx/>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55139" y="1316094"/>
                <a:ext cx="3893061" cy="1626023"/>
              </a:xfrm>
              <a:prstGeom prst="rect">
                <a:avLst/>
              </a:prstGeom>
              <a:blipFill>
                <a:blip r:embed="rId14"/>
                <a:stretch>
                  <a:fillRect l="-3912" b="-112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483790" y="1252424"/>
                <a:ext cx="4799435" cy="1641796"/>
              </a:xfrm>
              <a:prstGeom prst="rect">
                <a:avLst/>
              </a:prstGeom>
              <a:noFill/>
            </p:spPr>
            <p:txBody>
              <a:bodyPr wrap="square" rtlCol="0">
                <a:spAutoFit/>
              </a:bodyPr>
              <a:lstStyle/>
              <a:p>
                <a:pPr marL="127000" lvl="0">
                  <a:lnSpc>
                    <a:spcPct val="115000"/>
                  </a:lnSpc>
                </a:pPr>
                <a:r>
                  <a:rPr kumimoji="0" lang="en-US" sz="4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b)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m:t>
                        </m:r>
                      </m:num>
                      <m:den>
                        <m:r>
                          <a:rPr lang="vi-VN" sz="6000" i="1">
                            <a:latin typeface="Cambria Math" panose="02040503050406030204" pitchFamily="18" charset="0"/>
                          </a:rPr>
                          <m:t>6</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7</m:t>
                        </m:r>
                      </m:num>
                      <m:den>
                        <m:r>
                          <a:rPr lang="vi-VN" sz="6000" i="1">
                            <a:latin typeface="Cambria Math" panose="02040503050406030204" pitchFamily="18" charset="0"/>
                          </a:rPr>
                          <m:t>27</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5</m:t>
                        </m:r>
                      </m:num>
                      <m:den>
                        <m:r>
                          <a:rPr lang="vi-VN" sz="6000" i="1">
                            <a:latin typeface="Cambria Math" panose="02040503050406030204" pitchFamily="18" charset="0"/>
                          </a:rPr>
                          <m:t>18</m:t>
                        </m:r>
                      </m:den>
                    </m:f>
                  </m:oMath>
                </a14:m>
                <a:endParaRPr kumimoji="0" lang="en-US" sz="6000" i="0" u="none" strike="noStrike" kern="1200" cap="none" spc="0" normalizeH="0" noProof="0" dirty="0" smtClean="0">
                  <a:ln>
                    <a:noFill/>
                  </a:ln>
                  <a:effectLst/>
                  <a:uLnTx/>
                  <a:uFillTx/>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1483790" y="1252424"/>
                <a:ext cx="4799435" cy="1641796"/>
              </a:xfrm>
              <a:prstGeom prst="rect">
                <a:avLst/>
              </a:prstGeom>
              <a:blipFill>
                <a:blip r:embed="rId15"/>
                <a:stretch>
                  <a:fillRect l="-3177" b="-10741"/>
                </a:stretch>
              </a:blipFill>
            </p:spPr>
            <p:txBody>
              <a:bodyPr/>
              <a:lstStyle/>
              <a:p>
                <a:r>
                  <a:rPr lang="vi-VN">
                    <a:noFill/>
                  </a:rPr>
                  <a:t> </a:t>
                </a:r>
              </a:p>
            </p:txBody>
          </p:sp>
        </mc:Fallback>
      </mc:AlternateContent>
      <p:sp>
        <p:nvSpPr>
          <p:cNvPr id="20" name="TextBox 19"/>
          <p:cNvSpPr txBox="1"/>
          <p:nvPr/>
        </p:nvSpPr>
        <p:spPr>
          <a:xfrm>
            <a:off x="326734" y="3637806"/>
            <a:ext cx="9045866" cy="830997"/>
          </a:xfrm>
          <a:prstGeom prst="rect">
            <a:avLst/>
          </a:prstGeom>
          <a:noFill/>
        </p:spPr>
        <p:txBody>
          <a:bodyPr wrap="square" rtlCol="0">
            <a:spAutoFit/>
          </a:bodyPr>
          <a:lstStyle/>
          <a:p>
            <a:pPr algn="just"/>
            <a:r>
              <a:rPr lang="en-US" sz="4800" dirty="0">
                <a:latin typeface="Arial" panose="020B0604020202020204" pitchFamily="34" charset="0"/>
                <a:cs typeface="Arial" panose="020B0604020202020204" pitchFamily="34" charset="0"/>
              </a:rPr>
              <a:t>a</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Có</a:t>
            </a:r>
            <a:r>
              <a:rPr lang="en-US" sz="4800" dirty="0" smtClean="0">
                <a:latin typeface="Arial" panose="020B0604020202020204" pitchFamily="34" charset="0"/>
                <a:cs typeface="Arial" panose="020B0604020202020204" pitchFamily="34" charset="0"/>
              </a:rPr>
              <a:t>: </a:t>
            </a:r>
            <a:r>
              <a:rPr lang="vi-VN" sz="4400" dirty="0"/>
              <a:t>BCNN (48, 40) = </a:t>
            </a:r>
            <a:r>
              <a:rPr lang="vi-VN" sz="4400" dirty="0" smtClean="0"/>
              <a:t>240</a:t>
            </a:r>
            <a:endParaRPr lang="en-US" sz="4400" dirty="0"/>
          </a:p>
        </p:txBody>
      </p:sp>
      <mc:AlternateContent xmlns:mc="http://schemas.openxmlformats.org/markup-compatibility/2006" xmlns:a14="http://schemas.microsoft.com/office/drawing/2010/main">
        <mc:Choice Requires="a14">
          <p:sp>
            <p:nvSpPr>
              <p:cNvPr id="23" name="TextBox 22"/>
              <p:cNvSpPr txBox="1"/>
              <p:nvPr/>
            </p:nvSpPr>
            <p:spPr>
              <a:xfrm>
                <a:off x="36786" y="4672370"/>
                <a:ext cx="10341267" cy="1439689"/>
              </a:xfrm>
              <a:prstGeom prst="rect">
                <a:avLst/>
              </a:prstGeom>
              <a:noFill/>
            </p:spPr>
            <p:txBody>
              <a:bodyPr wrap="square" rtlCol="0">
                <a:spAutoFit/>
              </a:bodyPr>
              <a:lstStyle/>
              <a:p>
                <a:pPr lvl="0" algn="just"/>
                <a:r>
                  <a:rPr lang="en-US" sz="6000" dirty="0" smtClean="0">
                    <a:latin typeface="Arial" panose="020B0604020202020204" pitchFamily="34" charset="0"/>
                    <a:cs typeface="Arial" panose="020B0604020202020204" pitchFamily="34" charset="0"/>
                  </a:rPr>
                  <a:t>=&gt;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19</m:t>
                        </m:r>
                      </m:num>
                      <m:den>
                        <m:r>
                          <a:rPr lang="vi-VN" sz="6000" i="1">
                            <a:latin typeface="Cambria Math" panose="02040503050406030204" pitchFamily="18" charset="0"/>
                          </a:rPr>
                          <m:t>48</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3</m:t>
                        </m:r>
                      </m:num>
                      <m:den>
                        <m:r>
                          <a:rPr lang="vi-VN" sz="6000" i="1">
                            <a:latin typeface="Cambria Math" panose="02040503050406030204" pitchFamily="18" charset="0"/>
                          </a:rPr>
                          <m:t>40</m:t>
                        </m:r>
                      </m:den>
                    </m:f>
                  </m:oMath>
                </a14:m>
                <a:r>
                  <a:rPr lang="en-US" sz="6000" dirty="0" smtClean="0">
                    <a:latin typeface="Arial" panose="020B0604020202020204" pitchFamily="34" charset="0"/>
                    <a:cs typeface="Arial" panose="020B0604020202020204" pitchFamily="34" charset="0"/>
                  </a:rPr>
                  <a:t> </a:t>
                </a:r>
                <a:r>
                  <a:rPr lang="vi-VN" sz="6000" dirty="0" smtClean="0">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19.5</m:t>
                        </m:r>
                      </m:num>
                      <m:den>
                        <m:r>
                          <a:rPr lang="vi-VN" sz="6000" i="1">
                            <a:latin typeface="Cambria Math" panose="02040503050406030204" pitchFamily="18" charset="0"/>
                          </a:rPr>
                          <m:t>48.5</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3.6</m:t>
                        </m:r>
                      </m:num>
                      <m:den>
                        <m:r>
                          <a:rPr lang="vi-VN" sz="6000" i="1">
                            <a:latin typeface="Cambria Math" panose="02040503050406030204" pitchFamily="18" charset="0"/>
                          </a:rPr>
                          <m:t>40.6</m:t>
                        </m:r>
                      </m:den>
                    </m:f>
                  </m:oMath>
                </a14:m>
                <a:r>
                  <a:rPr lang="vi-VN" sz="6000" dirty="0">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77</m:t>
                        </m:r>
                      </m:num>
                      <m:den>
                        <m:r>
                          <a:rPr lang="vi-VN" sz="6000" i="1">
                            <a:latin typeface="Cambria Math" panose="02040503050406030204" pitchFamily="18" charset="0"/>
                          </a:rPr>
                          <m:t>240</m:t>
                        </m:r>
                      </m:den>
                    </m:f>
                  </m:oMath>
                </a14:m>
                <a:endParaRPr lang="en-US" sz="6000" dirty="0">
                  <a:solidFill>
                    <a:prstClr val="black"/>
                  </a:solidFill>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6786" y="4672370"/>
                <a:ext cx="10341267" cy="1439689"/>
              </a:xfrm>
              <a:prstGeom prst="rect">
                <a:avLst/>
              </a:prstGeom>
              <a:blipFill>
                <a:blip r:embed="rId16"/>
                <a:stretch>
                  <a:fillRect l="-3538" b="-1223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5513" y="6402290"/>
                <a:ext cx="7965373" cy="1435329"/>
              </a:xfrm>
              <a:prstGeom prst="rect">
                <a:avLst/>
              </a:prstGeom>
              <a:noFill/>
            </p:spPr>
            <p:txBody>
              <a:bodyPr wrap="square" rtlCol="0">
                <a:spAutoFit/>
              </a:bodyPr>
              <a:lstStyle/>
              <a:p>
                <a:pPr algn="just"/>
                <a:r>
                  <a:rPr lang="en-US" sz="6000" dirty="0" smtClean="0"/>
                  <a:t> </a:t>
                </a:r>
                <a:r>
                  <a:rPr lang="en-US" sz="6000" dirty="0" err="1" smtClean="0"/>
                  <a:t>Vậy</a:t>
                </a:r>
                <a:r>
                  <a:rPr lang="en-US" sz="6000" dirty="0" smtClean="0"/>
                  <a:t>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𝟏𝟗</m:t>
                        </m:r>
                      </m:num>
                      <m:den>
                        <m:r>
                          <a:rPr lang="vi-VN" sz="6000" b="1" i="1">
                            <a:latin typeface="Cambria Math" panose="02040503050406030204" pitchFamily="18" charset="0"/>
                          </a:rPr>
                          <m:t>𝟒𝟖</m:t>
                        </m:r>
                      </m:den>
                    </m:f>
                  </m:oMath>
                </a14:m>
                <a:r>
                  <a:rPr lang="vi-VN" sz="6000" b="1" dirty="0">
                    <a:cs typeface="Arial" panose="020B0604020202020204" pitchFamily="34" charset="0"/>
                  </a:rPr>
                  <a:t> -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𝟑</m:t>
                        </m:r>
                      </m:num>
                      <m:den>
                        <m:r>
                          <a:rPr lang="vi-VN" sz="6000" b="1" i="1">
                            <a:latin typeface="Cambria Math" panose="02040503050406030204" pitchFamily="18" charset="0"/>
                          </a:rPr>
                          <m:t>𝟒𝟎</m:t>
                        </m:r>
                      </m:den>
                    </m:f>
                  </m:oMath>
                </a14:m>
                <a:r>
                  <a:rPr lang="en-US" sz="6000" b="1" dirty="0" smtClean="0"/>
                  <a:t> = </a:t>
                </a:r>
                <a14:m>
                  <m:oMath xmlns:m="http://schemas.openxmlformats.org/officeDocument/2006/math">
                    <m:f>
                      <m:fPr>
                        <m:ctrlPr>
                          <a:rPr lang="en-US" sz="6000" b="1" i="1">
                            <a:latin typeface="Cambria Math" panose="02040503050406030204" pitchFamily="18" charset="0"/>
                          </a:rPr>
                        </m:ctrlPr>
                      </m:fPr>
                      <m:num>
                        <m:r>
                          <a:rPr lang="vi-VN" sz="6000" b="1" i="0">
                            <a:latin typeface="Cambria Math" panose="02040503050406030204" pitchFamily="18" charset="0"/>
                          </a:rPr>
                          <m:t>𝟕𝟕</m:t>
                        </m:r>
                      </m:num>
                      <m:den>
                        <m:r>
                          <a:rPr lang="vi-VN" sz="6000" b="1" i="0">
                            <a:latin typeface="Cambria Math" panose="02040503050406030204" pitchFamily="18" charset="0"/>
                          </a:rPr>
                          <m:t>𝟐𝟒𝟎</m:t>
                        </m:r>
                      </m:den>
                    </m:f>
                  </m:oMath>
                </a14:m>
                <a:endParaRPr lang="en-US" sz="60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665513" y="6402290"/>
                <a:ext cx="7965373" cy="1435329"/>
              </a:xfrm>
              <a:prstGeom prst="rect">
                <a:avLst/>
              </a:prstGeom>
              <a:blipFill>
                <a:blip r:embed="rId17"/>
                <a:stretch>
                  <a:fillRect l="-1913" b="-11864"/>
                </a:stretch>
              </a:blipFill>
            </p:spPr>
            <p:txBody>
              <a:bodyPr/>
              <a:lstStyle/>
              <a:p>
                <a:r>
                  <a:rPr lang="vi-VN">
                    <a:noFill/>
                  </a:rPr>
                  <a:t> </a:t>
                </a:r>
              </a:p>
            </p:txBody>
          </p:sp>
        </mc:Fallback>
      </mc:AlternateContent>
      <p:sp>
        <p:nvSpPr>
          <p:cNvPr id="26" name="TextBox 25"/>
          <p:cNvSpPr txBox="1"/>
          <p:nvPr/>
        </p:nvSpPr>
        <p:spPr>
          <a:xfrm>
            <a:off x="10228699" y="3644142"/>
            <a:ext cx="9045866" cy="769441"/>
          </a:xfrm>
          <a:prstGeom prst="rect">
            <a:avLst/>
          </a:prstGeom>
          <a:noFill/>
        </p:spPr>
        <p:txBody>
          <a:bodyPr wrap="square" rtlCol="0">
            <a:spAutoFit/>
          </a:bodyPr>
          <a:lstStyle/>
          <a:p>
            <a:pPr algn="just"/>
            <a:r>
              <a:rPr lang="en-US" sz="4400" dirty="0">
                <a:latin typeface="Arial" panose="020B0604020202020204" pitchFamily="34" charset="0"/>
                <a:cs typeface="Arial" panose="020B0604020202020204" pitchFamily="34" charset="0"/>
              </a:rPr>
              <a:t>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vi-VN" sz="4400" dirty="0">
                <a:latin typeface="Arial" panose="020B0604020202020204" pitchFamily="34" charset="0"/>
                <a:cs typeface="Arial" panose="020B0604020202020204" pitchFamily="34" charset="0"/>
              </a:rPr>
              <a:t>BCNN </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6, 27, 18) = 54</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Box 26"/>
              <p:cNvSpPr txBox="1"/>
              <p:nvPr/>
            </p:nvSpPr>
            <p:spPr>
              <a:xfrm>
                <a:off x="9841252" y="4253220"/>
                <a:ext cx="10341267" cy="3326039"/>
              </a:xfrm>
              <a:prstGeom prst="rect">
                <a:avLst/>
              </a:prstGeom>
              <a:noFill/>
            </p:spPr>
            <p:txBody>
              <a:bodyPr wrap="square" rtlCol="0">
                <a:spAutoFit/>
              </a:bodyPr>
              <a:lstStyle/>
              <a:p>
                <a:pPr marL="857250" lvl="0" indent="-857250" algn="just">
                  <a:lnSpc>
                    <a:spcPct val="120000"/>
                  </a:lnSpc>
                  <a:buFont typeface="Symbol" panose="05050102010706020507" pitchFamily="18" charset="2"/>
                  <a:buChar char="Þ"/>
                </a:pP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m:t>
                        </m:r>
                      </m:num>
                      <m:den>
                        <m:r>
                          <a:rPr lang="vi-VN" sz="6000" i="1">
                            <a:latin typeface="Cambria Math" panose="02040503050406030204" pitchFamily="18" charset="0"/>
                          </a:rPr>
                          <m:t>6</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7</m:t>
                        </m:r>
                      </m:num>
                      <m:den>
                        <m:r>
                          <a:rPr lang="vi-VN" sz="6000" i="1">
                            <a:latin typeface="Cambria Math" panose="02040503050406030204" pitchFamily="18" charset="0"/>
                          </a:rPr>
                          <m:t>27</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5</m:t>
                        </m:r>
                      </m:num>
                      <m:den>
                        <m:r>
                          <a:rPr lang="vi-VN" sz="6000" i="1">
                            <a:latin typeface="Cambria Math" panose="02040503050406030204" pitchFamily="18" charset="0"/>
                          </a:rPr>
                          <m:t>18</m:t>
                        </m:r>
                      </m:den>
                    </m:f>
                  </m:oMath>
                </a14:m>
                <a:r>
                  <a:rPr lang="vi-VN" sz="6000" dirty="0">
                    <a:latin typeface="Arial" panose="020B0604020202020204" pitchFamily="34" charset="0"/>
                    <a:cs typeface="Arial" panose="020B0604020202020204" pitchFamily="34" charset="0"/>
                  </a:rPr>
                  <a:t> </a:t>
                </a:r>
                <a:endParaRPr lang="en-US" sz="6000" dirty="0" smtClean="0">
                  <a:latin typeface="Arial" panose="020B0604020202020204" pitchFamily="34" charset="0"/>
                  <a:cs typeface="Arial" panose="020B0604020202020204" pitchFamily="34" charset="0"/>
                </a:endParaRPr>
              </a:p>
              <a:p>
                <a:pPr lvl="0" algn="just">
                  <a:lnSpc>
                    <a:spcPct val="120000"/>
                  </a:lnSpc>
                </a:pPr>
                <a:r>
                  <a:rPr lang="vi-VN" sz="6000" dirty="0" smtClean="0">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1.9</m:t>
                        </m:r>
                      </m:num>
                      <m:den>
                        <m:r>
                          <a:rPr lang="vi-VN" sz="6000" i="1">
                            <a:latin typeface="Cambria Math" panose="02040503050406030204" pitchFamily="18" charset="0"/>
                          </a:rPr>
                          <m:t>6.9</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7.2</m:t>
                        </m:r>
                      </m:num>
                      <m:den>
                        <m:r>
                          <a:rPr lang="vi-VN" sz="6000" i="1">
                            <a:latin typeface="Cambria Math" panose="02040503050406030204" pitchFamily="18" charset="0"/>
                          </a:rPr>
                          <m:t>27.2</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5.3</m:t>
                        </m:r>
                      </m:num>
                      <m:den>
                        <m:r>
                          <a:rPr lang="vi-VN" sz="6000" i="1">
                            <a:latin typeface="Cambria Math" panose="02040503050406030204" pitchFamily="18" charset="0"/>
                          </a:rPr>
                          <m:t>18.3</m:t>
                        </m:r>
                      </m:den>
                    </m:f>
                  </m:oMath>
                </a14:m>
                <a:r>
                  <a:rPr lang="vi-VN" sz="6000" dirty="0">
                    <a:latin typeface="Arial" panose="020B0604020202020204" pitchFamily="34" charset="0"/>
                    <a:cs typeface="Arial" panose="020B0604020202020204" pitchFamily="34" charset="0"/>
                  </a:rPr>
                  <a:t> =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38</m:t>
                        </m:r>
                      </m:num>
                      <m:den>
                        <m:r>
                          <a:rPr lang="vi-VN" sz="6000" i="1">
                            <a:latin typeface="Cambria Math" panose="02040503050406030204" pitchFamily="18" charset="0"/>
                          </a:rPr>
                          <m:t>54</m:t>
                        </m:r>
                      </m:den>
                    </m:f>
                  </m:oMath>
                </a14:m>
                <a:r>
                  <a:rPr lang="en-US" sz="6000" dirty="0" smtClean="0">
                    <a:latin typeface="Arial" panose="020B0604020202020204" pitchFamily="34" charset="0"/>
                    <a:cs typeface="Arial" panose="020B0604020202020204" pitchFamily="34" charset="0"/>
                  </a:rPr>
                  <a:t> </a:t>
                </a:r>
                <a:r>
                  <a:rPr lang="vi-VN" sz="6000" dirty="0" smtClean="0">
                    <a:latin typeface="Arial" panose="020B0604020202020204" pitchFamily="34" charset="0"/>
                    <a:cs typeface="Arial" panose="020B0604020202020204" pitchFamily="34" charset="0"/>
                  </a:rPr>
                  <a:t>= </a:t>
                </a:r>
                <a14:m>
                  <m:oMath xmlns:m="http://schemas.openxmlformats.org/officeDocument/2006/math">
                    <m:f>
                      <m:fPr>
                        <m:ctrlPr>
                          <a:rPr lang="en-US" sz="6000" i="1">
                            <a:latin typeface="Cambria Math" panose="02040503050406030204" pitchFamily="18" charset="0"/>
                          </a:rPr>
                        </m:ctrlPr>
                      </m:fPr>
                      <m:num>
                        <m:r>
                          <a:rPr lang="vi-VN" sz="6000" i="1">
                            <a:latin typeface="Cambria Math" panose="02040503050406030204" pitchFamily="18" charset="0"/>
                          </a:rPr>
                          <m:t>19</m:t>
                        </m:r>
                      </m:num>
                      <m:den>
                        <m:r>
                          <a:rPr lang="vi-VN" sz="6000" i="1">
                            <a:latin typeface="Cambria Math" panose="02040503050406030204" pitchFamily="18" charset="0"/>
                          </a:rPr>
                          <m:t>27</m:t>
                        </m:r>
                      </m:den>
                    </m:f>
                  </m:oMath>
                </a14:m>
                <a:endParaRPr lang="en-US" sz="6000" dirty="0">
                  <a:solidFill>
                    <a:prstClr val="black"/>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841252" y="4253220"/>
                <a:ext cx="10341267" cy="3326039"/>
              </a:xfrm>
              <a:prstGeom prst="rect">
                <a:avLst/>
              </a:prstGeom>
              <a:blipFill>
                <a:blip r:embed="rId18"/>
                <a:stretch>
                  <a:fillRect l="-3536" b="-31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9504841" y="7849430"/>
                <a:ext cx="7965373" cy="1435329"/>
              </a:xfrm>
              <a:prstGeom prst="rect">
                <a:avLst/>
              </a:prstGeom>
              <a:noFill/>
            </p:spPr>
            <p:txBody>
              <a:bodyPr wrap="square" rtlCol="0">
                <a:spAutoFit/>
              </a:bodyPr>
              <a:lstStyle/>
              <a:p>
                <a:pPr algn="just"/>
                <a:r>
                  <a:rPr lang="en-US" sz="6000" dirty="0" smtClean="0"/>
                  <a:t> </a:t>
                </a:r>
                <a:r>
                  <a:rPr lang="en-US" sz="4800" dirty="0" err="1" smtClean="0"/>
                  <a:t>Vậy</a:t>
                </a:r>
                <a:r>
                  <a:rPr lang="en-US" sz="6000" dirty="0" smtClean="0"/>
                  <a:t>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𝟏</m:t>
                        </m:r>
                      </m:num>
                      <m:den>
                        <m:r>
                          <a:rPr lang="vi-VN" sz="6000" b="1" i="1">
                            <a:latin typeface="Cambria Math" panose="02040503050406030204" pitchFamily="18" charset="0"/>
                          </a:rPr>
                          <m:t>𝟔</m:t>
                        </m:r>
                      </m:den>
                    </m:f>
                  </m:oMath>
                </a14:m>
                <a:r>
                  <a:rPr lang="vi-VN" sz="6000" b="1" i="1" dirty="0">
                    <a:cs typeface="Arial" panose="020B0604020202020204" pitchFamily="34" charset="0"/>
                  </a:rPr>
                  <a:t> +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𝟕</m:t>
                        </m:r>
                      </m:num>
                      <m:den>
                        <m:r>
                          <a:rPr lang="vi-VN" sz="6000" b="1" i="1">
                            <a:latin typeface="Cambria Math" panose="02040503050406030204" pitchFamily="18" charset="0"/>
                          </a:rPr>
                          <m:t>𝟐𝟕</m:t>
                        </m:r>
                      </m:den>
                    </m:f>
                  </m:oMath>
                </a14:m>
                <a:r>
                  <a:rPr lang="vi-VN" sz="6000" b="1" i="1" dirty="0">
                    <a:cs typeface="Arial" panose="020B0604020202020204" pitchFamily="34" charset="0"/>
                  </a:rPr>
                  <a:t> +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𝟓</m:t>
                        </m:r>
                      </m:num>
                      <m:den>
                        <m:r>
                          <a:rPr lang="vi-VN" sz="6000" b="1" i="1">
                            <a:latin typeface="Cambria Math" panose="02040503050406030204" pitchFamily="18" charset="0"/>
                          </a:rPr>
                          <m:t>𝟏𝟖</m:t>
                        </m:r>
                      </m:den>
                    </m:f>
                  </m:oMath>
                </a14:m>
                <a:r>
                  <a:rPr lang="en-US" sz="6000" b="1" i="1" dirty="0" smtClean="0">
                    <a:cs typeface="Arial" panose="020B0604020202020204" pitchFamily="34" charset="0"/>
                  </a:rPr>
                  <a:t> </a:t>
                </a:r>
                <a:r>
                  <a:rPr lang="vi-VN" sz="6000" b="1" i="1" dirty="0" smtClean="0">
                    <a:cs typeface="Arial" panose="020B0604020202020204" pitchFamily="34" charset="0"/>
                  </a:rPr>
                  <a:t>= </a:t>
                </a:r>
                <a14:m>
                  <m:oMath xmlns:m="http://schemas.openxmlformats.org/officeDocument/2006/math">
                    <m:f>
                      <m:fPr>
                        <m:ctrlPr>
                          <a:rPr lang="en-US" sz="6000" b="1" i="1">
                            <a:latin typeface="Cambria Math" panose="02040503050406030204" pitchFamily="18" charset="0"/>
                          </a:rPr>
                        </m:ctrlPr>
                      </m:fPr>
                      <m:num>
                        <m:r>
                          <a:rPr lang="vi-VN" sz="6000" b="1" i="1">
                            <a:latin typeface="Cambria Math" panose="02040503050406030204" pitchFamily="18" charset="0"/>
                          </a:rPr>
                          <m:t>𝟏𝟗</m:t>
                        </m:r>
                      </m:num>
                      <m:den>
                        <m:r>
                          <a:rPr lang="vi-VN" sz="6000" b="1" i="1">
                            <a:latin typeface="Cambria Math" panose="02040503050406030204" pitchFamily="18" charset="0"/>
                          </a:rPr>
                          <m:t>𝟐𝟕</m:t>
                        </m:r>
                      </m:den>
                    </m:f>
                  </m:oMath>
                </a14:m>
                <a:endParaRPr lang="en-US" sz="6000" b="1" i="1" dirty="0"/>
              </a:p>
            </p:txBody>
          </p:sp>
        </mc:Choice>
        <mc:Fallback xmlns="">
          <p:sp>
            <p:nvSpPr>
              <p:cNvPr id="28" name="TextBox 27"/>
              <p:cNvSpPr txBox="1">
                <a:spLocks noRot="1" noChangeAspect="1" noMove="1" noResize="1" noEditPoints="1" noAdjustHandles="1" noChangeArrowheads="1" noChangeShapeType="1" noTextEdit="1"/>
              </p:cNvSpPr>
              <p:nvPr/>
            </p:nvSpPr>
            <p:spPr>
              <a:xfrm>
                <a:off x="9504841" y="7849430"/>
                <a:ext cx="7965373" cy="1435329"/>
              </a:xfrm>
              <a:prstGeom prst="rect">
                <a:avLst/>
              </a:prstGeom>
              <a:blipFill>
                <a:blip r:embed="rId19"/>
                <a:stretch>
                  <a:fillRect l="-765" b="-13191"/>
                </a:stretch>
              </a:blipFill>
            </p:spPr>
            <p:txBody>
              <a:bodyPr/>
              <a:lstStyle/>
              <a:p>
                <a:r>
                  <a:rPr lang="vi-VN">
                    <a:noFill/>
                  </a:rPr>
                  <a:t> </a:t>
                </a:r>
              </a:p>
            </p:txBody>
          </p:sp>
        </mc:Fallback>
      </mc:AlternateContent>
      <p:cxnSp>
        <p:nvCxnSpPr>
          <p:cNvPr id="3" name="Straight Connector 2"/>
          <p:cNvCxnSpPr/>
          <p:nvPr/>
        </p:nvCxnSpPr>
        <p:spPr>
          <a:xfrm>
            <a:off x="9099538" y="3513010"/>
            <a:ext cx="0" cy="6507290"/>
          </a:xfrm>
          <a:prstGeom prst="line">
            <a:avLst/>
          </a:prstGeom>
          <a:ln w="5715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485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7">
                                            <p:txEl>
                                              <p:pRg st="0" end="0"/>
                                            </p:txEl>
                                          </p:spTgt>
                                        </p:tgtEl>
                                        <p:attrNameLst>
                                          <p:attrName>style.visibility</p:attrName>
                                        </p:attrNameLst>
                                      </p:cBhvr>
                                      <p:to>
                                        <p:strVal val="visible"/>
                                      </p:to>
                                    </p:set>
                                    <p:anim calcmode="lin" valueType="num">
                                      <p:cBhvr additive="base">
                                        <p:cTn id="5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 calcmode="lin" valueType="num">
                                      <p:cBhvr additive="base">
                                        <p:cTn id="59"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1" grpId="0"/>
      <p:bldP spid="12" grpId="0"/>
      <p:bldP spid="20" grpId="0"/>
      <p:bldP spid="23" grpId="0"/>
      <p:bldP spid="25" grpId="0"/>
      <p:bldP spid="26" grpId="0"/>
      <p:bldP spid="27" grpId="0" uiExpand="1" build="allAtOnce"/>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245644"/>
            <a:ext cx="16840200" cy="443363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800" dirty="0">
                <a:solidFill>
                  <a:schemeClr val="bg1"/>
                </a:solidFill>
              </a:rPr>
              <a:t>Để chuẩn bị trò chơi trong chuyến đi dã ngoại, cô Ánh đi siêu thị mua bóng bàn và cốc sao cho số quả bóng bán bằng số cốc. Tuy nhiên, tại siêu thị, bóng bàn chỉ bán theo hộp gồm </a:t>
            </a:r>
            <a:r>
              <a:rPr lang="vi-VN" sz="4800" b="1" dirty="0">
                <a:solidFill>
                  <a:schemeClr val="bg1"/>
                </a:solidFill>
              </a:rPr>
              <a:t>6 quả</a:t>
            </a:r>
            <a:r>
              <a:rPr lang="vi-VN" sz="4800" dirty="0">
                <a:solidFill>
                  <a:schemeClr val="bg1"/>
                </a:solidFill>
              </a:rPr>
              <a:t>, cốc chỉ bán theo bộ gồm </a:t>
            </a:r>
            <a:r>
              <a:rPr lang="vi-VN" sz="4800" b="1" dirty="0">
                <a:solidFill>
                  <a:schemeClr val="bg1"/>
                </a:solidFill>
              </a:rPr>
              <a:t>8 chiếc</a:t>
            </a:r>
            <a:r>
              <a:rPr lang="vi-VN" sz="4800" dirty="0" smtClean="0">
                <a:solidFill>
                  <a:schemeClr val="bg1"/>
                </a:solidFill>
              </a:rPr>
              <a:t>.</a:t>
            </a:r>
            <a:endParaRPr lang="en-US" sz="4800" dirty="0">
              <a:solidFill>
                <a:schemeClr val="bg1"/>
              </a:solidFill>
            </a:endParaRPr>
          </a:p>
        </p:txBody>
      </p:sp>
      <p:pic>
        <p:nvPicPr>
          <p:cNvPr id="1038" name="Picture 14" descr="Quả bóng bàn DHS 3 sao (hộp 6 quả) chính hãng và giá rẻ nhấ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0175" y="22607"/>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ộ 8 Cốc Pha Lê NACHTMANN BOSSA NOVA TUMBLER Của Đức – Siêu thị Đức76 –  Sieuthiduc76.v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78916" y="-46983"/>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57350" y="4799692"/>
            <a:ext cx="4724400" cy="923330"/>
          </a:xfrm>
          <a:prstGeom prst="rect">
            <a:avLst/>
          </a:prstGeom>
          <a:solidFill>
            <a:schemeClr val="accent2">
              <a:lumMod val="20000"/>
              <a:lumOff val="80000"/>
            </a:schemeClr>
          </a:solidFill>
        </p:spPr>
        <p:txBody>
          <a:bodyPr wrap="square" rtlCol="0">
            <a:spAutoFit/>
          </a:bodyPr>
          <a:lstStyle/>
          <a:p>
            <a:pPr algn="ctr"/>
            <a:r>
              <a:rPr lang="en-US" sz="5400" dirty="0" smtClean="0"/>
              <a:t>6 </a:t>
            </a:r>
            <a:r>
              <a:rPr lang="en-US" sz="5400" dirty="0" err="1" smtClean="0"/>
              <a:t>quả</a:t>
            </a:r>
            <a:endParaRPr lang="vi-VN" sz="5400" dirty="0"/>
          </a:p>
        </p:txBody>
      </p:sp>
      <p:sp>
        <p:nvSpPr>
          <p:cNvPr id="11" name="TextBox 10"/>
          <p:cNvSpPr txBox="1"/>
          <p:nvPr/>
        </p:nvSpPr>
        <p:spPr>
          <a:xfrm>
            <a:off x="12039600" y="4762594"/>
            <a:ext cx="4724400" cy="923330"/>
          </a:xfrm>
          <a:prstGeom prst="rect">
            <a:avLst/>
          </a:prstGeom>
          <a:solidFill>
            <a:schemeClr val="accent3">
              <a:lumMod val="60000"/>
              <a:lumOff val="40000"/>
            </a:schemeClr>
          </a:solidFill>
        </p:spPr>
        <p:txBody>
          <a:bodyPr wrap="square" rtlCol="0">
            <a:spAutoFit/>
          </a:bodyPr>
          <a:lstStyle/>
          <a:p>
            <a:pPr algn="ctr"/>
            <a:r>
              <a:rPr lang="en-US" sz="5400" dirty="0" smtClean="0"/>
              <a:t>8 </a:t>
            </a:r>
            <a:r>
              <a:rPr lang="en-US" sz="5400" dirty="0" err="1" smtClean="0"/>
              <a:t>chiếc</a:t>
            </a:r>
            <a:endParaRPr lang="vi-VN" sz="5400" dirty="0"/>
          </a:p>
        </p:txBody>
      </p:sp>
      <p:sp>
        <p:nvSpPr>
          <p:cNvPr id="5" name="Cloud Callout 4"/>
          <p:cNvSpPr/>
          <p:nvPr/>
        </p:nvSpPr>
        <p:spPr>
          <a:xfrm>
            <a:off x="8686800" y="6210300"/>
            <a:ext cx="9274342" cy="3200400"/>
          </a:xfrm>
          <a:prstGeom prst="cloudCallout">
            <a:avLst>
              <a:gd name="adj1" fmla="val -76187"/>
              <a:gd name="adj2" fmla="val 4555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i="1" dirty="0" err="1">
                <a:solidFill>
                  <a:srgbClr val="002060"/>
                </a:solidFill>
              </a:rPr>
              <a:t>Hỏi</a:t>
            </a:r>
            <a:r>
              <a:rPr lang="en-US" sz="4000" i="1" dirty="0">
                <a:solidFill>
                  <a:srgbClr val="002060"/>
                </a:solidFill>
              </a:rPr>
              <a:t> </a:t>
            </a:r>
            <a:r>
              <a:rPr lang="en-US" sz="4000" i="1" dirty="0" err="1">
                <a:solidFill>
                  <a:srgbClr val="002060"/>
                </a:solidFill>
              </a:rPr>
              <a:t>cô</a:t>
            </a:r>
            <a:r>
              <a:rPr lang="en-US" sz="4000" i="1" dirty="0">
                <a:solidFill>
                  <a:srgbClr val="002060"/>
                </a:solidFill>
              </a:rPr>
              <a:t> </a:t>
            </a:r>
            <a:r>
              <a:rPr lang="en-US" sz="4000" i="1" dirty="0" err="1">
                <a:solidFill>
                  <a:srgbClr val="002060"/>
                </a:solidFill>
              </a:rPr>
              <a:t>Ánh</a:t>
            </a:r>
            <a:r>
              <a:rPr lang="en-US" sz="4000" i="1" dirty="0">
                <a:solidFill>
                  <a:srgbClr val="002060"/>
                </a:solidFill>
              </a:rPr>
              <a:t> </a:t>
            </a:r>
            <a:r>
              <a:rPr lang="en-US" sz="4000" i="1" dirty="0" err="1">
                <a:solidFill>
                  <a:srgbClr val="002060"/>
                </a:solidFill>
              </a:rPr>
              <a:t>phải</a:t>
            </a:r>
            <a:r>
              <a:rPr lang="en-US" sz="4000" i="1" dirty="0">
                <a:solidFill>
                  <a:srgbClr val="002060"/>
                </a:solidFill>
              </a:rPr>
              <a:t> </a:t>
            </a:r>
            <a:r>
              <a:rPr lang="en-US" sz="4000" i="1" dirty="0" err="1">
                <a:solidFill>
                  <a:srgbClr val="002060"/>
                </a:solidFill>
              </a:rPr>
              <a:t>mua</a:t>
            </a:r>
            <a:r>
              <a:rPr lang="en-US" sz="4000" i="1" dirty="0">
                <a:solidFill>
                  <a:srgbClr val="002060"/>
                </a:solidFill>
              </a:rPr>
              <a:t> </a:t>
            </a:r>
            <a:r>
              <a:rPr lang="en-US" sz="4000" i="1" dirty="0" err="1">
                <a:solidFill>
                  <a:srgbClr val="002060"/>
                </a:solidFill>
              </a:rPr>
              <a:t>ít</a:t>
            </a:r>
            <a:r>
              <a:rPr lang="en-US" sz="4000" i="1" dirty="0">
                <a:solidFill>
                  <a:srgbClr val="002060"/>
                </a:solidFill>
              </a:rPr>
              <a:t> </a:t>
            </a:r>
            <a:r>
              <a:rPr lang="en-US" sz="4000" i="1" dirty="0" err="1">
                <a:solidFill>
                  <a:srgbClr val="002060"/>
                </a:solidFill>
              </a:rPr>
              <a:t>nhất</a:t>
            </a:r>
            <a:r>
              <a:rPr lang="en-US" sz="4000" i="1" dirty="0">
                <a:solidFill>
                  <a:srgbClr val="002060"/>
                </a:solidFill>
              </a:rPr>
              <a:t> </a:t>
            </a:r>
            <a:r>
              <a:rPr lang="en-US" sz="4000" i="1" dirty="0" err="1">
                <a:solidFill>
                  <a:srgbClr val="002060"/>
                </a:solidFill>
              </a:rPr>
              <a:t>bao</a:t>
            </a:r>
            <a:r>
              <a:rPr lang="en-US" sz="4000" i="1" dirty="0">
                <a:solidFill>
                  <a:srgbClr val="002060"/>
                </a:solidFill>
              </a:rPr>
              <a:t> </a:t>
            </a:r>
            <a:r>
              <a:rPr lang="en-US" sz="4000" i="1" dirty="0" err="1">
                <a:solidFill>
                  <a:srgbClr val="002060"/>
                </a:solidFill>
              </a:rPr>
              <a:t>nhiêu</a:t>
            </a:r>
            <a:r>
              <a:rPr lang="en-US" sz="4000" i="1" dirty="0">
                <a:solidFill>
                  <a:srgbClr val="002060"/>
                </a:solidFill>
              </a:rPr>
              <a:t> </a:t>
            </a:r>
            <a:r>
              <a:rPr lang="en-US" sz="4000" i="1" dirty="0" err="1">
                <a:solidFill>
                  <a:srgbClr val="002060"/>
                </a:solidFill>
              </a:rPr>
              <a:t>bộ</a:t>
            </a:r>
            <a:r>
              <a:rPr lang="en-US" sz="4000" i="1" dirty="0">
                <a:solidFill>
                  <a:srgbClr val="002060"/>
                </a:solidFill>
              </a:rPr>
              <a:t> </a:t>
            </a:r>
            <a:r>
              <a:rPr lang="en-US" sz="4000" i="1" dirty="0" err="1">
                <a:solidFill>
                  <a:srgbClr val="002060"/>
                </a:solidFill>
              </a:rPr>
              <a:t>cốc</a:t>
            </a:r>
            <a:r>
              <a:rPr lang="en-US" sz="4000" i="1" dirty="0">
                <a:solidFill>
                  <a:srgbClr val="002060"/>
                </a:solidFill>
              </a:rPr>
              <a:t> </a:t>
            </a:r>
            <a:r>
              <a:rPr lang="en-US" sz="4000" i="1" dirty="0" err="1">
                <a:solidFill>
                  <a:srgbClr val="002060"/>
                </a:solidFill>
              </a:rPr>
              <a:t>và</a:t>
            </a:r>
            <a:r>
              <a:rPr lang="en-US" sz="4000" i="1" dirty="0">
                <a:solidFill>
                  <a:srgbClr val="002060"/>
                </a:solidFill>
              </a:rPr>
              <a:t> </a:t>
            </a:r>
            <a:r>
              <a:rPr lang="en-US" sz="4000" i="1" dirty="0" err="1">
                <a:solidFill>
                  <a:srgbClr val="002060"/>
                </a:solidFill>
              </a:rPr>
              <a:t>bao</a:t>
            </a:r>
            <a:r>
              <a:rPr lang="en-US" sz="4000" i="1" dirty="0">
                <a:solidFill>
                  <a:srgbClr val="002060"/>
                </a:solidFill>
              </a:rPr>
              <a:t> </a:t>
            </a:r>
            <a:r>
              <a:rPr lang="en-US" sz="4000" i="1" dirty="0" err="1">
                <a:solidFill>
                  <a:srgbClr val="002060"/>
                </a:solidFill>
              </a:rPr>
              <a:t>nhiêu</a:t>
            </a:r>
            <a:r>
              <a:rPr lang="en-US" sz="4000" i="1" dirty="0">
                <a:solidFill>
                  <a:srgbClr val="002060"/>
                </a:solidFill>
              </a:rPr>
              <a:t> </a:t>
            </a:r>
            <a:r>
              <a:rPr lang="en-US" sz="4000" i="1" dirty="0" err="1">
                <a:solidFill>
                  <a:srgbClr val="002060"/>
                </a:solidFill>
              </a:rPr>
              <a:t>hộp</a:t>
            </a:r>
            <a:r>
              <a:rPr lang="en-US" sz="4000" i="1" dirty="0">
                <a:solidFill>
                  <a:srgbClr val="002060"/>
                </a:solidFill>
              </a:rPr>
              <a:t> </a:t>
            </a:r>
            <a:r>
              <a:rPr lang="en-US" sz="4000" i="1" dirty="0" err="1">
                <a:solidFill>
                  <a:srgbClr val="002060"/>
                </a:solidFill>
              </a:rPr>
              <a:t>bóng</a:t>
            </a:r>
            <a:r>
              <a:rPr lang="en-US" sz="4000" i="1" dirty="0">
                <a:solidFill>
                  <a:srgbClr val="002060"/>
                </a:solidFill>
              </a:rPr>
              <a:t> </a:t>
            </a:r>
            <a:r>
              <a:rPr lang="en-US" sz="4000" i="1" dirty="0" err="1">
                <a:solidFill>
                  <a:srgbClr val="002060"/>
                </a:solidFill>
              </a:rPr>
              <a:t>bàn</a:t>
            </a:r>
            <a:r>
              <a:rPr lang="en-US" sz="4000" i="1" dirty="0" smtClean="0">
                <a:solidFill>
                  <a:srgbClr val="002060"/>
                </a:solidFill>
              </a:rPr>
              <a:t>?</a:t>
            </a:r>
            <a:endParaRPr lang="en-US" sz="4000" i="1" dirty="0">
              <a:solidFill>
                <a:srgbClr val="002060"/>
              </a:solidFill>
            </a:endParaRPr>
          </a:p>
        </p:txBody>
      </p:sp>
      <p:pic>
        <p:nvPicPr>
          <p:cNvPr id="1040" name="Picture 16" descr="Chuẩn bị vào 6: Phụ huynh cần làm gì để “chống sốc” cho con? - Học Tốt Bl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175" y="7126705"/>
            <a:ext cx="4740442" cy="3160295"/>
          </a:xfrm>
          <a:prstGeom prst="ellipse">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569242" y="309812"/>
            <a:ext cx="5101390" cy="3972568"/>
            <a:chOff x="6569242" y="309812"/>
            <a:chExt cx="5101390" cy="3972568"/>
          </a:xfrm>
        </p:grpSpPr>
        <p:sp>
          <p:nvSpPr>
            <p:cNvPr id="7" name="Rounded Rectangle 6"/>
            <p:cNvSpPr/>
            <p:nvPr/>
          </p:nvSpPr>
          <p:spPr>
            <a:xfrm>
              <a:off x="6569242" y="2377380"/>
              <a:ext cx="5101390" cy="1905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000" b="1" dirty="0" smtClean="0"/>
                <a:t>THẢO LUẬN NHÓM</a:t>
              </a:r>
              <a:endParaRPr lang="vi-VN" sz="4000" b="1" dirty="0"/>
            </a:p>
          </p:txBody>
        </p:sp>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7041733" y="309812"/>
              <a:ext cx="4276725" cy="2152650"/>
            </a:xfrm>
            <a:prstGeom prst="rect">
              <a:avLst/>
            </a:prstGeom>
          </p:spPr>
        </p:pic>
      </p:grpSp>
    </p:spTree>
    <p:extLst>
      <p:ext uri="{BB962C8B-B14F-4D97-AF65-F5344CB8AC3E}">
        <p14:creationId xmlns:p14="http://schemas.microsoft.com/office/powerpoint/2010/main" val="3786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par>
                          <p:cTn id="13" fill="hold">
                            <p:stCondLst>
                              <p:cond delay="0"/>
                            </p:stCondLst>
                            <p:childTnLst>
                              <p:par>
                                <p:cTn id="14" presetID="53" presetClass="entr" presetSubtype="16" fill="hold" nodeType="afterEffect">
                                  <p:stCondLst>
                                    <p:cond delay="0"/>
                                  </p:stCondLst>
                                  <p:childTnLst>
                                    <p:set>
                                      <p:cBhvr>
                                        <p:cTn id="15" dur="1" fill="hold">
                                          <p:stCondLst>
                                            <p:cond delay="0"/>
                                          </p:stCondLst>
                                        </p:cTn>
                                        <p:tgtEl>
                                          <p:spTgt spid="1038"/>
                                        </p:tgtEl>
                                        <p:attrNameLst>
                                          <p:attrName>style.visibility</p:attrName>
                                        </p:attrNameLst>
                                      </p:cBhvr>
                                      <p:to>
                                        <p:strVal val="visible"/>
                                      </p:to>
                                    </p:set>
                                    <p:anim calcmode="lin" valueType="num">
                                      <p:cBhvr>
                                        <p:cTn id="16" dur="500" fill="hold"/>
                                        <p:tgtEl>
                                          <p:spTgt spid="1038"/>
                                        </p:tgtEl>
                                        <p:attrNameLst>
                                          <p:attrName>ppt_w</p:attrName>
                                        </p:attrNameLst>
                                      </p:cBhvr>
                                      <p:tavLst>
                                        <p:tav tm="0">
                                          <p:val>
                                            <p:fltVal val="0"/>
                                          </p:val>
                                        </p:tav>
                                        <p:tav tm="100000">
                                          <p:val>
                                            <p:strVal val="#ppt_w"/>
                                          </p:val>
                                        </p:tav>
                                      </p:tavLst>
                                    </p:anim>
                                    <p:anim calcmode="lin" valueType="num">
                                      <p:cBhvr>
                                        <p:cTn id="17" dur="500" fill="hold"/>
                                        <p:tgtEl>
                                          <p:spTgt spid="1038"/>
                                        </p:tgtEl>
                                        <p:attrNameLst>
                                          <p:attrName>ppt_h</p:attrName>
                                        </p:attrNameLst>
                                      </p:cBhvr>
                                      <p:tavLst>
                                        <p:tav tm="0">
                                          <p:val>
                                            <p:fltVal val="0"/>
                                          </p:val>
                                        </p:tav>
                                        <p:tav tm="100000">
                                          <p:val>
                                            <p:strVal val="#ppt_h"/>
                                          </p:val>
                                        </p:tav>
                                      </p:tavLst>
                                    </p:anim>
                                    <p:animEffect transition="in" filter="fade">
                                      <p:cBhvr>
                                        <p:cTn id="18" dur="500"/>
                                        <p:tgtEl>
                                          <p:spTgt spid="1038"/>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 calcmode="lin" valueType="num">
                                      <p:cBhvr additive="base">
                                        <p:cTn id="27" dur="500" fill="hold"/>
                                        <p:tgtEl>
                                          <p:spTgt spid="1030"/>
                                        </p:tgtEl>
                                        <p:attrNameLst>
                                          <p:attrName>ppt_x</p:attrName>
                                        </p:attrNameLst>
                                      </p:cBhvr>
                                      <p:tavLst>
                                        <p:tav tm="0">
                                          <p:val>
                                            <p:strVal val="#ppt_x"/>
                                          </p:val>
                                        </p:tav>
                                        <p:tav tm="100000">
                                          <p:val>
                                            <p:strVal val="#ppt_x"/>
                                          </p:val>
                                        </p:tav>
                                      </p:tavLst>
                                    </p:anim>
                                    <p:anim calcmode="lin" valueType="num">
                                      <p:cBhvr additive="base">
                                        <p:cTn id="28" dur="500" fill="hold"/>
                                        <p:tgtEl>
                                          <p:spTgt spid="103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040"/>
                                        </p:tgtEl>
                                        <p:attrNameLst>
                                          <p:attrName>style.visibility</p:attrName>
                                        </p:attrNameLst>
                                      </p:cBhvr>
                                      <p:to>
                                        <p:strVal val="visible"/>
                                      </p:to>
                                    </p:set>
                                    <p:animEffect transition="in" filter="randombar(horizontal)">
                                      <p:cBhvr>
                                        <p:cTn id="37" dur="500"/>
                                        <p:tgtEl>
                                          <p:spTgt spid="104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horizontal)">
                                      <p:cBhvr>
                                        <p:cTn id="40" dur="500"/>
                                        <p:tgtEl>
                                          <p:spTgt spid="5"/>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11"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5715001" y="69902"/>
            <a:ext cx="7467600" cy="1281815"/>
            <a:chOff x="0" y="-1270"/>
            <a:chExt cx="1745507" cy="1296036"/>
          </a:xfrm>
        </p:grpSpPr>
        <p:sp>
          <p:nvSpPr>
            <p:cNvPr id="4" name="Freeform 4"/>
            <p:cNvSpPr/>
            <p:nvPr/>
          </p:nvSpPr>
          <p:spPr>
            <a:xfrm>
              <a:off x="0" y="-1270"/>
              <a:ext cx="1745507" cy="1296036"/>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FFF3E4"/>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smtClean="0">
                  <a:ln>
                    <a:noFill/>
                  </a:ln>
                  <a:solidFill>
                    <a:srgbClr val="C00000"/>
                  </a:solidFill>
                  <a:effectLst/>
                  <a:uLnTx/>
                  <a:uFillTx/>
                  <a:latin typeface="Arial" panose="020B0604020202020204"/>
                  <a:ea typeface="+mn-ea"/>
                  <a:cs typeface="+mn-cs"/>
                </a:rPr>
                <a:t>Vận</a:t>
              </a:r>
              <a:r>
                <a:rPr kumimoji="0" lang="en-US" sz="7200" b="1" i="0" u="none" strike="noStrike" kern="1200" cap="none" spc="0" normalizeH="0" baseline="0" noProof="0" dirty="0" smtClean="0">
                  <a:ln>
                    <a:noFill/>
                  </a:ln>
                  <a:solidFill>
                    <a:srgbClr val="C00000"/>
                  </a:solidFill>
                  <a:effectLst/>
                  <a:uLnTx/>
                  <a:uFillTx/>
                  <a:latin typeface="Arial" panose="020B0604020202020204"/>
                  <a:ea typeface="+mn-ea"/>
                  <a:cs typeface="+mn-cs"/>
                </a:rPr>
                <a:t> </a:t>
              </a:r>
              <a:r>
                <a:rPr kumimoji="0" lang="en-US" sz="7200" b="1" i="0" u="none" strike="noStrike" kern="1200" cap="none" spc="0" normalizeH="0" baseline="0" noProof="0" dirty="0" err="1" smtClean="0">
                  <a:ln>
                    <a:noFill/>
                  </a:ln>
                  <a:solidFill>
                    <a:srgbClr val="C00000"/>
                  </a:solidFill>
                  <a:effectLst/>
                  <a:uLnTx/>
                  <a:uFillTx/>
                  <a:latin typeface="Arial" panose="020B0604020202020204"/>
                  <a:ea typeface="+mn-ea"/>
                  <a:cs typeface="+mn-cs"/>
                </a:rPr>
                <a:t>dụng</a:t>
              </a:r>
              <a:endParaRPr kumimoji="0" lang="vi-VN" sz="7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80534">
            <a:off x="11756218" y="278380"/>
            <a:ext cx="2348424" cy="76857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380424">
            <a:off x="16791465" y="-1327723"/>
            <a:ext cx="1166687" cy="343143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508057">
            <a:off x="4610156" y="-16193"/>
            <a:ext cx="2625654" cy="672504"/>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52723">
            <a:off x="-171549" y="8088512"/>
            <a:ext cx="1617528" cy="2125259"/>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925915">
            <a:off x="17237801" y="9541374"/>
            <a:ext cx="2053504" cy="1597827"/>
          </a:xfrm>
          <a:prstGeom prst="rect">
            <a:avLst/>
          </a:prstGeom>
        </p:spPr>
      </p:pic>
      <p:sp>
        <p:nvSpPr>
          <p:cNvPr id="15" name="TextBox 14"/>
          <p:cNvSpPr txBox="1"/>
          <p:nvPr/>
        </p:nvSpPr>
        <p:spPr>
          <a:xfrm>
            <a:off x="715915" y="1343819"/>
            <a:ext cx="17511347" cy="3209918"/>
          </a:xfrm>
          <a:prstGeom prst="rect">
            <a:avLst/>
          </a:prstGeom>
          <a:solidFill>
            <a:schemeClr val="accent3">
              <a:lumMod val="40000"/>
              <a:lumOff val="60000"/>
            </a:schemeClr>
          </a:solid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6.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Câu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lạc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bộ</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thể</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thao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một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trường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trung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cơ</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sở</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không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quá</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50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tham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gia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Biết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rằng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khi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chia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trong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câu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bộ</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thành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từng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nhóm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5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hoặc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8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thì</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vừa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hết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Câu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bộ</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thể</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thao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đó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có</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bao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nhiêu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lang="en-US" sz="4000" dirty="0">
                <a:solidFill>
                  <a:prstClr val="black"/>
                </a:solidFill>
                <a:latin typeface="Arial" panose="020B0604020202020204" pitchFamily="34" charset="0"/>
                <a:cs typeface="Arial" panose="020B0604020202020204" pitchFamily="34" charset="0"/>
              </a:rPr>
              <a: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 name="TextBox 15"/>
          <p:cNvSpPr txBox="1"/>
          <p:nvPr/>
        </p:nvSpPr>
        <p:spPr>
          <a:xfrm>
            <a:off x="8378751" y="4599054"/>
            <a:ext cx="255663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sng" strike="noStrike" kern="1200" cap="none" spc="0" normalizeH="0" baseline="0" noProof="0" dirty="0" err="1" smtClean="0">
                <a:ln>
                  <a:noFill/>
                </a:ln>
                <a:solidFill>
                  <a:srgbClr val="002060"/>
                </a:solidFill>
                <a:effectLst/>
                <a:uLnTx/>
                <a:uFillTx/>
                <a:latin typeface="Arial" panose="020B0604020202020204" pitchFamily="34" charset="0"/>
                <a:ea typeface="+mn-ea"/>
                <a:cs typeface="Arial" panose="020B0604020202020204" pitchFamily="34" charset="0"/>
              </a:rPr>
              <a:t>Giải</a:t>
            </a:r>
            <a:r>
              <a:rPr kumimoji="0" lang="en-US" sz="4400" b="1" i="1" u="sng"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4400" b="0" i="1"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ounded Rectangular Callout 16"/>
          <p:cNvSpPr/>
          <p:nvPr/>
        </p:nvSpPr>
        <p:spPr>
          <a:xfrm>
            <a:off x="1799326" y="5202336"/>
            <a:ext cx="13275696" cy="2359214"/>
          </a:xfrm>
          <a:prstGeom prst="wedgeRoundRectCallout">
            <a:avLst>
              <a:gd name="adj1" fmla="val 46936"/>
              <a:gd name="adj2" fmla="val 106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Nếu</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gọi</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câu</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lạc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bộ</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mà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câu</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lạc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bộ</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không</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quá</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50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học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sinh</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Thì</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cần</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điều</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kiện</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gì</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a:t>
            </a:r>
            <a:endParaRPr kumimoji="0" lang="vi-VN" sz="4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15">
            <a:clrChange>
              <a:clrFrom>
                <a:srgbClr val="FFFFFF"/>
              </a:clrFrom>
              <a:clrTo>
                <a:srgbClr val="FFFFFF">
                  <a:alpha val="0"/>
                </a:srgbClr>
              </a:clrTo>
            </a:clrChange>
          </a:blip>
          <a:stretch>
            <a:fillRect/>
          </a:stretch>
        </p:blipFill>
        <p:spPr>
          <a:xfrm>
            <a:off x="14950302" y="5756190"/>
            <a:ext cx="2211146" cy="4610474"/>
          </a:xfrm>
          <a:prstGeom prst="rect">
            <a:avLst/>
          </a:prstGeom>
        </p:spPr>
      </p:pic>
      <p:sp>
        <p:nvSpPr>
          <p:cNvPr id="19" name="Rounded Rectangular Callout 18"/>
          <p:cNvSpPr/>
          <p:nvPr/>
        </p:nvSpPr>
        <p:spPr>
          <a:xfrm>
            <a:off x="904018" y="5305468"/>
            <a:ext cx="13986581" cy="2359214"/>
          </a:xfrm>
          <a:prstGeom prst="wedgeRoundRectCallout">
            <a:avLst>
              <a:gd name="adj1" fmla="val 46936"/>
              <a:gd name="adj2" fmla="val 106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Chia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số</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HS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trong</a:t>
            </a:r>
            <a:r>
              <a:rPr kumimoji="0" lang="en-US" sz="4400" b="0" i="0" u="none" strike="noStrike" kern="1200" cap="none" spc="0" normalizeH="0" baseline="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srgbClr val="002060"/>
                </a:solidFill>
                <a:effectLst/>
                <a:uLnTx/>
                <a:uFillTx/>
                <a:latin typeface="Arial" panose="020B0604020202020204"/>
                <a:ea typeface="+mn-ea"/>
                <a:cs typeface="+mn-cs"/>
              </a:rPr>
              <a:t>câu</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lạc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bộ</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thành</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từng</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nhóm</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5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hoặc</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8 HS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thì</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vừa</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hết</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Vậy</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x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có</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quan</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hệ</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gì</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với</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5 </a:t>
            </a:r>
            <a:r>
              <a:rPr kumimoji="0" lang="en-US" sz="4400" b="0" i="0" u="none" strike="noStrike" kern="1200" cap="none" spc="0" normalizeH="0" noProof="0" dirty="0" err="1" smtClean="0">
                <a:ln>
                  <a:noFill/>
                </a:ln>
                <a:solidFill>
                  <a:srgbClr val="002060"/>
                </a:solidFill>
                <a:effectLst/>
                <a:uLnTx/>
                <a:uFillTx/>
                <a:latin typeface="Arial" panose="020B0604020202020204"/>
                <a:ea typeface="+mn-ea"/>
                <a:cs typeface="+mn-cs"/>
              </a:rPr>
              <a:t>và</a:t>
            </a:r>
            <a:r>
              <a:rPr kumimoji="0" lang="en-US" sz="4400" b="0" i="0" u="none" strike="noStrike" kern="1200" cap="none" spc="0" normalizeH="0" noProof="0" dirty="0" smtClean="0">
                <a:ln>
                  <a:noFill/>
                </a:ln>
                <a:solidFill>
                  <a:srgbClr val="002060"/>
                </a:solidFill>
                <a:effectLst/>
                <a:uLnTx/>
                <a:uFillTx/>
                <a:latin typeface="Arial" panose="020B0604020202020204"/>
                <a:ea typeface="+mn-ea"/>
                <a:cs typeface="+mn-cs"/>
              </a:rPr>
              <a:t> 8.</a:t>
            </a:r>
            <a:endParaRPr kumimoji="0" lang="vi-VN" sz="44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20" name="Picture 19"/>
          <p:cNvPicPr>
            <a:picLocks noChangeAspect="1"/>
          </p:cNvPicPr>
          <p:nvPr/>
        </p:nvPicPr>
        <p:blipFill>
          <a:blip r:embed="rId15">
            <a:clrChange>
              <a:clrFrom>
                <a:srgbClr val="FFFFFF"/>
              </a:clrFrom>
              <a:clrTo>
                <a:srgbClr val="FFFFFF">
                  <a:alpha val="0"/>
                </a:srgbClr>
              </a:clrTo>
            </a:clrChange>
          </a:blip>
          <a:stretch>
            <a:fillRect/>
          </a:stretch>
        </p:blipFill>
        <p:spPr>
          <a:xfrm>
            <a:off x="14788392" y="5901399"/>
            <a:ext cx="2211146" cy="461047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088441" y="5343133"/>
                <a:ext cx="18486343" cy="707886"/>
              </a:xfrm>
              <a:prstGeom prst="rect">
                <a:avLst/>
              </a:prstGeom>
              <a:noFill/>
            </p:spPr>
            <p:txBody>
              <a:bodyPr wrap="square" rtlCol="0">
                <a:spAutoFit/>
              </a:bodyPr>
              <a:lstStyle/>
              <a:p>
                <a:pPr lvl="0">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mn-cs"/>
                  </a:rPr>
                  <a:t>Gọi: Số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mn-cs"/>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câu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lạc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bộ</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thể</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thao</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mn-cs"/>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mn-cs"/>
                  </a:rPr>
                  <a:t>là : </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x</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mn-cs"/>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mn-cs"/>
                  </a:rPr>
                  <a:t>sinh</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x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Cambria Math" panose="02040503050406030204" pitchFamily="18" charset="0"/>
                        <a:cs typeface="+mn-cs"/>
                      </a:rPr>
                      <m:t>ℕ</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 0 &lt; x </a:t>
                </a:r>
                <a14:m>
                  <m:oMath xmlns:m="http://schemas.openxmlformats.org/officeDocument/2006/math">
                    <m:r>
                      <a:rPr lang="vi-VN" sz="4000" i="1">
                        <a:latin typeface="Cambria Math" panose="020405030504060302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a:rPr>
                  <a:t> </a:t>
                </a:r>
                <a:r>
                  <a:rPr kumimoji="0" lang="en-US" sz="4000" b="0" i="0" u="none" strike="noStrike" kern="1200" cap="none" spc="0" normalizeH="0" baseline="0" noProof="0" dirty="0" smtClean="0">
                    <a:ln>
                      <a:noFill/>
                    </a:ln>
                    <a:solidFill>
                      <a:prstClr val="black"/>
                    </a:solidFill>
                    <a:effectLst/>
                    <a:uLnTx/>
                    <a:uFillTx/>
                    <a:latin typeface="Arial" panose="020B0604020202020204"/>
                    <a:cs typeface="+mn-cs"/>
                  </a:rPr>
                  <a:t>50)</a:t>
                </a:r>
                <a:endParaRPr kumimoji="0" lang="en-US" sz="4000" b="0" i="0" u="none" strike="noStrike" kern="1200" cap="none" spc="0" normalizeH="0" baseline="0" noProof="0" dirty="0">
                  <a:ln>
                    <a:noFill/>
                  </a:ln>
                  <a:solidFill>
                    <a:prstClr val="black"/>
                  </a:solidFill>
                  <a:effectLst/>
                  <a:uLnTx/>
                  <a:uFillTx/>
                  <a:latin typeface="Arial" panose="020B0604020202020204"/>
                  <a:cs typeface="+mn-cs"/>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88441" y="5343133"/>
                <a:ext cx="18486343" cy="707886"/>
              </a:xfrm>
              <a:prstGeom prst="rect">
                <a:avLst/>
              </a:prstGeom>
              <a:blipFill>
                <a:blip r:embed="rId16"/>
                <a:stretch>
                  <a:fillRect l="-1187" t="-15385" b="-3504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88441" y="6006435"/>
                <a:ext cx="1719955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Vì</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chia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học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sinh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trong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câu</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lạc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bộ</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thành</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từng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nhóm</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5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hs</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cs typeface="Arial" panose="020B0604020202020204" pitchFamily="34" charset="0"/>
                  </a:rPr>
                  <a:t>hoặc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8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hs</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thì</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vừa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cs typeface="Arial" panose="020B0604020202020204" pitchFamily="34" charset="0"/>
                  </a:rPr>
                  <a:t>hết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=&gt; x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m:t>
                    </m:r>
                  </m:oMath>
                </a14:m>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BC(5, 8)</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88441" y="6006435"/>
                <a:ext cx="17199559" cy="1323439"/>
              </a:xfrm>
              <a:prstGeom prst="rect">
                <a:avLst/>
              </a:prstGeom>
              <a:blipFill>
                <a:blip r:embed="rId17"/>
                <a:stretch>
                  <a:fillRect l="-1276" t="-8295" b="-18894"/>
                </a:stretch>
              </a:blipFill>
            </p:spPr>
            <p:txBody>
              <a:bodyPr/>
              <a:lstStyle/>
              <a:p>
                <a:r>
                  <a:rPr lang="vi-VN">
                    <a:noFill/>
                  </a:rPr>
                  <a:t> </a:t>
                </a:r>
              </a:p>
            </p:txBody>
          </p:sp>
        </mc:Fallback>
      </mc:AlternateContent>
      <p:sp>
        <p:nvSpPr>
          <p:cNvPr id="23" name="TextBox 22"/>
          <p:cNvSpPr txBox="1"/>
          <p:nvPr/>
        </p:nvSpPr>
        <p:spPr>
          <a:xfrm>
            <a:off x="1088441" y="7360026"/>
            <a:ext cx="150199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a:ea typeface="+mn-ea"/>
                <a:cs typeface="+mn-cs"/>
              </a:rPr>
              <a:t>Ta </a:t>
            </a:r>
            <a:r>
              <a:rPr kumimoji="0" lang="en-US" sz="4000" b="0" i="0" u="none" strike="noStrike" kern="1200" cap="none" spc="0" normalizeH="0" baseline="0" noProof="0" dirty="0" err="1" smtClean="0">
                <a:ln>
                  <a:noFill/>
                </a:ln>
                <a:solidFill>
                  <a:prstClr val="black"/>
                </a:solidFill>
                <a:effectLst/>
                <a:uLnTx/>
                <a:uFillTx/>
                <a:latin typeface="Arial" panose="020B0604020202020204"/>
                <a:ea typeface="+mn-ea"/>
                <a:cs typeface="+mn-cs"/>
              </a:rPr>
              <a:t>có</a:t>
            </a:r>
            <a:r>
              <a:rPr kumimoji="0" lang="en-US" sz="4000" b="0" i="0" u="none" strike="noStrike" kern="1200" cap="none" spc="0" normalizeH="0" baseline="0" noProof="0" dirty="0" smtClean="0">
                <a:ln>
                  <a:noFill/>
                </a:ln>
                <a:solidFill>
                  <a:prstClr val="black"/>
                </a:solidFill>
                <a:effectLst/>
                <a:uLnTx/>
                <a:uFillTx/>
                <a:latin typeface="Arial" panose="020B0604020202020204"/>
                <a:ea typeface="+mn-ea"/>
                <a:cs typeface="+mn-cs"/>
              </a:rPr>
              <a:t>:</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BCNN(5, 8) =  40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vì</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5; 8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là</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hai</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số</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nguyên</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tố</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cùng</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000" b="0" i="0" u="none" strike="noStrike" kern="1200" cap="none" spc="0" normalizeH="0" noProof="0" dirty="0" err="1" smtClean="0">
                <a:ln>
                  <a:noFill/>
                </a:ln>
                <a:solidFill>
                  <a:prstClr val="black"/>
                </a:solidFill>
                <a:effectLst/>
                <a:uLnTx/>
                <a:uFillTx/>
                <a:latin typeface="Arial" panose="020B0604020202020204"/>
                <a:ea typeface="+mn-ea"/>
                <a:cs typeface="+mn-cs"/>
              </a:rPr>
              <a:t>nhau</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a:t>
            </a:r>
            <a:endPar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p:cNvSpPr txBox="1"/>
          <p:nvPr/>
        </p:nvSpPr>
        <p:spPr>
          <a:xfrm>
            <a:off x="4308802" y="8193495"/>
            <a:ext cx="9694983"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a:ea typeface="+mn-ea"/>
                <a:cs typeface="+mn-cs"/>
              </a:rPr>
              <a:t>Vậy</a:t>
            </a:r>
            <a:r>
              <a:rPr kumimoji="0" lang="en-US" sz="4000" b="0" i="0" u="none" strike="noStrike" kern="1200" cap="none" spc="0" normalizeH="0" noProof="0" dirty="0" smtClean="0">
                <a:ln>
                  <a:noFill/>
                </a:ln>
                <a:solidFill>
                  <a:prstClr val="black"/>
                </a:solidFill>
                <a:effectLst/>
                <a:uLnTx/>
                <a:uFillTx/>
                <a:latin typeface="Arial" panose="020B0604020202020204"/>
                <a:ea typeface="+mn-ea"/>
                <a:cs typeface="+mn-cs"/>
              </a:rPr>
              <a:t> BC(5, 8) = B(40) = { 0; 40; 80;…}</a:t>
            </a:r>
            <a:endPar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mc:AlternateContent xmlns:mc="http://schemas.openxmlformats.org/markup-compatibility/2006" xmlns:a14="http://schemas.microsoft.com/office/drawing/2010/main">
        <mc:Choice Requires="a14">
          <p:sp>
            <p:nvSpPr>
              <p:cNvPr id="25" name="TextBox 24"/>
              <p:cNvSpPr txBox="1"/>
              <p:nvPr/>
            </p:nvSpPr>
            <p:spPr>
              <a:xfrm>
                <a:off x="6240897" y="9026964"/>
                <a:ext cx="5066296" cy="707886"/>
              </a:xfrm>
              <a:prstGeom prst="rect">
                <a:avLst/>
              </a:prstGeom>
              <a:noFill/>
            </p:spPr>
            <p:txBody>
              <a:bodyPr wrap="square" rtlCol="0">
                <a:spAutoFit/>
              </a:bodyPr>
              <a:lstStyle/>
              <a:p>
                <a:pPr lvl="0" algn="ju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Mà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0 &lt; x </a:t>
                </a:r>
                <a14:m>
                  <m:oMath xmlns:m="http://schemas.openxmlformats.org/officeDocument/2006/math">
                    <m:r>
                      <a:rPr lang="vi-VN" sz="4000" b="1" i="0">
                        <a:latin typeface="Cambria Math" panose="02040503050406030204" pitchFamily="18" charset="0"/>
                      </a:rPr>
                      <m:t>≤</m:t>
                    </m:r>
                  </m:oMath>
                </a14:m>
                <a:r>
                  <a:rPr lang="vi-VN" sz="4000" dirty="0"/>
                  <a:t> </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50</a:t>
                </a:r>
                <a:endParaRPr kumimoji="0" lang="en-US" sz="4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240897" y="9026964"/>
                <a:ext cx="5066296" cy="707886"/>
              </a:xfrm>
              <a:prstGeom prst="rect">
                <a:avLst/>
              </a:prstGeom>
              <a:blipFill>
                <a:blip r:embed="rId18"/>
                <a:stretch>
                  <a:fillRect l="-4332" t="-15517" b="-36207"/>
                </a:stretch>
              </a:blipFill>
            </p:spPr>
            <p:txBody>
              <a:bodyPr/>
              <a:lstStyle/>
              <a:p>
                <a:r>
                  <a:rPr lang="vi-VN">
                    <a:noFill/>
                  </a:rPr>
                  <a:t> </a:t>
                </a:r>
              </a:p>
            </p:txBody>
          </p:sp>
        </mc:Fallback>
      </mc:AlternateContent>
      <p:sp>
        <p:nvSpPr>
          <p:cNvPr id="27" name="TextBox 26"/>
          <p:cNvSpPr txBox="1"/>
          <p:nvPr/>
        </p:nvSpPr>
        <p:spPr>
          <a:xfrm>
            <a:off x="2758712" y="9639300"/>
            <a:ext cx="135526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Vậy</a:t>
            </a:r>
            <a:r>
              <a:rPr kumimoji="0" lang="en-US" sz="4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số</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học</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sinh</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của</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câu</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lạc</a:t>
            </a:r>
            <a:r>
              <a:rPr kumimoji="0" lang="en-US" sz="4400" b="0"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noProof="0" dirty="0" err="1" smtClean="0">
                <a:ln>
                  <a:noFill/>
                </a:ln>
                <a:solidFill>
                  <a:prstClr val="black"/>
                </a:solidFill>
                <a:effectLst/>
                <a:uLnTx/>
                <a:uFillTx/>
                <a:latin typeface="Arial" panose="020B0604020202020204"/>
                <a:ea typeface="+mn-ea"/>
                <a:cs typeface="+mn-cs"/>
              </a:rPr>
              <a:t>bộ</a:t>
            </a:r>
            <a:r>
              <a:rPr kumimoji="0" lang="en-US" sz="4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a:ea typeface="+mn-ea"/>
                <a:cs typeface="+mn-cs"/>
              </a:rPr>
              <a:t>là</a:t>
            </a:r>
            <a:r>
              <a:rPr kumimoji="0" lang="en-US" sz="44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r>
              <a:rPr kumimoji="0" lang="en-US" sz="4400" b="1" i="0" u="none" strike="noStrike" kern="1200" cap="none" spc="0" normalizeH="0" baseline="0" noProof="0" dirty="0" smtClean="0">
                <a:ln>
                  <a:noFill/>
                </a:ln>
                <a:solidFill>
                  <a:prstClr val="black"/>
                </a:solidFill>
                <a:effectLst/>
                <a:uLnTx/>
                <a:uFillTx/>
                <a:latin typeface="Arial" panose="020B0604020202020204"/>
                <a:ea typeface="+mn-ea"/>
                <a:cs typeface="+mn-cs"/>
              </a:rPr>
              <a:t>40 </a:t>
            </a:r>
            <a:r>
              <a:rPr kumimoji="0" lang="en-US" sz="4400" b="1" i="0" u="none" strike="noStrike" kern="1200" cap="none" spc="0" normalizeH="0" baseline="0" noProof="0" dirty="0" err="1" smtClean="0">
                <a:ln>
                  <a:noFill/>
                </a:ln>
                <a:solidFill>
                  <a:prstClr val="black"/>
                </a:solidFill>
                <a:effectLst/>
                <a:uLnTx/>
                <a:uFillTx/>
                <a:latin typeface="Arial" panose="020B0604020202020204"/>
                <a:ea typeface="+mn-ea"/>
                <a:cs typeface="+mn-cs"/>
              </a:rPr>
              <a:t>học</a:t>
            </a:r>
            <a:r>
              <a:rPr kumimoji="0" lang="en-US" sz="4400" b="1" i="0" u="none" strike="noStrike" kern="1200" cap="none" spc="0" normalizeH="0" noProof="0" dirty="0" smtClean="0">
                <a:ln>
                  <a:noFill/>
                </a:ln>
                <a:solidFill>
                  <a:prstClr val="black"/>
                </a:solidFill>
                <a:effectLst/>
                <a:uLnTx/>
                <a:uFillTx/>
                <a:latin typeface="Arial" panose="020B0604020202020204"/>
                <a:ea typeface="+mn-ea"/>
                <a:cs typeface="+mn-cs"/>
              </a:rPr>
              <a:t> </a:t>
            </a:r>
            <a:r>
              <a:rPr kumimoji="0" lang="en-US" sz="4400" b="1" i="0" u="none" strike="noStrike" kern="1200" cap="none" spc="0" normalizeH="0" noProof="0" dirty="0" err="1" smtClean="0">
                <a:ln>
                  <a:noFill/>
                </a:ln>
                <a:solidFill>
                  <a:prstClr val="black"/>
                </a:solidFill>
                <a:effectLst/>
                <a:uLnTx/>
                <a:uFillTx/>
                <a:latin typeface="Arial" panose="020B0604020202020204"/>
                <a:ea typeface="+mn-ea"/>
                <a:cs typeface="+mn-cs"/>
              </a:rPr>
              <a:t>sinh</a:t>
            </a:r>
            <a:r>
              <a:rPr kumimoji="0" lang="en-US" sz="4400" b="1" i="0" u="none" strike="noStrike" kern="1200" cap="none" spc="0" normalizeH="0" noProof="0" dirty="0" smtClean="0">
                <a:ln>
                  <a:noFill/>
                </a:ln>
                <a:solidFill>
                  <a:prstClr val="black"/>
                </a:solidFill>
                <a:effectLst/>
                <a:uLnTx/>
                <a:uFillTx/>
                <a:latin typeface="Arial" panose="020B0604020202020204"/>
                <a:ea typeface="+mn-ea"/>
                <a:cs typeface="+mn-cs"/>
              </a:rPr>
              <a:t>.</a:t>
            </a:r>
            <a:endParaRPr kumimoji="0" lang="en-US" sz="4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8" name="Group 4"/>
          <p:cNvGrpSpPr/>
          <p:nvPr/>
        </p:nvGrpSpPr>
        <p:grpSpPr>
          <a:xfrm>
            <a:off x="5768567" y="4535244"/>
            <a:ext cx="6415436" cy="2346412"/>
            <a:chOff x="873248" y="-2097678"/>
            <a:chExt cx="2302817" cy="842243"/>
          </a:xfrm>
        </p:grpSpPr>
        <p:sp>
          <p:nvSpPr>
            <p:cNvPr id="29" name="Freeform 5"/>
            <p:cNvSpPr/>
            <p:nvPr/>
          </p:nvSpPr>
          <p:spPr>
            <a:xfrm>
              <a:off x="873248" y="-2097678"/>
              <a:ext cx="2302817" cy="842243"/>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chemeClr val="accent2">
                <a:lumMod val="20000"/>
                <a:lumOff val="80000"/>
              </a:schemeClr>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7030A0"/>
                  </a:solidFill>
                  <a:effectLst/>
                  <a:uLnTx/>
                  <a:uFillTx/>
                  <a:latin typeface="Arial" panose="020B0604020202020204"/>
                  <a:ea typeface="+mn-ea"/>
                  <a:cs typeface="+mn-cs"/>
                </a:rPr>
                <a:t>THẢO LUẬN NHÓM</a:t>
              </a:r>
              <a:endParaRPr kumimoji="0" lang="vi-VN" sz="54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7129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randombar(horizontal)">
                                      <p:cBhvr>
                                        <p:cTn id="19" dur="500"/>
                                        <p:tgtEl>
                                          <p:spTgt spid="17"/>
                                        </p:tgtEl>
                                      </p:cBhvr>
                                    </p:animEffect>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8"/>
                                        </p:tgtEl>
                                      </p:cBhvr>
                                    </p:animEffect>
                                    <p:set>
                                      <p:cBhvr>
                                        <p:cTn id="30" dur="1" fill="hold">
                                          <p:stCondLst>
                                            <p:cond delay="499"/>
                                          </p:stCondLst>
                                        </p:cTn>
                                        <p:tgtEl>
                                          <p:spTgt spid="18"/>
                                        </p:tgtEl>
                                        <p:attrNameLst>
                                          <p:attrName>style.visibility</p:attrName>
                                        </p:attrNameLst>
                                      </p:cBhvr>
                                      <p:to>
                                        <p:strVal val="hidden"/>
                                      </p:to>
                                    </p:set>
                                  </p:childTnLst>
                                </p:cTn>
                              </p:par>
                              <p:par>
                                <p:cTn id="31" presetID="14"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par>
                                <p:cTn id="34" presetID="14"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left)">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left)">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7" grpId="1" animBg="1"/>
      <p:bldP spid="19" grpId="0" animBg="1"/>
      <p:bldP spid="19" grpId="1" animBg="1"/>
      <p:bldP spid="21" grpId="0"/>
      <p:bldP spid="22" grpId="0"/>
      <p:bldP spid="23" grpId="0"/>
      <p:bldP spid="24" grpId="0"/>
      <p:bldP spid="2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3695916" y="612609"/>
            <a:ext cx="13682087"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74594" y="-50425"/>
            <a:ext cx="4798152" cy="4600951"/>
          </a:xfrm>
          <a:prstGeom prst="rect">
            <a:avLst/>
          </a:prstGeom>
        </p:spPr>
      </p:pic>
      <p:sp>
        <p:nvSpPr>
          <p:cNvPr id="9" name="TextBox 9"/>
          <p:cNvSpPr txBox="1"/>
          <p:nvPr/>
        </p:nvSpPr>
        <p:spPr>
          <a:xfrm>
            <a:off x="-57512" y="1476445"/>
            <a:ext cx="5198981" cy="1107419"/>
          </a:xfrm>
          <a:prstGeom prst="rect">
            <a:avLst/>
          </a:prstGeom>
        </p:spPr>
        <p:txBody>
          <a:bodyPr lIns="0" tIns="0" rIns="0" bIns="0" rtlCol="0" anchor="t">
            <a:spAutoFit/>
          </a:bodyPr>
          <a:lstStyle/>
          <a:p>
            <a:pPr algn="ctr">
              <a:lnSpc>
                <a:spcPts val="8640"/>
              </a:lnSpc>
            </a:pPr>
            <a:r>
              <a:rPr lang="en-US" sz="8000" b="1" dirty="0" err="1" smtClean="0">
                <a:solidFill>
                  <a:schemeClr val="accent2">
                    <a:lumMod val="75000"/>
                  </a:schemeClr>
                </a:solidFill>
              </a:rPr>
              <a:t>Mở</a:t>
            </a:r>
            <a:r>
              <a:rPr lang="en-US" sz="8000" b="1" dirty="0" smtClean="0">
                <a:solidFill>
                  <a:schemeClr val="accent2">
                    <a:lumMod val="75000"/>
                  </a:schemeClr>
                </a:solidFill>
              </a:rPr>
              <a:t> </a:t>
            </a:r>
            <a:r>
              <a:rPr lang="en-US" sz="8000" b="1" dirty="0" err="1" smtClean="0">
                <a:solidFill>
                  <a:schemeClr val="accent2">
                    <a:lumMod val="75000"/>
                  </a:schemeClr>
                </a:solidFill>
              </a:rPr>
              <a:t>rộng</a:t>
            </a:r>
            <a:endParaRPr lang="en-US" sz="8000" b="1" dirty="0">
              <a:solidFill>
                <a:schemeClr val="accent2">
                  <a:lumMod val="75000"/>
                </a:schemeClr>
              </a:solidFill>
            </a:endParaRPr>
          </a:p>
        </p:txBody>
      </p:sp>
      <p:sp>
        <p:nvSpPr>
          <p:cNvPr id="10" name="TextBox 10"/>
          <p:cNvSpPr txBox="1"/>
          <p:nvPr/>
        </p:nvSpPr>
        <p:spPr>
          <a:xfrm>
            <a:off x="5806078" y="589761"/>
            <a:ext cx="11115682" cy="2880789"/>
          </a:xfrm>
          <a:prstGeom prst="rect">
            <a:avLst/>
          </a:prstGeom>
        </p:spPr>
        <p:txBody>
          <a:bodyPr wrap="square" lIns="0" tIns="0" rIns="0" bIns="0" rtlCol="0" anchor="t">
            <a:spAutoFit/>
          </a:bodyPr>
          <a:lstStyle/>
          <a:p>
            <a:pPr algn="just">
              <a:lnSpc>
                <a:spcPct val="130000"/>
              </a:lnSpc>
            </a:pPr>
            <a:r>
              <a:rPr lang="en-US" sz="4800" dirty="0" err="1" smtClean="0">
                <a:solidFill>
                  <a:srgbClr val="000000"/>
                </a:solidFill>
              </a:rPr>
              <a:t>Đọc</a:t>
            </a:r>
            <a:r>
              <a:rPr lang="en-US" sz="4800" dirty="0" smtClean="0">
                <a:solidFill>
                  <a:srgbClr val="000000"/>
                </a:solidFill>
              </a:rPr>
              <a:t> </a:t>
            </a:r>
            <a:r>
              <a:rPr lang="en-US" sz="4800" dirty="0" err="1" smtClean="0">
                <a:solidFill>
                  <a:srgbClr val="000000"/>
                </a:solidFill>
              </a:rPr>
              <a:t>phần</a:t>
            </a:r>
            <a:r>
              <a:rPr lang="en-US" sz="4800" dirty="0" smtClean="0">
                <a:solidFill>
                  <a:srgbClr val="000000"/>
                </a:solidFill>
              </a:rPr>
              <a:t> </a:t>
            </a:r>
            <a:r>
              <a:rPr lang="en-US" sz="4800" b="1" dirty="0" err="1" smtClean="0">
                <a:solidFill>
                  <a:srgbClr val="7030A0"/>
                </a:solidFill>
              </a:rPr>
              <a:t>Có</a:t>
            </a:r>
            <a:r>
              <a:rPr lang="en-US" sz="4800" b="1" dirty="0" smtClean="0">
                <a:solidFill>
                  <a:srgbClr val="7030A0"/>
                </a:solidFill>
              </a:rPr>
              <a:t> </a:t>
            </a:r>
            <a:r>
              <a:rPr lang="en-US" sz="4800" b="1" dirty="0" err="1" smtClean="0">
                <a:solidFill>
                  <a:srgbClr val="7030A0"/>
                </a:solidFill>
              </a:rPr>
              <a:t>thể</a:t>
            </a:r>
            <a:r>
              <a:rPr lang="en-US" sz="4800" b="1" dirty="0" smtClean="0">
                <a:solidFill>
                  <a:srgbClr val="7030A0"/>
                </a:solidFill>
              </a:rPr>
              <a:t> </a:t>
            </a:r>
            <a:r>
              <a:rPr lang="en-US" sz="4800" b="1" dirty="0" err="1" smtClean="0">
                <a:solidFill>
                  <a:srgbClr val="7030A0"/>
                </a:solidFill>
              </a:rPr>
              <a:t>em</a:t>
            </a:r>
            <a:r>
              <a:rPr lang="en-US" sz="4800" b="1" dirty="0" smtClean="0">
                <a:solidFill>
                  <a:srgbClr val="7030A0"/>
                </a:solidFill>
              </a:rPr>
              <a:t> </a:t>
            </a:r>
            <a:r>
              <a:rPr lang="en-US" sz="4800" b="1" dirty="0" err="1" smtClean="0">
                <a:solidFill>
                  <a:srgbClr val="7030A0"/>
                </a:solidFill>
              </a:rPr>
              <a:t>chưa</a:t>
            </a:r>
            <a:r>
              <a:rPr lang="en-US" sz="4800" b="1" dirty="0" smtClean="0">
                <a:solidFill>
                  <a:srgbClr val="7030A0"/>
                </a:solidFill>
              </a:rPr>
              <a:t> </a:t>
            </a:r>
            <a:r>
              <a:rPr lang="en-US" sz="4800" b="1" dirty="0" err="1" smtClean="0">
                <a:solidFill>
                  <a:srgbClr val="7030A0"/>
                </a:solidFill>
              </a:rPr>
              <a:t>biết</a:t>
            </a:r>
            <a:r>
              <a:rPr lang="en-US" sz="4800" dirty="0" smtClean="0"/>
              <a:t>, </a:t>
            </a:r>
            <a:r>
              <a:rPr lang="en-US" sz="4800" dirty="0" err="1" smtClean="0"/>
              <a:t>em</a:t>
            </a:r>
            <a:r>
              <a:rPr lang="en-US" sz="4800" dirty="0" smtClean="0"/>
              <a:t> </a:t>
            </a:r>
            <a:r>
              <a:rPr lang="en-US" sz="4800" dirty="0" err="1" smtClean="0"/>
              <a:t>hãy</a:t>
            </a:r>
            <a:r>
              <a:rPr lang="en-US" sz="4800" dirty="0" smtClean="0"/>
              <a:t> </a:t>
            </a:r>
            <a:r>
              <a:rPr lang="en-US" sz="4800" dirty="0" err="1" smtClean="0"/>
              <a:t>giải</a:t>
            </a:r>
            <a:r>
              <a:rPr lang="en-US" sz="4800" dirty="0" smtClean="0"/>
              <a:t> </a:t>
            </a:r>
            <a:r>
              <a:rPr lang="en-US" sz="4800" dirty="0" err="1" smtClean="0"/>
              <a:t>thích</a:t>
            </a:r>
            <a:r>
              <a:rPr lang="en-US" sz="4800" dirty="0" smtClean="0"/>
              <a:t> </a:t>
            </a:r>
            <a:r>
              <a:rPr lang="en-US" sz="4800" dirty="0" err="1" smtClean="0"/>
              <a:t>tại</a:t>
            </a:r>
            <a:r>
              <a:rPr lang="en-US" sz="4800" dirty="0" smtClean="0"/>
              <a:t> </a:t>
            </a:r>
            <a:r>
              <a:rPr lang="en-US" sz="4800" dirty="0" err="1" smtClean="0"/>
              <a:t>sao</a:t>
            </a:r>
            <a:r>
              <a:rPr lang="en-US" sz="4800" dirty="0" smtClean="0"/>
              <a:t> </a:t>
            </a:r>
            <a:r>
              <a:rPr lang="en-US" sz="4800" dirty="0" err="1" smtClean="0"/>
              <a:t>cứ</a:t>
            </a:r>
            <a:r>
              <a:rPr lang="en-US" sz="4800" dirty="0" smtClean="0"/>
              <a:t> </a:t>
            </a:r>
            <a:r>
              <a:rPr lang="en-US" sz="4800" dirty="0" err="1" smtClean="0"/>
              <a:t>sau</a:t>
            </a:r>
            <a:r>
              <a:rPr lang="en-US" sz="4800" dirty="0" smtClean="0"/>
              <a:t> 60 </a:t>
            </a:r>
            <a:r>
              <a:rPr lang="en-US" sz="4800" dirty="0" err="1" smtClean="0"/>
              <a:t>năm</a:t>
            </a:r>
            <a:r>
              <a:rPr lang="en-US" sz="4800" dirty="0" smtClean="0"/>
              <a:t> </a:t>
            </a:r>
            <a:r>
              <a:rPr lang="en-US" sz="4800" dirty="0" err="1" smtClean="0"/>
              <a:t>thì</a:t>
            </a:r>
            <a:r>
              <a:rPr lang="en-US" sz="4800" dirty="0" smtClean="0"/>
              <a:t> </a:t>
            </a:r>
            <a:r>
              <a:rPr lang="en-US" sz="4800" dirty="0" err="1" smtClean="0"/>
              <a:t>năm</a:t>
            </a:r>
            <a:r>
              <a:rPr lang="en-US" sz="4800" dirty="0" smtClean="0"/>
              <a:t> </a:t>
            </a:r>
            <a:r>
              <a:rPr lang="en-US" sz="4800" dirty="0" err="1" smtClean="0"/>
              <a:t>Giáp</a:t>
            </a:r>
            <a:r>
              <a:rPr lang="en-US" sz="4800" dirty="0" smtClean="0"/>
              <a:t> </a:t>
            </a:r>
            <a:r>
              <a:rPr lang="en-US" sz="4800" dirty="0" err="1" smtClean="0"/>
              <a:t>Tý</a:t>
            </a:r>
            <a:r>
              <a:rPr lang="en-US" sz="4800" dirty="0" smtClean="0"/>
              <a:t> </a:t>
            </a:r>
            <a:r>
              <a:rPr lang="en-US" sz="4800" dirty="0" err="1" smtClean="0"/>
              <a:t>được</a:t>
            </a:r>
            <a:r>
              <a:rPr lang="en-US" sz="4800" dirty="0" smtClean="0"/>
              <a:t> </a:t>
            </a:r>
            <a:r>
              <a:rPr lang="en-US" sz="4800" dirty="0" err="1" smtClean="0"/>
              <a:t>lặp</a:t>
            </a:r>
            <a:r>
              <a:rPr lang="en-US" sz="4800" dirty="0" smtClean="0"/>
              <a:t> </a:t>
            </a:r>
            <a:r>
              <a:rPr lang="en-US" sz="4800" dirty="0" err="1" smtClean="0"/>
              <a:t>lại</a:t>
            </a:r>
            <a:r>
              <a:rPr lang="en-US" sz="4800" dirty="0"/>
              <a:t>?</a:t>
            </a:r>
            <a:endParaRPr lang="en-US" sz="4800" b="1" dirty="0">
              <a:solidFill>
                <a:srgbClr val="7030A0"/>
              </a:solidFill>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53163">
            <a:off x="16722657" y="8210402"/>
            <a:ext cx="1113611" cy="1480203"/>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762934">
            <a:off x="369179" y="8435125"/>
            <a:ext cx="2348424" cy="768575"/>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0983">
            <a:off x="1738584" y="5412747"/>
            <a:ext cx="1794567" cy="3087917"/>
          </a:xfrm>
          <a:prstGeom prst="rect">
            <a:avLst/>
          </a:prstGeom>
        </p:spPr>
      </p:pic>
      <p:sp>
        <p:nvSpPr>
          <p:cNvPr id="14" name="TextBox 10"/>
          <p:cNvSpPr txBox="1"/>
          <p:nvPr/>
        </p:nvSpPr>
        <p:spPr>
          <a:xfrm>
            <a:off x="4625095" y="3274210"/>
            <a:ext cx="2253869" cy="960263"/>
          </a:xfrm>
          <a:prstGeom prst="rect">
            <a:avLst/>
          </a:prstGeom>
        </p:spPr>
        <p:txBody>
          <a:bodyPr wrap="square" lIns="0" tIns="0" rIns="0" bIns="0" rtlCol="0" anchor="t">
            <a:spAutoFit/>
          </a:bodyPr>
          <a:lstStyle/>
          <a:p>
            <a:pPr algn="just">
              <a:lnSpc>
                <a:spcPct val="130000"/>
              </a:lnSpc>
            </a:pPr>
            <a:r>
              <a:rPr lang="en-US" sz="4800" b="1" u="sng" dirty="0" err="1" smtClean="0">
                <a:solidFill>
                  <a:srgbClr val="002060"/>
                </a:solidFill>
              </a:rPr>
              <a:t>Trả</a:t>
            </a:r>
            <a:r>
              <a:rPr lang="en-US" sz="4800" b="1" u="sng" dirty="0" smtClean="0">
                <a:solidFill>
                  <a:srgbClr val="002060"/>
                </a:solidFill>
              </a:rPr>
              <a:t> </a:t>
            </a:r>
            <a:r>
              <a:rPr lang="en-US" sz="4800" b="1" u="sng" dirty="0" err="1" smtClean="0">
                <a:solidFill>
                  <a:srgbClr val="002060"/>
                </a:solidFill>
              </a:rPr>
              <a:t>lời</a:t>
            </a:r>
            <a:r>
              <a:rPr lang="en-US" sz="4800" b="1" u="sng" dirty="0" smtClean="0">
                <a:solidFill>
                  <a:srgbClr val="002060"/>
                </a:solidFill>
              </a:rPr>
              <a:t>:</a:t>
            </a:r>
            <a:endParaRPr lang="en-US" sz="4800" b="1" u="sng" dirty="0">
              <a:solidFill>
                <a:srgbClr val="002060"/>
              </a:solidFill>
            </a:endParaRPr>
          </a:p>
        </p:txBody>
      </p:sp>
      <p:sp>
        <p:nvSpPr>
          <p:cNvPr id="15" name="TextBox 10"/>
          <p:cNvSpPr txBox="1"/>
          <p:nvPr/>
        </p:nvSpPr>
        <p:spPr>
          <a:xfrm>
            <a:off x="5271735" y="6040839"/>
            <a:ext cx="2253869" cy="860300"/>
          </a:xfrm>
          <a:prstGeom prst="rect">
            <a:avLst/>
          </a:prstGeom>
        </p:spPr>
        <p:txBody>
          <a:bodyPr wrap="square" lIns="0" tIns="0" rIns="0" bIns="0" rtlCol="0" anchor="t">
            <a:spAutoFit/>
          </a:bodyPr>
          <a:lstStyle/>
          <a:p>
            <a:pPr algn="just">
              <a:lnSpc>
                <a:spcPct val="130000"/>
              </a:lnSpc>
            </a:pPr>
            <a:endParaRPr lang="en-US" sz="4800" dirty="0">
              <a:solidFill>
                <a:srgbClr val="002060"/>
              </a:solidFill>
            </a:endParaRPr>
          </a:p>
        </p:txBody>
      </p:sp>
      <p:sp>
        <p:nvSpPr>
          <p:cNvPr id="16" name="TextBox 15"/>
          <p:cNvSpPr txBox="1"/>
          <p:nvPr/>
        </p:nvSpPr>
        <p:spPr>
          <a:xfrm>
            <a:off x="4480122" y="4231674"/>
            <a:ext cx="12598088" cy="4893647"/>
          </a:xfrm>
          <a:prstGeom prst="rect">
            <a:avLst/>
          </a:prstGeom>
          <a:noFill/>
        </p:spPr>
        <p:txBody>
          <a:bodyPr wrap="square" rtlCol="0">
            <a:spAutoFit/>
          </a:bodyPr>
          <a:lstStyle/>
          <a:p>
            <a:pPr algn="just">
              <a:lnSpc>
                <a:spcPct val="130000"/>
              </a:lnSpc>
            </a:pPr>
            <a:r>
              <a:rPr lang="en-US" sz="4800" dirty="0" err="1" smtClean="0"/>
              <a:t>Vì</a:t>
            </a:r>
            <a:r>
              <a:rPr lang="en-US" sz="4800" dirty="0" smtClean="0"/>
              <a:t> </a:t>
            </a:r>
            <a:r>
              <a:rPr lang="en-US" sz="4800" dirty="0" err="1" smtClean="0"/>
              <a:t>cứ</a:t>
            </a:r>
            <a:r>
              <a:rPr lang="en-US" sz="4800" dirty="0" smtClean="0"/>
              <a:t> 10 </a:t>
            </a:r>
            <a:r>
              <a:rPr lang="en-US" sz="4800" dirty="0" err="1" smtClean="0"/>
              <a:t>năm</a:t>
            </a:r>
            <a:r>
              <a:rPr lang="en-US" sz="4800" dirty="0" smtClean="0"/>
              <a:t>, can </a:t>
            </a:r>
            <a:r>
              <a:rPr lang="en-US" sz="4800" dirty="0" err="1" smtClean="0"/>
              <a:t>Giáp</a:t>
            </a:r>
            <a:r>
              <a:rPr lang="en-US" sz="4800" dirty="0" smtClean="0"/>
              <a:t> </a:t>
            </a:r>
            <a:r>
              <a:rPr lang="en-US" sz="4800" dirty="0" err="1" smtClean="0"/>
              <a:t>được</a:t>
            </a:r>
            <a:r>
              <a:rPr lang="en-US" sz="4800" dirty="0" smtClean="0"/>
              <a:t> </a:t>
            </a:r>
            <a:r>
              <a:rPr lang="en-US" sz="4800" dirty="0" err="1" smtClean="0"/>
              <a:t>lặp</a:t>
            </a:r>
            <a:r>
              <a:rPr lang="en-US" sz="4800" dirty="0" smtClean="0"/>
              <a:t> </a:t>
            </a:r>
            <a:r>
              <a:rPr lang="en-US" sz="4800" dirty="0" err="1" smtClean="0"/>
              <a:t>lại</a:t>
            </a:r>
            <a:r>
              <a:rPr lang="en-US" sz="4800" dirty="0" smtClean="0"/>
              <a:t>. </a:t>
            </a:r>
            <a:r>
              <a:rPr lang="en-US" sz="4800" dirty="0" err="1" smtClean="0"/>
              <a:t>Cứ</a:t>
            </a:r>
            <a:r>
              <a:rPr lang="en-US" sz="4800" dirty="0" smtClean="0"/>
              <a:t> 12 </a:t>
            </a:r>
            <a:r>
              <a:rPr lang="en-US" sz="4800" dirty="0" err="1" smtClean="0"/>
              <a:t>năm</a:t>
            </a:r>
            <a:r>
              <a:rPr lang="en-US" sz="4800" dirty="0" smtClean="0"/>
              <a:t>, chi </a:t>
            </a:r>
            <a:r>
              <a:rPr lang="en-US" sz="4800" dirty="0" err="1" smtClean="0"/>
              <a:t>Tý</a:t>
            </a:r>
            <a:r>
              <a:rPr lang="en-US" sz="4800" dirty="0" smtClean="0"/>
              <a:t> </a:t>
            </a:r>
            <a:r>
              <a:rPr lang="en-US" sz="4800" dirty="0" err="1" smtClean="0"/>
              <a:t>được</a:t>
            </a:r>
            <a:r>
              <a:rPr lang="en-US" sz="4800" dirty="0" smtClean="0"/>
              <a:t> </a:t>
            </a:r>
            <a:r>
              <a:rPr lang="en-US" sz="4800" dirty="0" err="1" smtClean="0"/>
              <a:t>lặp</a:t>
            </a:r>
            <a:r>
              <a:rPr lang="en-US" sz="4800" dirty="0" smtClean="0"/>
              <a:t> </a:t>
            </a:r>
            <a:r>
              <a:rPr lang="en-US" sz="4800" dirty="0" err="1" smtClean="0"/>
              <a:t>lại</a:t>
            </a:r>
            <a:r>
              <a:rPr lang="en-US" sz="4800" dirty="0" smtClean="0"/>
              <a:t>, </a:t>
            </a:r>
            <a:r>
              <a:rPr lang="en-US" sz="4800" dirty="0" err="1" smtClean="0"/>
              <a:t>nên</a:t>
            </a:r>
            <a:r>
              <a:rPr lang="en-US" sz="4800" dirty="0" smtClean="0"/>
              <a:t> </a:t>
            </a:r>
            <a:r>
              <a:rPr lang="en-US" sz="4800" dirty="0" err="1" smtClean="0"/>
              <a:t>số</a:t>
            </a:r>
            <a:r>
              <a:rPr lang="en-US" sz="4800" dirty="0" smtClean="0"/>
              <a:t> </a:t>
            </a:r>
            <a:r>
              <a:rPr lang="en-US" sz="4800" dirty="0" err="1" smtClean="0"/>
              <a:t>năm</a:t>
            </a:r>
            <a:r>
              <a:rPr lang="en-US" sz="4800" dirty="0" smtClean="0"/>
              <a:t> </a:t>
            </a:r>
            <a:r>
              <a:rPr lang="en-US" sz="4800" dirty="0" err="1" smtClean="0"/>
              <a:t>Giáp</a:t>
            </a:r>
            <a:r>
              <a:rPr lang="en-US" sz="4800" dirty="0" smtClean="0"/>
              <a:t> </a:t>
            </a:r>
            <a:r>
              <a:rPr lang="en-US" sz="4800" dirty="0" err="1" smtClean="0"/>
              <a:t>Tí</a:t>
            </a:r>
            <a:r>
              <a:rPr lang="en-US" sz="4800" dirty="0" smtClean="0"/>
              <a:t> </a:t>
            </a:r>
            <a:r>
              <a:rPr lang="en-US" sz="4800" dirty="0" err="1" smtClean="0"/>
              <a:t>được</a:t>
            </a:r>
            <a:r>
              <a:rPr lang="en-US" sz="4800" dirty="0" smtClean="0"/>
              <a:t> </a:t>
            </a:r>
            <a:r>
              <a:rPr lang="en-US" sz="4800" dirty="0" err="1" smtClean="0"/>
              <a:t>lặp</a:t>
            </a:r>
            <a:r>
              <a:rPr lang="en-US" sz="4800" dirty="0" smtClean="0"/>
              <a:t> </a:t>
            </a:r>
            <a:r>
              <a:rPr lang="en-US" sz="4800" dirty="0" err="1" smtClean="0"/>
              <a:t>lại</a:t>
            </a:r>
            <a:r>
              <a:rPr lang="en-US" sz="4800" dirty="0" smtClean="0"/>
              <a:t> </a:t>
            </a:r>
            <a:r>
              <a:rPr lang="en-US" sz="4800" dirty="0" err="1" smtClean="0"/>
              <a:t>là</a:t>
            </a:r>
            <a:r>
              <a:rPr lang="en-US" sz="4800" dirty="0" smtClean="0"/>
              <a:t> </a:t>
            </a:r>
            <a:r>
              <a:rPr lang="en-US" sz="4800" dirty="0" err="1" smtClean="0"/>
              <a:t>bội</a:t>
            </a:r>
            <a:r>
              <a:rPr lang="en-US" sz="4800" dirty="0" smtClean="0"/>
              <a:t> </a:t>
            </a:r>
            <a:r>
              <a:rPr lang="en-US" sz="4800" dirty="0" err="1" smtClean="0"/>
              <a:t>chung</a:t>
            </a:r>
            <a:r>
              <a:rPr lang="en-US" sz="4800" dirty="0" smtClean="0"/>
              <a:t> </a:t>
            </a:r>
            <a:r>
              <a:rPr lang="en-US" sz="4800" dirty="0" err="1" smtClean="0"/>
              <a:t>của</a:t>
            </a:r>
            <a:r>
              <a:rPr lang="en-US" sz="4800" dirty="0" smtClean="0"/>
              <a:t> 10 </a:t>
            </a:r>
            <a:r>
              <a:rPr lang="en-US" sz="4800" dirty="0" err="1" smtClean="0"/>
              <a:t>và</a:t>
            </a:r>
            <a:r>
              <a:rPr lang="en-US" sz="4800" dirty="0" smtClean="0"/>
              <a:t> 12. </a:t>
            </a:r>
            <a:r>
              <a:rPr lang="en-US" sz="4800" dirty="0" err="1" smtClean="0"/>
              <a:t>Và</a:t>
            </a:r>
            <a:r>
              <a:rPr lang="en-US" sz="4800" dirty="0" smtClean="0"/>
              <a:t> </a:t>
            </a:r>
            <a:r>
              <a:rPr lang="en-US" sz="4800" dirty="0" err="1" smtClean="0"/>
              <a:t>số</a:t>
            </a:r>
            <a:r>
              <a:rPr lang="en-US" sz="4800" dirty="0" smtClean="0"/>
              <a:t> </a:t>
            </a:r>
            <a:r>
              <a:rPr lang="en-US" sz="4800" dirty="0" err="1" smtClean="0"/>
              <a:t>năm</a:t>
            </a:r>
            <a:r>
              <a:rPr lang="en-US" sz="4800" dirty="0" smtClean="0"/>
              <a:t> </a:t>
            </a:r>
            <a:r>
              <a:rPr lang="en-US" sz="4800" dirty="0" err="1" smtClean="0"/>
              <a:t>ít</a:t>
            </a:r>
            <a:r>
              <a:rPr lang="en-US" sz="4800" dirty="0" smtClean="0"/>
              <a:t> </a:t>
            </a:r>
            <a:r>
              <a:rPr lang="en-US" sz="4800" dirty="0" err="1" smtClean="0"/>
              <a:t>nhất</a:t>
            </a:r>
            <a:r>
              <a:rPr lang="en-US" sz="4800" dirty="0" smtClean="0"/>
              <a:t> </a:t>
            </a:r>
            <a:r>
              <a:rPr lang="en-US" sz="4800" dirty="0" err="1" smtClean="0"/>
              <a:t>năm</a:t>
            </a:r>
            <a:r>
              <a:rPr lang="en-US" sz="4800" dirty="0" smtClean="0"/>
              <a:t> </a:t>
            </a:r>
            <a:r>
              <a:rPr lang="en-US" sz="4800" dirty="0" err="1" smtClean="0"/>
              <a:t>Giáp</a:t>
            </a:r>
            <a:r>
              <a:rPr lang="en-US" sz="4800" dirty="0" smtClean="0"/>
              <a:t> </a:t>
            </a:r>
            <a:r>
              <a:rPr lang="en-US" sz="4800" dirty="0" err="1" smtClean="0"/>
              <a:t>Tý</a:t>
            </a:r>
            <a:r>
              <a:rPr lang="en-US" sz="4800" dirty="0" smtClean="0"/>
              <a:t> </a:t>
            </a:r>
            <a:r>
              <a:rPr lang="en-US" sz="4800" dirty="0" err="1" smtClean="0"/>
              <a:t>lặp</a:t>
            </a:r>
            <a:r>
              <a:rPr lang="en-US" sz="4800" dirty="0" smtClean="0"/>
              <a:t> </a:t>
            </a:r>
            <a:r>
              <a:rPr lang="en-US" sz="4800" dirty="0" err="1" smtClean="0"/>
              <a:t>lại</a:t>
            </a:r>
            <a:r>
              <a:rPr lang="en-US" sz="4800" dirty="0" smtClean="0"/>
              <a:t> </a:t>
            </a:r>
            <a:r>
              <a:rPr lang="en-US" sz="4800" dirty="0" err="1" smtClean="0"/>
              <a:t>là</a:t>
            </a:r>
            <a:r>
              <a:rPr lang="en-US" sz="4800" dirty="0" smtClean="0"/>
              <a:t> </a:t>
            </a:r>
            <a:r>
              <a:rPr lang="en-US" sz="4800" dirty="0" err="1" smtClean="0"/>
              <a:t>bội</a:t>
            </a:r>
            <a:r>
              <a:rPr lang="en-US" sz="4800" dirty="0" smtClean="0"/>
              <a:t> </a:t>
            </a:r>
            <a:r>
              <a:rPr lang="en-US" sz="4800" dirty="0" err="1" smtClean="0"/>
              <a:t>chung</a:t>
            </a:r>
            <a:r>
              <a:rPr lang="en-US" sz="4800" dirty="0" smtClean="0"/>
              <a:t> </a:t>
            </a:r>
            <a:r>
              <a:rPr lang="en-US" sz="4800" dirty="0" err="1" smtClean="0"/>
              <a:t>nhỏ</a:t>
            </a:r>
            <a:r>
              <a:rPr lang="en-US" sz="4800" dirty="0" smtClean="0"/>
              <a:t> </a:t>
            </a:r>
            <a:r>
              <a:rPr lang="en-US" sz="4800" dirty="0" err="1" smtClean="0"/>
              <a:t>nhất</a:t>
            </a:r>
            <a:r>
              <a:rPr lang="en-US" sz="4800" dirty="0" smtClean="0"/>
              <a:t> </a:t>
            </a:r>
            <a:r>
              <a:rPr lang="en-US" sz="4800" dirty="0" err="1" smtClean="0"/>
              <a:t>của</a:t>
            </a:r>
            <a:r>
              <a:rPr lang="en-US" sz="4800" dirty="0" smtClean="0"/>
              <a:t> 10 </a:t>
            </a:r>
            <a:r>
              <a:rPr lang="en-US" sz="4800" dirty="0" err="1" smtClean="0"/>
              <a:t>và</a:t>
            </a:r>
            <a:r>
              <a:rPr lang="en-US" sz="4800" dirty="0" smtClean="0"/>
              <a:t> 12.</a:t>
            </a:r>
            <a:endParaRPr lang="vi-VN"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nodePh="1">
                                  <p:stCondLst>
                                    <p:cond delay="0"/>
                                  </p:stCondLst>
                                  <p:endCondLst>
                                    <p:cond evt="begin" delay="0">
                                      <p:tn val="19"/>
                                    </p:cond>
                                  </p:end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CCE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b="43786"/>
          <a:stretch>
            <a:fillRect/>
          </a:stretch>
        </p:blipFill>
        <p:spPr>
          <a:xfrm>
            <a:off x="0" y="6607"/>
            <a:ext cx="18288000" cy="10280393"/>
          </a:xfrm>
          <a:prstGeom prst="rect">
            <a:avLst/>
          </a:prstGeom>
        </p:spPr>
      </p:pic>
      <p:grpSp>
        <p:nvGrpSpPr>
          <p:cNvPr id="3" name="Group 3"/>
          <p:cNvGrpSpPr/>
          <p:nvPr/>
        </p:nvGrpSpPr>
        <p:grpSpPr>
          <a:xfrm>
            <a:off x="1009608" y="830773"/>
            <a:ext cx="14154192"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2" name="TextBox 12"/>
          <p:cNvSpPr txBox="1"/>
          <p:nvPr/>
        </p:nvSpPr>
        <p:spPr>
          <a:xfrm>
            <a:off x="1524000" y="1937991"/>
            <a:ext cx="11318832" cy="677108"/>
          </a:xfrm>
          <a:prstGeom prst="rect">
            <a:avLst/>
          </a:prstGeom>
        </p:spPr>
        <p:txBody>
          <a:bodyPr wrap="square" lIns="0" tIns="0" rIns="0" bIns="0" rtlCol="0" anchor="t">
            <a:spAutoFit/>
          </a:bodyPr>
          <a:lstStyle/>
          <a:p>
            <a:pPr marL="571500" indent="-571500">
              <a:buFont typeface="Wingdings" panose="05000000000000000000" pitchFamily="2" charset="2"/>
              <a:buChar char="v"/>
            </a:pPr>
            <a:r>
              <a:rPr lang="vi-VN" sz="4400" dirty="0" smtClean="0"/>
              <a:t>Ôn </a:t>
            </a:r>
            <a:r>
              <a:rPr lang="vi-VN" sz="4400" dirty="0"/>
              <a:t>lại nội dung kiến thức đã học.</a:t>
            </a:r>
            <a:endParaRPr lang="en-US" sz="4400" dirty="0"/>
          </a:p>
        </p:txBody>
      </p:sp>
      <p:pic>
        <p:nvPicPr>
          <p:cNvPr id="37" name="Picture 3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7991">
            <a:off x="14215721" y="8249705"/>
            <a:ext cx="1353320" cy="2071683"/>
          </a:xfrm>
          <a:prstGeom prst="rect">
            <a:avLst/>
          </a:prstGeom>
        </p:spPr>
      </p:pic>
      <p:pic>
        <p:nvPicPr>
          <p:cNvPr id="38" name="Picture 3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760692" y="5822002"/>
            <a:ext cx="2146240" cy="2655436"/>
          </a:xfrm>
          <a:prstGeom prst="rect">
            <a:avLst/>
          </a:prstGeom>
        </p:spPr>
      </p:pic>
      <p:grpSp>
        <p:nvGrpSpPr>
          <p:cNvPr id="39" name="Group 4"/>
          <p:cNvGrpSpPr/>
          <p:nvPr/>
        </p:nvGrpSpPr>
        <p:grpSpPr>
          <a:xfrm>
            <a:off x="4114800" y="442933"/>
            <a:ext cx="8671317" cy="1092622"/>
            <a:chOff x="-3873" y="-104471"/>
            <a:chExt cx="4726894" cy="1144961"/>
          </a:xfrm>
        </p:grpSpPr>
        <p:sp>
          <p:nvSpPr>
            <p:cNvPr id="40" name="Freeform 5"/>
            <p:cNvSpPr/>
            <p:nvPr/>
          </p:nvSpPr>
          <p:spPr>
            <a:xfrm>
              <a:off x="-3873" y="-104471"/>
              <a:ext cx="4726894"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solidFill>
              <a:schemeClr val="accent6">
                <a:lumMod val="60000"/>
                <a:lumOff val="40000"/>
              </a:schemeClr>
            </a:solidFill>
          </p:spPr>
          <p:txBody>
            <a:bodyPr/>
            <a:lstStyle/>
            <a:p>
              <a:pPr algn="ctr"/>
              <a:r>
                <a:rPr lang="en-US" sz="4800" b="1" dirty="0" smtClean="0">
                  <a:solidFill>
                    <a:srgbClr val="C00000"/>
                  </a:solidFill>
                </a:rPr>
                <a:t>HƯỚNG DẪN VỀ NHÀ</a:t>
              </a:r>
              <a:endParaRPr lang="vi-VN" sz="4800" b="1" dirty="0">
                <a:solidFill>
                  <a:srgbClr val="C00000"/>
                </a:solidFill>
              </a:endParaRPr>
            </a:p>
          </p:txBody>
        </p:sp>
      </p:grpSp>
      <p:sp>
        <p:nvSpPr>
          <p:cNvPr id="41" name="TextBox 12"/>
          <p:cNvSpPr txBox="1"/>
          <p:nvPr/>
        </p:nvSpPr>
        <p:spPr>
          <a:xfrm>
            <a:off x="1524000" y="2878620"/>
            <a:ext cx="13167695" cy="812530"/>
          </a:xfrm>
          <a:prstGeom prst="rect">
            <a:avLst/>
          </a:prstGeom>
        </p:spPr>
        <p:txBody>
          <a:bodyPr wrap="square" lIns="0" tIns="0" rIns="0" bIns="0" rtlCol="0" anchor="t">
            <a:spAutoFit/>
          </a:bodyPr>
          <a:lstStyle/>
          <a:p>
            <a:pPr marL="571500" indent="-571500">
              <a:lnSpc>
                <a:spcPct val="120000"/>
              </a:lnSpc>
              <a:buFont typeface="Wingdings" panose="05000000000000000000" pitchFamily="2" charset="2"/>
              <a:buChar char="v"/>
            </a:pPr>
            <a:r>
              <a:rPr lang="vi-VN" sz="4400" dirty="0" smtClean="0"/>
              <a:t>Hoàn </a:t>
            </a:r>
            <a:r>
              <a:rPr lang="vi-VN" sz="4400" dirty="0"/>
              <a:t>thành nốt các bài tập </a:t>
            </a:r>
            <a:r>
              <a:rPr lang="vi-VN" sz="4400" dirty="0" smtClean="0"/>
              <a:t>3</a:t>
            </a:r>
            <a:r>
              <a:rPr lang="en-US" sz="4400" dirty="0" smtClean="0"/>
              <a:t>, 5, 7</a:t>
            </a:r>
            <a:r>
              <a:rPr lang="vi-VN" sz="4400" dirty="0" smtClean="0"/>
              <a:t> </a:t>
            </a:r>
            <a:r>
              <a:rPr lang="vi-VN" sz="4400" dirty="0"/>
              <a:t>( SGK - tr58).</a:t>
            </a:r>
            <a:endParaRPr lang="en-US" sz="4400" dirty="0"/>
          </a:p>
        </p:txBody>
      </p:sp>
      <p:sp>
        <p:nvSpPr>
          <p:cNvPr id="42" name="TextBox 12"/>
          <p:cNvSpPr txBox="1"/>
          <p:nvPr/>
        </p:nvSpPr>
        <p:spPr>
          <a:xfrm>
            <a:off x="1524000" y="4045452"/>
            <a:ext cx="13933363" cy="677108"/>
          </a:xfrm>
          <a:prstGeom prst="rect">
            <a:avLst/>
          </a:prstGeom>
        </p:spPr>
        <p:txBody>
          <a:bodyPr wrap="square" lIns="0" tIns="0" rIns="0" bIns="0" rtlCol="0" anchor="t">
            <a:spAutoFit/>
          </a:bodyPr>
          <a:lstStyle/>
          <a:p>
            <a:pPr marL="571500" indent="-571500">
              <a:buFont typeface="Wingdings" panose="05000000000000000000" pitchFamily="2" charset="2"/>
              <a:buChar char="v"/>
            </a:pPr>
            <a:r>
              <a:rPr lang="vi-VN" sz="4400" dirty="0"/>
              <a:t>Chuẩn bị và xem trước </a:t>
            </a:r>
            <a:r>
              <a:rPr lang="vi-VN" sz="4400" dirty="0" smtClean="0"/>
              <a:t>bài </a:t>
            </a:r>
            <a:r>
              <a:rPr lang="vi-VN" sz="4400" dirty="0"/>
              <a:t>“</a:t>
            </a:r>
            <a:r>
              <a:rPr lang="vi-VN" sz="4400" b="1" dirty="0"/>
              <a:t>Bài tập cuối chương I</a:t>
            </a:r>
            <a:r>
              <a:rPr lang="vi-VN" sz="4400" dirty="0"/>
              <a:t>”</a:t>
            </a:r>
            <a:endParaRPr lang="en-US" sz="4400" dirty="0"/>
          </a:p>
        </p:txBody>
      </p:sp>
      <p:sp>
        <p:nvSpPr>
          <p:cNvPr id="43" name="TextBox 12"/>
          <p:cNvSpPr txBox="1"/>
          <p:nvPr/>
        </p:nvSpPr>
        <p:spPr>
          <a:xfrm>
            <a:off x="2438400" y="4941441"/>
            <a:ext cx="9983671" cy="677108"/>
          </a:xfrm>
          <a:prstGeom prst="rect">
            <a:avLst/>
          </a:prstGeom>
        </p:spPr>
        <p:txBody>
          <a:bodyPr wrap="square" lIns="0" tIns="0" rIns="0" bIns="0" rtlCol="0" anchor="t">
            <a:spAutoFit/>
          </a:bodyPr>
          <a:lstStyle/>
          <a:p>
            <a:r>
              <a:rPr lang="en-US" sz="4400" i="1" dirty="0" err="1" smtClean="0">
                <a:solidFill>
                  <a:srgbClr val="002060"/>
                </a:solidFill>
              </a:rPr>
              <a:t>Hoàn</a:t>
            </a:r>
            <a:r>
              <a:rPr lang="en-US" sz="4400" i="1" dirty="0" smtClean="0">
                <a:solidFill>
                  <a:srgbClr val="002060"/>
                </a:solidFill>
              </a:rPr>
              <a:t> </a:t>
            </a:r>
            <a:r>
              <a:rPr lang="en-US" sz="4400" i="1" dirty="0" err="1" smtClean="0">
                <a:solidFill>
                  <a:srgbClr val="002060"/>
                </a:solidFill>
              </a:rPr>
              <a:t>thành</a:t>
            </a:r>
            <a:r>
              <a:rPr lang="en-US" sz="4400" i="1" dirty="0" smtClean="0">
                <a:solidFill>
                  <a:srgbClr val="002060"/>
                </a:solidFill>
              </a:rPr>
              <a:t> </a:t>
            </a:r>
            <a:r>
              <a:rPr lang="en-US" sz="4400" i="1" dirty="0" err="1" smtClean="0">
                <a:solidFill>
                  <a:srgbClr val="002060"/>
                </a:solidFill>
              </a:rPr>
              <a:t>sơ</a:t>
            </a:r>
            <a:r>
              <a:rPr lang="en-US" sz="4400" i="1" dirty="0" smtClean="0">
                <a:solidFill>
                  <a:srgbClr val="002060"/>
                </a:solidFill>
              </a:rPr>
              <a:t> </a:t>
            </a:r>
            <a:r>
              <a:rPr lang="en-US" sz="4400" i="1" dirty="0" err="1" smtClean="0">
                <a:solidFill>
                  <a:srgbClr val="002060"/>
                </a:solidFill>
              </a:rPr>
              <a:t>đồ</a:t>
            </a:r>
            <a:r>
              <a:rPr lang="en-US" sz="4400" i="1" dirty="0" smtClean="0">
                <a:solidFill>
                  <a:srgbClr val="002060"/>
                </a:solidFill>
              </a:rPr>
              <a:t> </a:t>
            </a:r>
            <a:r>
              <a:rPr lang="en-US" sz="4400" i="1" dirty="0" err="1" smtClean="0">
                <a:solidFill>
                  <a:srgbClr val="002060"/>
                </a:solidFill>
              </a:rPr>
              <a:t>tư</a:t>
            </a:r>
            <a:r>
              <a:rPr lang="en-US" sz="4400" i="1" dirty="0" smtClean="0">
                <a:solidFill>
                  <a:srgbClr val="002060"/>
                </a:solidFill>
              </a:rPr>
              <a:t> </a:t>
            </a:r>
            <a:r>
              <a:rPr lang="en-US" sz="4400" i="1" dirty="0" err="1" smtClean="0">
                <a:solidFill>
                  <a:srgbClr val="002060"/>
                </a:solidFill>
              </a:rPr>
              <a:t>duy</a:t>
            </a:r>
            <a:r>
              <a:rPr lang="en-US" sz="4400" i="1" dirty="0" smtClean="0">
                <a:solidFill>
                  <a:srgbClr val="002060"/>
                </a:solidFill>
              </a:rPr>
              <a:t> </a:t>
            </a:r>
            <a:r>
              <a:rPr lang="en-US" sz="4400" i="1" dirty="0" err="1" smtClean="0">
                <a:solidFill>
                  <a:srgbClr val="002060"/>
                </a:solidFill>
              </a:rPr>
              <a:t>theo</a:t>
            </a:r>
            <a:r>
              <a:rPr lang="en-US" sz="4400" i="1" dirty="0" smtClean="0">
                <a:solidFill>
                  <a:srgbClr val="002060"/>
                </a:solidFill>
              </a:rPr>
              <a:t> </a:t>
            </a:r>
            <a:r>
              <a:rPr lang="en-US" sz="4400" i="1" dirty="0" err="1" smtClean="0">
                <a:solidFill>
                  <a:srgbClr val="002060"/>
                </a:solidFill>
              </a:rPr>
              <a:t>nhóm</a:t>
            </a:r>
            <a:r>
              <a:rPr lang="en-US" sz="4400" i="1" dirty="0">
                <a:solidFill>
                  <a:srgbClr val="002060"/>
                </a:solidFill>
              </a:rPr>
              <a:t>:</a:t>
            </a:r>
          </a:p>
        </p:txBody>
      </p:sp>
      <p:sp>
        <p:nvSpPr>
          <p:cNvPr id="44" name="TextBox 12"/>
          <p:cNvSpPr txBox="1"/>
          <p:nvPr/>
        </p:nvSpPr>
        <p:spPr>
          <a:xfrm>
            <a:off x="2783296" y="5913496"/>
            <a:ext cx="11900378" cy="553998"/>
          </a:xfrm>
          <a:prstGeom prst="rect">
            <a:avLst/>
          </a:prstGeom>
        </p:spPr>
        <p:txBody>
          <a:bodyPr wrap="square" lIns="0" tIns="0" rIns="0" bIns="0" rtlCol="0" anchor="t">
            <a:spAutoFit/>
          </a:bodyPr>
          <a:lstStyle/>
          <a:p>
            <a:r>
              <a:rPr lang="en-US" sz="3600" i="1" dirty="0" smtClean="0">
                <a:solidFill>
                  <a:srgbClr val="FF0000"/>
                </a:solidFill>
              </a:rPr>
              <a:t>+ </a:t>
            </a:r>
            <a:r>
              <a:rPr lang="en-US" sz="3600" dirty="0" err="1" smtClean="0">
                <a:solidFill>
                  <a:srgbClr val="FF0000"/>
                </a:solidFill>
              </a:rPr>
              <a:t>Nhóm</a:t>
            </a:r>
            <a:r>
              <a:rPr lang="en-US" sz="3600" dirty="0" smtClean="0">
                <a:solidFill>
                  <a:srgbClr val="FF0000"/>
                </a:solidFill>
              </a:rPr>
              <a:t> 1: TẬP HỢP VÀ TẬP HỢP CÁC SỐ TỰ NHIÊN</a:t>
            </a:r>
            <a:endParaRPr lang="en-US" sz="3600" i="1" dirty="0">
              <a:solidFill>
                <a:srgbClr val="FF0000"/>
              </a:solidFill>
            </a:endParaRPr>
          </a:p>
        </p:txBody>
      </p:sp>
      <p:sp>
        <p:nvSpPr>
          <p:cNvPr id="45" name="TextBox 12"/>
          <p:cNvSpPr txBox="1"/>
          <p:nvPr/>
        </p:nvSpPr>
        <p:spPr>
          <a:xfrm>
            <a:off x="2791317" y="6717662"/>
            <a:ext cx="11900378" cy="553998"/>
          </a:xfrm>
          <a:prstGeom prst="rect">
            <a:avLst/>
          </a:prstGeom>
        </p:spPr>
        <p:txBody>
          <a:bodyPr wrap="square" lIns="0" tIns="0" rIns="0" bIns="0" rtlCol="0" anchor="t">
            <a:spAutoFit/>
          </a:bodyPr>
          <a:lstStyle/>
          <a:p>
            <a:r>
              <a:rPr lang="en-US" sz="3600" i="1" dirty="0" smtClean="0">
                <a:solidFill>
                  <a:srgbClr val="FF0000"/>
                </a:solidFill>
              </a:rPr>
              <a:t>+ </a:t>
            </a:r>
            <a:r>
              <a:rPr lang="en-US" sz="3600" dirty="0" err="1" smtClean="0">
                <a:solidFill>
                  <a:srgbClr val="FF0000"/>
                </a:solidFill>
              </a:rPr>
              <a:t>Nhóm</a:t>
            </a:r>
            <a:r>
              <a:rPr lang="en-US" sz="3600" dirty="0" smtClean="0">
                <a:solidFill>
                  <a:srgbClr val="FF0000"/>
                </a:solidFill>
              </a:rPr>
              <a:t> 2: CÁC PHÉP TÍNH</a:t>
            </a:r>
            <a:endParaRPr lang="en-US" sz="3600" i="1" dirty="0">
              <a:solidFill>
                <a:srgbClr val="FF0000"/>
              </a:solidFill>
            </a:endParaRPr>
          </a:p>
        </p:txBody>
      </p:sp>
      <p:sp>
        <p:nvSpPr>
          <p:cNvPr id="46" name="TextBox 12"/>
          <p:cNvSpPr txBox="1"/>
          <p:nvPr/>
        </p:nvSpPr>
        <p:spPr>
          <a:xfrm>
            <a:off x="2791317" y="7507636"/>
            <a:ext cx="11900378" cy="553998"/>
          </a:xfrm>
          <a:prstGeom prst="rect">
            <a:avLst/>
          </a:prstGeom>
        </p:spPr>
        <p:txBody>
          <a:bodyPr wrap="square" lIns="0" tIns="0" rIns="0" bIns="0" rtlCol="0" anchor="t">
            <a:spAutoFit/>
          </a:bodyPr>
          <a:lstStyle/>
          <a:p>
            <a:r>
              <a:rPr lang="en-US" sz="3600" i="1" dirty="0" smtClean="0">
                <a:solidFill>
                  <a:srgbClr val="FF0000"/>
                </a:solidFill>
              </a:rPr>
              <a:t>+ </a:t>
            </a:r>
            <a:r>
              <a:rPr lang="en-US" sz="3600" dirty="0" err="1" smtClean="0">
                <a:solidFill>
                  <a:srgbClr val="FF0000"/>
                </a:solidFill>
              </a:rPr>
              <a:t>Nhóm</a:t>
            </a:r>
            <a:r>
              <a:rPr lang="en-US" sz="3600" dirty="0" smtClean="0">
                <a:solidFill>
                  <a:srgbClr val="FF0000"/>
                </a:solidFill>
              </a:rPr>
              <a:t> 3: QUAN HỆ CHIA HẾT</a:t>
            </a:r>
            <a:endParaRPr lang="en-US" sz="3600" i="1" dirty="0">
              <a:solidFill>
                <a:srgbClr val="FF0000"/>
              </a:solidFill>
            </a:endParaRPr>
          </a:p>
        </p:txBody>
      </p:sp>
      <p:sp>
        <p:nvSpPr>
          <p:cNvPr id="47" name="TextBox 12"/>
          <p:cNvSpPr txBox="1"/>
          <p:nvPr/>
        </p:nvSpPr>
        <p:spPr>
          <a:xfrm>
            <a:off x="2783296" y="8356929"/>
            <a:ext cx="11900378" cy="553998"/>
          </a:xfrm>
          <a:prstGeom prst="rect">
            <a:avLst/>
          </a:prstGeom>
        </p:spPr>
        <p:txBody>
          <a:bodyPr wrap="square" lIns="0" tIns="0" rIns="0" bIns="0" rtlCol="0" anchor="t">
            <a:spAutoFit/>
          </a:bodyPr>
          <a:lstStyle/>
          <a:p>
            <a:r>
              <a:rPr lang="en-US" sz="3600" i="1" dirty="0" smtClean="0">
                <a:solidFill>
                  <a:srgbClr val="FF0000"/>
                </a:solidFill>
              </a:rPr>
              <a:t>+ </a:t>
            </a:r>
            <a:r>
              <a:rPr lang="en-US" sz="3600" dirty="0" err="1" smtClean="0">
                <a:solidFill>
                  <a:srgbClr val="FF0000"/>
                </a:solidFill>
              </a:rPr>
              <a:t>Nhóm</a:t>
            </a:r>
            <a:r>
              <a:rPr lang="en-US" sz="3600" dirty="0" smtClean="0">
                <a:solidFill>
                  <a:srgbClr val="FF0000"/>
                </a:solidFill>
              </a:rPr>
              <a:t> 4: ƯC-ƯCLN, BC-BCNN</a:t>
            </a:r>
            <a:endParaRPr lang="en-US" sz="36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0"/>
                            </p:stCondLst>
                            <p:childTnLst>
                              <p:par>
                                <p:cTn id="24" presetID="42"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anim calcmode="lin" valueType="num">
                                      <p:cBhvr>
                                        <p:cTn id="27" dur="500" fill="hold"/>
                                        <p:tgtEl>
                                          <p:spTgt spid="44"/>
                                        </p:tgtEl>
                                        <p:attrNameLst>
                                          <p:attrName>ppt_x</p:attrName>
                                        </p:attrNameLst>
                                      </p:cBhvr>
                                      <p:tavLst>
                                        <p:tav tm="0">
                                          <p:val>
                                            <p:strVal val="#ppt_x"/>
                                          </p:val>
                                        </p:tav>
                                        <p:tav tm="100000">
                                          <p:val>
                                            <p:strVal val="#ppt_x"/>
                                          </p:val>
                                        </p:tav>
                                      </p:tavLst>
                                    </p:anim>
                                    <p:anim calcmode="lin" valueType="num">
                                      <p:cBhvr>
                                        <p:cTn id="28" dur="500" fill="hold"/>
                                        <p:tgtEl>
                                          <p:spTgt spid="44"/>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22" presetClass="entr" presetSubtype="4"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down)">
                                      <p:cBhvr>
                                        <p:cTn id="4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1" grpId="0"/>
      <p:bldP spid="42" grpId="0"/>
      <p:bldP spid="43" grpId="0"/>
      <p:bldP spid="44" grpId="0"/>
      <p:bldP spid="45" grpId="0"/>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77" name="Group 3"/>
          <p:cNvGrpSpPr/>
          <p:nvPr/>
        </p:nvGrpSpPr>
        <p:grpSpPr>
          <a:xfrm>
            <a:off x="2155165" y="1485900"/>
            <a:ext cx="13550459" cy="7427880"/>
            <a:chOff x="0" y="0"/>
            <a:chExt cx="1744237" cy="1689603"/>
          </a:xfrm>
          <a:solidFill>
            <a:schemeClr val="accent5">
              <a:lumMod val="40000"/>
              <a:lumOff val="60000"/>
            </a:schemeClr>
          </a:solidFill>
        </p:grpSpPr>
        <p:sp>
          <p:nvSpPr>
            <p:cNvPr id="78" name="Freeform 4"/>
            <p:cNvSpPr/>
            <p:nvPr/>
          </p:nvSpPr>
          <p:spPr>
            <a:xfrm>
              <a:off x="0" y="-1270"/>
              <a:ext cx="1745507" cy="1688333"/>
            </a:xfrm>
            <a:custGeom>
              <a:avLst/>
              <a:gdLst/>
              <a:ahLst/>
              <a:cxnLst/>
              <a:rect l="l" t="t" r="r" b="b"/>
              <a:pathLst>
                <a:path w="1745507" h="1688333">
                  <a:moveTo>
                    <a:pt x="1734077" y="27940"/>
                  </a:moveTo>
                  <a:cubicBezTo>
                    <a:pt x="1725187" y="24130"/>
                    <a:pt x="1716297" y="21590"/>
                    <a:pt x="1707407" y="21590"/>
                  </a:cubicBezTo>
                  <a:cubicBezTo>
                    <a:pt x="1680737" y="20320"/>
                    <a:pt x="1654733" y="20320"/>
                    <a:pt x="1627368" y="17780"/>
                  </a:cubicBezTo>
                  <a:cubicBezTo>
                    <a:pt x="1564818" y="12700"/>
                    <a:pt x="1503572" y="6350"/>
                    <a:pt x="1441023" y="3810"/>
                  </a:cubicBezTo>
                  <a:cubicBezTo>
                    <a:pt x="1390201" y="1270"/>
                    <a:pt x="1340683" y="3810"/>
                    <a:pt x="1289862" y="2540"/>
                  </a:cubicBezTo>
                  <a:cubicBezTo>
                    <a:pt x="1267709" y="2540"/>
                    <a:pt x="1245556" y="0"/>
                    <a:pt x="1223403" y="2540"/>
                  </a:cubicBezTo>
                  <a:cubicBezTo>
                    <a:pt x="1169975" y="10160"/>
                    <a:pt x="1116548" y="11430"/>
                    <a:pt x="1061817" y="8890"/>
                  </a:cubicBezTo>
                  <a:cubicBezTo>
                    <a:pt x="1034452" y="7620"/>
                    <a:pt x="1007086" y="7620"/>
                    <a:pt x="979721" y="7620"/>
                  </a:cubicBezTo>
                  <a:cubicBezTo>
                    <a:pt x="930203" y="7620"/>
                    <a:pt x="880685" y="7620"/>
                    <a:pt x="831166" y="6350"/>
                  </a:cubicBezTo>
                  <a:cubicBezTo>
                    <a:pt x="779042" y="5080"/>
                    <a:pt x="265616" y="2540"/>
                    <a:pt x="214794" y="1270"/>
                  </a:cubicBezTo>
                  <a:cubicBezTo>
                    <a:pt x="173095" y="0"/>
                    <a:pt x="132698" y="1270"/>
                    <a:pt x="90999" y="1270"/>
                  </a:cubicBezTo>
                  <a:cubicBezTo>
                    <a:pt x="62330" y="1270"/>
                    <a:pt x="33020" y="3810"/>
                    <a:pt x="5080" y="5080"/>
                  </a:cubicBezTo>
                  <a:cubicBezTo>
                    <a:pt x="3810" y="5080"/>
                    <a:pt x="2540" y="7620"/>
                    <a:pt x="0" y="8890"/>
                  </a:cubicBezTo>
                  <a:cubicBezTo>
                    <a:pt x="1270" y="21590"/>
                    <a:pt x="3810" y="34290"/>
                    <a:pt x="5080" y="46990"/>
                  </a:cubicBezTo>
                  <a:cubicBezTo>
                    <a:pt x="15240" y="117455"/>
                    <a:pt x="16510" y="188936"/>
                    <a:pt x="17780" y="259163"/>
                  </a:cubicBezTo>
                  <a:cubicBezTo>
                    <a:pt x="19050" y="330645"/>
                    <a:pt x="17780" y="402126"/>
                    <a:pt x="16510" y="474862"/>
                  </a:cubicBezTo>
                  <a:cubicBezTo>
                    <a:pt x="15240" y="548851"/>
                    <a:pt x="2540" y="1325115"/>
                    <a:pt x="2540" y="1399104"/>
                  </a:cubicBezTo>
                  <a:cubicBezTo>
                    <a:pt x="2540" y="1471840"/>
                    <a:pt x="1270" y="1544575"/>
                    <a:pt x="0" y="1617311"/>
                  </a:cubicBezTo>
                  <a:cubicBezTo>
                    <a:pt x="0" y="1633723"/>
                    <a:pt x="3810" y="1643883"/>
                    <a:pt x="15240" y="1648963"/>
                  </a:cubicBezTo>
                  <a:cubicBezTo>
                    <a:pt x="22860" y="1652773"/>
                    <a:pt x="31750" y="1655313"/>
                    <a:pt x="40640" y="1656583"/>
                  </a:cubicBezTo>
                  <a:cubicBezTo>
                    <a:pt x="89696" y="1661663"/>
                    <a:pt x="139214" y="1665473"/>
                    <a:pt x="188732" y="1670553"/>
                  </a:cubicBezTo>
                  <a:cubicBezTo>
                    <a:pt x="216097" y="1673093"/>
                    <a:pt x="243463" y="1678173"/>
                    <a:pt x="270828" y="1679443"/>
                  </a:cubicBezTo>
                  <a:cubicBezTo>
                    <a:pt x="316437" y="1681983"/>
                    <a:pt x="824651" y="1683253"/>
                    <a:pt x="870260" y="1684523"/>
                  </a:cubicBezTo>
                  <a:cubicBezTo>
                    <a:pt x="876775" y="1684523"/>
                    <a:pt x="883291" y="1684523"/>
                    <a:pt x="889806" y="1684523"/>
                  </a:cubicBezTo>
                  <a:cubicBezTo>
                    <a:pt x="921081" y="1684523"/>
                    <a:pt x="953659" y="1683253"/>
                    <a:pt x="984933" y="1683253"/>
                  </a:cubicBezTo>
                  <a:cubicBezTo>
                    <a:pt x="1021421" y="1683253"/>
                    <a:pt x="1056605" y="1684523"/>
                    <a:pt x="1093092" y="1684523"/>
                  </a:cubicBezTo>
                  <a:cubicBezTo>
                    <a:pt x="1146519" y="1684523"/>
                    <a:pt x="1201250" y="1684523"/>
                    <a:pt x="1254678" y="1684523"/>
                  </a:cubicBezTo>
                  <a:cubicBezTo>
                    <a:pt x="1304196" y="1684523"/>
                    <a:pt x="1353714" y="1685793"/>
                    <a:pt x="1403232" y="1687063"/>
                  </a:cubicBezTo>
                  <a:cubicBezTo>
                    <a:pt x="1425385" y="1687063"/>
                    <a:pt x="1448841" y="1688333"/>
                    <a:pt x="1470994" y="1688333"/>
                  </a:cubicBezTo>
                  <a:cubicBezTo>
                    <a:pt x="1542665" y="1687063"/>
                    <a:pt x="1613033" y="1680713"/>
                    <a:pt x="1684547" y="1680713"/>
                  </a:cubicBezTo>
                  <a:cubicBezTo>
                    <a:pt x="1688357" y="1680713"/>
                    <a:pt x="1693437" y="1678173"/>
                    <a:pt x="1697247" y="1675633"/>
                  </a:cubicBezTo>
                  <a:cubicBezTo>
                    <a:pt x="1702327" y="1671823"/>
                    <a:pt x="1704867" y="1665473"/>
                    <a:pt x="1707407" y="1662933"/>
                  </a:cubicBezTo>
                  <a:cubicBezTo>
                    <a:pt x="1708677" y="1608532"/>
                    <a:pt x="1709947" y="1555862"/>
                    <a:pt x="1711217" y="1503191"/>
                  </a:cubicBezTo>
                  <a:cubicBezTo>
                    <a:pt x="1712487" y="1421677"/>
                    <a:pt x="1722647" y="639144"/>
                    <a:pt x="1723917" y="557630"/>
                  </a:cubicBezTo>
                  <a:cubicBezTo>
                    <a:pt x="1723917" y="508721"/>
                    <a:pt x="1725187" y="459813"/>
                    <a:pt x="1726457" y="410905"/>
                  </a:cubicBezTo>
                  <a:cubicBezTo>
                    <a:pt x="1727727" y="358234"/>
                    <a:pt x="1728997" y="305564"/>
                    <a:pt x="1731537" y="252893"/>
                  </a:cubicBezTo>
                  <a:cubicBezTo>
                    <a:pt x="1732807" y="221542"/>
                    <a:pt x="1732807" y="188936"/>
                    <a:pt x="1737887" y="157585"/>
                  </a:cubicBezTo>
                  <a:cubicBezTo>
                    <a:pt x="1742967" y="119963"/>
                    <a:pt x="1745507" y="83595"/>
                    <a:pt x="1744237" y="44450"/>
                  </a:cubicBezTo>
                  <a:cubicBezTo>
                    <a:pt x="1744237" y="38100"/>
                    <a:pt x="1740427" y="30480"/>
                    <a:pt x="1734077" y="27940"/>
                  </a:cubicBezTo>
                  <a:close/>
                </a:path>
              </a:pathLst>
            </a:custGeom>
            <a:solidFill>
              <a:srgbClr val="7030A0"/>
            </a:solidFill>
          </p:spPr>
        </p:sp>
      </p:grpSp>
      <p:pic>
        <p:nvPicPr>
          <p:cNvPr id="79"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680534">
            <a:off x="13796235" y="1653830"/>
            <a:ext cx="2348424" cy="768575"/>
          </a:xfrm>
          <a:prstGeom prst="rect">
            <a:avLst/>
          </a:prstGeom>
        </p:spPr>
      </p:pic>
      <p:pic>
        <p:nvPicPr>
          <p:cNvPr id="80"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380424">
            <a:off x="2236057" y="6736163"/>
            <a:ext cx="1166687" cy="3431433"/>
          </a:xfrm>
          <a:prstGeom prst="rect">
            <a:avLst/>
          </a:prstGeom>
        </p:spPr>
      </p:pic>
      <p:pic>
        <p:nvPicPr>
          <p:cNvPr id="81"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752723">
            <a:off x="123574" y="8798531"/>
            <a:ext cx="1129079" cy="1483490"/>
          </a:xfrm>
          <a:prstGeom prst="rect">
            <a:avLst/>
          </a:prstGeom>
        </p:spPr>
      </p:pic>
      <p:sp>
        <p:nvSpPr>
          <p:cNvPr id="76" name="TextBox 76"/>
          <p:cNvSpPr txBox="1"/>
          <p:nvPr/>
        </p:nvSpPr>
        <p:spPr>
          <a:xfrm>
            <a:off x="3372727" y="3297899"/>
            <a:ext cx="11125200" cy="3200876"/>
          </a:xfrm>
          <a:prstGeom prst="rect">
            <a:avLst/>
          </a:prstGeom>
        </p:spPr>
        <p:txBody>
          <a:bodyPr wrap="square" lIns="0" tIns="0" rIns="0" bIns="0" rtlCol="0" anchor="t">
            <a:spAutoFit/>
          </a:bodyPr>
          <a:lstStyle/>
          <a:p>
            <a:pPr algn="ctr">
              <a:lnSpc>
                <a:spcPct val="130000"/>
              </a:lnSpc>
            </a:pPr>
            <a:r>
              <a:rPr lang="en-US" sz="8000" b="1" dirty="0" smtClean="0">
                <a:solidFill>
                  <a:schemeClr val="bg1"/>
                </a:solidFill>
              </a:rPr>
              <a:t>CẢM ƠN CÁC BẠN ĐÃ CHÚ Ý BÀI GIẢNG!</a:t>
            </a:r>
            <a:endParaRPr lang="en-US" sz="8000" b="1" dirty="0">
              <a:solidFill>
                <a:schemeClr val="bg1"/>
              </a:solidFill>
            </a:endParaRPr>
          </a:p>
        </p:txBody>
      </p:sp>
      <p:pic>
        <p:nvPicPr>
          <p:cNvPr id="83" name="Picture 82"/>
          <p:cNvPicPr>
            <a:picLocks noChangeAspect="1"/>
          </p:cNvPicPr>
          <p:nvPr/>
        </p:nvPicPr>
        <p:blipFill>
          <a:blip r:embed="rId13">
            <a:clrChange>
              <a:clrFrom>
                <a:srgbClr val="FFFFFF"/>
              </a:clrFrom>
              <a:clrTo>
                <a:srgbClr val="FFFFFF">
                  <a:alpha val="0"/>
                </a:srgbClr>
              </a:clrTo>
            </a:clrChange>
          </a:blip>
          <a:stretch>
            <a:fillRect/>
          </a:stretch>
        </p:blipFill>
        <p:spPr>
          <a:xfrm>
            <a:off x="16286852" y="6753935"/>
            <a:ext cx="2001148" cy="3395887"/>
          </a:xfrm>
          <a:prstGeom prst="rect">
            <a:avLst/>
          </a:prstGeom>
        </p:spPr>
      </p:pic>
      <p:pic>
        <p:nvPicPr>
          <p:cNvPr id="84" name="Picture 83"/>
          <p:cNvPicPr>
            <a:picLocks noChangeAspect="1"/>
          </p:cNvPicPr>
          <p:nvPr/>
        </p:nvPicPr>
        <p:blipFill>
          <a:blip r:embed="rId14">
            <a:clrChange>
              <a:clrFrom>
                <a:srgbClr val="FFFFFF"/>
              </a:clrFrom>
              <a:clrTo>
                <a:srgbClr val="FFFFFF">
                  <a:alpha val="0"/>
                </a:srgbClr>
              </a:clrTo>
            </a:clrChange>
          </a:blip>
          <a:stretch>
            <a:fillRect/>
          </a:stretch>
        </p:blipFill>
        <p:spPr>
          <a:xfrm>
            <a:off x="-140360" y="82934"/>
            <a:ext cx="2295525" cy="21907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C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4974">
            <a:off x="80239" y="7391163"/>
            <a:ext cx="1344592" cy="2757152"/>
          </a:xfrm>
          <a:prstGeom prst="rect">
            <a:avLst/>
          </a:prstGeom>
        </p:spPr>
      </p:pic>
      <p:pic>
        <p:nvPicPr>
          <p:cNvPr id="15"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23550" y="683631"/>
            <a:ext cx="15656841" cy="9183546"/>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549907" y="683631"/>
            <a:ext cx="1462949" cy="1436350"/>
          </a:xfrm>
          <a:prstGeom prst="rect">
            <a:avLst/>
          </a:prstGeom>
        </p:spPr>
      </p:pic>
      <p:sp>
        <p:nvSpPr>
          <p:cNvPr id="14" name="TextBox 13"/>
          <p:cNvSpPr txBox="1"/>
          <p:nvPr/>
        </p:nvSpPr>
        <p:spPr>
          <a:xfrm>
            <a:off x="2517823" y="1790700"/>
            <a:ext cx="14324721" cy="7478970"/>
          </a:xfrm>
          <a:prstGeom prst="rect">
            <a:avLst/>
          </a:prstGeom>
          <a:noFill/>
        </p:spPr>
        <p:txBody>
          <a:bodyPr wrap="square" rtlCol="0">
            <a:spAutoFit/>
          </a:bodyPr>
          <a:lstStyle/>
          <a:p>
            <a:pPr algn="ctr">
              <a:lnSpc>
                <a:spcPct val="120000"/>
              </a:lnSpc>
              <a:spcBef>
                <a:spcPct val="0"/>
              </a:spcBef>
              <a:buFontTx/>
              <a:buNone/>
            </a:pPr>
            <a:r>
              <a:rPr lang="en-US" altLang="en-US" sz="8000" b="1" dirty="0">
                <a:solidFill>
                  <a:srgbClr val="C00000"/>
                </a:solidFill>
                <a:latin typeface="Arial" panose="020B0604020202020204" pitchFamily="34" charset="0"/>
                <a:cs typeface="Arial" panose="020B0604020202020204" pitchFamily="34" charset="0"/>
              </a:rPr>
              <a:t>BÀI 13: </a:t>
            </a:r>
            <a:endParaRPr lang="en-US" altLang="en-US" sz="8000" b="1" dirty="0" smtClean="0">
              <a:solidFill>
                <a:srgbClr val="C00000"/>
              </a:solidFill>
              <a:latin typeface="Arial" panose="020B0604020202020204" pitchFamily="34" charset="0"/>
              <a:cs typeface="Arial" panose="020B0604020202020204" pitchFamily="34" charset="0"/>
            </a:endParaRP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BỘI </a:t>
            </a:r>
            <a:r>
              <a:rPr lang="en-US" altLang="en-US" sz="8000" b="1" dirty="0">
                <a:solidFill>
                  <a:srgbClr val="C00000"/>
                </a:solidFill>
                <a:latin typeface="Arial" panose="020B0604020202020204" pitchFamily="34" charset="0"/>
                <a:cs typeface="Arial" panose="020B0604020202020204" pitchFamily="34" charset="0"/>
              </a:rPr>
              <a:t>CHUNG </a:t>
            </a:r>
            <a:r>
              <a:rPr lang="en-US" altLang="en-US" sz="8000" b="1" dirty="0" smtClean="0">
                <a:solidFill>
                  <a:srgbClr val="C00000"/>
                </a:solidFill>
                <a:latin typeface="Arial" panose="020B0604020202020204" pitchFamily="34" charset="0"/>
                <a:cs typeface="Arial" panose="020B0604020202020204" pitchFamily="34" charset="0"/>
              </a:rPr>
              <a:t>VÀ </a:t>
            </a: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BỘI CHUNG NHỎ NHẤT</a:t>
            </a:r>
          </a:p>
          <a:p>
            <a:pPr algn="ctr">
              <a:lnSpc>
                <a:spcPct val="120000"/>
              </a:lnSpc>
              <a:spcBef>
                <a:spcPct val="0"/>
              </a:spcBef>
              <a:buFontTx/>
              <a:buNone/>
            </a:pPr>
            <a:r>
              <a:rPr lang="en-US" altLang="en-US" sz="8000" b="1" dirty="0" smtClean="0">
                <a:solidFill>
                  <a:srgbClr val="C00000"/>
                </a:solidFill>
                <a:latin typeface="Arial" panose="020B0604020202020204" pitchFamily="34" charset="0"/>
                <a:cs typeface="Arial" panose="020B0604020202020204" pitchFamily="34" charset="0"/>
              </a:rPr>
              <a:t>(3 </a:t>
            </a:r>
            <a:r>
              <a:rPr lang="en-US" altLang="en-US" sz="8000" b="1" dirty="0" err="1" smtClean="0">
                <a:solidFill>
                  <a:srgbClr val="C00000"/>
                </a:solidFill>
                <a:latin typeface="Arial" panose="020B0604020202020204" pitchFamily="34" charset="0"/>
                <a:cs typeface="Arial" panose="020B0604020202020204" pitchFamily="34" charset="0"/>
              </a:rPr>
              <a:t>tiết</a:t>
            </a:r>
            <a:r>
              <a:rPr lang="en-US" altLang="en-US" sz="8000" b="1" dirty="0" smtClean="0">
                <a:solidFill>
                  <a:srgbClr val="C00000"/>
                </a:solidFill>
                <a:latin typeface="Arial" panose="020B0604020202020204" pitchFamily="34" charset="0"/>
                <a:cs typeface="Arial" panose="020B0604020202020204" pitchFamily="34" charset="0"/>
              </a:rPr>
              <a:t>) </a:t>
            </a:r>
            <a:endParaRPr lang="en-US" altLang="en-US" sz="8000" b="1" dirty="0">
              <a:solidFill>
                <a:srgbClr val="C00000"/>
              </a:solidFill>
              <a:latin typeface="Arial" panose="020B0604020202020204" pitchFamily="34" charset="0"/>
              <a:cs typeface="Arial" panose="020B0604020202020204" pitchFamily="34" charset="0"/>
            </a:endParaRPr>
          </a:p>
          <a:p>
            <a:pPr algn="ctr">
              <a:lnSpc>
                <a:spcPct val="120000"/>
              </a:lnSpc>
            </a:pPr>
            <a:endParaRPr lang="vi-VN" sz="8000" dirty="0">
              <a:solidFill>
                <a:srgbClr val="C00000"/>
              </a:solidFill>
            </a:endParaRPr>
          </a:p>
        </p:txBody>
      </p:sp>
      <p:pic>
        <p:nvPicPr>
          <p:cNvPr id="4"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494071" y="8660834"/>
            <a:ext cx="2574510" cy="2003221"/>
          </a:xfrm>
          <a:prstGeom prst="rect">
            <a:avLst/>
          </a:prstGeom>
        </p:spPr>
      </p:pic>
      <p:pic>
        <p:nvPicPr>
          <p:cNvPr id="8"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94071" y="6681793"/>
            <a:ext cx="2797216" cy="1979041"/>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001359">
            <a:off x="14225435" y="8422175"/>
            <a:ext cx="2058223" cy="4773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8"/>
          <p:cNvGrpSpPr/>
          <p:nvPr/>
        </p:nvGrpSpPr>
        <p:grpSpPr>
          <a:xfrm>
            <a:off x="4057909" y="-689643"/>
            <a:ext cx="9689995" cy="5402868"/>
            <a:chOff x="-3156596" y="2077354"/>
            <a:chExt cx="15802564" cy="8056947"/>
          </a:xfrm>
        </p:grpSpPr>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37" b="137"/>
            <a:stretch>
              <a:fillRect/>
            </a:stretch>
          </p:blipFill>
          <p:spPr>
            <a:xfrm>
              <a:off x="-3156596" y="2077354"/>
              <a:ext cx="15802564" cy="8056947"/>
            </a:xfrm>
            <a:prstGeom prst="rect">
              <a:avLst/>
            </a:prstGeom>
          </p:spPr>
        </p:pic>
        <p:sp>
          <p:nvSpPr>
            <p:cNvPr id="10" name="TextBox 10"/>
            <p:cNvSpPr txBox="1"/>
            <p:nvPr/>
          </p:nvSpPr>
          <p:spPr>
            <a:xfrm>
              <a:off x="1006992" y="2621239"/>
              <a:ext cx="8862834" cy="2138214"/>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NỘI DUNG</a:t>
              </a:r>
              <a:endParaRPr kumimoji="0" lang="en-US" sz="8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38" name="Picture 3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38262" y="7515275"/>
            <a:ext cx="2146240" cy="2655436"/>
          </a:xfrm>
          <a:prstGeom prst="rect">
            <a:avLst/>
          </a:prstGeom>
        </p:spPr>
      </p:pic>
      <p:grpSp>
        <p:nvGrpSpPr>
          <p:cNvPr id="3" name="Group 3"/>
          <p:cNvGrpSpPr/>
          <p:nvPr/>
        </p:nvGrpSpPr>
        <p:grpSpPr>
          <a:xfrm>
            <a:off x="1234129" y="1108932"/>
            <a:ext cx="13682087" cy="9068387"/>
            <a:chOff x="0" y="0"/>
            <a:chExt cx="18242782" cy="12091182"/>
          </a:xfrm>
        </p:grpSpPr>
        <p:grpSp>
          <p:nvGrpSpPr>
            <p:cNvPr id="4" name="Group 4"/>
            <p:cNvGrpSpPr/>
            <p:nvPr/>
          </p:nvGrpSpPr>
          <p:grpSpPr>
            <a:xfrm>
              <a:off x="0" y="281638"/>
              <a:ext cx="17924518" cy="11809544"/>
              <a:chOff x="0" y="0"/>
              <a:chExt cx="10805670" cy="7119301"/>
            </a:xfrm>
          </p:grpSpPr>
          <p:sp>
            <p:nvSpPr>
              <p:cNvPr id="5" name="Freeform 5"/>
              <p:cNvSpPr/>
              <p:nvPr/>
            </p:nvSpPr>
            <p:spPr>
              <a:xfrm>
                <a:off x="-4213" y="0"/>
                <a:ext cx="10809882" cy="7119301"/>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2F3A62"/>
              </a:solidFill>
            </p:spPr>
          </p:sp>
        </p:grpSp>
        <p:grpSp>
          <p:nvGrpSpPr>
            <p:cNvPr id="6" name="Group 6"/>
            <p:cNvGrpSpPr/>
            <p:nvPr/>
          </p:nvGrpSpPr>
          <p:grpSpPr>
            <a:xfrm>
              <a:off x="336452" y="0"/>
              <a:ext cx="17906330" cy="11727398"/>
              <a:chOff x="0" y="0"/>
              <a:chExt cx="10821129" cy="7087086"/>
            </a:xfrm>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3E4"/>
              </a:solidFill>
            </p:spPr>
          </p:sp>
        </p:grpSp>
      </p:grpSp>
      <p:sp>
        <p:nvSpPr>
          <p:cNvPr id="12" name="TextBox 12"/>
          <p:cNvSpPr txBox="1"/>
          <p:nvPr/>
        </p:nvSpPr>
        <p:spPr>
          <a:xfrm>
            <a:off x="3097316" y="2544921"/>
            <a:ext cx="11678062" cy="860300"/>
          </a:xfrm>
          <a:prstGeom prst="rect">
            <a:avLst/>
          </a:prstGeom>
          <a:solidFill>
            <a:schemeClr val="accent6"/>
          </a:solidFill>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và</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nhất</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3"/>
          <p:cNvSpPr txBox="1"/>
          <p:nvPr/>
        </p:nvSpPr>
        <p:spPr>
          <a:xfrm>
            <a:off x="3149147" y="4552298"/>
            <a:ext cx="11639070" cy="1820563"/>
          </a:xfrm>
          <a:prstGeom prst="rect">
            <a:avLst/>
          </a:prstGeom>
          <a:solidFill>
            <a:schemeClr val="accent4">
              <a:lumMod val="40000"/>
              <a:lumOff val="60000"/>
            </a:schemeClr>
          </a:solidFill>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Tìm</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bội</a:t>
            </a:r>
            <a:r>
              <a:rPr kumimoji="0" lang="en-US" sz="4800" b="0" i="0" u="none" strike="noStrike" kern="1200" cap="none" spc="0" normalizeH="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chung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nhỏ</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nhất</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bằng</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cách</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phân</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tích</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ra</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thừa</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số</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nguyên</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4800" b="0"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tố</a:t>
            </a:r>
            <a:r>
              <a:rPr kumimoji="0" lang="en-US" sz="4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7" name="Group 17"/>
          <p:cNvGrpSpPr/>
          <p:nvPr/>
        </p:nvGrpSpPr>
        <p:grpSpPr>
          <a:xfrm>
            <a:off x="1565929" y="2544921"/>
            <a:ext cx="970642" cy="969366"/>
            <a:chOff x="0" y="0"/>
            <a:chExt cx="1294189" cy="1292488"/>
          </a:xfrm>
          <a:solidFill>
            <a:schemeClr val="accent6"/>
          </a:solidFill>
        </p:grpSpPr>
        <p:grpSp>
          <p:nvGrpSpPr>
            <p:cNvPr id="18" name="Group 18"/>
            <p:cNvGrpSpPr/>
            <p:nvPr/>
          </p:nvGrpSpPr>
          <p:grpSpPr>
            <a:xfrm>
              <a:off x="0" y="0"/>
              <a:ext cx="1294189" cy="1292488"/>
              <a:chOff x="0" y="0"/>
              <a:chExt cx="6350000" cy="6350000"/>
            </a:xfrm>
            <a:grpFill/>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0" name="TextBox 20"/>
            <p:cNvSpPr txBox="1"/>
            <p:nvPr/>
          </p:nvSpPr>
          <p:spPr>
            <a:xfrm>
              <a:off x="361375" y="228627"/>
              <a:ext cx="634729" cy="952500"/>
            </a:xfrm>
            <a:prstGeom prst="rect">
              <a:avLst/>
            </a:prstGeom>
            <a:grpFill/>
          </p:spPr>
          <p:txBody>
            <a:bodyPr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21" name="Group 21"/>
          <p:cNvGrpSpPr/>
          <p:nvPr/>
        </p:nvGrpSpPr>
        <p:grpSpPr>
          <a:xfrm>
            <a:off x="1621690" y="4906751"/>
            <a:ext cx="970642" cy="969366"/>
            <a:chOff x="0" y="0"/>
            <a:chExt cx="1294189" cy="1292488"/>
          </a:xfrm>
          <a:solidFill>
            <a:schemeClr val="accent4">
              <a:lumMod val="40000"/>
              <a:lumOff val="60000"/>
            </a:schemeClr>
          </a:solidFill>
        </p:grpSpPr>
        <p:grpSp>
          <p:nvGrpSpPr>
            <p:cNvPr id="22" name="Group 22"/>
            <p:cNvGrpSpPr/>
            <p:nvPr/>
          </p:nvGrpSpPr>
          <p:grpSpPr>
            <a:xfrm>
              <a:off x="0" y="0"/>
              <a:ext cx="1294189" cy="1292488"/>
              <a:chOff x="0" y="0"/>
              <a:chExt cx="6350000" cy="6350000"/>
            </a:xfrm>
            <a:grpFill/>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24" name="TextBox 24"/>
            <p:cNvSpPr txBox="1"/>
            <p:nvPr/>
          </p:nvSpPr>
          <p:spPr>
            <a:xfrm>
              <a:off x="361375" y="228627"/>
              <a:ext cx="634729" cy="952500"/>
            </a:xfrm>
            <a:prstGeom prst="rect">
              <a:avLst/>
            </a:prstGeom>
            <a:grpFill/>
          </p:spPr>
          <p:txBody>
            <a:bodyPr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II</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grpSp>
        <p:nvGrpSpPr>
          <p:cNvPr id="33" name="Group 33"/>
          <p:cNvGrpSpPr/>
          <p:nvPr/>
        </p:nvGrpSpPr>
        <p:grpSpPr>
          <a:xfrm>
            <a:off x="1609382" y="7780517"/>
            <a:ext cx="970642" cy="969366"/>
            <a:chOff x="0" y="0"/>
            <a:chExt cx="1294189" cy="1292488"/>
          </a:xfrm>
          <a:solidFill>
            <a:schemeClr val="accent5">
              <a:lumMod val="60000"/>
              <a:lumOff val="40000"/>
            </a:schemeClr>
          </a:solidFill>
        </p:grpSpPr>
        <p:grpSp>
          <p:nvGrpSpPr>
            <p:cNvPr id="34" name="Group 34"/>
            <p:cNvGrpSpPr/>
            <p:nvPr/>
          </p:nvGrpSpPr>
          <p:grpSpPr>
            <a:xfrm>
              <a:off x="0" y="0"/>
              <a:ext cx="1294189" cy="1292488"/>
              <a:chOff x="0" y="0"/>
              <a:chExt cx="6350000" cy="6350000"/>
            </a:xfrm>
            <a:grpFill/>
          </p:grpSpPr>
          <p:sp>
            <p:nvSpPr>
              <p:cNvPr id="35" name="Freeform 3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36" name="TextBox 36"/>
            <p:cNvSpPr txBox="1"/>
            <p:nvPr/>
          </p:nvSpPr>
          <p:spPr>
            <a:xfrm>
              <a:off x="212577" y="188577"/>
              <a:ext cx="915750" cy="957527"/>
            </a:xfrm>
            <a:prstGeom prst="rect">
              <a:avLst/>
            </a:prstGeom>
            <a:grpFill/>
          </p:spPr>
          <p:txBody>
            <a:bodyPr wrap="square" lIns="0" tIns="0" rIns="0" bIns="0" rtlCol="0" anchor="t">
              <a:spAutoFit/>
            </a:bodyPr>
            <a:lstStyle/>
            <a:p>
              <a:pPr marL="0" marR="0" lvl="0" indent="0" algn="ctr" defTabSz="914400" rtl="0" eaLnBrk="1" fontAlgn="auto" latinLnBrk="0" hangingPunct="1">
                <a:lnSpc>
                  <a:spcPts val="5635"/>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rPr>
                <a:t>III</a:t>
              </a:r>
              <a:endParaRPr kumimoji="0" lang="en-US" sz="4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28" name="TextBox 12"/>
          <p:cNvSpPr txBox="1"/>
          <p:nvPr/>
        </p:nvSpPr>
        <p:spPr>
          <a:xfrm>
            <a:off x="3137906" y="7310056"/>
            <a:ext cx="11574000" cy="1920526"/>
          </a:xfrm>
          <a:prstGeom prst="rect">
            <a:avLst/>
          </a:prstGeom>
          <a:solidFill>
            <a:schemeClr val="accent5">
              <a:lumMod val="60000"/>
              <a:lumOff val="40000"/>
            </a:schemeClr>
          </a:solidFill>
        </p:spPr>
        <p:txBody>
          <a:bodyPr wrap="square" lIns="0" tIns="0" rIns="0" bIns="0" rtlCol="0" anchor="t">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4800" noProof="0" dirty="0" err="1" smtClean="0">
                <a:solidFill>
                  <a:srgbClr val="000000"/>
                </a:solidFill>
                <a:latin typeface="Arial" panose="020B0604020202020204" pitchFamily="34" charset="0"/>
                <a:cs typeface="Arial" panose="020B0604020202020204" pitchFamily="34" charset="0"/>
              </a:rPr>
              <a:t>Ứng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dụng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bội</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chung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nhỏ</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nhất</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vào</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cộng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trừ</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các</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phân</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số</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không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cùng</a:t>
            </a:r>
            <a:r>
              <a:rPr lang="en-US" sz="4800" noProof="0" dirty="0" smtClean="0">
                <a:solidFill>
                  <a:srgbClr val="000000"/>
                </a:solidFill>
                <a:latin typeface="Arial" panose="020B0604020202020204" pitchFamily="34" charset="0"/>
                <a:cs typeface="Arial" panose="020B0604020202020204" pitchFamily="34" charset="0"/>
              </a:rPr>
              <a:t> </a:t>
            </a:r>
            <a:r>
              <a:rPr lang="en-US" sz="4800" noProof="0" dirty="0" err="1" smtClean="0">
                <a:solidFill>
                  <a:srgbClr val="000000"/>
                </a:solidFill>
                <a:latin typeface="Arial" panose="020B0604020202020204" pitchFamily="34" charset="0"/>
                <a:cs typeface="Arial" panose="020B0604020202020204" pitchFamily="34" charset="0"/>
              </a:rPr>
              <a:t>mẫu</a:t>
            </a:r>
            <a:r>
              <a:rPr lang="en-US" sz="4800" noProof="0" dirty="0" smtClean="0">
                <a:solidFill>
                  <a:srgbClr val="000000"/>
                </a:solidFill>
                <a:latin typeface="Arial" panose="020B0604020202020204" pitchFamily="34" charset="0"/>
                <a:cs typeface="Arial" panose="020B0604020202020204" pitchFamily="34" charset="0"/>
              </a:rPr>
              <a:t>.</a:t>
            </a:r>
            <a:endParaRPr kumimoji="0" lang="en-US" sz="4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7182288"/>
      </p:ext>
    </p:extLst>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2526989" y="2372089"/>
            <a:ext cx="13429747" cy="7169185"/>
            <a:chOff x="0" y="0"/>
            <a:chExt cx="10821129" cy="5776630"/>
          </a:xfrm>
          <a:solidFill>
            <a:schemeClr val="accent2">
              <a:lumMod val="20000"/>
              <a:lumOff val="80000"/>
            </a:schemeClr>
          </a:solidFill>
        </p:grpSpPr>
        <p:sp>
          <p:nvSpPr>
            <p:cNvPr id="3" name="Freeform 3"/>
            <p:cNvSpPr/>
            <p:nvPr/>
          </p:nvSpPr>
          <p:spPr>
            <a:xfrm>
              <a:off x="-4213" y="0"/>
              <a:ext cx="10825342" cy="5776630"/>
            </a:xfrm>
            <a:custGeom>
              <a:avLst/>
              <a:gdLst/>
              <a:ahLst/>
              <a:cxnLst/>
              <a:rect l="l" t="t" r="r" b="b"/>
              <a:pathLst>
                <a:path w="10825342" h="577663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4157017"/>
                    <a:pt x="10816195" y="5014045"/>
                  </a:cubicBezTo>
                  <a:cubicBezTo>
                    <a:pt x="10816195" y="5228205"/>
                    <a:pt x="10825342" y="5527383"/>
                    <a:pt x="10825342" y="5527383"/>
                  </a:cubicBezTo>
                  <a:cubicBezTo>
                    <a:pt x="10825342" y="5656052"/>
                    <a:pt x="10821173" y="5776630"/>
                    <a:pt x="10568335" y="5768495"/>
                  </a:cubicBezTo>
                  <a:cubicBezTo>
                    <a:pt x="10568335" y="5768495"/>
                    <a:pt x="10191862" y="5748197"/>
                    <a:pt x="9095459" y="5755795"/>
                  </a:cubicBezTo>
                  <a:cubicBezTo>
                    <a:pt x="2547822" y="5763930"/>
                    <a:pt x="304023" y="5776630"/>
                    <a:pt x="304023" y="5776630"/>
                  </a:cubicBezTo>
                  <a:cubicBezTo>
                    <a:pt x="132548" y="5776630"/>
                    <a:pt x="4213" y="5675561"/>
                    <a:pt x="8532" y="5473013"/>
                  </a:cubicBezTo>
                  <a:cubicBezTo>
                    <a:pt x="8532" y="5473013"/>
                    <a:pt x="9630" y="4974472"/>
                    <a:pt x="4815" y="1481678"/>
                  </a:cubicBezTo>
                  <a:cubicBezTo>
                    <a:pt x="0" y="663668"/>
                    <a:pt x="25592" y="330596"/>
                    <a:pt x="25592" y="330596"/>
                  </a:cubicBezTo>
                  <a:cubicBezTo>
                    <a:pt x="27224" y="150571"/>
                    <a:pt x="143504" y="16918"/>
                    <a:pt x="278431" y="16918"/>
                  </a:cubicBezTo>
                  <a:close/>
                </a:path>
              </a:pathLst>
            </a:custGeom>
            <a:grpFill/>
          </p:spPr>
        </p:sp>
      </p:grpSp>
      <p:grpSp>
        <p:nvGrpSpPr>
          <p:cNvPr id="4" name="Group 4"/>
          <p:cNvGrpSpPr/>
          <p:nvPr/>
        </p:nvGrpSpPr>
        <p:grpSpPr>
          <a:xfrm>
            <a:off x="6354754" y="1809942"/>
            <a:ext cx="5871292" cy="2126100"/>
            <a:chOff x="0" y="0"/>
            <a:chExt cx="3435356" cy="1138475"/>
          </a:xfrm>
          <a:solidFill>
            <a:schemeClr val="accent2">
              <a:lumMod val="60000"/>
              <a:lumOff val="40000"/>
            </a:schemeClr>
          </a:solidFill>
        </p:grpSpPr>
        <p:sp>
          <p:nvSpPr>
            <p:cNvPr id="5" name="Freeform 5"/>
            <p:cNvSpPr/>
            <p:nvPr/>
          </p:nvSpPr>
          <p:spPr>
            <a:xfrm>
              <a:off x="0" y="-4262"/>
              <a:ext cx="3443102" cy="1144961"/>
            </a:xfrm>
            <a:custGeom>
              <a:avLst/>
              <a:gdLst/>
              <a:ahLst/>
              <a:cxnLst/>
              <a:rect l="l" t="t" r="r" b="b"/>
              <a:pathLst>
                <a:path w="3443102" h="1144961">
                  <a:moveTo>
                    <a:pt x="2504203" y="1133773"/>
                  </a:moveTo>
                  <a:cubicBezTo>
                    <a:pt x="2504203" y="1133773"/>
                    <a:pt x="2084450" y="1144961"/>
                    <a:pt x="1621865" y="1142339"/>
                  </a:cubicBezTo>
                  <a:cubicBezTo>
                    <a:pt x="1584822"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7261"/>
                  </a:cubicBezTo>
                  <a:lnTo>
                    <a:pt x="3433962" y="577262"/>
                  </a:lnTo>
                  <a:cubicBezTo>
                    <a:pt x="3433962" y="891835"/>
                    <a:pt x="3150965" y="1105932"/>
                    <a:pt x="2504203" y="1133773"/>
                  </a:cubicBezTo>
                  <a:close/>
                </a:path>
              </a:pathLst>
            </a:custGeom>
            <a:grp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29041" y="1235099"/>
            <a:ext cx="3020414" cy="720862"/>
          </a:xfrm>
          <a:prstGeom prst="rect">
            <a:avLst/>
          </a:prstGeom>
        </p:spPr>
      </p:pic>
      <p:sp>
        <p:nvSpPr>
          <p:cNvPr id="7" name="TextBox 7"/>
          <p:cNvSpPr txBox="1"/>
          <p:nvPr/>
        </p:nvSpPr>
        <p:spPr>
          <a:xfrm>
            <a:off x="6520641" y="2435023"/>
            <a:ext cx="5941248" cy="1107419"/>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8800" b="1" i="0" u="none" strike="noStrike" kern="1200" cap="none" spc="0" normalizeH="0" baseline="0" noProof="0" dirty="0" err="1" smtClean="0">
                <a:ln>
                  <a:noFill/>
                </a:ln>
                <a:solidFill>
                  <a:schemeClr val="bg1"/>
                </a:solidFill>
                <a:effectLst/>
                <a:uLnTx/>
                <a:uFillTx/>
                <a:latin typeface="Arial" panose="020B0604020202020204" pitchFamily="34" charset="0"/>
                <a:ea typeface="+mn-ea"/>
                <a:cs typeface="Arial" panose="020B0604020202020204" pitchFamily="34" charset="0"/>
              </a:rPr>
              <a:t>Tiết</a:t>
            </a:r>
            <a:r>
              <a:rPr kumimoji="0" lang="en-US" sz="8800" b="1" i="0" u="none" strike="noStrike" kern="1200" cap="none" spc="0" normalizeH="0" baseline="0" noProof="0" dirty="0" smtClean="0">
                <a:ln>
                  <a:noFill/>
                </a:ln>
                <a:solidFill>
                  <a:schemeClr val="bg1"/>
                </a:solidFill>
                <a:effectLst/>
                <a:uLnTx/>
                <a:uFillTx/>
                <a:latin typeface="Arial" panose="020B0604020202020204" pitchFamily="34" charset="0"/>
                <a:ea typeface="+mn-ea"/>
                <a:cs typeface="Arial" panose="020B0604020202020204" pitchFamily="34" charset="0"/>
              </a:rPr>
              <a:t> 1</a:t>
            </a:r>
            <a:endParaRPr kumimoji="0" lang="en-US" sz="8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03959">
            <a:off x="14313332" y="2145280"/>
            <a:ext cx="2122534" cy="19667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627376">
            <a:off x="3129658" y="1422052"/>
            <a:ext cx="947383" cy="2122534"/>
          </a:xfrm>
          <a:prstGeom prst="rect">
            <a:avLst/>
          </a:prstGeom>
        </p:spPr>
      </p:pic>
      <p:sp>
        <p:nvSpPr>
          <p:cNvPr id="17" name="TextBox 16"/>
          <p:cNvSpPr txBox="1"/>
          <p:nvPr/>
        </p:nvSpPr>
        <p:spPr>
          <a:xfrm>
            <a:off x="3886200" y="5085160"/>
            <a:ext cx="11488399" cy="32110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2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I. </a:t>
            </a:r>
            <a:r>
              <a:rPr lang="en-US" sz="7200" b="1" dirty="0" smtClean="0">
                <a:solidFill>
                  <a:srgbClr val="C00000"/>
                </a:solidFill>
                <a:latin typeface="Arial" panose="020B0604020202020204" pitchFamily="34" charset="0"/>
                <a:cs typeface="Arial" panose="020B0604020202020204" pitchFamily="34" charset="0"/>
              </a:rPr>
              <a:t>BỘI</a:t>
            </a:r>
            <a:r>
              <a:rPr kumimoji="0" lang="en-US" sz="72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CHUNG VÀ BỘI CHUNG NHỎ NHẤT</a:t>
            </a:r>
            <a:endParaRPr kumimoji="0" lang="vi-VN" sz="72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976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9041" y="419100"/>
            <a:ext cx="17860947" cy="93989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343299" y="8608036"/>
            <a:ext cx="2797216" cy="1979041"/>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236173" y="339432"/>
            <a:ext cx="1462949" cy="143635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8001359">
            <a:off x="15938804" y="8637280"/>
            <a:ext cx="2058223" cy="477318"/>
          </a:xfrm>
          <a:prstGeom prst="rect">
            <a:avLst/>
          </a:prstGeom>
        </p:spPr>
      </p:pic>
      <p:pic>
        <p:nvPicPr>
          <p:cNvPr id="15" name="Picture 14"/>
          <p:cNvPicPr>
            <a:picLocks noChangeAspect="1"/>
          </p:cNvPicPr>
          <p:nvPr/>
        </p:nvPicPr>
        <p:blipFill>
          <a:blip r:embed="rId17">
            <a:clrChange>
              <a:clrFrom>
                <a:srgbClr val="FFFFFF"/>
              </a:clrFrom>
              <a:clrTo>
                <a:srgbClr val="FFFFFF">
                  <a:alpha val="0"/>
                </a:srgbClr>
              </a:clrTo>
            </a:clrChange>
          </a:blip>
          <a:stretch>
            <a:fillRect/>
          </a:stretch>
        </p:blipFill>
        <p:spPr>
          <a:xfrm>
            <a:off x="1905000" y="643540"/>
            <a:ext cx="1478011" cy="730702"/>
          </a:xfrm>
          <a:prstGeom prst="rect">
            <a:avLst/>
          </a:prstGeom>
        </p:spPr>
      </p:pic>
      <p:sp>
        <p:nvSpPr>
          <p:cNvPr id="16" name="TextBox 15"/>
          <p:cNvSpPr txBox="1"/>
          <p:nvPr/>
        </p:nvSpPr>
        <p:spPr>
          <a:xfrm>
            <a:off x="1394139" y="1362906"/>
            <a:ext cx="147992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dần</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4188772956"/>
              </p:ext>
            </p:extLst>
          </p:nvPr>
        </p:nvGraphicFramePr>
        <p:xfrm>
          <a:off x="2091702" y="2575876"/>
          <a:ext cx="14583372" cy="2336706"/>
        </p:xfrm>
        <a:graphic>
          <a:graphicData uri="http://schemas.openxmlformats.org/drawingml/2006/table">
            <a:tbl>
              <a:tblPr firstRow="1" bandRow="1">
                <a:tableStyleId>{5940675A-B579-460E-94D1-54222C63F5DA}</a:tableStyleId>
              </a:tblPr>
              <a:tblGrid>
                <a:gridCol w="2504959">
                  <a:extLst>
                    <a:ext uri="{9D8B030D-6E8A-4147-A177-3AD203B41FA5}">
                      <a16:colId xmlns:a16="http://schemas.microsoft.com/office/drawing/2014/main" val="571246465"/>
                    </a:ext>
                  </a:extLst>
                </a:gridCol>
                <a:gridCol w="1165494">
                  <a:extLst>
                    <a:ext uri="{9D8B030D-6E8A-4147-A177-3AD203B41FA5}">
                      <a16:colId xmlns:a16="http://schemas.microsoft.com/office/drawing/2014/main" val="1123958686"/>
                    </a:ext>
                  </a:extLst>
                </a:gridCol>
                <a:gridCol w="1066385">
                  <a:extLst>
                    <a:ext uri="{9D8B030D-6E8A-4147-A177-3AD203B41FA5}">
                      <a16:colId xmlns:a16="http://schemas.microsoft.com/office/drawing/2014/main" val="2337565843"/>
                    </a:ext>
                  </a:extLst>
                </a:gridCol>
                <a:gridCol w="1050296">
                  <a:extLst>
                    <a:ext uri="{9D8B030D-6E8A-4147-A177-3AD203B41FA5}">
                      <a16:colId xmlns:a16="http://schemas.microsoft.com/office/drawing/2014/main" val="3251101030"/>
                    </a:ext>
                  </a:extLst>
                </a:gridCol>
                <a:gridCol w="1115940">
                  <a:extLst>
                    <a:ext uri="{9D8B030D-6E8A-4147-A177-3AD203B41FA5}">
                      <a16:colId xmlns:a16="http://schemas.microsoft.com/office/drawing/2014/main" val="4248703735"/>
                    </a:ext>
                  </a:extLst>
                </a:gridCol>
                <a:gridCol w="1115940">
                  <a:extLst>
                    <a:ext uri="{9D8B030D-6E8A-4147-A177-3AD203B41FA5}">
                      <a16:colId xmlns:a16="http://schemas.microsoft.com/office/drawing/2014/main" val="2748376937"/>
                    </a:ext>
                  </a:extLst>
                </a:gridCol>
                <a:gridCol w="1050296">
                  <a:extLst>
                    <a:ext uri="{9D8B030D-6E8A-4147-A177-3AD203B41FA5}">
                      <a16:colId xmlns:a16="http://schemas.microsoft.com/office/drawing/2014/main" val="2912031400"/>
                    </a:ext>
                  </a:extLst>
                </a:gridCol>
                <a:gridCol w="1145466">
                  <a:extLst>
                    <a:ext uri="{9D8B030D-6E8A-4147-A177-3AD203B41FA5}">
                      <a16:colId xmlns:a16="http://schemas.microsoft.com/office/drawing/2014/main" val="443381412"/>
                    </a:ext>
                  </a:extLst>
                </a:gridCol>
                <a:gridCol w="1020770">
                  <a:extLst>
                    <a:ext uri="{9D8B030D-6E8A-4147-A177-3AD203B41FA5}">
                      <a16:colId xmlns:a16="http://schemas.microsoft.com/office/drawing/2014/main" val="820551353"/>
                    </a:ext>
                  </a:extLst>
                </a:gridCol>
                <a:gridCol w="1115942">
                  <a:extLst>
                    <a:ext uri="{9D8B030D-6E8A-4147-A177-3AD203B41FA5}">
                      <a16:colId xmlns:a16="http://schemas.microsoft.com/office/drawing/2014/main" val="2134324947"/>
                    </a:ext>
                  </a:extLst>
                </a:gridCol>
                <a:gridCol w="1115942">
                  <a:extLst>
                    <a:ext uri="{9D8B030D-6E8A-4147-A177-3AD203B41FA5}">
                      <a16:colId xmlns:a16="http://schemas.microsoft.com/office/drawing/2014/main" val="983152552"/>
                    </a:ext>
                  </a:extLst>
                </a:gridCol>
                <a:gridCol w="1115942">
                  <a:extLst>
                    <a:ext uri="{9D8B030D-6E8A-4147-A177-3AD203B41FA5}">
                      <a16:colId xmlns:a16="http://schemas.microsoft.com/office/drawing/2014/main" val="2937263649"/>
                    </a:ext>
                  </a:extLst>
                </a:gridCol>
              </a:tblGrid>
              <a:tr h="1168353">
                <a:tc>
                  <a:txBody>
                    <a:bodyPr/>
                    <a:lstStyle/>
                    <a:p>
                      <a:pPr algn="ctr"/>
                      <a:r>
                        <a:rPr lang="en-US" sz="3200" b="1" dirty="0" err="1" smtClean="0">
                          <a:solidFill>
                            <a:srgbClr val="0070C0"/>
                          </a:solidFill>
                          <a:latin typeface="Arial" panose="020B0604020202020204" pitchFamily="34" charset="0"/>
                          <a:cs typeface="Arial" panose="020B0604020202020204" pitchFamily="34" charset="0"/>
                        </a:rPr>
                        <a:t>Một</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số</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bội</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của</a:t>
                      </a:r>
                      <a:r>
                        <a:rPr lang="en-US" sz="3200" b="1" baseline="0" dirty="0" smtClean="0">
                          <a:solidFill>
                            <a:srgbClr val="0070C0"/>
                          </a:solidFill>
                          <a:latin typeface="Arial" panose="020B0604020202020204" pitchFamily="34" charset="0"/>
                          <a:cs typeface="Arial" panose="020B0604020202020204" pitchFamily="34" charset="0"/>
                        </a:rPr>
                        <a:t> 2</a:t>
                      </a:r>
                      <a:endParaRPr lang="vi-VN" sz="3200" b="1" dirty="0">
                        <a:solidFill>
                          <a:srgbClr val="0070C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000" b="0" dirty="0" smtClean="0">
                          <a:latin typeface="Arial" panose="020B0604020202020204" pitchFamily="34" charset="0"/>
                          <a:cs typeface="Arial" panose="020B0604020202020204" pitchFamily="34" charset="0"/>
                        </a:rPr>
                        <a:t>20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511594"/>
                  </a:ext>
                </a:extLst>
              </a:tr>
              <a:tr h="1168353">
                <a:tc>
                  <a:txBody>
                    <a:bodyPr/>
                    <a:lstStyle/>
                    <a:p>
                      <a:pPr algn="ctr"/>
                      <a:r>
                        <a:rPr lang="en-US" sz="3200" b="1" dirty="0" err="1" smtClean="0">
                          <a:solidFill>
                            <a:srgbClr val="0070C0"/>
                          </a:solidFill>
                          <a:latin typeface="Arial" panose="020B0604020202020204" pitchFamily="34" charset="0"/>
                          <a:cs typeface="Arial" panose="020B0604020202020204" pitchFamily="34" charset="0"/>
                        </a:rPr>
                        <a:t>Một</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số</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bội</a:t>
                      </a:r>
                      <a:r>
                        <a:rPr lang="en-US" sz="3200" b="1" baseline="0" dirty="0" smtClean="0">
                          <a:solidFill>
                            <a:srgbClr val="0070C0"/>
                          </a:solidFill>
                          <a:latin typeface="Arial" panose="020B0604020202020204" pitchFamily="34" charset="0"/>
                          <a:cs typeface="Arial" panose="020B0604020202020204" pitchFamily="34" charset="0"/>
                        </a:rPr>
                        <a:t> </a:t>
                      </a:r>
                      <a:r>
                        <a:rPr lang="en-US" sz="3200" b="1" baseline="0" dirty="0" err="1" smtClean="0">
                          <a:solidFill>
                            <a:srgbClr val="0070C0"/>
                          </a:solidFill>
                          <a:latin typeface="Arial" panose="020B0604020202020204" pitchFamily="34" charset="0"/>
                          <a:cs typeface="Arial" panose="020B0604020202020204" pitchFamily="34" charset="0"/>
                        </a:rPr>
                        <a:t>của</a:t>
                      </a:r>
                      <a:r>
                        <a:rPr lang="en-US" sz="3200" b="1" baseline="0" dirty="0" smtClean="0">
                          <a:solidFill>
                            <a:srgbClr val="0070C0"/>
                          </a:solidFill>
                          <a:latin typeface="Arial" panose="020B0604020202020204" pitchFamily="34" charset="0"/>
                          <a:cs typeface="Arial" panose="020B0604020202020204" pitchFamily="34" charset="0"/>
                        </a:rPr>
                        <a:t> 3</a:t>
                      </a:r>
                      <a:endParaRPr lang="vi-VN" sz="3200" b="1" dirty="0">
                        <a:solidFill>
                          <a:srgbClr val="0070C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3</a:t>
                      </a: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b="0" dirty="0" smtClean="0">
                          <a:latin typeface="Arial" panose="020B0604020202020204" pitchFamily="34" charset="0"/>
                          <a:cs typeface="Arial" panose="020B0604020202020204" pitchFamily="34" charset="0"/>
                        </a:rPr>
                        <a:t>30</a:t>
                      </a: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591667"/>
                  </a:ext>
                </a:extLst>
              </a:tr>
            </a:tbl>
          </a:graphicData>
        </a:graphic>
      </p:graphicFrame>
      <p:sp>
        <p:nvSpPr>
          <p:cNvPr id="22" name="TextBox 21"/>
          <p:cNvSpPr txBox="1"/>
          <p:nvPr/>
        </p:nvSpPr>
        <p:spPr>
          <a:xfrm>
            <a:off x="6922730" y="255270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7964793" y="255270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9124229" y="257922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10148026" y="257922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11232753" y="257922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12367339" y="255270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13356025" y="257922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16</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14490245" y="257922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18</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6922729" y="386706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2091702" y="5186864"/>
            <a:ext cx="153640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Tìm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4572000" y="5893128"/>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p:cNvSpPr txBox="1"/>
          <p:nvPr/>
        </p:nvSpPr>
        <p:spPr>
          <a:xfrm>
            <a:off x="5541810" y="5905500"/>
            <a:ext cx="7065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248400" y="5905500"/>
            <a:ext cx="11200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7387389" y="5905500"/>
            <a:ext cx="9946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18.</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9383388" y="5883414"/>
            <a:ext cx="691466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1174236" y="6791477"/>
            <a:ext cx="1536403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Xác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định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khác</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0</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5929973" y="7649721"/>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p:cNvSpPr txBox="1"/>
          <p:nvPr/>
        </p:nvSpPr>
        <p:spPr>
          <a:xfrm>
            <a:off x="6981788" y="7639838"/>
            <a:ext cx="91060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2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TextBox 45"/>
          <p:cNvSpPr txBox="1"/>
          <p:nvPr/>
        </p:nvSpPr>
        <p:spPr>
          <a:xfrm>
            <a:off x="8025414" y="386706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9133472" y="3840003"/>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12</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8" name="TextBox 47"/>
          <p:cNvSpPr txBox="1"/>
          <p:nvPr/>
        </p:nvSpPr>
        <p:spPr>
          <a:xfrm>
            <a:off x="10236157" y="3840003"/>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TextBox 48"/>
          <p:cNvSpPr txBox="1"/>
          <p:nvPr/>
        </p:nvSpPr>
        <p:spPr>
          <a:xfrm>
            <a:off x="11334831" y="3843035"/>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18</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 name="TextBox 49"/>
          <p:cNvSpPr txBox="1"/>
          <p:nvPr/>
        </p:nvSpPr>
        <p:spPr>
          <a:xfrm>
            <a:off x="12437516" y="3843035"/>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21</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 name="TextBox 50"/>
          <p:cNvSpPr txBox="1"/>
          <p:nvPr/>
        </p:nvSpPr>
        <p:spPr>
          <a:xfrm>
            <a:off x="13545574" y="3815978"/>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51"/>
          <p:cNvSpPr txBox="1"/>
          <p:nvPr/>
        </p:nvSpPr>
        <p:spPr>
          <a:xfrm>
            <a:off x="14648259" y="3815978"/>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27</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613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750"/>
                                        <p:tgtEl>
                                          <p:spTgt spid="22"/>
                                        </p:tgtEl>
                                      </p:cBhvr>
                                    </p:animEffect>
                                    <p:anim calcmode="lin" valueType="num">
                                      <p:cBhvr>
                                        <p:cTn id="19" dur="750" fill="hold"/>
                                        <p:tgtEl>
                                          <p:spTgt spid="22"/>
                                        </p:tgtEl>
                                        <p:attrNameLst>
                                          <p:attrName>ppt_x</p:attrName>
                                        </p:attrNameLst>
                                      </p:cBhvr>
                                      <p:tavLst>
                                        <p:tav tm="0">
                                          <p:val>
                                            <p:strVal val="#ppt_x"/>
                                          </p:val>
                                        </p:tav>
                                        <p:tav tm="100000">
                                          <p:val>
                                            <p:strVal val="#ppt_x"/>
                                          </p:val>
                                        </p:tav>
                                      </p:tavLst>
                                    </p:anim>
                                    <p:anim calcmode="lin" valueType="num">
                                      <p:cBhvr>
                                        <p:cTn id="20"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anim calcmode="lin" valueType="num">
                                      <p:cBhvr additive="base">
                                        <p:cTn id="79" dur="500" fill="hold"/>
                                        <p:tgtEl>
                                          <p:spTgt spid="47"/>
                                        </p:tgtEl>
                                        <p:attrNameLst>
                                          <p:attrName>ppt_x</p:attrName>
                                        </p:attrNameLst>
                                      </p:cBhvr>
                                      <p:tavLst>
                                        <p:tav tm="0">
                                          <p:val>
                                            <p:strVal val="#ppt_x"/>
                                          </p:val>
                                        </p:tav>
                                        <p:tav tm="100000">
                                          <p:val>
                                            <p:strVal val="#ppt_x"/>
                                          </p:val>
                                        </p:tav>
                                      </p:tavLst>
                                    </p:anim>
                                    <p:anim calcmode="lin" valueType="num">
                                      <p:cBhvr additive="base">
                                        <p:cTn id="8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ppt_x"/>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 calcmode="lin" valueType="num">
                                      <p:cBhvr additive="base">
                                        <p:cTn id="97" dur="500" fill="hold"/>
                                        <p:tgtEl>
                                          <p:spTgt spid="50"/>
                                        </p:tgtEl>
                                        <p:attrNameLst>
                                          <p:attrName>ppt_x</p:attrName>
                                        </p:attrNameLst>
                                      </p:cBhvr>
                                      <p:tavLst>
                                        <p:tav tm="0">
                                          <p:val>
                                            <p:strVal val="#ppt_x"/>
                                          </p:val>
                                        </p:tav>
                                        <p:tav tm="100000">
                                          <p:val>
                                            <p:strVal val="#ppt_x"/>
                                          </p:val>
                                        </p:tav>
                                      </p:tavLst>
                                    </p:anim>
                                    <p:anim calcmode="lin" valueType="num">
                                      <p:cBhvr additive="base">
                                        <p:cTn id="9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1"/>
                                        </p:tgtEl>
                                        <p:attrNameLst>
                                          <p:attrName>style.visibility</p:attrName>
                                        </p:attrNameLst>
                                      </p:cBhvr>
                                      <p:to>
                                        <p:strVal val="visible"/>
                                      </p:to>
                                    </p:set>
                                    <p:anim calcmode="lin" valueType="num">
                                      <p:cBhvr additive="base">
                                        <p:cTn id="103" dur="500" fill="hold"/>
                                        <p:tgtEl>
                                          <p:spTgt spid="51"/>
                                        </p:tgtEl>
                                        <p:attrNameLst>
                                          <p:attrName>ppt_x</p:attrName>
                                        </p:attrNameLst>
                                      </p:cBhvr>
                                      <p:tavLst>
                                        <p:tav tm="0">
                                          <p:val>
                                            <p:strVal val="#ppt_x"/>
                                          </p:val>
                                        </p:tav>
                                        <p:tav tm="100000">
                                          <p:val>
                                            <p:strVal val="#ppt_x"/>
                                          </p:val>
                                        </p:tav>
                                      </p:tavLst>
                                    </p:anim>
                                    <p:anim calcmode="lin" valueType="num">
                                      <p:cBhvr additive="base">
                                        <p:cTn id="10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ppt_x"/>
                                          </p:val>
                                        </p:tav>
                                        <p:tav tm="100000">
                                          <p:val>
                                            <p:strVal val="#ppt_x"/>
                                          </p:val>
                                        </p:tav>
                                      </p:tavLst>
                                    </p:anim>
                                    <p:anim calcmode="lin" valueType="num">
                                      <p:cBhvr additive="base">
                                        <p:cTn id="110" dur="500" fill="hold"/>
                                        <p:tgtEl>
                                          <p:spTgt spid="52"/>
                                        </p:tgtEl>
                                        <p:attrNameLst>
                                          <p:attrName>ppt_y</p:attrName>
                                        </p:attrNameLst>
                                      </p:cBhvr>
                                      <p:tavLst>
                                        <p:tav tm="0">
                                          <p:val>
                                            <p:strVal val="1+#ppt_h/2"/>
                                          </p:val>
                                        </p:tav>
                                        <p:tav tm="100000">
                                          <p:val>
                                            <p:strVal val="#ppt_y"/>
                                          </p:val>
                                        </p:tav>
                                      </p:tavLst>
                                    </p:anim>
                                  </p:childTnLst>
                                </p:cTn>
                              </p:par>
                              <p:par>
                                <p:cTn id="111" presetID="10" presetClass="entr" presetSubtype="0"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750"/>
                                        <p:tgtEl>
                                          <p:spTgt spid="38"/>
                                        </p:tgtEl>
                                      </p:cBhvr>
                                    </p:animEffect>
                                    <p:anim calcmode="lin" valueType="num">
                                      <p:cBhvr>
                                        <p:cTn id="119" dur="750" fill="hold"/>
                                        <p:tgtEl>
                                          <p:spTgt spid="38"/>
                                        </p:tgtEl>
                                        <p:attrNameLst>
                                          <p:attrName>ppt_x</p:attrName>
                                        </p:attrNameLst>
                                      </p:cBhvr>
                                      <p:tavLst>
                                        <p:tav tm="0">
                                          <p:val>
                                            <p:strVal val="#ppt_x"/>
                                          </p:val>
                                        </p:tav>
                                        <p:tav tm="100000">
                                          <p:val>
                                            <p:strVal val="#ppt_x"/>
                                          </p:val>
                                        </p:tav>
                                      </p:tavLst>
                                    </p:anim>
                                    <p:anim calcmode="lin" valueType="num">
                                      <p:cBhvr>
                                        <p:cTn id="120"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additive="base">
                                        <p:cTn id="125" dur="500" fill="hold"/>
                                        <p:tgtEl>
                                          <p:spTgt spid="39"/>
                                        </p:tgtEl>
                                        <p:attrNameLst>
                                          <p:attrName>ppt_x</p:attrName>
                                        </p:attrNameLst>
                                      </p:cBhvr>
                                      <p:tavLst>
                                        <p:tav tm="0">
                                          <p:val>
                                            <p:strVal val="#ppt_x"/>
                                          </p:val>
                                        </p:tav>
                                        <p:tav tm="100000">
                                          <p:val>
                                            <p:strVal val="#ppt_x"/>
                                          </p:val>
                                        </p:tav>
                                      </p:tavLst>
                                    </p:anim>
                                    <p:anim calcmode="lin" valueType="num">
                                      <p:cBhvr additive="base">
                                        <p:cTn id="1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40"/>
                                        </p:tgtEl>
                                        <p:attrNameLst>
                                          <p:attrName>style.visibility</p:attrName>
                                        </p:attrNameLst>
                                      </p:cBhvr>
                                      <p:to>
                                        <p:strVal val="visible"/>
                                      </p:to>
                                    </p:set>
                                    <p:anim calcmode="lin" valueType="num">
                                      <p:cBhvr additive="base">
                                        <p:cTn id="131" dur="500" fill="hold"/>
                                        <p:tgtEl>
                                          <p:spTgt spid="40"/>
                                        </p:tgtEl>
                                        <p:attrNameLst>
                                          <p:attrName>ppt_x</p:attrName>
                                        </p:attrNameLst>
                                      </p:cBhvr>
                                      <p:tavLst>
                                        <p:tav tm="0">
                                          <p:val>
                                            <p:strVal val="#ppt_x"/>
                                          </p:val>
                                        </p:tav>
                                        <p:tav tm="100000">
                                          <p:val>
                                            <p:strVal val="#ppt_x"/>
                                          </p:val>
                                        </p:tav>
                                      </p:tavLst>
                                    </p:anim>
                                    <p:anim calcmode="lin" valueType="num">
                                      <p:cBhvr additive="base">
                                        <p:cTn id="1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1"/>
                                        </p:tgtEl>
                                        <p:attrNameLst>
                                          <p:attrName>style.visibility</p:attrName>
                                        </p:attrNameLst>
                                      </p:cBhvr>
                                      <p:to>
                                        <p:strVal val="visible"/>
                                      </p:to>
                                    </p:set>
                                    <p:anim calcmode="lin" valueType="num">
                                      <p:cBhvr additive="base">
                                        <p:cTn id="137" dur="500" fill="hold"/>
                                        <p:tgtEl>
                                          <p:spTgt spid="41"/>
                                        </p:tgtEl>
                                        <p:attrNameLst>
                                          <p:attrName>ppt_x</p:attrName>
                                        </p:attrNameLst>
                                      </p:cBhvr>
                                      <p:tavLst>
                                        <p:tav tm="0">
                                          <p:val>
                                            <p:strVal val="#ppt_x"/>
                                          </p:val>
                                        </p:tav>
                                        <p:tav tm="100000">
                                          <p:val>
                                            <p:strVal val="#ppt_x"/>
                                          </p:val>
                                        </p:tav>
                                      </p:tavLst>
                                    </p:anim>
                                    <p:anim calcmode="lin" valueType="num">
                                      <p:cBhvr additive="base">
                                        <p:cTn id="1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ipe(left)">
                                      <p:cBhvr>
                                        <p:cTn id="143" dur="500"/>
                                        <p:tgtEl>
                                          <p:spTgt spid="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43"/>
                                        </p:tgtEl>
                                        <p:attrNameLst>
                                          <p:attrName>style.visibility</p:attrName>
                                        </p:attrNameLst>
                                      </p:cBhvr>
                                      <p:to>
                                        <p:strVal val="visible"/>
                                      </p:to>
                                    </p:set>
                                    <p:animEffect transition="in" filter="fade">
                                      <p:cBhvr>
                                        <p:cTn id="146" dur="500"/>
                                        <p:tgtEl>
                                          <p:spTgt spid="43"/>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44"/>
                                        </p:tgtEl>
                                        <p:attrNameLst>
                                          <p:attrName>style.visibility</p:attrName>
                                        </p:attrNameLst>
                                      </p:cBhvr>
                                      <p:to>
                                        <p:strVal val="visible"/>
                                      </p:to>
                                    </p:set>
                                    <p:anim calcmode="lin" valueType="num">
                                      <p:cBhvr additive="base">
                                        <p:cTn id="151" dur="500" fill="hold"/>
                                        <p:tgtEl>
                                          <p:spTgt spid="44"/>
                                        </p:tgtEl>
                                        <p:attrNameLst>
                                          <p:attrName>ppt_x</p:attrName>
                                        </p:attrNameLst>
                                      </p:cBhvr>
                                      <p:tavLst>
                                        <p:tav tm="0">
                                          <p:val>
                                            <p:strVal val="#ppt_x"/>
                                          </p:val>
                                        </p:tav>
                                        <p:tav tm="100000">
                                          <p:val>
                                            <p:strVal val="#ppt_x"/>
                                          </p:val>
                                        </p:tav>
                                      </p:tavLst>
                                    </p:anim>
                                    <p:anim calcmode="lin" valueType="num">
                                      <p:cBhvr additive="base">
                                        <p:cTn id="15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wipe(left)">
                                      <p:cBhvr>
                                        <p:cTn id="15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5" grpId="0"/>
      <p:bldP spid="28" grpId="0"/>
      <p:bldP spid="20" grpId="0"/>
      <p:bldP spid="29" grpId="0"/>
      <p:bldP spid="34" grpId="0"/>
      <p:bldP spid="35" grpId="0"/>
      <p:bldP spid="36" grpId="0"/>
      <p:bldP spid="37" grpId="0"/>
      <p:bldP spid="38" grpId="0"/>
      <p:bldP spid="39" grpId="0"/>
      <p:bldP spid="40" grpId="0"/>
      <p:bldP spid="41" grpId="0"/>
      <p:bldP spid="6"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53163">
            <a:off x="16796106" y="-88221"/>
            <a:ext cx="1561645" cy="2075727"/>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0983">
            <a:off x="-84943" y="7925943"/>
            <a:ext cx="1324256" cy="2278652"/>
          </a:xfrm>
          <a:prstGeom prst="rect">
            <a:avLst/>
          </a:prstGeom>
        </p:spPr>
      </p:pic>
      <p:grpSp>
        <p:nvGrpSpPr>
          <p:cNvPr id="16" name="Group 15"/>
          <p:cNvGrpSpPr/>
          <p:nvPr/>
        </p:nvGrpSpPr>
        <p:grpSpPr>
          <a:xfrm>
            <a:off x="1701776" y="540430"/>
            <a:ext cx="14938137" cy="4166750"/>
            <a:chOff x="1916629" y="695097"/>
            <a:chExt cx="14273442" cy="4584455"/>
          </a:xfrm>
          <a:solidFill>
            <a:srgbClr val="CCFF66"/>
          </a:solidFill>
        </p:grpSpPr>
        <p:grpSp>
          <p:nvGrpSpPr>
            <p:cNvPr id="3" name="Group 3"/>
            <p:cNvGrpSpPr/>
            <p:nvPr/>
          </p:nvGrpSpPr>
          <p:grpSpPr>
            <a:xfrm>
              <a:off x="1981330" y="695097"/>
              <a:ext cx="14208741" cy="4584455"/>
              <a:chOff x="336452" y="0"/>
              <a:chExt cx="17906330" cy="11727398"/>
            </a:xfrm>
            <a:grpFill/>
          </p:grpSpPr>
          <p:grpSp>
            <p:nvGrpSpPr>
              <p:cNvPr id="4" name="Group 4"/>
              <p:cNvGrpSpPr/>
              <p:nvPr/>
            </p:nvGrpSpPr>
            <p:grpSpPr>
              <a:xfrm>
                <a:off x="1108646" y="281638"/>
                <a:ext cx="17134134" cy="11010445"/>
                <a:chOff x="668340" y="0"/>
                <a:chExt cx="10329192" cy="6637570"/>
              </a:xfrm>
              <a:grpFill/>
            </p:grpSpPr>
            <p:sp>
              <p:nvSpPr>
                <p:cNvPr id="5" name="Freeform 5"/>
                <p:cNvSpPr/>
                <p:nvPr/>
              </p:nvSpPr>
              <p:spPr>
                <a:xfrm>
                  <a:off x="668340" y="0"/>
                  <a:ext cx="10329192" cy="6637570"/>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6" name="Group 6"/>
              <p:cNvGrpSpPr/>
              <p:nvPr/>
            </p:nvGrpSpPr>
            <p:grpSpPr>
              <a:xfrm>
                <a:off x="336452" y="0"/>
                <a:ext cx="17906330" cy="11727398"/>
                <a:chOff x="0" y="0"/>
                <a:chExt cx="10821129" cy="7087086"/>
              </a:xfrm>
              <a:grpFill/>
            </p:grpSpPr>
            <p:sp>
              <p:nvSpPr>
                <p:cNvPr id="7" name="Freeform 7"/>
                <p:cNvSpPr/>
                <p:nvPr/>
              </p:nvSpPr>
              <p:spPr>
                <a:xfrm>
                  <a:off x="-4213" y="0"/>
                  <a:ext cx="10825342" cy="7087086"/>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14" name="Picture 13"/>
            <p:cNvPicPr>
              <a:picLocks noChangeAspect="1"/>
            </p:cNvPicPr>
            <p:nvPr/>
          </p:nvPicPr>
          <p:blipFill>
            <a:blip r:embed="rId12"/>
            <a:stretch>
              <a:fillRect/>
            </a:stretch>
          </p:blipFill>
          <p:spPr>
            <a:xfrm>
              <a:off x="1916629" y="741983"/>
              <a:ext cx="1224603" cy="1006896"/>
            </a:xfrm>
            <a:prstGeom prst="ellipse">
              <a:avLst/>
            </a:prstGeom>
            <a:grpFill/>
          </p:spPr>
        </p:pic>
      </p:grpSp>
      <p:sp>
        <p:nvSpPr>
          <p:cNvPr id="10" name="TextBox 10"/>
          <p:cNvSpPr txBox="1"/>
          <p:nvPr/>
        </p:nvSpPr>
        <p:spPr>
          <a:xfrm>
            <a:off x="2823541" y="848916"/>
            <a:ext cx="13590424" cy="1760482"/>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tự</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nhiên</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gọi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nếu</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n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vừa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0"/>
          <p:cNvSpPr txBox="1"/>
          <p:nvPr/>
        </p:nvSpPr>
        <p:spPr>
          <a:xfrm>
            <a:off x="2764181" y="2849482"/>
            <a:ext cx="13709143" cy="1760482"/>
          </a:xfrm>
          <a:prstGeom prst="rect">
            <a:avLst/>
          </a:prstGeom>
        </p:spPr>
        <p:txBody>
          <a:bodyPr wrap="square" lIns="0" tIns="0" rIns="0" bIns="0" rtlCol="0" anchor="t">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khác</a:t>
            </a:r>
            <a:r>
              <a:rPr kumimoji="0" lang="en-US" sz="4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0</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gọi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p:cNvSpPr txBox="1"/>
          <p:nvPr/>
        </p:nvSpPr>
        <p:spPr>
          <a:xfrm>
            <a:off x="1105483" y="4997621"/>
            <a:ext cx="16192646" cy="707886"/>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Quy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ước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tắt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3727769" y="5956758"/>
            <a:ext cx="13796420" cy="169277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hợp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 (a, b);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BCNN(a, b).</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4876800" y="8011347"/>
            <a:ext cx="10552111" cy="1692771"/>
          </a:xfrm>
          <a:prstGeom prst="rect">
            <a:avLst/>
          </a:prstGeom>
          <a:solidFill>
            <a:schemeClr val="accent6">
              <a:lumMod val="20000"/>
              <a:lumOff val="80000"/>
            </a:schemeClr>
          </a:solidFill>
          <a:ln>
            <a:solidFill>
              <a:schemeClr val="tx1"/>
            </a:solidFill>
            <a:prstDash val="dash"/>
          </a:ln>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VD: BC(2,</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3</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{0; 6; 12; 18}</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BCNN(2, 3) = 6</a:t>
            </a:r>
            <a:endPar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1" name="Picture 15"/>
          <p:cNvPicPr>
            <a:picLocks noChangeAspect="1"/>
          </p:cNvPicPr>
          <p:nvPr/>
        </p:nvPicPr>
        <p:blipFill>
          <a:blip r:embed="rId1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2838082">
            <a:off x="481680" y="7824004"/>
            <a:ext cx="2348424" cy="768575"/>
          </a:xfrm>
          <a:prstGeom prst="rect">
            <a:avLst/>
          </a:prstGeom>
        </p:spPr>
      </p:pic>
    </p:spTree>
    <p:extLst>
      <p:ext uri="{BB962C8B-B14F-4D97-AF65-F5344CB8AC3E}">
        <p14:creationId xmlns:p14="http://schemas.microsoft.com/office/powerpoint/2010/main" val="40716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anim calcmode="lin" valueType="num">
                                      <p:cBhvr>
                                        <p:cTn id="16" dur="500" fill="hold"/>
                                        <p:tgtEl>
                                          <p:spTgt spid="17"/>
                                        </p:tgtEl>
                                        <p:attrNameLst>
                                          <p:attrName>ppt_x</p:attrName>
                                        </p:attrNameLst>
                                      </p:cBhvr>
                                      <p:tavLst>
                                        <p:tav tm="0">
                                          <p:val>
                                            <p:strVal val="#ppt_x"/>
                                          </p:val>
                                        </p:tav>
                                        <p:tav tm="100000">
                                          <p:val>
                                            <p:strVal val="#ppt_x"/>
                                          </p:val>
                                        </p:tav>
                                      </p:tavLst>
                                    </p:anim>
                                    <p:anim calcmode="lin" valueType="num">
                                      <p:cBhvr>
                                        <p:cTn id="1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DBCD"/>
        </a:solidFill>
        <a:effectLst/>
      </p:bgPr>
    </p:bg>
    <p:spTree>
      <p:nvGrpSpPr>
        <p:cNvPr id="1" name=""/>
        <p:cNvGrpSpPr/>
        <p:nvPr/>
      </p:nvGrpSpPr>
      <p:grpSpPr>
        <a:xfrm>
          <a:off x="0" y="0"/>
          <a:ext cx="0" cy="0"/>
          <a:chOff x="0" y="0"/>
          <a:chExt cx="0" cy="0"/>
        </a:xfrm>
      </p:grpSpPr>
      <p:grpSp>
        <p:nvGrpSpPr>
          <p:cNvPr id="19" name="Group 18"/>
          <p:cNvGrpSpPr/>
          <p:nvPr/>
        </p:nvGrpSpPr>
        <p:grpSpPr>
          <a:xfrm>
            <a:off x="-521000" y="-20521"/>
            <a:ext cx="7912401" cy="1749479"/>
            <a:chOff x="-521000" y="-20521"/>
            <a:chExt cx="7912401" cy="174947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239" y="-20521"/>
              <a:ext cx="7514640" cy="1749479"/>
            </a:xfrm>
            <a:prstGeom prst="rect">
              <a:avLst/>
            </a:prstGeom>
          </p:spPr>
        </p:pic>
        <p:sp>
          <p:nvSpPr>
            <p:cNvPr id="4" name="TextBox 4"/>
            <p:cNvSpPr txBox="1"/>
            <p:nvPr/>
          </p:nvSpPr>
          <p:spPr>
            <a:xfrm>
              <a:off x="-521000" y="303933"/>
              <a:ext cx="7589068" cy="1019766"/>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6600" b="1" i="0"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Arial" panose="020B0604020202020204" pitchFamily="34" charset="0"/>
                </a:rPr>
                <a:t>tập</a:t>
              </a:r>
              <a:r>
                <a:rPr kumimoji="0" lang="en-US" sz="66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 1</a:t>
              </a:r>
              <a:endParaRPr kumimoji="0" lang="en-US" sz="6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5" name="Group 5"/>
          <p:cNvGrpSpPr/>
          <p:nvPr/>
        </p:nvGrpSpPr>
        <p:grpSpPr>
          <a:xfrm>
            <a:off x="984121" y="2106832"/>
            <a:ext cx="15689236" cy="1579715"/>
            <a:chOff x="-3195" y="242459"/>
            <a:chExt cx="8047623" cy="5748858"/>
          </a:xfrm>
        </p:grpSpPr>
        <p:sp>
          <p:nvSpPr>
            <p:cNvPr id="6" name="Freeform 6"/>
            <p:cNvSpPr/>
            <p:nvPr/>
          </p:nvSpPr>
          <p:spPr>
            <a:xfrm>
              <a:off x="-3195" y="242459"/>
              <a:ext cx="8047623" cy="5748858"/>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7" name="Group 7"/>
          <p:cNvGrpSpPr/>
          <p:nvPr/>
        </p:nvGrpSpPr>
        <p:grpSpPr>
          <a:xfrm>
            <a:off x="1249821" y="4275071"/>
            <a:ext cx="15512846" cy="3417739"/>
            <a:chOff x="-1131619" y="-3445806"/>
            <a:chExt cx="9189252" cy="2937512"/>
          </a:xfrm>
          <a:solidFill>
            <a:schemeClr val="bg1"/>
          </a:solidFill>
        </p:grpSpPr>
        <p:sp>
          <p:nvSpPr>
            <p:cNvPr id="8" name="Freeform 8"/>
            <p:cNvSpPr/>
            <p:nvPr/>
          </p:nvSpPr>
          <p:spPr>
            <a:xfrm>
              <a:off x="-1131619" y="-3445806"/>
              <a:ext cx="9189252" cy="2937512"/>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marL="0" marR="0" lvl="0" indent="0" algn="just" defTabSz="914400" rtl="0" eaLnBrk="1" fontAlgn="auto" latinLnBrk="0" hangingPunct="1">
                <a:lnSpc>
                  <a:spcPct val="13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0" name="TextBox 10"/>
          <p:cNvSpPr txBox="1"/>
          <p:nvPr/>
        </p:nvSpPr>
        <p:spPr>
          <a:xfrm>
            <a:off x="1390011" y="5588368"/>
            <a:ext cx="15117079" cy="716928"/>
          </a:xfrm>
          <a:prstGeom prst="rect">
            <a:avLst/>
          </a:prstGeom>
        </p:spPr>
        <p:txBody>
          <a:bodyPr wrap="square" lIns="0" tIns="0" rIns="0" bIns="0" rtlCol="0" anchor="t">
            <a:spAutoFit/>
          </a:bodyPr>
          <a:lstStyle/>
          <a:p>
            <a:pPr marL="0" marR="0" lvl="0" indent="0" algn="ctr" defTabSz="914400" rtl="0" eaLnBrk="1" fontAlgn="auto" latinLnBrk="0" hangingPunct="1">
              <a:lnSpc>
                <a:spcPct val="13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272626"/>
              </a:solidFill>
              <a:effectLst/>
              <a:uLnTx/>
              <a:uFillTx/>
              <a:latin typeface="Arial" panose="020B0604020202020204" pitchFamily="34" charset="0"/>
              <a:ea typeface="+mn-ea"/>
              <a:cs typeface="Arial" panose="020B0604020202020204" pitchFamily="34" charset="0"/>
            </a:endParaRPr>
          </a:p>
        </p:txBody>
      </p:sp>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317294">
            <a:off x="-775192" y="-313195"/>
            <a:ext cx="2348424" cy="76857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050487" y="71092"/>
            <a:ext cx="1061203" cy="1061203"/>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673357" y="-371267"/>
            <a:ext cx="2106146" cy="1936296"/>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72345">
            <a:off x="-583009" y="7899141"/>
            <a:ext cx="1499829" cy="3158683"/>
          </a:xfrm>
          <a:prstGeom prst="rect">
            <a:avLst/>
          </a:prstGeom>
        </p:spPr>
      </p:pic>
      <p:sp>
        <p:nvSpPr>
          <p:cNvPr id="20" name="TextBox 19"/>
          <p:cNvSpPr txBox="1"/>
          <p:nvPr/>
        </p:nvSpPr>
        <p:spPr>
          <a:xfrm>
            <a:off x="1157359" y="2373117"/>
            <a:ext cx="1515780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bốn</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chung</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6000" b="0" i="0" u="none" strike="noStrike" kern="1200" cap="none" spc="0" normalizeH="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6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9.</a:t>
            </a:r>
            <a:endParaRPr kumimoji="0" lang="vi-VN" sz="6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468904432"/>
              </p:ext>
            </p:extLst>
          </p:nvPr>
        </p:nvGraphicFramePr>
        <p:xfrm>
          <a:off x="1735800" y="4661084"/>
          <a:ext cx="14583372" cy="2621280"/>
        </p:xfrm>
        <a:graphic>
          <a:graphicData uri="http://schemas.openxmlformats.org/drawingml/2006/table">
            <a:tbl>
              <a:tblPr firstRow="1" bandRow="1">
                <a:tableStyleId>{5940675A-B579-460E-94D1-54222C63F5DA}</a:tableStyleId>
              </a:tblPr>
              <a:tblGrid>
                <a:gridCol w="2504959">
                  <a:extLst>
                    <a:ext uri="{9D8B030D-6E8A-4147-A177-3AD203B41FA5}">
                      <a16:colId xmlns:a16="http://schemas.microsoft.com/office/drawing/2014/main" val="571246465"/>
                    </a:ext>
                  </a:extLst>
                </a:gridCol>
                <a:gridCol w="1165494">
                  <a:extLst>
                    <a:ext uri="{9D8B030D-6E8A-4147-A177-3AD203B41FA5}">
                      <a16:colId xmlns:a16="http://schemas.microsoft.com/office/drawing/2014/main" val="1123958686"/>
                    </a:ext>
                  </a:extLst>
                </a:gridCol>
                <a:gridCol w="1066385">
                  <a:extLst>
                    <a:ext uri="{9D8B030D-6E8A-4147-A177-3AD203B41FA5}">
                      <a16:colId xmlns:a16="http://schemas.microsoft.com/office/drawing/2014/main" val="2337565843"/>
                    </a:ext>
                  </a:extLst>
                </a:gridCol>
                <a:gridCol w="1050296">
                  <a:extLst>
                    <a:ext uri="{9D8B030D-6E8A-4147-A177-3AD203B41FA5}">
                      <a16:colId xmlns:a16="http://schemas.microsoft.com/office/drawing/2014/main" val="3251101030"/>
                    </a:ext>
                  </a:extLst>
                </a:gridCol>
                <a:gridCol w="1115940">
                  <a:extLst>
                    <a:ext uri="{9D8B030D-6E8A-4147-A177-3AD203B41FA5}">
                      <a16:colId xmlns:a16="http://schemas.microsoft.com/office/drawing/2014/main" val="4248703735"/>
                    </a:ext>
                  </a:extLst>
                </a:gridCol>
                <a:gridCol w="1115940">
                  <a:extLst>
                    <a:ext uri="{9D8B030D-6E8A-4147-A177-3AD203B41FA5}">
                      <a16:colId xmlns:a16="http://schemas.microsoft.com/office/drawing/2014/main" val="2748376937"/>
                    </a:ext>
                  </a:extLst>
                </a:gridCol>
                <a:gridCol w="1050296">
                  <a:extLst>
                    <a:ext uri="{9D8B030D-6E8A-4147-A177-3AD203B41FA5}">
                      <a16:colId xmlns:a16="http://schemas.microsoft.com/office/drawing/2014/main" val="2912031400"/>
                    </a:ext>
                  </a:extLst>
                </a:gridCol>
                <a:gridCol w="1145466">
                  <a:extLst>
                    <a:ext uri="{9D8B030D-6E8A-4147-A177-3AD203B41FA5}">
                      <a16:colId xmlns:a16="http://schemas.microsoft.com/office/drawing/2014/main" val="443381412"/>
                    </a:ext>
                  </a:extLst>
                </a:gridCol>
                <a:gridCol w="1020770">
                  <a:extLst>
                    <a:ext uri="{9D8B030D-6E8A-4147-A177-3AD203B41FA5}">
                      <a16:colId xmlns:a16="http://schemas.microsoft.com/office/drawing/2014/main" val="820551353"/>
                    </a:ext>
                  </a:extLst>
                </a:gridCol>
                <a:gridCol w="1115942">
                  <a:extLst>
                    <a:ext uri="{9D8B030D-6E8A-4147-A177-3AD203B41FA5}">
                      <a16:colId xmlns:a16="http://schemas.microsoft.com/office/drawing/2014/main" val="2134324947"/>
                    </a:ext>
                  </a:extLst>
                </a:gridCol>
                <a:gridCol w="1115942">
                  <a:extLst>
                    <a:ext uri="{9D8B030D-6E8A-4147-A177-3AD203B41FA5}">
                      <a16:colId xmlns:a16="http://schemas.microsoft.com/office/drawing/2014/main" val="983152552"/>
                    </a:ext>
                  </a:extLst>
                </a:gridCol>
                <a:gridCol w="1115942">
                  <a:extLst>
                    <a:ext uri="{9D8B030D-6E8A-4147-A177-3AD203B41FA5}">
                      <a16:colId xmlns:a16="http://schemas.microsoft.com/office/drawing/2014/main" val="2937263649"/>
                    </a:ext>
                  </a:extLst>
                </a:gridCol>
              </a:tblGrid>
              <a:tr h="1168353">
                <a:tc>
                  <a:txBody>
                    <a:bodyPr/>
                    <a:lstStyle/>
                    <a:p>
                      <a:pPr algn="ctr"/>
                      <a:r>
                        <a:rPr lang="en-US" sz="4000" b="1" dirty="0" err="1" smtClean="0">
                          <a:solidFill>
                            <a:srgbClr val="0070C0"/>
                          </a:solidFill>
                          <a:latin typeface="Arial" panose="020B0604020202020204" pitchFamily="34" charset="0"/>
                          <a:cs typeface="Arial" panose="020B0604020202020204" pitchFamily="34" charset="0"/>
                        </a:rPr>
                        <a:t>Một</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số</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bội</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của</a:t>
                      </a:r>
                      <a:r>
                        <a:rPr lang="en-US" sz="4000" b="1" baseline="0" dirty="0" smtClean="0">
                          <a:solidFill>
                            <a:srgbClr val="0070C0"/>
                          </a:solidFill>
                          <a:latin typeface="Arial" panose="020B0604020202020204" pitchFamily="34" charset="0"/>
                          <a:cs typeface="Arial" panose="020B0604020202020204" pitchFamily="34" charset="0"/>
                        </a:rPr>
                        <a:t> 5</a:t>
                      </a:r>
                      <a:endParaRPr lang="vi-VN" sz="4000" b="1" dirty="0">
                        <a:solidFill>
                          <a:srgbClr val="0070C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5</a:t>
                      </a: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3511594"/>
                  </a:ext>
                </a:extLst>
              </a:tr>
              <a:tr h="1168353">
                <a:tc>
                  <a:txBody>
                    <a:bodyPr/>
                    <a:lstStyle/>
                    <a:p>
                      <a:pPr algn="ctr"/>
                      <a:r>
                        <a:rPr lang="en-US" sz="4000" b="1" dirty="0" err="1" smtClean="0">
                          <a:solidFill>
                            <a:srgbClr val="0070C0"/>
                          </a:solidFill>
                          <a:latin typeface="Arial" panose="020B0604020202020204" pitchFamily="34" charset="0"/>
                          <a:cs typeface="Arial" panose="020B0604020202020204" pitchFamily="34" charset="0"/>
                        </a:rPr>
                        <a:t>Một</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số</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bội</a:t>
                      </a:r>
                      <a:r>
                        <a:rPr lang="en-US" sz="4000" b="1" baseline="0" dirty="0" smtClean="0">
                          <a:solidFill>
                            <a:srgbClr val="0070C0"/>
                          </a:solidFill>
                          <a:latin typeface="Arial" panose="020B0604020202020204" pitchFamily="34" charset="0"/>
                          <a:cs typeface="Arial" panose="020B0604020202020204" pitchFamily="34" charset="0"/>
                        </a:rPr>
                        <a:t> </a:t>
                      </a:r>
                      <a:r>
                        <a:rPr lang="en-US" sz="4000" b="1" baseline="0" dirty="0" err="1" smtClean="0">
                          <a:solidFill>
                            <a:srgbClr val="0070C0"/>
                          </a:solidFill>
                          <a:latin typeface="Arial" panose="020B0604020202020204" pitchFamily="34" charset="0"/>
                          <a:cs typeface="Arial" panose="020B0604020202020204" pitchFamily="34" charset="0"/>
                        </a:rPr>
                        <a:t>của</a:t>
                      </a:r>
                      <a:r>
                        <a:rPr lang="en-US" sz="4000" b="1" baseline="0" dirty="0" smtClean="0">
                          <a:solidFill>
                            <a:srgbClr val="0070C0"/>
                          </a:solidFill>
                          <a:latin typeface="Arial" panose="020B0604020202020204" pitchFamily="34" charset="0"/>
                          <a:cs typeface="Arial" panose="020B0604020202020204" pitchFamily="34" charset="0"/>
                        </a:rPr>
                        <a:t> 9</a:t>
                      </a:r>
                      <a:endParaRPr lang="vi-VN" sz="4000" b="1" dirty="0">
                        <a:solidFill>
                          <a:srgbClr val="0070C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a:r>
                        <a:rPr lang="en-US" sz="4000" dirty="0" smtClean="0">
                          <a:latin typeface="Arial" panose="020B0604020202020204" pitchFamily="34" charset="0"/>
                          <a:cs typeface="Arial" panose="020B0604020202020204" pitchFamily="34" charset="0"/>
                        </a:rPr>
                        <a:t>0</a:t>
                      </a:r>
                      <a:endParaRPr lang="vi-VN" sz="4000" dirty="0">
                        <a:latin typeface="Arial" panose="020B0604020202020204" pitchFamily="34" charset="0"/>
                        <a:cs typeface="Arial" panose="020B0604020202020204" pitchFamily="34" charset="0"/>
                      </a:endParaRPr>
                    </a:p>
                  </a:txBody>
                  <a:tcPr/>
                </a:tc>
                <a:tc>
                  <a:txBody>
                    <a:bodyPr/>
                    <a:lstStyle/>
                    <a:p>
                      <a:pPr algn="ctr"/>
                      <a:r>
                        <a:rPr lang="en-US" sz="4000" dirty="0" smtClean="0">
                          <a:latin typeface="Arial" panose="020B0604020202020204" pitchFamily="34" charset="0"/>
                          <a:cs typeface="Arial" panose="020B0604020202020204" pitchFamily="34" charset="0"/>
                        </a:rPr>
                        <a:t>9</a:t>
                      </a: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tc>
                <a:tc>
                  <a:txBody>
                    <a:bodyPr/>
                    <a:lstStyle/>
                    <a:p>
                      <a:pPr algn="ctr"/>
                      <a:endParaRPr lang="vi-VN" sz="4000" b="1"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4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vi-VN" sz="40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0591667"/>
                  </a:ext>
                </a:extLst>
              </a:tr>
            </a:tbl>
          </a:graphicData>
        </a:graphic>
      </p:graphicFrame>
      <p:sp>
        <p:nvSpPr>
          <p:cNvPr id="22" name="TextBox 21"/>
          <p:cNvSpPr txBox="1"/>
          <p:nvPr/>
        </p:nvSpPr>
        <p:spPr>
          <a:xfrm>
            <a:off x="6540169" y="4685763"/>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7615335" y="4719981"/>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TextBox 26"/>
          <p:cNvSpPr txBox="1"/>
          <p:nvPr/>
        </p:nvSpPr>
        <p:spPr>
          <a:xfrm>
            <a:off x="8732318" y="474788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9758249" y="474788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TextBox 30"/>
          <p:cNvSpPr txBox="1"/>
          <p:nvPr/>
        </p:nvSpPr>
        <p:spPr>
          <a:xfrm>
            <a:off x="10882547" y="4720071"/>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12100239" y="474788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13069395" y="4719981"/>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14244664" y="474788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6560221" y="6031740"/>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18</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p:cNvSpPr txBox="1"/>
          <p:nvPr/>
        </p:nvSpPr>
        <p:spPr>
          <a:xfrm>
            <a:off x="7707290" y="6079115"/>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743246" y="609835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9784614" y="6098356"/>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54</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TextBox 38"/>
          <p:cNvSpPr txBox="1"/>
          <p:nvPr/>
        </p:nvSpPr>
        <p:spPr>
          <a:xfrm>
            <a:off x="10892672" y="6060417"/>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12039741" y="6079115"/>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90</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13127146" y="6079115"/>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99</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p:cNvSpPr txBox="1"/>
          <p:nvPr/>
        </p:nvSpPr>
        <p:spPr>
          <a:xfrm>
            <a:off x="14214551" y="6150142"/>
            <a:ext cx="891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15255645" y="4788149"/>
            <a:ext cx="10439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135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15205479" y="6109110"/>
            <a:ext cx="10439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135</a:t>
            </a:r>
            <a:endPar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7" name="Group 7"/>
          <p:cNvGrpSpPr/>
          <p:nvPr/>
        </p:nvGrpSpPr>
        <p:grpSpPr>
          <a:xfrm>
            <a:off x="1762964" y="8207119"/>
            <a:ext cx="14999704" cy="1355980"/>
            <a:chOff x="-1131618" y="-3445804"/>
            <a:chExt cx="6359237" cy="1156283"/>
          </a:xfrm>
          <a:solidFill>
            <a:schemeClr val="bg1"/>
          </a:solidFill>
        </p:grpSpPr>
        <p:sp>
          <p:nvSpPr>
            <p:cNvPr id="48" name="Freeform 8"/>
            <p:cNvSpPr/>
            <p:nvPr/>
          </p:nvSpPr>
          <p:spPr>
            <a:xfrm>
              <a:off x="-1131618" y="-3445804"/>
              <a:ext cx="6359237" cy="1156283"/>
            </a:xfrm>
            <a:custGeom>
              <a:avLst/>
              <a:gdLst/>
              <a:ahLst/>
              <a:cxnLst/>
              <a:rect l="l" t="t" r="r" b="b"/>
              <a:pathLst>
                <a:path w="8047623" h="5748858">
                  <a:moveTo>
                    <a:pt x="7419845" y="5694380"/>
                  </a:moveTo>
                  <a:cubicBezTo>
                    <a:pt x="7419845" y="5694380"/>
                    <a:pt x="6688970" y="5748858"/>
                    <a:pt x="5633256" y="5746236"/>
                  </a:cubicBezTo>
                  <a:cubicBezTo>
                    <a:pt x="3101516" y="5744074"/>
                    <a:pt x="1057074" y="5736249"/>
                    <a:pt x="1057074" y="5736249"/>
                  </a:cubicBezTo>
                  <a:cubicBezTo>
                    <a:pt x="812932" y="5727415"/>
                    <a:pt x="449110" y="5706185"/>
                    <a:pt x="282371" y="5648007"/>
                  </a:cubicBezTo>
                  <a:cubicBezTo>
                    <a:pt x="4469" y="5551044"/>
                    <a:pt x="0" y="5377765"/>
                    <a:pt x="0" y="4376960"/>
                  </a:cubicBezTo>
                  <a:lnTo>
                    <a:pt x="0" y="4376913"/>
                  </a:lnTo>
                  <a:cubicBezTo>
                    <a:pt x="8536" y="491230"/>
                    <a:pt x="0" y="345608"/>
                    <a:pt x="77597" y="223930"/>
                  </a:cubicBezTo>
                  <a:cubicBezTo>
                    <a:pt x="217372" y="4759"/>
                    <a:pt x="519255" y="4073"/>
                    <a:pt x="937909" y="4073"/>
                  </a:cubicBezTo>
                  <a:cubicBezTo>
                    <a:pt x="937909" y="4073"/>
                    <a:pt x="2039222" y="15681"/>
                    <a:pt x="4699719" y="7673"/>
                  </a:cubicBezTo>
                  <a:cubicBezTo>
                    <a:pt x="6470043" y="0"/>
                    <a:pt x="7186776" y="6979"/>
                    <a:pt x="7186776" y="6979"/>
                  </a:cubicBezTo>
                  <a:cubicBezTo>
                    <a:pt x="7555084" y="14458"/>
                    <a:pt x="7693344" y="42638"/>
                    <a:pt x="7891083" y="165219"/>
                  </a:cubicBezTo>
                  <a:cubicBezTo>
                    <a:pt x="8042101" y="258836"/>
                    <a:pt x="8047623" y="476157"/>
                    <a:pt x="8038482" y="4376913"/>
                  </a:cubicBezTo>
                  <a:lnTo>
                    <a:pt x="8038482" y="4376960"/>
                  </a:lnTo>
                  <a:cubicBezTo>
                    <a:pt x="8038481" y="5495730"/>
                    <a:pt x="7995697" y="5644318"/>
                    <a:pt x="7419845" y="5694380"/>
                  </a:cubicBezTo>
                  <a:close/>
                </a:path>
              </a:pathLst>
            </a:custGeom>
            <a:grpFill/>
          </p:spPr>
          <p:txBody>
            <a:bodyPr/>
            <a:lstStyle/>
            <a:p>
              <a:pPr algn="just">
                <a:lnSpc>
                  <a:spcPct val="130000"/>
                </a:lnSpc>
              </a:pPr>
              <a:r>
                <a:rPr lang="en-US" sz="4800" dirty="0" smtClean="0"/>
                <a:t>=&gt; </a:t>
              </a:r>
              <a:r>
                <a:rPr lang="vi-VN" sz="4800" dirty="0" smtClean="0"/>
                <a:t>Bốn </a:t>
              </a:r>
              <a:r>
                <a:rPr lang="vi-VN" sz="4800" dirty="0"/>
                <a:t>bội chung của 5 và 9 là: </a:t>
              </a:r>
              <a:r>
                <a:rPr lang="en-US" sz="4800" dirty="0" smtClean="0"/>
                <a:t>0; </a:t>
              </a:r>
              <a:r>
                <a:rPr lang="vi-VN" sz="4800" dirty="0" smtClean="0"/>
                <a:t>4</a:t>
              </a:r>
              <a:r>
                <a:rPr lang="en-US" sz="4800" dirty="0" smtClean="0"/>
                <a:t>5; </a:t>
              </a:r>
              <a:r>
                <a:rPr lang="vi-VN" sz="4800" dirty="0" smtClean="0"/>
                <a:t>90</a:t>
              </a:r>
              <a:r>
                <a:rPr lang="en-US" sz="4800" dirty="0" smtClean="0"/>
                <a:t>; </a:t>
              </a:r>
              <a:r>
                <a:rPr lang="vi-VN" sz="4800" dirty="0" smtClean="0"/>
                <a:t>135</a:t>
              </a:r>
              <a:r>
                <a:rPr lang="en-US" sz="4800" dirty="0" smtClean="0"/>
                <a:t>.</a:t>
              </a:r>
              <a:endParaRPr lang="en-US" sz="4800" dirty="0"/>
            </a:p>
          </p:txBody>
        </p:sp>
      </p:grpSp>
    </p:spTree>
    <p:extLst>
      <p:ext uri="{BB962C8B-B14F-4D97-AF65-F5344CB8AC3E}">
        <p14:creationId xmlns:p14="http://schemas.microsoft.com/office/powerpoint/2010/main" val="22302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750"/>
                                        <p:tgtEl>
                                          <p:spTgt spid="22"/>
                                        </p:tgtEl>
                                      </p:cBhvr>
                                    </p:animEffect>
                                    <p:anim calcmode="lin" valueType="num">
                                      <p:cBhvr>
                                        <p:cTn id="33" dur="750" fill="hold"/>
                                        <p:tgtEl>
                                          <p:spTgt spid="22"/>
                                        </p:tgtEl>
                                        <p:attrNameLst>
                                          <p:attrName>ppt_x</p:attrName>
                                        </p:attrNameLst>
                                      </p:cBhvr>
                                      <p:tavLst>
                                        <p:tav tm="0">
                                          <p:val>
                                            <p:strVal val="#ppt_x"/>
                                          </p:val>
                                        </p:tav>
                                        <p:tav tm="100000">
                                          <p:val>
                                            <p:strVal val="#ppt_x"/>
                                          </p:val>
                                        </p:tav>
                                      </p:tavLst>
                                    </p:anim>
                                    <p:anim calcmode="lin" valueType="num">
                                      <p:cBhvr>
                                        <p:cTn id="34"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ppt_x"/>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ppt_x"/>
                                          </p:val>
                                        </p:tav>
                                        <p:tav tm="100000">
                                          <p:val>
                                            <p:strVal val="#ppt_x"/>
                                          </p:val>
                                        </p:tav>
                                      </p:tavLst>
                                    </p:anim>
                                    <p:anim calcmode="lin" valueType="num">
                                      <p:cBhvr additive="base">
                                        <p:cTn id="7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ppt_x"/>
                                          </p:val>
                                        </p:tav>
                                        <p:tav tm="100000">
                                          <p:val>
                                            <p:strVal val="#ppt_x"/>
                                          </p:val>
                                        </p:tav>
                                      </p:tavLst>
                                    </p:anim>
                                    <p:anim calcmode="lin" valueType="num">
                                      <p:cBhvr additive="base">
                                        <p:cTn id="8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500" fill="hold"/>
                                        <p:tgtEl>
                                          <p:spTgt spid="37"/>
                                        </p:tgtEl>
                                        <p:attrNameLst>
                                          <p:attrName>ppt_x</p:attrName>
                                        </p:attrNameLst>
                                      </p:cBhvr>
                                      <p:tavLst>
                                        <p:tav tm="0">
                                          <p:val>
                                            <p:strVal val="#ppt_x"/>
                                          </p:val>
                                        </p:tav>
                                        <p:tav tm="100000">
                                          <p:val>
                                            <p:strVal val="#ppt_x"/>
                                          </p:val>
                                        </p:tav>
                                      </p:tavLst>
                                    </p:anim>
                                    <p:anim calcmode="lin" valueType="num">
                                      <p:cBhvr additive="base">
                                        <p:cTn id="10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anim calcmode="lin" valueType="num">
                                      <p:cBhvr additive="base">
                                        <p:cTn id="105" dur="500" fill="hold"/>
                                        <p:tgtEl>
                                          <p:spTgt spid="38"/>
                                        </p:tgtEl>
                                        <p:attrNameLst>
                                          <p:attrName>ppt_x</p:attrName>
                                        </p:attrNameLst>
                                      </p:cBhvr>
                                      <p:tavLst>
                                        <p:tav tm="0">
                                          <p:val>
                                            <p:strVal val="#ppt_x"/>
                                          </p:val>
                                        </p:tav>
                                        <p:tav tm="100000">
                                          <p:val>
                                            <p:strVal val="#ppt_x"/>
                                          </p:val>
                                        </p:tav>
                                      </p:tavLst>
                                    </p:anim>
                                    <p:anim calcmode="lin" valueType="num">
                                      <p:cBhvr additive="base">
                                        <p:cTn id="10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fill="hold"/>
                                        <p:tgtEl>
                                          <p:spTgt spid="39"/>
                                        </p:tgtEl>
                                        <p:attrNameLst>
                                          <p:attrName>ppt_x</p:attrName>
                                        </p:attrNameLst>
                                      </p:cBhvr>
                                      <p:tavLst>
                                        <p:tav tm="0">
                                          <p:val>
                                            <p:strVal val="#ppt_x"/>
                                          </p:val>
                                        </p:tav>
                                        <p:tav tm="100000">
                                          <p:val>
                                            <p:strVal val="#ppt_x"/>
                                          </p:val>
                                        </p:tav>
                                      </p:tavLst>
                                    </p:anim>
                                    <p:anim calcmode="lin" valueType="num">
                                      <p:cBhvr additive="base">
                                        <p:cTn id="1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ppt_x"/>
                                          </p:val>
                                        </p:tav>
                                        <p:tav tm="100000">
                                          <p:val>
                                            <p:strVal val="#ppt_x"/>
                                          </p:val>
                                        </p:tav>
                                      </p:tavLst>
                                    </p:anim>
                                    <p:anim calcmode="lin" valueType="num">
                                      <p:cBhvr additive="base">
                                        <p:cTn id="1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41"/>
                                        </p:tgtEl>
                                        <p:attrNameLst>
                                          <p:attrName>style.visibility</p:attrName>
                                        </p:attrNameLst>
                                      </p:cBhvr>
                                      <p:to>
                                        <p:strVal val="visible"/>
                                      </p:to>
                                    </p:set>
                                    <p:anim calcmode="lin" valueType="num">
                                      <p:cBhvr additive="base">
                                        <p:cTn id="123" dur="500" fill="hold"/>
                                        <p:tgtEl>
                                          <p:spTgt spid="41"/>
                                        </p:tgtEl>
                                        <p:attrNameLst>
                                          <p:attrName>ppt_x</p:attrName>
                                        </p:attrNameLst>
                                      </p:cBhvr>
                                      <p:tavLst>
                                        <p:tav tm="0">
                                          <p:val>
                                            <p:strVal val="#ppt_x"/>
                                          </p:val>
                                        </p:tav>
                                        <p:tav tm="100000">
                                          <p:val>
                                            <p:strVal val="#ppt_x"/>
                                          </p:val>
                                        </p:tav>
                                      </p:tavLst>
                                    </p:anim>
                                    <p:anim calcmode="lin" valueType="num">
                                      <p:cBhvr additive="base">
                                        <p:cTn id="12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additive="base">
                                        <p:cTn id="129" dur="500" fill="hold"/>
                                        <p:tgtEl>
                                          <p:spTgt spid="42"/>
                                        </p:tgtEl>
                                        <p:attrNameLst>
                                          <p:attrName>ppt_x</p:attrName>
                                        </p:attrNameLst>
                                      </p:cBhvr>
                                      <p:tavLst>
                                        <p:tav tm="0">
                                          <p:val>
                                            <p:strVal val="#ppt_x"/>
                                          </p:val>
                                        </p:tav>
                                        <p:tav tm="100000">
                                          <p:val>
                                            <p:strVal val="#ppt_x"/>
                                          </p:val>
                                        </p:tav>
                                      </p:tavLst>
                                    </p:anim>
                                    <p:anim calcmode="lin" valueType="num">
                                      <p:cBhvr additive="base">
                                        <p:cTn id="13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additive="base">
                                        <p:cTn id="135" dur="500" fill="hold"/>
                                        <p:tgtEl>
                                          <p:spTgt spid="44"/>
                                        </p:tgtEl>
                                        <p:attrNameLst>
                                          <p:attrName>ppt_x</p:attrName>
                                        </p:attrNameLst>
                                      </p:cBhvr>
                                      <p:tavLst>
                                        <p:tav tm="0">
                                          <p:val>
                                            <p:strVal val="#ppt_x"/>
                                          </p:val>
                                        </p:tav>
                                        <p:tav tm="100000">
                                          <p:val>
                                            <p:strVal val="#ppt_x"/>
                                          </p:val>
                                        </p:tav>
                                      </p:tavLst>
                                    </p:anim>
                                    <p:anim calcmode="lin" valueType="num">
                                      <p:cBhvr additive="base">
                                        <p:cTn id="1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ppt_x"/>
                                          </p:val>
                                        </p:tav>
                                        <p:tav tm="100000">
                                          <p:val>
                                            <p:strVal val="#ppt_x"/>
                                          </p:val>
                                        </p:tav>
                                      </p:tavLst>
                                    </p:anim>
                                    <p:anim calcmode="lin" valueType="num">
                                      <p:cBhvr additive="base">
                                        <p:cTn id="14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6" grpId="0"/>
      <p:bldP spid="27" grpId="0"/>
      <p:bldP spid="28"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dirty="0"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912</TotalTime>
  <Words>2134</Words>
  <Application>Microsoft Office PowerPoint</Application>
  <PresentationFormat>Custom</PresentationFormat>
  <Paragraphs>248</Paragraphs>
  <Slides>33</Slides>
  <Notes>0</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33</vt:i4>
      </vt:variant>
    </vt:vector>
  </HeadingPairs>
  <TitlesOfParts>
    <vt:vector size="54" baseType="lpstr">
      <vt:lpstr>Arial</vt:lpstr>
      <vt:lpstr>Times New Roman</vt:lpstr>
      <vt:lpstr>Symbol</vt:lpstr>
      <vt:lpstr>Calibri</vt:lpstr>
      <vt:lpstr>Wingdings</vt:lpstr>
      <vt:lpstr>Cambria Math</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9_Office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ntd</cp:lastModifiedBy>
  <cp:revision>65</cp:revision>
  <dcterms:created xsi:type="dcterms:W3CDTF">2006-08-16T00:00:00Z</dcterms:created>
  <dcterms:modified xsi:type="dcterms:W3CDTF">2021-11-15T01:54:27Z</dcterms:modified>
  <dc:identifier>DAEoZ-n91lM</dc:identifier>
</cp:coreProperties>
</file>