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sldIdLst>
    <p:sldId id="256" r:id="rId2"/>
    <p:sldId id="479" r:id="rId3"/>
    <p:sldId id="258" r:id="rId4"/>
    <p:sldId id="522" r:id="rId5"/>
    <p:sldId id="523" r:id="rId6"/>
    <p:sldId id="524" r:id="rId7"/>
    <p:sldId id="525" r:id="rId8"/>
    <p:sldId id="526" r:id="rId9"/>
    <p:sldId id="455" r:id="rId10"/>
    <p:sldId id="527" r:id="rId11"/>
    <p:sldId id="528" r:id="rId12"/>
    <p:sldId id="529" r:id="rId13"/>
    <p:sldId id="530" r:id="rId14"/>
    <p:sldId id="531" r:id="rId15"/>
    <p:sldId id="532" r:id="rId16"/>
    <p:sldId id="533" r:id="rId17"/>
    <p:sldId id="534" r:id="rId18"/>
    <p:sldId id="535" r:id="rId19"/>
    <p:sldId id="536" r:id="rId20"/>
    <p:sldId id="537" r:id="rId21"/>
    <p:sldId id="538" r:id="rId22"/>
    <p:sldId id="539" r:id="rId23"/>
    <p:sldId id="494" r:id="rId24"/>
    <p:sldId id="520" r:id="rId25"/>
    <p:sldId id="521" r:id="rId26"/>
    <p:sldId id="540" r:id="rId27"/>
    <p:sldId id="541" r:id="rId28"/>
    <p:sldId id="542" r:id="rId29"/>
    <p:sldId id="380"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18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14"/>
  </p:normalViewPr>
  <p:slideViewPr>
    <p:cSldViewPr snapToGrid="0" snapToObjects="1">
      <p:cViewPr varScale="1">
        <p:scale>
          <a:sx n="69" d="100"/>
          <a:sy n="69" d="100"/>
        </p:scale>
        <p:origin x="-54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21A39F-C03F-45CD-89EF-958857CB2B3C}" type="datetimeFigureOut">
              <a:rPr lang="en-US" smtClean="0"/>
              <a:t>16/09/2022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5ACF50-EDFC-416D-98D9-E393C6A0FE64}" type="slidenum">
              <a:rPr lang="en-US" smtClean="0"/>
              <a:t>‹#›</a:t>
            </a:fld>
            <a:endParaRPr lang="en-US"/>
          </a:p>
        </p:txBody>
      </p:sp>
    </p:spTree>
    <p:extLst>
      <p:ext uri="{BB962C8B-B14F-4D97-AF65-F5344CB8AC3E}">
        <p14:creationId xmlns:p14="http://schemas.microsoft.com/office/powerpoint/2010/main" val="1253378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5ACF50-EDFC-416D-98D9-E393C6A0FE64}" type="slidenum">
              <a:rPr lang="en-US" smtClean="0"/>
              <a:t>13</a:t>
            </a:fld>
            <a:endParaRPr lang="en-US"/>
          </a:p>
        </p:txBody>
      </p:sp>
    </p:spTree>
    <p:extLst>
      <p:ext uri="{BB962C8B-B14F-4D97-AF65-F5344CB8AC3E}">
        <p14:creationId xmlns:p14="http://schemas.microsoft.com/office/powerpoint/2010/main" val="3225348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5ACF50-EDFC-416D-98D9-E393C6A0FE64}" type="slidenum">
              <a:rPr lang="en-US" smtClean="0"/>
              <a:t>14</a:t>
            </a:fld>
            <a:endParaRPr lang="en-US"/>
          </a:p>
        </p:txBody>
      </p:sp>
    </p:spTree>
    <p:extLst>
      <p:ext uri="{BB962C8B-B14F-4D97-AF65-F5344CB8AC3E}">
        <p14:creationId xmlns:p14="http://schemas.microsoft.com/office/powerpoint/2010/main" val="4038040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401688-A1D4-1145-AB82-E45CE746F8E4}" type="datetimeFigureOut">
              <a:rPr lang="x-none" smtClean="0"/>
              <a:t>16/09/2022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2522790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401688-A1D4-1145-AB82-E45CE746F8E4}" type="datetimeFigureOut">
              <a:rPr lang="x-none" smtClean="0"/>
              <a:t>16/09/2022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3111301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401688-A1D4-1145-AB82-E45CE746F8E4}" type="datetimeFigureOut">
              <a:rPr lang="x-none" smtClean="0"/>
              <a:t>16/09/2022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2563746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401688-A1D4-1145-AB82-E45CE746F8E4}" type="datetimeFigureOut">
              <a:rPr lang="x-none" smtClean="0"/>
              <a:t>16/09/2022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660567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01688-A1D4-1145-AB82-E45CE746F8E4}" type="datetimeFigureOut">
              <a:rPr lang="x-none" smtClean="0"/>
              <a:t>16/09/2022</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854608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401688-A1D4-1145-AB82-E45CE746F8E4}" type="datetimeFigureOut">
              <a:rPr lang="x-none" smtClean="0"/>
              <a:t>16/09/2022</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1556941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401688-A1D4-1145-AB82-E45CE746F8E4}" type="datetimeFigureOut">
              <a:rPr lang="x-none" smtClean="0"/>
              <a:t>16/09/2022</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3241135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401688-A1D4-1145-AB82-E45CE746F8E4}" type="datetimeFigureOut">
              <a:rPr lang="x-none" smtClean="0"/>
              <a:t>16/09/2022</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3751261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1688-A1D4-1145-AB82-E45CE746F8E4}" type="datetimeFigureOut">
              <a:rPr lang="x-none" smtClean="0"/>
              <a:t>16/09/2022</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2921255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401688-A1D4-1145-AB82-E45CE746F8E4}" type="datetimeFigureOut">
              <a:rPr lang="x-none" smtClean="0"/>
              <a:t>16/09/2022</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844898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401688-A1D4-1145-AB82-E45CE746F8E4}" type="datetimeFigureOut">
              <a:rPr lang="x-none" smtClean="0"/>
              <a:t>16/09/2022</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DEB860B0-CABD-B441-BCD2-65985B96B1D2}" type="slidenum">
              <a:rPr lang="x-none" smtClean="0"/>
              <a:t>‹#›</a:t>
            </a:fld>
            <a:endParaRPr lang="x-none"/>
          </a:p>
        </p:txBody>
      </p:sp>
    </p:spTree>
    <p:extLst>
      <p:ext uri="{BB962C8B-B14F-4D97-AF65-F5344CB8AC3E}">
        <p14:creationId xmlns:p14="http://schemas.microsoft.com/office/powerpoint/2010/main" val="2808266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1688-A1D4-1145-AB82-E45CE746F8E4}" type="datetimeFigureOut">
              <a:rPr lang="x-none" smtClean="0"/>
              <a:t>16/09/2022</a:t>
            </a:fld>
            <a:endParaRPr lang="x-non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B860B0-CABD-B441-BCD2-65985B96B1D2}" type="slidenum">
              <a:rPr lang="x-none" smtClean="0"/>
              <a:t>‹#›</a:t>
            </a:fld>
            <a:endParaRPr lang="x-none"/>
          </a:p>
        </p:txBody>
      </p:sp>
    </p:spTree>
    <p:extLst>
      <p:ext uri="{BB962C8B-B14F-4D97-AF65-F5344CB8AC3E}">
        <p14:creationId xmlns:p14="http://schemas.microsoft.com/office/powerpoint/2010/main" val="13148770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xmlns=""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xmlns=""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xmlns=""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85800" y="40522"/>
            <a:ext cx="1209675" cy="121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8">
            <a:extLst>
              <a:ext uri="{FF2B5EF4-FFF2-40B4-BE49-F238E27FC236}">
                <a16:creationId xmlns:a16="http://schemas.microsoft.com/office/drawing/2014/main" xmlns="" id="{C92734FC-9656-A345-BC7D-581EADDB74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283443" y="85369"/>
            <a:ext cx="1210866"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a:extLst>
              <a:ext uri="{FF2B5EF4-FFF2-40B4-BE49-F238E27FC236}">
                <a16:creationId xmlns:a16="http://schemas.microsoft.com/office/drawing/2014/main" xmlns="" id="{87C9579E-4A9F-E042-8628-EF0393B3FE7E}"/>
              </a:ext>
            </a:extLst>
          </p:cNvPr>
          <p:cNvSpPr/>
          <p:nvPr/>
        </p:nvSpPr>
        <p:spPr>
          <a:xfrm>
            <a:off x="-60767" y="1614488"/>
            <a:ext cx="9204767" cy="497549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x-none" sz="1350" dirty="0">
              <a:solidFill>
                <a:schemeClr val="tx1"/>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xmlns="" id="{312FC9BA-8C8E-264E-995F-9A9B284DAA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430668" y="3719087"/>
            <a:ext cx="4381037" cy="766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xmlns="" id="{E6D023BD-1063-C64B-A2B8-C193C2D557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835025" y="1392238"/>
            <a:ext cx="7734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xmlns="" id="{A7B412AA-4260-C944-A875-DCFB9B6A02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6470726" y="3800455"/>
            <a:ext cx="4273399"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xmlns="" id="{19555AA0-7E1B-F846-B4DA-D9E114BE0A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938" y="6084888"/>
            <a:ext cx="773271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le 6">
            <a:extLst>
              <a:ext uri="{FF2B5EF4-FFF2-40B4-BE49-F238E27FC236}">
                <a16:creationId xmlns:a16="http://schemas.microsoft.com/office/drawing/2014/main" xmlns="" id="{A34EEF55-29CB-40A4-B306-34E06BA21A02}"/>
              </a:ext>
            </a:extLst>
          </p:cNvPr>
          <p:cNvSpPr/>
          <p:nvPr/>
        </p:nvSpPr>
        <p:spPr>
          <a:xfrm>
            <a:off x="1676401" y="191070"/>
            <a:ext cx="5846618" cy="936666"/>
          </a:xfrm>
          <a:prstGeom prst="roundRect">
            <a:avLst/>
          </a:prstGeom>
          <a:ln w="28575"/>
        </p:spPr>
        <p:style>
          <a:lnRef idx="2">
            <a:schemeClr val="accent4"/>
          </a:lnRef>
          <a:fillRef idx="1">
            <a:schemeClr val="lt1"/>
          </a:fillRef>
          <a:effectRef idx="0">
            <a:schemeClr val="accent4"/>
          </a:effectRef>
          <a:fontRef idx="minor">
            <a:schemeClr val="dk1"/>
          </a:fontRef>
        </p:style>
        <p:txBody>
          <a:bodyPr anchor="ctr"/>
          <a:lstStyle/>
          <a:p>
            <a:pPr algn="ctr">
              <a:defRPr/>
            </a:pPr>
            <a:r>
              <a:rPr lang="en-US" sz="4000" b="1">
                <a:ln>
                  <a:solidFill>
                    <a:schemeClr val="tx1"/>
                  </a:solidFill>
                </a:ln>
                <a:solidFill>
                  <a:srgbClr val="FF0000"/>
                </a:solidFill>
                <a:latin typeface="Times New Roman" pitchFamily="18" charset="0"/>
                <a:cs typeface="Times New Roman" pitchFamily="18" charset="0"/>
              </a:rPr>
              <a:t>CẶP ĐÔI ĂN Ý</a:t>
            </a:r>
            <a:endParaRPr lang="en-US" sz="4000" b="1" dirty="0">
              <a:ln>
                <a:solidFill>
                  <a:schemeClr val="tx1"/>
                </a:solidFill>
              </a:ln>
              <a:solidFill>
                <a:srgbClr val="FF0000"/>
              </a:solidFill>
              <a:latin typeface="Times New Roman" pitchFamily="18" charset="0"/>
              <a:cs typeface="Times New Roman" pitchFamily="18" charset="0"/>
            </a:endParaRPr>
          </a:p>
        </p:txBody>
      </p:sp>
      <p:sp>
        <p:nvSpPr>
          <p:cNvPr id="14" name="Rounded Rectangle 6">
            <a:extLst>
              <a:ext uri="{FF2B5EF4-FFF2-40B4-BE49-F238E27FC236}">
                <a16:creationId xmlns:a16="http://schemas.microsoft.com/office/drawing/2014/main" xmlns="" id="{B0DEA0DF-6C0C-4C96-B6CE-9EECFBA34801}"/>
              </a:ext>
            </a:extLst>
          </p:cNvPr>
          <p:cNvSpPr/>
          <p:nvPr/>
        </p:nvSpPr>
        <p:spPr>
          <a:xfrm>
            <a:off x="997527" y="2080316"/>
            <a:ext cx="7460673" cy="1828793"/>
          </a:xfrm>
          <a:prstGeom prst="roundRect">
            <a:avLst/>
          </a:prstGeom>
          <a:ln w="28575"/>
        </p:spPr>
        <p:style>
          <a:lnRef idx="2">
            <a:schemeClr val="accent4"/>
          </a:lnRef>
          <a:fillRef idx="1">
            <a:schemeClr val="lt1"/>
          </a:fillRef>
          <a:effectRef idx="0">
            <a:schemeClr val="accent4"/>
          </a:effectRef>
          <a:fontRef idx="minor">
            <a:schemeClr val="dk1"/>
          </a:fontRef>
        </p:style>
        <p:txBody>
          <a:bodyPr anchor="ctr"/>
          <a:lstStyle/>
          <a:p>
            <a:r>
              <a:rPr lang="ru-RU" sz="2400" b="1">
                <a:solidFill>
                  <a:srgbClr val="FF0000"/>
                </a:solidFill>
                <a:latin typeface="Times New Roman" panose="02020603050405020304" pitchFamily="18" charset="0"/>
                <a:cs typeface="Times New Roman" panose="02020603050405020304" pitchFamily="18" charset="0"/>
              </a:rPr>
              <a:t>1. Hãy ghi lại một số từ miêu tả cảm xúc của em khi nghĩ về một người bạn thân.</a:t>
            </a:r>
            <a:r>
              <a:rPr lang="en-US" sz="2400" b="1">
                <a:solidFill>
                  <a:srgbClr val="FF0000"/>
                </a:solidFill>
                <a:latin typeface="Times New Roman" panose="02020603050405020304" pitchFamily="18" charset="0"/>
                <a:cs typeface="Times New Roman" panose="02020603050405020304" pitchFamily="18" charset="0"/>
              </a:rPr>
              <a:t> </a:t>
            </a:r>
            <a:r>
              <a:rPr lang="ru-RU" sz="2400" b="1">
                <a:solidFill>
                  <a:srgbClr val="FF0000"/>
                </a:solidFill>
                <a:latin typeface="Times New Roman" panose="02020603050405020304" pitchFamily="18" charset="0"/>
                <a:cs typeface="Times New Roman" panose="02020603050405020304" pitchFamily="18" charset="0"/>
              </a:rPr>
              <a:t>Đi</a:t>
            </a:r>
            <a:r>
              <a:rPr lang="en-US" sz="2400" b="1">
                <a:solidFill>
                  <a:srgbClr val="FF0000"/>
                </a:solidFill>
                <a:latin typeface="Times New Roman" panose="02020603050405020304" pitchFamily="18" charset="0"/>
                <a:cs typeface="Times New Roman" panose="02020603050405020304" pitchFamily="18" charset="0"/>
              </a:rPr>
              <a:t>ề</a:t>
            </a:r>
            <a:r>
              <a:rPr lang="ru-RU" sz="2400" b="1">
                <a:solidFill>
                  <a:srgbClr val="FF0000"/>
                </a:solidFill>
                <a:latin typeface="Times New Roman" panose="02020603050405020304" pitchFamily="18" charset="0"/>
                <a:cs typeface="Times New Roman" panose="02020603050405020304" pitchFamily="18" charset="0"/>
              </a:rPr>
              <a:t>u gì khi</a:t>
            </a:r>
            <a:r>
              <a:rPr lang="en-US" sz="2400" b="1">
                <a:solidFill>
                  <a:srgbClr val="FF0000"/>
                </a:solidFill>
                <a:latin typeface="Times New Roman" panose="02020603050405020304" pitchFamily="18" charset="0"/>
                <a:cs typeface="Times New Roman" panose="02020603050405020304" pitchFamily="18" charset="0"/>
              </a:rPr>
              <a:t>ế</a:t>
            </a:r>
            <a:r>
              <a:rPr lang="ru-RU" sz="2400" b="1">
                <a:solidFill>
                  <a:srgbClr val="FF0000"/>
                </a:solidFill>
                <a:latin typeface="Times New Roman" panose="02020603050405020304" pitchFamily="18" charset="0"/>
                <a:cs typeface="Times New Roman" panose="02020603050405020304" pitchFamily="18" charset="0"/>
              </a:rPr>
              <a:t>n các em trở thành đôi bạn thân?</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15" name="Rounded Rectangle 6">
            <a:extLst>
              <a:ext uri="{FF2B5EF4-FFF2-40B4-BE49-F238E27FC236}">
                <a16:creationId xmlns:a16="http://schemas.microsoft.com/office/drawing/2014/main" xmlns="" id="{E9017C7E-38FE-486B-8A13-81A5E8524D96}"/>
              </a:ext>
            </a:extLst>
          </p:cNvPr>
          <p:cNvSpPr/>
          <p:nvPr/>
        </p:nvSpPr>
        <p:spPr>
          <a:xfrm>
            <a:off x="1009251" y="4038061"/>
            <a:ext cx="7460673" cy="984746"/>
          </a:xfrm>
          <a:prstGeom prst="roundRect">
            <a:avLst/>
          </a:prstGeom>
          <a:ln w="28575"/>
        </p:spPr>
        <p:style>
          <a:lnRef idx="2">
            <a:schemeClr val="accent4"/>
          </a:lnRef>
          <a:fillRef idx="1">
            <a:schemeClr val="lt1"/>
          </a:fillRef>
          <a:effectRef idx="0">
            <a:schemeClr val="accent4"/>
          </a:effectRef>
          <a:fontRef idx="minor">
            <a:schemeClr val="dk1"/>
          </a:fontRef>
        </p:style>
        <p:txBody>
          <a:bodyPr anchor="ctr"/>
          <a:lstStyle/>
          <a:p>
            <a:r>
              <a:rPr lang="ru-RU" sz="2400" b="1">
                <a:solidFill>
                  <a:srgbClr val="FF0000"/>
                </a:solidFill>
                <a:latin typeface="Times New Roman" panose="02020603050405020304" pitchFamily="18" charset="0"/>
                <a:cs typeface="Times New Roman" panose="02020603050405020304" pitchFamily="18" charset="0"/>
              </a:rPr>
              <a:t>2. Em và người bạn thân ấy đã làm quen với nhau như thế nào? </a:t>
            </a:r>
            <a:endParaRPr lang="en-US" sz="24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225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0.70"/>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par>
                                <p:cTn id="15" presetID="21" presetClass="entr" presetSubtype="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000"/>
                                        <p:tgtEl>
                                          <p:spTgt spid="12"/>
                                        </p:tgtEl>
                                      </p:cBhvr>
                                    </p:animEffect>
                                  </p:childTnLst>
                                </p:cTn>
                              </p:par>
                              <p:par>
                                <p:cTn id="18" presetID="21" presetClass="entr" presetSubtype="1"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heel(1)">
                                      <p:cBhvr>
                                        <p:cTn id="20" dur="2000"/>
                                        <p:tgtEl>
                                          <p:spTgt spid="16"/>
                                        </p:tgtEl>
                                      </p:cBhvr>
                                    </p:animEffect>
                                  </p:childTnLst>
                                </p:cTn>
                              </p:par>
                              <p:par>
                                <p:cTn id="21" presetID="21" presetClass="entr" presetSubtype="1"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heel(1)">
                                      <p:cBhvr>
                                        <p:cTn id="23" dur="2000"/>
                                        <p:tgtEl>
                                          <p:spTgt spid="17"/>
                                        </p:tgtEl>
                                      </p:cBhvr>
                                    </p:animEffect>
                                  </p:childTnLst>
                                </p:cTn>
                              </p:par>
                              <p:par>
                                <p:cTn id="24" presetID="21" presetClass="entr" presetSubtype="1"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heel(1)">
                                      <p:cBhvr>
                                        <p:cTn id="26"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xmlns=""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xmlns=""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xmlns=""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xmlns="" id="{B05E0A1C-8F2C-8043-B897-C9A1D23DC681}"/>
              </a:ext>
            </a:extLst>
          </p:cNvPr>
          <p:cNvSpPr/>
          <p:nvPr/>
        </p:nvSpPr>
        <p:spPr>
          <a:xfrm>
            <a:off x="-1347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xmlns=""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42D084EA-E300-44F5-9030-06591CB5B800}"/>
              </a:ext>
            </a:extLst>
          </p:cNvPr>
          <p:cNvSpPr txBox="1">
            <a:spLocks noChangeArrowheads="1"/>
          </p:cNvSpPr>
          <p:nvPr/>
        </p:nvSpPr>
        <p:spPr bwMode="auto">
          <a:xfrm>
            <a:off x="37776" y="742341"/>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 TÌM HIỂU CHUNG</a:t>
            </a:r>
          </a:p>
        </p:txBody>
      </p:sp>
      <p:sp>
        <p:nvSpPr>
          <p:cNvPr id="14" name="Rectangle 13">
            <a:extLst>
              <a:ext uri="{FF2B5EF4-FFF2-40B4-BE49-F238E27FC236}">
                <a16:creationId xmlns:a16="http://schemas.microsoft.com/office/drawing/2014/main" xmlns="" id="{DC434E22-B356-499F-8CA3-83BFEFE08710}"/>
              </a:ext>
            </a:extLst>
          </p:cNvPr>
          <p:cNvSpPr/>
          <p:nvPr/>
        </p:nvSpPr>
        <p:spPr>
          <a:xfrm>
            <a:off x="457208" y="2285998"/>
            <a:ext cx="5907364" cy="1200329"/>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 Hoàng tử bé:</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Đến từ một hành tinh nhỏ bé và kì lạ</a:t>
            </a:r>
          </a:p>
          <a:p>
            <a:r>
              <a:rPr lang="en-US" sz="2400">
                <a:latin typeface="Times New Roman" panose="02020603050405020304" pitchFamily="18" charset="0"/>
                <a:cs typeface="Times New Roman" panose="02020603050405020304" pitchFamily="18" charset="0"/>
              </a:rPr>
              <a:t>+ Tâm trạng: Buồn bã và chán nản</a:t>
            </a:r>
          </a:p>
        </p:txBody>
      </p:sp>
      <p:sp>
        <p:nvSpPr>
          <p:cNvPr id="15" name="TextBox 14">
            <a:extLst>
              <a:ext uri="{FF2B5EF4-FFF2-40B4-BE49-F238E27FC236}">
                <a16:creationId xmlns:a16="http://schemas.microsoft.com/office/drawing/2014/main" xmlns="" id="{3611533F-7ED5-441A-B69F-D760221EEC83}"/>
              </a:ext>
            </a:extLst>
          </p:cNvPr>
          <p:cNvSpPr txBox="1">
            <a:spLocks noChangeArrowheads="1"/>
          </p:cNvSpPr>
          <p:nvPr/>
        </p:nvSpPr>
        <p:spPr bwMode="auto">
          <a:xfrm>
            <a:off x="-54584" y="1239788"/>
            <a:ext cx="3929899"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6" name="Rectangle 15">
            <a:extLst>
              <a:ext uri="{FF2B5EF4-FFF2-40B4-BE49-F238E27FC236}">
                <a16:creationId xmlns:a16="http://schemas.microsoft.com/office/drawing/2014/main" xmlns="" id="{4D7C40A6-3DD3-4BF0-B999-66862D64F10F}"/>
              </a:ext>
            </a:extLst>
          </p:cNvPr>
          <p:cNvSpPr/>
          <p:nvPr/>
        </p:nvSpPr>
        <p:spPr>
          <a:xfrm>
            <a:off x="257906" y="1735516"/>
            <a:ext cx="5884985" cy="476349"/>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1. Cuộc gặp gỡ giữa Hoàng tử bé và Cáo.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23" name="Cloud 22">
            <a:extLst>
              <a:ext uri="{FF2B5EF4-FFF2-40B4-BE49-F238E27FC236}">
                <a16:creationId xmlns:a16="http://schemas.microsoft.com/office/drawing/2014/main" xmlns="" id="{BF5A50F7-B3DE-47A1-BFA0-42DD9F4837AD}"/>
              </a:ext>
            </a:extLst>
          </p:cNvPr>
          <p:cNvSpPr/>
          <p:nvPr/>
        </p:nvSpPr>
        <p:spPr>
          <a:xfrm>
            <a:off x="4580945" y="2294511"/>
            <a:ext cx="4466068" cy="2767012"/>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2800" b="1">
                <a:solidFill>
                  <a:srgbClr val="FF0000"/>
                </a:solidFill>
                <a:latin typeface="Times New Roman" pitchFamily="18" charset="0"/>
                <a:cs typeface="Times New Roman" pitchFamily="18" charset="0"/>
              </a:rPr>
              <a:t>Hoàng </a:t>
            </a:r>
            <a:r>
              <a:rPr lang="en-US" sz="2800" b="1" dirty="0" err="1">
                <a:solidFill>
                  <a:srgbClr val="FF0000"/>
                </a:solidFill>
                <a:latin typeface="Times New Roman" pitchFamily="18" charset="0"/>
                <a:cs typeface="Times New Roman" pitchFamily="18" charset="0"/>
              </a:rPr>
              <a:t>tử</a:t>
            </a:r>
            <a:r>
              <a:rPr lang="en-US" sz="2800" b="1" dirty="0">
                <a:solidFill>
                  <a:srgbClr val="FF0000"/>
                </a:solidFill>
                <a:latin typeface="Times New Roman" pitchFamily="18" charset="0"/>
                <a:cs typeface="Times New Roman" pitchFamily="18" charset="0"/>
              </a:rPr>
              <a:t> </a:t>
            </a:r>
            <a:r>
              <a:rPr lang="en-US" sz="2800" b="1" err="1">
                <a:solidFill>
                  <a:srgbClr val="FF0000"/>
                </a:solidFill>
                <a:latin typeface="Times New Roman" pitchFamily="18" charset="0"/>
                <a:cs typeface="Times New Roman" pitchFamily="18" charset="0"/>
              </a:rPr>
              <a:t>bé</a:t>
            </a:r>
            <a:r>
              <a:rPr lang="en-US" sz="2800" b="1">
                <a:solidFill>
                  <a:srgbClr val="FF0000"/>
                </a:solidFill>
                <a:latin typeface="Times New Roman" pitchFamily="18" charset="0"/>
                <a:cs typeface="Times New Roman" pitchFamily="18" charset="0"/>
              </a:rPr>
              <a:t> đến từ đâu và gặp gỡ với </a:t>
            </a:r>
            <a:r>
              <a:rPr lang="en-US" sz="2800" b="1" err="1">
                <a:solidFill>
                  <a:srgbClr val="FF0000"/>
                </a:solidFill>
                <a:latin typeface="Times New Roman" pitchFamily="18" charset="0"/>
                <a:cs typeface="Times New Roman" pitchFamily="18" charset="0"/>
              </a:rPr>
              <a:t>Cáo</a:t>
            </a:r>
            <a:r>
              <a:rPr lang="en-US" sz="2800" b="1">
                <a:solidFill>
                  <a:srgbClr val="FF0000"/>
                </a:solidFill>
                <a:latin typeface="Times New Roman" pitchFamily="18" charset="0"/>
                <a:cs typeface="Times New Roman" pitchFamily="18" charset="0"/>
              </a:rPr>
              <a:t> trong </a:t>
            </a:r>
            <a:r>
              <a:rPr lang="en-US" sz="2800" b="1" dirty="0" err="1">
                <a:solidFill>
                  <a:srgbClr val="FF0000"/>
                </a:solidFill>
                <a:latin typeface="Times New Roman" pitchFamily="18" charset="0"/>
                <a:cs typeface="Times New Roman" pitchFamily="18" charset="0"/>
              </a:rPr>
              <a:t>hoàn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cảnh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nào</a:t>
            </a:r>
            <a:r>
              <a:rPr lang="en-US" sz="2800" b="1" dirty="0">
                <a:solidFill>
                  <a:srgbClr val="FF0000"/>
                </a:solidFill>
                <a:latin typeface="Times New Roman" pitchFamily="18" charset="0"/>
                <a:cs typeface="Times New Roman" pitchFamily="18" charset="0"/>
              </a:rPr>
              <a:t>?</a:t>
            </a:r>
          </a:p>
        </p:txBody>
      </p:sp>
      <p:sp>
        <p:nvSpPr>
          <p:cNvPr id="24" name="Cloud 23">
            <a:extLst>
              <a:ext uri="{FF2B5EF4-FFF2-40B4-BE49-F238E27FC236}">
                <a16:creationId xmlns:a16="http://schemas.microsoft.com/office/drawing/2014/main" xmlns="" id="{A6B9C72B-3349-4F50-BEB1-A0276E46F70F}"/>
              </a:ext>
            </a:extLst>
          </p:cNvPr>
          <p:cNvSpPr/>
          <p:nvPr/>
        </p:nvSpPr>
        <p:spPr>
          <a:xfrm>
            <a:off x="4650215" y="3574463"/>
            <a:ext cx="4466068" cy="2207484"/>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en-US" sz="2400" b="1">
                <a:solidFill>
                  <a:srgbClr val="FF0000"/>
                </a:solidFill>
                <a:latin typeface="Times New Roman" panose="02020603050405020304" pitchFamily="18" charset="0"/>
                <a:cs typeface="Times New Roman" panose="02020603050405020304" pitchFamily="18" charset="0"/>
              </a:rPr>
              <a:t>? Cáo gặp hoàng tử bé trong khi nó đang cảm nhận như thế nào về cuộc sống?</a:t>
            </a:r>
          </a:p>
        </p:txBody>
      </p:sp>
      <p:sp>
        <p:nvSpPr>
          <p:cNvPr id="25" name="Rectangle 24">
            <a:extLst>
              <a:ext uri="{FF2B5EF4-FFF2-40B4-BE49-F238E27FC236}">
                <a16:creationId xmlns:a16="http://schemas.microsoft.com/office/drawing/2014/main" xmlns="" id="{997BFC36-16E2-48C2-B5AD-525B0FEC01BB}"/>
              </a:ext>
            </a:extLst>
          </p:cNvPr>
          <p:cNvSpPr/>
          <p:nvPr/>
        </p:nvSpPr>
        <p:spPr>
          <a:xfrm>
            <a:off x="484913" y="3532903"/>
            <a:ext cx="5907364" cy="1200329"/>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 Cáo:</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Bị coi là tinh ranh và gian xảo</a:t>
            </a:r>
          </a:p>
          <a:p>
            <a:r>
              <a:rPr lang="en-US" sz="2400">
                <a:latin typeface="Times New Roman" panose="02020603050405020304" pitchFamily="18" charset="0"/>
                <a:cs typeface="Times New Roman" panose="02020603050405020304" pitchFamily="18" charset="0"/>
              </a:rPr>
              <a:t>+ Tâm trạng: Cô đơn và buồn chán.</a:t>
            </a:r>
          </a:p>
        </p:txBody>
      </p:sp>
      <p:pic>
        <p:nvPicPr>
          <p:cNvPr id="26" name="图片 3">
            <a:extLst>
              <a:ext uri="{FF2B5EF4-FFF2-40B4-BE49-F238E27FC236}">
                <a16:creationId xmlns:a16="http://schemas.microsoft.com/office/drawing/2014/main" xmlns="" id="{783E9C48-D9E5-451A-BFA6-737B057EDD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588" y="4769887"/>
            <a:ext cx="2194350" cy="2134126"/>
          </a:xfrm>
          <a:prstGeom prst="rect">
            <a:avLst/>
          </a:prstGeom>
        </p:spPr>
      </p:pic>
      <p:pic>
        <p:nvPicPr>
          <p:cNvPr id="27" name="Picture 2" descr="F:\360安全浏览器下载\六一\Nipic_2531170_b95b5e79d8a6cffe\未标题-1.png">
            <a:extLst>
              <a:ext uri="{FF2B5EF4-FFF2-40B4-BE49-F238E27FC236}">
                <a16:creationId xmlns:a16="http://schemas.microsoft.com/office/drawing/2014/main" xmlns="" id="{AA475811-B77E-45B3-B5D0-77AEE505E1C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6696" y="644769"/>
            <a:ext cx="1374176" cy="1761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88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ppt_x"/>
                                          </p:val>
                                        </p:tav>
                                        <p:tav tm="100000">
                                          <p:val>
                                            <p:strVal val="#ppt_x"/>
                                          </p:val>
                                        </p:tav>
                                      </p:tavLst>
                                    </p:anim>
                                    <p:anim calcmode="lin" valueType="num">
                                      <p:cBhvr additive="base">
                                        <p:cTn id="2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xit" presetSubtype="10" fill="hold" grpId="1" nodeType="clickEffect">
                                  <p:stCondLst>
                                    <p:cond delay="0"/>
                                  </p:stCondLst>
                                  <p:childTnLst>
                                    <p:animEffect transition="out" filter="blinds(horizontal)">
                                      <p:cBhvr>
                                        <p:cTn id="29" dur="500"/>
                                        <p:tgtEl>
                                          <p:spTgt spid="23"/>
                                        </p:tgtEl>
                                      </p:cBhvr>
                                    </p:animEffect>
                                    <p:set>
                                      <p:cBhvr>
                                        <p:cTn id="30" dur="1" fill="hold">
                                          <p:stCondLst>
                                            <p:cond delay="499"/>
                                          </p:stCondLst>
                                        </p:cTn>
                                        <p:tgtEl>
                                          <p:spTgt spid="23"/>
                                        </p:tgtEl>
                                        <p:attrNameLst>
                                          <p:attrName>style.visibility</p:attrName>
                                        </p:attrNameLst>
                                      </p:cBhvr>
                                      <p:to>
                                        <p:strVal val="hidden"/>
                                      </p:to>
                                    </p:set>
                                  </p:childTnLst>
                                </p:cTn>
                              </p:par>
                              <p:par>
                                <p:cTn id="31" presetID="42"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500" fill="hold"/>
                                        <p:tgtEl>
                                          <p:spTgt spid="24"/>
                                        </p:tgtEl>
                                        <p:attrNameLst>
                                          <p:attrName>ppt_x</p:attrName>
                                        </p:attrNameLst>
                                      </p:cBhvr>
                                      <p:tavLst>
                                        <p:tav tm="0">
                                          <p:val>
                                            <p:strVal val="#ppt_x"/>
                                          </p:val>
                                        </p:tav>
                                        <p:tav tm="100000">
                                          <p:val>
                                            <p:strVal val="#ppt_x"/>
                                          </p:val>
                                        </p:tav>
                                      </p:tavLst>
                                    </p:anim>
                                    <p:anim calcmode="lin" valueType="num">
                                      <p:cBhvr additive="base">
                                        <p:cTn id="4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 presetClass="exit" presetSubtype="10" fill="hold" grpId="1" nodeType="clickEffect">
                                  <p:stCondLst>
                                    <p:cond delay="0"/>
                                  </p:stCondLst>
                                  <p:childTnLst>
                                    <p:animEffect transition="out" filter="blinds(horizontal)">
                                      <p:cBhvr>
                                        <p:cTn id="45" dur="500"/>
                                        <p:tgtEl>
                                          <p:spTgt spid="24"/>
                                        </p:tgtEl>
                                      </p:cBhvr>
                                    </p:animEffect>
                                    <p:set>
                                      <p:cBhvr>
                                        <p:cTn id="46" dur="1" fill="hold">
                                          <p:stCondLst>
                                            <p:cond delay="499"/>
                                          </p:stCondLst>
                                        </p:cTn>
                                        <p:tgtEl>
                                          <p:spTgt spid="24"/>
                                        </p:tgtEl>
                                        <p:attrNameLst>
                                          <p:attrName>style.visibility</p:attrName>
                                        </p:attrNameLst>
                                      </p:cBhvr>
                                      <p:to>
                                        <p:strVal val="hidden"/>
                                      </p:to>
                                    </p:set>
                                  </p:childTnLst>
                                </p:cTn>
                              </p:par>
                              <p:par>
                                <p:cTn id="47" presetID="42"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anim calcmode="lin" valueType="num">
                                      <p:cBhvr>
                                        <p:cTn id="50" dur="1000" fill="hold"/>
                                        <p:tgtEl>
                                          <p:spTgt spid="25"/>
                                        </p:tgtEl>
                                        <p:attrNameLst>
                                          <p:attrName>ppt_x</p:attrName>
                                        </p:attrNameLst>
                                      </p:cBhvr>
                                      <p:tavLst>
                                        <p:tav tm="0">
                                          <p:val>
                                            <p:strVal val="#ppt_x"/>
                                          </p:val>
                                        </p:tav>
                                        <p:tav tm="100000">
                                          <p:val>
                                            <p:strVal val="#ppt_x"/>
                                          </p:val>
                                        </p:tav>
                                      </p:tavLst>
                                    </p:anim>
                                    <p:anim calcmode="lin" valueType="num">
                                      <p:cBhvr>
                                        <p:cTn id="5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23" grpId="0" animBg="1"/>
      <p:bldP spid="23" grpId="1" animBg="1"/>
      <p:bldP spid="24" grpId="0" animBg="1"/>
      <p:bldP spid="24" grpId="1" animBg="1"/>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xmlns=""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xmlns=""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xmlns=""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xmlns="" id="{B05E0A1C-8F2C-8043-B897-C9A1D23DC681}"/>
              </a:ext>
            </a:extLst>
          </p:cNvPr>
          <p:cNvSpPr/>
          <p:nvPr/>
        </p:nvSpPr>
        <p:spPr>
          <a:xfrm>
            <a:off x="-143896" y="64749"/>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xmlns=""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42D084EA-E300-44F5-9030-06591CB5B800}"/>
              </a:ext>
            </a:extLst>
          </p:cNvPr>
          <p:cNvSpPr txBox="1">
            <a:spLocks noChangeArrowheads="1"/>
          </p:cNvSpPr>
          <p:nvPr/>
        </p:nvSpPr>
        <p:spPr bwMode="auto">
          <a:xfrm>
            <a:off x="37776" y="742341"/>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 TÌM HIỂU CHUNG</a:t>
            </a:r>
          </a:p>
        </p:txBody>
      </p:sp>
      <p:sp>
        <p:nvSpPr>
          <p:cNvPr id="14" name="Rectangle 13">
            <a:extLst>
              <a:ext uri="{FF2B5EF4-FFF2-40B4-BE49-F238E27FC236}">
                <a16:creationId xmlns:a16="http://schemas.microsoft.com/office/drawing/2014/main" xmlns="" id="{DC434E22-B356-499F-8CA3-83BFEFE08710}"/>
              </a:ext>
            </a:extLst>
          </p:cNvPr>
          <p:cNvSpPr/>
          <p:nvPr/>
        </p:nvSpPr>
        <p:spPr>
          <a:xfrm>
            <a:off x="457208" y="2285998"/>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 Hoàng tử bé:</a:t>
            </a:r>
            <a:endParaRPr lang="en-US" sz="240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3611533F-7ED5-441A-B69F-D760221EEC83}"/>
              </a:ext>
            </a:extLst>
          </p:cNvPr>
          <p:cNvSpPr txBox="1">
            <a:spLocks noChangeArrowheads="1"/>
          </p:cNvSpPr>
          <p:nvPr/>
        </p:nvSpPr>
        <p:spPr bwMode="auto">
          <a:xfrm>
            <a:off x="-54584" y="1239788"/>
            <a:ext cx="3929899"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6" name="Rectangle 15">
            <a:extLst>
              <a:ext uri="{FF2B5EF4-FFF2-40B4-BE49-F238E27FC236}">
                <a16:creationId xmlns:a16="http://schemas.microsoft.com/office/drawing/2014/main" xmlns="" id="{4D7C40A6-3DD3-4BF0-B999-66862D64F10F}"/>
              </a:ext>
            </a:extLst>
          </p:cNvPr>
          <p:cNvSpPr/>
          <p:nvPr/>
        </p:nvSpPr>
        <p:spPr>
          <a:xfrm>
            <a:off x="257906" y="1735516"/>
            <a:ext cx="5884985" cy="476349"/>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1. Cuộc gặp gỡ giữa Hoàng tử bé và Cáo.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xmlns="" id="{997BFC36-16E2-48C2-B5AD-525B0FEC01BB}"/>
              </a:ext>
            </a:extLst>
          </p:cNvPr>
          <p:cNvSpPr/>
          <p:nvPr/>
        </p:nvSpPr>
        <p:spPr>
          <a:xfrm>
            <a:off x="484913" y="2798609"/>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 Cáo:</a:t>
            </a:r>
            <a:endParaRPr lang="en-US" sz="2400">
              <a:latin typeface="Times New Roman" panose="02020603050405020304" pitchFamily="18" charset="0"/>
              <a:cs typeface="Times New Roman" panose="02020603050405020304" pitchFamily="18" charset="0"/>
            </a:endParaRPr>
          </a:p>
        </p:txBody>
      </p:sp>
      <p:pic>
        <p:nvPicPr>
          <p:cNvPr id="26" name="图片 3">
            <a:extLst>
              <a:ext uri="{FF2B5EF4-FFF2-40B4-BE49-F238E27FC236}">
                <a16:creationId xmlns:a16="http://schemas.microsoft.com/office/drawing/2014/main" xmlns="" id="{783E9C48-D9E5-451A-BFA6-737B057EDD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87" y="5285370"/>
            <a:ext cx="1695588" cy="1577078"/>
          </a:xfrm>
          <a:prstGeom prst="rect">
            <a:avLst/>
          </a:prstGeom>
        </p:spPr>
      </p:pic>
      <p:pic>
        <p:nvPicPr>
          <p:cNvPr id="27" name="Picture 2" descr="F:\360安全浏览器下载\六一\Nipic_2531170_b95b5e79d8a6cffe\未标题-1.png">
            <a:extLst>
              <a:ext uri="{FF2B5EF4-FFF2-40B4-BE49-F238E27FC236}">
                <a16:creationId xmlns:a16="http://schemas.microsoft.com/office/drawing/2014/main" xmlns="" id="{AA475811-B77E-45B3-B5D0-77AEE505E1C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6696" y="644769"/>
            <a:ext cx="1374176" cy="1761672"/>
          </a:xfrm>
          <a:prstGeom prst="rect">
            <a:avLst/>
          </a:prstGeom>
          <a:noFill/>
          <a:extLst>
            <a:ext uri="{909E8E84-426E-40DD-AFC4-6F175D3DCCD1}">
              <a14:hiddenFill xmlns:a14="http://schemas.microsoft.com/office/drawing/2010/main">
                <a:solidFill>
                  <a:srgbClr val="FFFFFF"/>
                </a:solidFill>
              </a14:hiddenFill>
            </a:ext>
          </a:extLst>
        </p:spPr>
      </p:pic>
      <p:sp>
        <p:nvSpPr>
          <p:cNvPr id="17" name="Cloud 16">
            <a:extLst>
              <a:ext uri="{FF2B5EF4-FFF2-40B4-BE49-F238E27FC236}">
                <a16:creationId xmlns:a16="http://schemas.microsoft.com/office/drawing/2014/main" xmlns="" id="{98DF5913-92D8-4D80-9888-3996BE28A8DB}"/>
              </a:ext>
            </a:extLst>
          </p:cNvPr>
          <p:cNvSpPr/>
          <p:nvPr/>
        </p:nvSpPr>
        <p:spPr>
          <a:xfrm>
            <a:off x="5204401" y="3851561"/>
            <a:ext cx="3787196" cy="2110505"/>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pPr algn="ctr">
              <a:defRPr/>
            </a:pPr>
            <a:r>
              <a:rPr lang="en-US" sz="2400" b="1">
                <a:solidFill>
                  <a:srgbClr val="FF0000"/>
                </a:solidFill>
                <a:latin typeface="Times New Roman" panose="02020603050405020304" pitchFamily="18" charset="0"/>
                <a:cs typeface="Times New Roman" panose="02020603050405020304" pitchFamily="18" charset="0"/>
              </a:rPr>
              <a:t>? Cả hai nhân vật có đều mang tâm trạng gì ?</a:t>
            </a:r>
            <a:endParaRPr lang="en-US" sz="2400" b="1" dirty="0">
              <a:solidFill>
                <a:srgbClr val="FF0000"/>
              </a:solidFill>
              <a:latin typeface="Times New Roman" pitchFamily="18" charset="0"/>
              <a:cs typeface="Times New Roman" pitchFamily="18" charset="0"/>
            </a:endParaRPr>
          </a:p>
        </p:txBody>
      </p:sp>
      <p:sp>
        <p:nvSpPr>
          <p:cNvPr id="18" name="Rounded Rectangle 4">
            <a:extLst>
              <a:ext uri="{FF2B5EF4-FFF2-40B4-BE49-F238E27FC236}">
                <a16:creationId xmlns:a16="http://schemas.microsoft.com/office/drawing/2014/main" xmlns="" id="{B26B26C4-B752-410F-8F4C-CC3692EC94EA}"/>
              </a:ext>
            </a:extLst>
          </p:cNvPr>
          <p:cNvSpPr/>
          <p:nvPr/>
        </p:nvSpPr>
        <p:spPr>
          <a:xfrm>
            <a:off x="454210" y="3255812"/>
            <a:ext cx="7221205" cy="447132"/>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lvl="0"/>
            <a:r>
              <a:rPr lang="en-US" sz="2400" b="1">
                <a:latin typeface="Times New Roman" panose="02020603050405020304" pitchFamily="18" charset="0"/>
                <a:cs typeface="Times New Roman" panose="02020603050405020304" pitchFamily="18" charset="0"/>
              </a:rPr>
              <a:t>=&gt; Cả hai nhân vật đều đang cô đơn, buồn bã.</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871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grpId="1" nodeType="clickEffect">
                                  <p:stCondLst>
                                    <p:cond delay="0"/>
                                  </p:stCondLst>
                                  <p:childTnLst>
                                    <p:animEffect transition="out" filter="blinds(horizontal)">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par>
                                <p:cTn id="22" presetID="22" presetClass="entr" presetSubtype="4"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xmlns=""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xmlns=""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xmlns=""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xmlns=""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xmlns=""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FF4C4F79-AE5C-438B-86ED-1689ECE3B118}"/>
              </a:ext>
            </a:extLst>
          </p:cNvPr>
          <p:cNvSpPr txBox="1">
            <a:spLocks noChangeArrowheads="1"/>
          </p:cNvSpPr>
          <p:nvPr/>
        </p:nvSpPr>
        <p:spPr bwMode="auto">
          <a:xfrm>
            <a:off x="273310" y="839322"/>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II. TÌM HIỂU CHI TIẾT</a:t>
            </a:r>
          </a:p>
        </p:txBody>
      </p:sp>
      <p:pic>
        <p:nvPicPr>
          <p:cNvPr id="19" name="Picture 3">
            <a:extLst>
              <a:ext uri="{FF2B5EF4-FFF2-40B4-BE49-F238E27FC236}">
                <a16:creationId xmlns:a16="http://schemas.microsoft.com/office/drawing/2014/main" xmlns="" id="{E2E5C8AF-46BA-4A43-8FF8-50425FD156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453" t="2155" r="6544" b="13266"/>
          <a:stretch>
            <a:fillRect/>
          </a:stretch>
        </p:blipFill>
        <p:spPr bwMode="auto">
          <a:xfrm>
            <a:off x="568039" y="1395407"/>
            <a:ext cx="8021779"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xmlns="" id="{10F0F3E6-52AF-4F75-9BDA-E4B627A42D96}"/>
              </a:ext>
            </a:extLst>
          </p:cNvPr>
          <p:cNvSpPr/>
          <p:nvPr/>
        </p:nvSpPr>
        <p:spPr>
          <a:xfrm>
            <a:off x="2618515" y="2898062"/>
            <a:ext cx="3920836" cy="1938992"/>
          </a:xfrm>
          <a:prstGeom prst="rect">
            <a:avLst/>
          </a:prstGeom>
        </p:spPr>
        <p:txBody>
          <a:bodyPr wrap="square">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 Từ cuộc gặp gỡ của cáo và hoàng tử bé, em có rút ra được kinh nghiệm gì khi mình gặp gỡ 1 người bạn mới?</a:t>
            </a:r>
          </a:p>
        </p:txBody>
      </p:sp>
    </p:spTree>
    <p:extLst>
      <p:ext uri="{BB962C8B-B14F-4D97-AF65-F5344CB8AC3E}">
        <p14:creationId xmlns:p14="http://schemas.microsoft.com/office/powerpoint/2010/main" val="166893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xmlns=""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xmlns="" id="{F27EA76E-2A7F-5F46-8C1C-CEAA9B9D92CB}"/>
              </a:ext>
            </a:extLst>
          </p:cNvPr>
          <p:cNvPicPr>
            <a:picLocks noChangeAspect="1"/>
          </p:cNvPicPr>
          <p:nvPr/>
        </p:nvPicPr>
        <p:blipFill>
          <a:blip r:embed="rId3"/>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xmlns="" id="{D88F23E2-004B-974F-A9E6-FCD5DB6BD1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xmlns=""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xmlns=""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FF4C4F79-AE5C-438B-86ED-1689ECE3B118}"/>
              </a:ext>
            </a:extLst>
          </p:cNvPr>
          <p:cNvSpPr txBox="1">
            <a:spLocks noChangeArrowheads="1"/>
          </p:cNvSpPr>
          <p:nvPr/>
        </p:nvSpPr>
        <p:spPr bwMode="auto">
          <a:xfrm>
            <a:off x="273310" y="811612"/>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1" name="Rectangle 10">
            <a:extLst>
              <a:ext uri="{FF2B5EF4-FFF2-40B4-BE49-F238E27FC236}">
                <a16:creationId xmlns:a16="http://schemas.microsoft.com/office/drawing/2014/main" xmlns="" id="{D70FC712-7771-40A5-81B3-F0FADD2E9499}"/>
              </a:ext>
            </a:extLst>
          </p:cNvPr>
          <p:cNvSpPr/>
          <p:nvPr/>
        </p:nvSpPr>
        <p:spPr>
          <a:xfrm>
            <a:off x="327181" y="1236748"/>
            <a:ext cx="5884985" cy="476349"/>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1. Cuộc gặp gỡ giữa Hoàng tử bé và Cáo.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xmlns="" id="{ECBBAAE9-118C-4173-8208-9F4328B8C364}"/>
              </a:ext>
            </a:extLst>
          </p:cNvPr>
          <p:cNvSpPr/>
          <p:nvPr/>
        </p:nvSpPr>
        <p:spPr>
          <a:xfrm>
            <a:off x="332515" y="1745665"/>
            <a:ext cx="5907364" cy="830997"/>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a:p>
            <a:r>
              <a:rPr lang="en-US" sz="2400" b="1" i="1">
                <a:latin typeface="Times New Roman" panose="02020603050405020304" pitchFamily="18" charset="0"/>
                <a:cs typeface="Times New Roman" panose="02020603050405020304" pitchFamily="18" charset="0"/>
              </a:rPr>
              <a:t> a. Kết bạn</a:t>
            </a:r>
            <a:endParaRPr lang="en-US" sz="2400" i="1">
              <a:latin typeface="Times New Roman" panose="02020603050405020304" pitchFamily="18" charset="0"/>
              <a:cs typeface="Times New Roman" panose="02020603050405020304" pitchFamily="18" charset="0"/>
            </a:endParaRPr>
          </a:p>
        </p:txBody>
      </p:sp>
      <p:graphicFrame>
        <p:nvGraphicFramePr>
          <p:cNvPr id="14" name="Table 13">
            <a:extLst>
              <a:ext uri="{FF2B5EF4-FFF2-40B4-BE49-F238E27FC236}">
                <a16:creationId xmlns:a16="http://schemas.microsoft.com/office/drawing/2014/main" xmlns="" id="{A143897A-A26F-4562-9986-FB23435770E6}"/>
              </a:ext>
            </a:extLst>
          </p:cNvPr>
          <p:cNvGraphicFramePr>
            <a:graphicFrameLocks noGrp="1"/>
          </p:cNvGraphicFramePr>
          <p:nvPr>
            <p:extLst>
              <p:ext uri="{D42A27DB-BD31-4B8C-83A1-F6EECF244321}">
                <p14:modId xmlns:p14="http://schemas.microsoft.com/office/powerpoint/2010/main" val="3026200166"/>
              </p:ext>
            </p:extLst>
          </p:nvPr>
        </p:nvGraphicFramePr>
        <p:xfrm>
          <a:off x="152400" y="3140461"/>
          <a:ext cx="8880765" cy="3243072"/>
        </p:xfrm>
        <a:graphic>
          <a:graphicData uri="http://schemas.openxmlformats.org/drawingml/2006/table">
            <a:tbl>
              <a:tblPr firstRow="1" firstCol="1" bandRow="1">
                <a:tableStyleId>{5C22544A-7EE6-4342-B048-85BDC9FD1C3A}</a:tableStyleId>
              </a:tblPr>
              <a:tblGrid>
                <a:gridCol w="5787344">
                  <a:extLst>
                    <a:ext uri="{9D8B030D-6E8A-4147-A177-3AD203B41FA5}">
                      <a16:colId xmlns:a16="http://schemas.microsoft.com/office/drawing/2014/main" xmlns="" val="3050164612"/>
                    </a:ext>
                  </a:extLst>
                </a:gridCol>
                <a:gridCol w="3093421">
                  <a:extLst>
                    <a:ext uri="{9D8B030D-6E8A-4147-A177-3AD203B41FA5}">
                      <a16:colId xmlns:a16="http://schemas.microsoft.com/office/drawing/2014/main" xmlns="" val="823929072"/>
                    </a:ext>
                  </a:extLst>
                </a:gridCol>
              </a:tblGrid>
              <a:tr h="626958">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Lời đề nghị của cáo:</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xmlns="" val="3535541400"/>
                  </a:ext>
                </a:extLst>
              </a:tr>
              <a:tr h="626958">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Từ  “Cảm hóa”  xuất hiện số lần:</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xmlns="" val="1626235036"/>
                  </a:ext>
                </a:extLst>
              </a:tr>
              <a:tr h="626958">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Cảm hóa là: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xmlns="" val="3553776481"/>
                  </a:ext>
                </a:extLst>
              </a:tr>
              <a:tr h="620894">
                <a:tc>
                  <a:txBody>
                    <a:bodyPr/>
                    <a:lstStyle/>
                    <a:p>
                      <a:pPr marL="0" marR="0" algn="just">
                        <a:lnSpc>
                          <a:spcPct val="10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Mong muốn của cáo với ở hoàng tử bé: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xmlns="" val="2273044964"/>
                  </a:ext>
                </a:extLst>
              </a:tr>
              <a:tr h="616346">
                <a:tc>
                  <a:txBody>
                    <a:bodyPr/>
                    <a:lstStyle/>
                    <a:p>
                      <a:pPr marL="0" marR="0" algn="just">
                        <a:lnSpc>
                          <a:spcPct val="10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Điều gì ở hoàng tử bé khiến cáo thiết tha mong được kết bạn với cậu: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extLst>
                  <a:ext uri="{0D108BD9-81ED-4DB2-BD59-A6C34878D82A}">
                    <a16:rowId xmlns:a16="http://schemas.microsoft.com/office/drawing/2014/main" xmlns="" val="885615238"/>
                  </a:ext>
                </a:extLst>
              </a:tr>
            </a:tbl>
          </a:graphicData>
        </a:graphic>
      </p:graphicFrame>
      <p:sp>
        <p:nvSpPr>
          <p:cNvPr id="16" name="Rectangle 15">
            <a:extLst>
              <a:ext uri="{FF2B5EF4-FFF2-40B4-BE49-F238E27FC236}">
                <a16:creationId xmlns:a16="http://schemas.microsoft.com/office/drawing/2014/main" xmlns="" id="{CA7ED2DC-CC9E-4B97-8E11-67363EB87E6A}"/>
              </a:ext>
            </a:extLst>
          </p:cNvPr>
          <p:cNvSpPr/>
          <p:nvPr/>
        </p:nvSpPr>
        <p:spPr>
          <a:xfrm>
            <a:off x="2299864" y="2535374"/>
            <a:ext cx="5907363"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HOÀN THÀNH PHIẾU HỌC TẬP SỐ 1</a:t>
            </a:r>
            <a:endParaRPr lang="en-US" sz="2400" i="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619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circle(in)">
                                      <p:cBhvr>
                                        <p:cTn id="14" dur="2000"/>
                                        <p:tgtEl>
                                          <p:spTgt spid="1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fade">
                                      <p:cBhvr>
                                        <p:cTn id="19" dur="500"/>
                                        <p:tgtEl>
                                          <p:spTgt spid="1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xmlns=""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xmlns="" id="{F27EA76E-2A7F-5F46-8C1C-CEAA9B9D92CB}"/>
              </a:ext>
            </a:extLst>
          </p:cNvPr>
          <p:cNvPicPr>
            <a:picLocks noChangeAspect="1"/>
          </p:cNvPicPr>
          <p:nvPr/>
        </p:nvPicPr>
        <p:blipFill>
          <a:blip r:embed="rId3"/>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xmlns="" id="{D88F23E2-004B-974F-A9E6-FCD5DB6BD1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xmlns=""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xmlns=""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FF4C4F79-AE5C-438B-86ED-1689ECE3B118}"/>
              </a:ext>
            </a:extLst>
          </p:cNvPr>
          <p:cNvSpPr txBox="1">
            <a:spLocks noChangeArrowheads="1"/>
          </p:cNvSpPr>
          <p:nvPr/>
        </p:nvSpPr>
        <p:spPr bwMode="auto">
          <a:xfrm>
            <a:off x="273310" y="811612"/>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xmlns="" id="{ECBBAAE9-118C-4173-8208-9F4328B8C364}"/>
              </a:ext>
            </a:extLst>
          </p:cNvPr>
          <p:cNvSpPr/>
          <p:nvPr/>
        </p:nvSpPr>
        <p:spPr>
          <a:xfrm>
            <a:off x="332515" y="1191480"/>
            <a:ext cx="5907364" cy="830997"/>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a:p>
            <a:r>
              <a:rPr lang="en-US" sz="2400" b="1" i="1">
                <a:latin typeface="Times New Roman" panose="02020603050405020304" pitchFamily="18" charset="0"/>
                <a:cs typeface="Times New Roman" panose="02020603050405020304" pitchFamily="18" charset="0"/>
              </a:rPr>
              <a:t> a. Kết bạn</a:t>
            </a:r>
            <a:endParaRPr lang="en-US" sz="2400" i="1">
              <a:latin typeface="Times New Roman" panose="02020603050405020304" pitchFamily="18" charset="0"/>
              <a:cs typeface="Times New Roman" panose="02020603050405020304" pitchFamily="18" charset="0"/>
            </a:endParaRPr>
          </a:p>
        </p:txBody>
      </p:sp>
      <p:graphicFrame>
        <p:nvGraphicFramePr>
          <p:cNvPr id="17" name="Table 16">
            <a:extLst>
              <a:ext uri="{FF2B5EF4-FFF2-40B4-BE49-F238E27FC236}">
                <a16:creationId xmlns:a16="http://schemas.microsoft.com/office/drawing/2014/main" xmlns="" id="{793BDCA2-51A4-4EC9-9C82-A9042FA1724E}"/>
              </a:ext>
            </a:extLst>
          </p:cNvPr>
          <p:cNvGraphicFramePr>
            <a:graphicFrameLocks noGrp="1"/>
          </p:cNvGraphicFramePr>
          <p:nvPr>
            <p:extLst>
              <p:ext uri="{D42A27DB-BD31-4B8C-83A1-F6EECF244321}">
                <p14:modId xmlns:p14="http://schemas.microsoft.com/office/powerpoint/2010/main" val="3709483396"/>
              </p:ext>
            </p:extLst>
          </p:nvPr>
        </p:nvGraphicFramePr>
        <p:xfrm>
          <a:off x="96097" y="2189278"/>
          <a:ext cx="8923214" cy="4239768"/>
        </p:xfrm>
        <a:graphic>
          <a:graphicData uri="http://schemas.openxmlformats.org/drawingml/2006/table">
            <a:tbl>
              <a:tblPr firstRow="1" firstCol="1" bandRow="1">
                <a:tableStyleId>{5C22544A-7EE6-4342-B048-85BDC9FD1C3A}</a:tableStyleId>
              </a:tblPr>
              <a:tblGrid>
                <a:gridCol w="3486672">
                  <a:extLst>
                    <a:ext uri="{9D8B030D-6E8A-4147-A177-3AD203B41FA5}">
                      <a16:colId xmlns:a16="http://schemas.microsoft.com/office/drawing/2014/main" xmlns="" val="999954573"/>
                    </a:ext>
                  </a:extLst>
                </a:gridCol>
                <a:gridCol w="5436542">
                  <a:extLst>
                    <a:ext uri="{9D8B030D-6E8A-4147-A177-3AD203B41FA5}">
                      <a16:colId xmlns:a16="http://schemas.microsoft.com/office/drawing/2014/main" xmlns="" val="2819196108"/>
                    </a:ext>
                  </a:extLst>
                </a:gridCol>
              </a:tblGrid>
              <a:tr h="0">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Lời đề nghị của cáo: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Được hoàng tử cảm hóa.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xmlns="" val="1841578535"/>
                  </a:ext>
                </a:extLst>
              </a:tr>
              <a:tr h="0">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Từ  “Cảm hóa”  xuất hiện số lần: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Từ cảm hóa xuất hiện 15 lần)</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xmlns="" val="1418570049"/>
                  </a:ext>
                </a:extLst>
              </a:tr>
              <a:tr h="0">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Cảm hóa là: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Cảm hóa là kết bạn, là gắn kết tình cảm với nhau, làm cho gần gũi nhau hơn.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xmlns="" val="1398166507"/>
                  </a:ext>
                </a:extLst>
              </a:tr>
              <a:tr h="0">
                <a:tc>
                  <a:txBody>
                    <a:bodyPr/>
                    <a:lstStyle/>
                    <a:p>
                      <a:pPr marL="0" marR="0" algn="just">
                        <a:lnSpc>
                          <a:spcPct val="10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Mong muốn của cáo với ở hoàng tử bé: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Cáo mong được kết bạn với hoàng tử bé, mong được quan tâm, gắn bó, được đón nhận, trân trọng, đánh thức những điều đẹp đẽ, xóa bỏ khoảng cách, định kiến, trở thành bạn bè, thâu hiểu, yêu thương.</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xmlns="" val="1606665654"/>
                  </a:ext>
                </a:extLst>
              </a:tr>
              <a:tr h="0">
                <a:tc>
                  <a:txBody>
                    <a:bodyPr/>
                    <a:lstStyle/>
                    <a:p>
                      <a:pPr marL="0" marR="0" algn="just">
                        <a:lnSpc>
                          <a:spcPct val="10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Điều gì ở hoàng tử bé khiến cáo thiết tha mong được kết bạn với cậu: </a:t>
                      </a:r>
                    </a:p>
                    <a:p>
                      <a:pPr marL="0" marR="0" algn="just">
                        <a:lnSpc>
                          <a:spcPct val="105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Ấn tượng của cáo về hoàng tử bé:</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Hoàng tử khen: “Bạn dễ thương quá”</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-&gt; Hoàng tử lịch sự, thân thiện, không bị giới hạn bởi định kiến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tcPr>
                </a:tc>
                <a:extLst>
                  <a:ext uri="{0D108BD9-81ED-4DB2-BD59-A6C34878D82A}">
                    <a16:rowId xmlns:a16="http://schemas.microsoft.com/office/drawing/2014/main" xmlns="" val="2164977479"/>
                  </a:ext>
                </a:extLst>
              </a:tr>
            </a:tbl>
          </a:graphicData>
        </a:graphic>
      </p:graphicFrame>
      <p:sp>
        <p:nvSpPr>
          <p:cNvPr id="18" name="Rectangle 17">
            <a:extLst>
              <a:ext uri="{FF2B5EF4-FFF2-40B4-BE49-F238E27FC236}">
                <a16:creationId xmlns:a16="http://schemas.microsoft.com/office/drawing/2014/main" xmlns="" id="{3E0951F6-0982-4268-A140-58B8AAC3F6E7}"/>
              </a:ext>
            </a:extLst>
          </p:cNvPr>
          <p:cNvSpPr/>
          <p:nvPr/>
        </p:nvSpPr>
        <p:spPr>
          <a:xfrm>
            <a:off x="2466122" y="1745667"/>
            <a:ext cx="3546759"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PHIẾU HỌC TẬP SỐ 1</a:t>
            </a:r>
            <a:endParaRPr lang="en-US" sz="2400" i="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486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xmlns=""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xmlns=""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xmlns=""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xmlns=""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xmlns=""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graphicFrame>
        <p:nvGraphicFramePr>
          <p:cNvPr id="14" name="Table 13">
            <a:extLst>
              <a:ext uri="{FF2B5EF4-FFF2-40B4-BE49-F238E27FC236}">
                <a16:creationId xmlns:a16="http://schemas.microsoft.com/office/drawing/2014/main" xmlns="" id="{737E9C51-B8E3-4715-8581-16C9B35283D3}"/>
              </a:ext>
            </a:extLst>
          </p:cNvPr>
          <p:cNvGraphicFramePr>
            <a:graphicFrameLocks noGrp="1"/>
          </p:cNvGraphicFramePr>
          <p:nvPr>
            <p:extLst>
              <p:ext uri="{D42A27DB-BD31-4B8C-83A1-F6EECF244321}">
                <p14:modId xmlns:p14="http://schemas.microsoft.com/office/powerpoint/2010/main" val="2294812892"/>
              </p:ext>
            </p:extLst>
          </p:nvPr>
        </p:nvGraphicFramePr>
        <p:xfrm>
          <a:off x="288634" y="2923426"/>
          <a:ext cx="8553473" cy="3677530"/>
        </p:xfrm>
        <a:graphic>
          <a:graphicData uri="http://schemas.openxmlformats.org/drawingml/2006/table">
            <a:tbl>
              <a:tblPr firstRow="1" firstCol="1" bandRow="1"/>
              <a:tblGrid>
                <a:gridCol w="1202491">
                  <a:extLst>
                    <a:ext uri="{9D8B030D-6E8A-4147-A177-3AD203B41FA5}">
                      <a16:colId xmlns:a16="http://schemas.microsoft.com/office/drawing/2014/main" xmlns="" val="523868070"/>
                    </a:ext>
                  </a:extLst>
                </a:gridCol>
                <a:gridCol w="2494676">
                  <a:extLst>
                    <a:ext uri="{9D8B030D-6E8A-4147-A177-3AD203B41FA5}">
                      <a16:colId xmlns:a16="http://schemas.microsoft.com/office/drawing/2014/main" xmlns="" val="3970590739"/>
                    </a:ext>
                  </a:extLst>
                </a:gridCol>
                <a:gridCol w="2463169">
                  <a:extLst>
                    <a:ext uri="{9D8B030D-6E8A-4147-A177-3AD203B41FA5}">
                      <a16:colId xmlns:a16="http://schemas.microsoft.com/office/drawing/2014/main" xmlns="" val="398842279"/>
                    </a:ext>
                  </a:extLst>
                </a:gridCol>
                <a:gridCol w="2393137">
                  <a:extLst>
                    <a:ext uri="{9D8B030D-6E8A-4147-A177-3AD203B41FA5}">
                      <a16:colId xmlns:a16="http://schemas.microsoft.com/office/drawing/2014/main" xmlns="" val="3446715277"/>
                    </a:ext>
                  </a:extLst>
                </a:gridCol>
              </a:tblGrid>
              <a:tr h="1088652">
                <a:tc>
                  <a:txBody>
                    <a:bodyPr/>
                    <a:lstStyle/>
                    <a:p>
                      <a:pPr marL="0" marR="0" algn="ctr" fontAlgn="t">
                        <a:lnSpc>
                          <a:spcPct val="107000"/>
                        </a:lnSpc>
                        <a:spcBef>
                          <a:spcPts val="0"/>
                        </a:spcBef>
                        <a:spcAft>
                          <a:spcPts val="0"/>
                        </a:spcAft>
                      </a:pPr>
                      <a:r>
                        <a:rPr lang="en-US" sz="2200" b="1" i="0" u="none" strike="noStrike">
                          <a:effectLst/>
                          <a:latin typeface="Times New Roman" panose="02020603050405020304" pitchFamily="18" charset="0"/>
                          <a:ea typeface="Calibri" panose="020F0502020204030204" pitchFamily="34" charset="0"/>
                          <a:cs typeface="Times New Roman" panose="02020603050405020304" pitchFamily="18" charset="0"/>
                        </a:rPr>
                        <a:t>Nhóm</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2200" b="1"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vi-VN" sz="2200" b="1" i="0" u="none" strike="noStrike">
                          <a:effectLst/>
                          <a:latin typeface="Times New Roman" panose="02020603050405020304" pitchFamily="18" charset="0"/>
                          <a:ea typeface="Calibri" panose="020F0502020204030204" pitchFamily="34" charset="0"/>
                          <a:cs typeface="Times New Roman" panose="02020603050405020304" pitchFamily="18" charset="0"/>
                        </a:rPr>
                        <a:t>Cuộc sống của cáo trước khi cảm hóa</a:t>
                      </a:r>
                      <a:endParaRPr lang="vi-VN"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t">
                        <a:lnSpc>
                          <a:spcPct val="107000"/>
                        </a:lnSpc>
                        <a:spcBef>
                          <a:spcPts val="0"/>
                        </a:spcBef>
                        <a:spcAft>
                          <a:spcPts val="0"/>
                        </a:spcAft>
                      </a:pPr>
                      <a:r>
                        <a:rPr lang="en-US" sz="2200" b="1" i="0" u="none" strike="noStrike">
                          <a:effectLst/>
                          <a:latin typeface="Times New Roman" panose="02020603050405020304" pitchFamily="18" charset="0"/>
                          <a:ea typeface="Calibri" panose="020F0502020204030204" pitchFamily="34" charset="0"/>
                          <a:cs typeface="Times New Roman" panose="02020603050405020304" pitchFamily="18" charset="0"/>
                        </a:rPr>
                        <a:t>Cuộc sống của cáo sau khi cảm hóa</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50861996"/>
                  </a:ext>
                </a:extLst>
              </a:tr>
              <a:tr h="748655">
                <a:tc>
                  <a:txBody>
                    <a:bodyPr/>
                    <a:lstStyle/>
                    <a:p>
                      <a:pPr marL="0" marR="0" algn="ctr" fontAlgn="t">
                        <a:lnSpc>
                          <a:spcPct val="107000"/>
                        </a:lnSpc>
                        <a:spcBef>
                          <a:spcPts val="0"/>
                        </a:spcBef>
                        <a:spcAft>
                          <a:spcPts val="0"/>
                        </a:spcAft>
                      </a:pPr>
                      <a:r>
                        <a:rPr lang="en-US" sz="2200" b="1" i="0" u="none" strike="noStrike">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1,2</a:t>
                      </a:r>
                      <a:endParaRPr lang="en-US" sz="2900" b="1" i="0" u="none" strike="noStrike">
                        <a:solidFill>
                          <a:srgbClr val="FF0000"/>
                        </a:solidFill>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vi-VN"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Cảm nhận của cáo về bước chân</a:t>
                      </a:r>
                      <a:endParaRPr lang="vi-VN"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21503956"/>
                  </a:ext>
                </a:extLst>
              </a:tr>
              <a:tr h="748655">
                <a:tc>
                  <a:txBody>
                    <a:bodyPr/>
                    <a:lstStyle/>
                    <a:p>
                      <a:pPr marL="0" marR="0" algn="ctr" fontAlgn="t">
                        <a:lnSpc>
                          <a:spcPct val="107000"/>
                        </a:lnSpc>
                        <a:spcBef>
                          <a:spcPts val="0"/>
                        </a:spcBef>
                        <a:spcAft>
                          <a:spcPts val="0"/>
                        </a:spcAft>
                      </a:pPr>
                      <a:r>
                        <a:rPr lang="en-US" sz="2200" b="1" i="0" u="none" strike="noStrike">
                          <a:solidFill>
                            <a:srgbClr val="FF0000"/>
                          </a:solidFill>
                          <a:effectLst/>
                          <a:latin typeface="Times New Roman" panose="02020603050405020304" pitchFamily="18" charset="0"/>
                          <a:cs typeface="Times New Roman" panose="02020603050405020304" pitchFamily="18" charset="0"/>
                        </a:rPr>
                        <a:t>3,4</a:t>
                      </a:r>
                      <a:endParaRPr lang="en-US" sz="2900" b="1" i="0" u="none" strike="noStrike">
                        <a:solidFill>
                          <a:srgbClr val="FF0000"/>
                        </a:solidFill>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Cảm nhận của cáo về đồng lúa mì</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8037543"/>
                  </a:ext>
                </a:extLst>
              </a:tr>
              <a:tr h="1088652">
                <a:tc>
                  <a:txBody>
                    <a:bodyPr/>
                    <a:lstStyle/>
                    <a:p>
                      <a:pPr marL="0" marR="0" algn="ctr" fontAlgn="t">
                        <a:lnSpc>
                          <a:spcPct val="107000"/>
                        </a:lnSpc>
                        <a:spcBef>
                          <a:spcPts val="0"/>
                        </a:spcBef>
                        <a:spcAft>
                          <a:spcPts val="0"/>
                        </a:spcAft>
                      </a:pPr>
                      <a:r>
                        <a:rPr lang="en-US" sz="2200" b="1" i="0" u="none" strike="noStrike">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5,6</a:t>
                      </a:r>
                      <a:endParaRPr lang="en-US" sz="2900" b="1" i="0" u="none" strike="noStrike">
                        <a:solidFill>
                          <a:srgbClr val="FF0000"/>
                        </a:solidFill>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Nhận định của cáo về cuộc sống</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2200" b="0" i="0" u="none" strike="noStrike">
                          <a:effectLst/>
                          <a:latin typeface="Times New Roman" panose="02020603050405020304" pitchFamily="18" charset="0"/>
                          <a:ea typeface="Calibri" panose="020F0502020204030204" pitchFamily="34" charset="0"/>
                          <a:cs typeface="Times New Roman" panose="02020603050405020304" pitchFamily="18" charset="0"/>
                        </a:rPr>
                        <a:t> </a:t>
                      </a:r>
                      <a:endParaRPr lang="en-US" sz="2900" b="0" i="0" u="none" strike="noStrike">
                        <a:effectLst/>
                        <a:latin typeface="Arial" panose="020B0604020202020204" pitchFamily="34" charset="0"/>
                      </a:endParaRPr>
                    </a:p>
                  </a:txBody>
                  <a:tcPr marL="109748" marR="109748" marT="15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93196966"/>
                  </a:ext>
                </a:extLst>
              </a:tr>
            </a:tbl>
          </a:graphicData>
        </a:graphic>
      </p:graphicFrame>
      <p:sp>
        <p:nvSpPr>
          <p:cNvPr id="16" name="Rectangle 43">
            <a:extLst>
              <a:ext uri="{FF2B5EF4-FFF2-40B4-BE49-F238E27FC236}">
                <a16:creationId xmlns:a16="http://schemas.microsoft.com/office/drawing/2014/main" xmlns="" id="{48D4A973-04C7-4FD6-82AB-93B2A3D2E4EA}"/>
              </a:ext>
            </a:extLst>
          </p:cNvPr>
          <p:cNvSpPr>
            <a:spLocks noChangeArrowheads="1"/>
          </p:cNvSpPr>
          <p:nvPr/>
        </p:nvSpPr>
        <p:spPr bwMode="auto">
          <a:xfrm>
            <a:off x="119785" y="664712"/>
            <a:ext cx="8823325" cy="2246769"/>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chor="ctr">
            <a:spAutoFit/>
          </a:bodyPr>
          <a:lstStyle/>
          <a:p>
            <a:pPr algn="ctr" eaLnBrk="0" fontAlgn="base" hangingPunct="0">
              <a:spcBef>
                <a:spcPct val="20000"/>
              </a:spcBef>
              <a:spcAft>
                <a:spcPct val="0"/>
              </a:spcAft>
              <a:defRPr/>
            </a:pPr>
            <a:r>
              <a:rPr lang="it-IT" sz="2000" b="1" dirty="0">
                <a:solidFill>
                  <a:srgbClr val="FF0000"/>
                </a:solidFill>
                <a:latin typeface="Times New Roman" panose="02020603050405020304" pitchFamily="18" charset="0"/>
                <a:ea typeface="Times New Roman" pitchFamily="18" charset="0"/>
                <a:cs typeface="Times New Roman" panose="02020603050405020304" pitchFamily="18" charset="0"/>
              </a:rPr>
              <a:t>Vòng 1</a:t>
            </a:r>
            <a:r>
              <a:rPr lang="it-IT" sz="2000" b="1">
                <a:solidFill>
                  <a:srgbClr val="FF0000"/>
                </a:solidFill>
                <a:latin typeface="Times New Roman" panose="02020603050405020304" pitchFamily="18" charset="0"/>
                <a:ea typeface="Times New Roman" pitchFamily="18" charset="0"/>
                <a:cs typeface="Times New Roman" panose="02020603050405020304" pitchFamily="18" charset="0"/>
              </a:rPr>
              <a:t>: Vòng </a:t>
            </a:r>
            <a:r>
              <a:rPr lang="it-IT" sz="2000" b="1" dirty="0">
                <a:solidFill>
                  <a:srgbClr val="FF0000"/>
                </a:solidFill>
                <a:latin typeface="Times New Roman" panose="02020603050405020304" pitchFamily="18" charset="0"/>
                <a:ea typeface="Times New Roman" pitchFamily="18" charset="0"/>
                <a:cs typeface="Times New Roman" panose="02020603050405020304" pitchFamily="18" charset="0"/>
              </a:rPr>
              <a:t>chuyên gia </a:t>
            </a:r>
            <a:r>
              <a:rPr lang="it-IT" sz="2000" b="1">
                <a:solidFill>
                  <a:srgbClr val="FF0000"/>
                </a:solidFill>
                <a:latin typeface="Times New Roman" panose="02020603050405020304" pitchFamily="18" charset="0"/>
                <a:ea typeface="Times New Roman" pitchFamily="18" charset="0"/>
                <a:cs typeface="Times New Roman" panose="02020603050405020304" pitchFamily="18" charset="0"/>
              </a:rPr>
              <a:t>( 7 phút)</a:t>
            </a:r>
            <a:endParaRPr lang="en-US" sz="2000" b="1" dirty="0">
              <a:solidFill>
                <a:srgbClr val="FF0000"/>
              </a:solidFill>
              <a:latin typeface="Times New Roman" panose="02020603050405020304" pitchFamily="18" charset="0"/>
              <a:ea typeface="Times New Roman" pitchFamily="18" charset="0"/>
              <a:cs typeface="Times New Roman" panose="02020603050405020304" pitchFamily="18" charset="0"/>
            </a:endParaRPr>
          </a:p>
          <a:p>
            <a:r>
              <a:rPr lang="vi-VN" sz="2000" b="1">
                <a:solidFill>
                  <a:srgbClr val="FF0000"/>
                </a:solidFill>
                <a:latin typeface="Times New Roman" panose="02020603050405020304" pitchFamily="18" charset="0"/>
                <a:cs typeface="Times New Roman" panose="02020603050405020304" pitchFamily="18" charset="0"/>
              </a:rPr>
              <a:t>Nhóm </a:t>
            </a:r>
            <a:r>
              <a:rPr lang="en-US" sz="2000" b="1">
                <a:solidFill>
                  <a:srgbClr val="FF0000"/>
                </a:solidFill>
                <a:latin typeface="Times New Roman" panose="02020603050405020304" pitchFamily="18" charset="0"/>
                <a:cs typeface="Times New Roman" panose="02020603050405020304" pitchFamily="18" charset="0"/>
              </a:rPr>
              <a:t>1,2</a:t>
            </a:r>
            <a:r>
              <a:rPr lang="vi-VN" sz="2000">
                <a:solidFill>
                  <a:srgbClr val="FF0000"/>
                </a:solidFill>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Tìm những chi tiết </a:t>
            </a:r>
            <a:r>
              <a:rPr lang="en-US" sz="2000">
                <a:latin typeface="Times New Roman" panose="02020603050405020304" pitchFamily="18" charset="0"/>
                <a:cs typeface="Times New Roman" panose="02020603050405020304" pitchFamily="18" charset="0"/>
              </a:rPr>
              <a:t>thể hiện sự thay đổi trong cảm nhận của cáo về bước chân trước và sau khi được cảm hóa?</a:t>
            </a:r>
          </a:p>
          <a:p>
            <a:r>
              <a:rPr lang="vi-VN" sz="2000" b="1">
                <a:solidFill>
                  <a:srgbClr val="FF0000"/>
                </a:solidFill>
                <a:latin typeface="Times New Roman" panose="02020603050405020304" pitchFamily="18" charset="0"/>
                <a:cs typeface="Times New Roman" panose="02020603050405020304" pitchFamily="18" charset="0"/>
              </a:rPr>
              <a:t>Nhóm </a:t>
            </a:r>
            <a:r>
              <a:rPr lang="en-US" sz="2000" b="1">
                <a:solidFill>
                  <a:srgbClr val="FF0000"/>
                </a:solidFill>
                <a:latin typeface="Times New Roman" panose="02020603050405020304" pitchFamily="18" charset="0"/>
                <a:cs typeface="Times New Roman" panose="02020603050405020304" pitchFamily="18" charset="0"/>
              </a:rPr>
              <a:t>3,4</a:t>
            </a:r>
            <a:r>
              <a:rPr lang="vi-VN" sz="2000">
                <a:solidFill>
                  <a:srgbClr val="FF0000"/>
                </a:solidFill>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Tìm những chi tiết </a:t>
            </a:r>
            <a:r>
              <a:rPr lang="en-US" sz="2000">
                <a:latin typeface="Times New Roman" panose="02020603050405020304" pitchFamily="18" charset="0"/>
                <a:cs typeface="Times New Roman" panose="02020603050405020304" pitchFamily="18" charset="0"/>
              </a:rPr>
              <a:t>thể hiện sự thay đổi trong cảm nhận của cáo về đồng lúa mì trước và sau khi được cảm hóa?</a:t>
            </a:r>
          </a:p>
          <a:p>
            <a:r>
              <a:rPr lang="vi-VN" sz="2000" b="1">
                <a:solidFill>
                  <a:srgbClr val="FF0000"/>
                </a:solidFill>
                <a:latin typeface="Times New Roman" panose="02020603050405020304" pitchFamily="18" charset="0"/>
                <a:cs typeface="Times New Roman" panose="02020603050405020304" pitchFamily="18" charset="0"/>
              </a:rPr>
              <a:t>Nhóm </a:t>
            </a:r>
            <a:r>
              <a:rPr lang="en-US" sz="2000" b="1">
                <a:solidFill>
                  <a:srgbClr val="FF0000"/>
                </a:solidFill>
                <a:latin typeface="Times New Roman" panose="02020603050405020304" pitchFamily="18" charset="0"/>
                <a:cs typeface="Times New Roman" panose="02020603050405020304" pitchFamily="18" charset="0"/>
              </a:rPr>
              <a:t>5,6</a:t>
            </a:r>
            <a:r>
              <a:rPr lang="vi-VN" sz="2000">
                <a:solidFill>
                  <a:srgbClr val="FF0000"/>
                </a:solidFill>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Tìm những chi tiết </a:t>
            </a:r>
            <a:r>
              <a:rPr lang="en-US" sz="2000">
                <a:latin typeface="Times New Roman" panose="02020603050405020304" pitchFamily="18" charset="0"/>
                <a:cs typeface="Times New Roman" panose="02020603050405020304" pitchFamily="18" charset="0"/>
              </a:rPr>
              <a:t>thể hiện sự thay đổi trong nhận định của cáo về cuộc sống trước và sau khi được cảm hóa?</a:t>
            </a:r>
            <a:endParaRPr lang="en-US" sz="2000" b="1" dirty="0">
              <a:solidFill>
                <a:srgbClr val="000000"/>
              </a:solidFill>
              <a:latin typeface="Times New Roman" panose="02020603050405020304" pitchFamily="18" charset="0"/>
              <a:ea typeface="Times New Roman" pitchFamily="18" charset="0"/>
              <a:cs typeface="Times New Roman" panose="02020603050405020304" pitchFamily="18" charset="0"/>
            </a:endParaRPr>
          </a:p>
        </p:txBody>
      </p:sp>
    </p:spTree>
    <p:extLst>
      <p:ext uri="{BB962C8B-B14F-4D97-AF65-F5344CB8AC3E}">
        <p14:creationId xmlns:p14="http://schemas.microsoft.com/office/powerpoint/2010/main" val="404168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fade">
                                      <p:cBhvr>
                                        <p:cTn id="14" dur="500"/>
                                        <p:tgtEl>
                                          <p:spTgt spid="16">
                                            <p:txEl>
                                              <p:pRg st="0" end="0"/>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fade">
                                      <p:cBhvr>
                                        <p:cTn id="17" dur="500"/>
                                        <p:tgtEl>
                                          <p:spTgt spid="16">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6">
                                            <p:txEl>
                                              <p:pRg st="2" end="2"/>
                                            </p:txEl>
                                          </p:spTgt>
                                        </p:tgtEl>
                                        <p:attrNameLst>
                                          <p:attrName>style.visibility</p:attrName>
                                        </p:attrNameLst>
                                      </p:cBhvr>
                                      <p:to>
                                        <p:strVal val="visible"/>
                                      </p:to>
                                    </p:set>
                                    <p:animEffect transition="in" filter="fade">
                                      <p:cBhvr>
                                        <p:cTn id="20" dur="500"/>
                                        <p:tgtEl>
                                          <p:spTgt spid="16">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animEffect transition="in" filter="fade">
                                      <p:cBhvr>
                                        <p:cTn id="23" dur="500"/>
                                        <p:tgtEl>
                                          <p:spTgt spid="1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xmlns=""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xmlns=""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xmlns=""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xmlns=""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xmlns=""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1" name="Oval 10">
            <a:extLst>
              <a:ext uri="{FF2B5EF4-FFF2-40B4-BE49-F238E27FC236}">
                <a16:creationId xmlns:a16="http://schemas.microsoft.com/office/drawing/2014/main" xmlns="" id="{918F3C8A-4538-4C91-9CB2-21018B1932D0}"/>
              </a:ext>
            </a:extLst>
          </p:cNvPr>
          <p:cNvSpPr/>
          <p:nvPr/>
        </p:nvSpPr>
        <p:spPr bwMode="auto">
          <a:xfrm>
            <a:off x="2133600" y="4946073"/>
            <a:ext cx="762000" cy="616527"/>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effectLst/>
                <a:latin typeface="Times New Roman" pitchFamily="18" charset="0"/>
                <a:cs typeface="Times New Roman" pitchFamily="18" charset="0"/>
              </a:rPr>
              <a:t>N1</a:t>
            </a:r>
          </a:p>
        </p:txBody>
      </p:sp>
      <p:sp>
        <p:nvSpPr>
          <p:cNvPr id="12" name="Oval 11">
            <a:extLst>
              <a:ext uri="{FF2B5EF4-FFF2-40B4-BE49-F238E27FC236}">
                <a16:creationId xmlns:a16="http://schemas.microsoft.com/office/drawing/2014/main" xmlns="" id="{C6A84CE1-0675-4811-8548-8DC86297B657}"/>
              </a:ext>
            </a:extLst>
          </p:cNvPr>
          <p:cNvSpPr/>
          <p:nvPr/>
        </p:nvSpPr>
        <p:spPr bwMode="auto">
          <a:xfrm>
            <a:off x="3276600" y="4946073"/>
            <a:ext cx="685800" cy="616527"/>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effectLst/>
                <a:latin typeface="Times New Roman" pitchFamily="18" charset="0"/>
                <a:cs typeface="Times New Roman" pitchFamily="18" charset="0"/>
              </a:rPr>
              <a:t>N2</a:t>
            </a:r>
          </a:p>
        </p:txBody>
      </p:sp>
      <p:sp>
        <p:nvSpPr>
          <p:cNvPr id="14" name="Oval 13">
            <a:extLst>
              <a:ext uri="{FF2B5EF4-FFF2-40B4-BE49-F238E27FC236}">
                <a16:creationId xmlns:a16="http://schemas.microsoft.com/office/drawing/2014/main" xmlns="" id="{BBEB0EE1-3FF0-4BF9-8461-B05396651557}"/>
              </a:ext>
            </a:extLst>
          </p:cNvPr>
          <p:cNvSpPr/>
          <p:nvPr/>
        </p:nvSpPr>
        <p:spPr bwMode="auto">
          <a:xfrm>
            <a:off x="4343400" y="4946073"/>
            <a:ext cx="685800" cy="616527"/>
          </a:xfrm>
          <a:prstGeom prst="ellips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r>
              <a:rPr lang="en-US" sz="1400" b="1" dirty="0">
                <a:latin typeface="Times New Roman" pitchFamily="18" charset="0"/>
                <a:cs typeface="Times New Roman" pitchFamily="18" charset="0"/>
              </a:rPr>
              <a:t>N3</a:t>
            </a:r>
            <a:endParaRPr kumimoji="0" lang="en-US" sz="1400" b="1" i="0" u="none" strike="noStrike" cap="none" normalizeH="0" baseline="0" dirty="0">
              <a:ln>
                <a:noFill/>
              </a:ln>
              <a:effectLst/>
              <a:latin typeface="Times New Roman" pitchFamily="18" charset="0"/>
              <a:cs typeface="Times New Roman" pitchFamily="18" charset="0"/>
            </a:endParaRPr>
          </a:p>
        </p:txBody>
      </p:sp>
      <p:sp>
        <p:nvSpPr>
          <p:cNvPr id="16" name="Oval 15">
            <a:extLst>
              <a:ext uri="{FF2B5EF4-FFF2-40B4-BE49-F238E27FC236}">
                <a16:creationId xmlns:a16="http://schemas.microsoft.com/office/drawing/2014/main" xmlns="" id="{37127439-4F10-4A98-8CE7-6A051E46C297}"/>
              </a:ext>
            </a:extLst>
          </p:cNvPr>
          <p:cNvSpPr/>
          <p:nvPr/>
        </p:nvSpPr>
        <p:spPr bwMode="auto">
          <a:xfrm>
            <a:off x="5486400" y="4946073"/>
            <a:ext cx="685800" cy="616527"/>
          </a:xfrm>
          <a:prstGeom prst="ellipse">
            <a:avLst/>
          </a:prstGeom>
          <a:solidFill>
            <a:srgbClr val="FF00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effectLst/>
                <a:latin typeface="Times New Roman" pitchFamily="18" charset="0"/>
                <a:cs typeface="Times New Roman" pitchFamily="18" charset="0"/>
              </a:rPr>
              <a:t>N4</a:t>
            </a:r>
          </a:p>
        </p:txBody>
      </p:sp>
      <p:sp>
        <p:nvSpPr>
          <p:cNvPr id="17" name="Oval 16">
            <a:extLst>
              <a:ext uri="{FF2B5EF4-FFF2-40B4-BE49-F238E27FC236}">
                <a16:creationId xmlns:a16="http://schemas.microsoft.com/office/drawing/2014/main" xmlns="" id="{AB0E2B5A-C4C6-48B9-AE38-FDF29D47C71E}"/>
              </a:ext>
            </a:extLst>
          </p:cNvPr>
          <p:cNvSpPr/>
          <p:nvPr/>
        </p:nvSpPr>
        <p:spPr bwMode="auto">
          <a:xfrm>
            <a:off x="6667500" y="4946073"/>
            <a:ext cx="685800" cy="616527"/>
          </a:xfrm>
          <a:prstGeom prst="ellipse">
            <a:avLst/>
          </a:prstGeom>
          <a:solidFill>
            <a:srgbClr val="FA6F3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None/>
              <a:tabLst/>
            </a:pPr>
            <a:r>
              <a:rPr lang="en-US" sz="1400" b="1" dirty="0">
                <a:latin typeface="Times New Roman" pitchFamily="18" charset="0"/>
                <a:cs typeface="Times New Roman" pitchFamily="18" charset="0"/>
              </a:rPr>
              <a:t>N5</a:t>
            </a:r>
            <a:endParaRPr kumimoji="0" lang="en-US" sz="1400" b="1" i="0" u="none" strike="noStrike" cap="none" normalizeH="0" baseline="0" dirty="0">
              <a:ln>
                <a:noFill/>
              </a:ln>
              <a:effectLst/>
              <a:latin typeface="Times New Roman" pitchFamily="18" charset="0"/>
              <a:cs typeface="Times New Roman" pitchFamily="18" charset="0"/>
            </a:endParaRPr>
          </a:p>
        </p:txBody>
      </p:sp>
      <p:sp>
        <p:nvSpPr>
          <p:cNvPr id="18" name="TextBox 17">
            <a:extLst>
              <a:ext uri="{FF2B5EF4-FFF2-40B4-BE49-F238E27FC236}">
                <a16:creationId xmlns:a16="http://schemas.microsoft.com/office/drawing/2014/main" xmlns="" id="{A29AAEF4-D269-4F44-829B-F0D64FFEA476}"/>
              </a:ext>
            </a:extLst>
          </p:cNvPr>
          <p:cNvSpPr txBox="1"/>
          <p:nvPr/>
        </p:nvSpPr>
        <p:spPr>
          <a:xfrm>
            <a:off x="228600" y="1143000"/>
            <a:ext cx="8763000" cy="3354765"/>
          </a:xfrm>
          <a:prstGeom prst="rect">
            <a:avLst/>
          </a:prstGeom>
          <a:noFill/>
        </p:spPr>
        <p:txBody>
          <a:bodyPr wrap="square" rtlCol="0">
            <a:spAutoFit/>
          </a:bodyPr>
          <a:lstStyle/>
          <a:p>
            <a:pPr algn="ctr"/>
            <a:r>
              <a:rPr lang="en-US" sz="3600">
                <a:solidFill>
                  <a:srgbClr val="FF0000"/>
                </a:solidFill>
                <a:latin typeface="Times New Roman" panose="02020603050405020304" pitchFamily="18" charset="0"/>
                <a:cs typeface="Times New Roman" panose="02020603050405020304" pitchFamily="18" charset="0"/>
              </a:rPr>
              <a:t>SƠ ĐỒ DI CHUYỂN</a:t>
            </a:r>
            <a:endParaRPr lang="en-US" sz="3600" dirty="0">
              <a:solidFill>
                <a:srgbClr val="FF0000"/>
              </a:solidFill>
              <a:latin typeface="Times New Roman" panose="02020603050405020304" pitchFamily="18" charset="0"/>
              <a:cs typeface="Times New Roman" panose="02020603050405020304" pitchFamily="18" charset="0"/>
            </a:endParaRPr>
          </a:p>
          <a:p>
            <a:pPr algn="ctr"/>
            <a:endParaRPr lang="en-US" sz="3600" dirty="0">
              <a:solidFill>
                <a:srgbClr val="FF0000"/>
              </a:solidFill>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1 –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đỏ</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đỏ</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2 –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xanh</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xanh</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3 –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4 –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hồng</a:t>
            </a:r>
            <a:r>
              <a:rPr lang="en-US" sz="2800" dirty="0">
                <a:latin typeface="Times New Roman" panose="02020603050405020304" pitchFamily="18" charset="0"/>
                <a:cs typeface="Times New Roman" panose="02020603050405020304" pitchFamily="18" charset="0"/>
              </a:rPr>
              <a:t> di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hồng</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5 –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cam di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cam</a:t>
            </a:r>
          </a:p>
        </p:txBody>
      </p:sp>
    </p:spTree>
    <p:extLst>
      <p:ext uri="{BB962C8B-B14F-4D97-AF65-F5344CB8AC3E}">
        <p14:creationId xmlns:p14="http://schemas.microsoft.com/office/powerpoint/2010/main" val="78776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xmlns=""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xmlns=""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xmlns=""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xmlns=""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xmlns=""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21" name="TextBox 1">
            <a:extLst>
              <a:ext uri="{FF2B5EF4-FFF2-40B4-BE49-F238E27FC236}">
                <a16:creationId xmlns:a16="http://schemas.microsoft.com/office/drawing/2014/main" xmlns="" id="{AF101619-2FE1-4150-92C3-85CC4212DD5B}"/>
              </a:ext>
            </a:extLst>
          </p:cNvPr>
          <p:cNvSpPr txBox="1">
            <a:spLocks noChangeArrowheads="1"/>
          </p:cNvSpPr>
          <p:nvPr/>
        </p:nvSpPr>
        <p:spPr bwMode="auto">
          <a:xfrm>
            <a:off x="28865" y="735728"/>
            <a:ext cx="9110173" cy="308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accent2"/>
                </a:solidFill>
                <a:latin typeface="Times New Roman" pitchFamily="18" charset="0"/>
                <a:cs typeface="Times New Roman" pitchFamily="18" charset="0"/>
              </a:defRPr>
            </a:lvl1pPr>
            <a:lvl2pPr marL="742950" indent="-285750" eaLnBrk="0" hangingPunct="0">
              <a:defRPr sz="2400" b="1">
                <a:solidFill>
                  <a:schemeClr val="accent2"/>
                </a:solidFill>
                <a:latin typeface="Times New Roman" pitchFamily="18" charset="0"/>
                <a:cs typeface="Times New Roman" pitchFamily="18" charset="0"/>
              </a:defRPr>
            </a:lvl2pPr>
            <a:lvl3pPr marL="1143000" indent="-228600" eaLnBrk="0" hangingPunct="0">
              <a:defRPr sz="2400" b="1">
                <a:solidFill>
                  <a:schemeClr val="accent2"/>
                </a:solidFill>
                <a:latin typeface="Times New Roman" pitchFamily="18" charset="0"/>
                <a:cs typeface="Times New Roman" pitchFamily="18" charset="0"/>
              </a:defRPr>
            </a:lvl3pPr>
            <a:lvl4pPr marL="1600200" indent="-228600" eaLnBrk="0" hangingPunct="0">
              <a:defRPr sz="2400" b="1">
                <a:solidFill>
                  <a:schemeClr val="accent2"/>
                </a:solidFill>
                <a:latin typeface="Times New Roman" pitchFamily="18" charset="0"/>
                <a:cs typeface="Times New Roman" pitchFamily="18" charset="0"/>
              </a:defRPr>
            </a:lvl4pPr>
            <a:lvl5pPr marL="2057400" indent="-228600" eaLnBrk="0" hangingPunct="0">
              <a:defRPr sz="2400" b="1">
                <a:solidFill>
                  <a:schemeClr val="accent2"/>
                </a:solidFill>
                <a:latin typeface="Times New Roman" pitchFamily="18" charset="0"/>
                <a:cs typeface="Times New Roman" pitchFamily="18" charset="0"/>
              </a:defRPr>
            </a:lvl5pPr>
            <a:lvl6pPr marL="2514600" indent="-228600" eaLnBrk="0" fontAlgn="base" hangingPunct="0">
              <a:spcBef>
                <a:spcPct val="20000"/>
              </a:spcBef>
              <a:spcAft>
                <a:spcPct val="0"/>
              </a:spcAft>
              <a:defRPr sz="2400" b="1">
                <a:solidFill>
                  <a:schemeClr val="accent2"/>
                </a:solidFill>
                <a:latin typeface="Times New Roman" pitchFamily="18" charset="0"/>
                <a:cs typeface="Times New Roman" pitchFamily="18" charset="0"/>
              </a:defRPr>
            </a:lvl6pPr>
            <a:lvl7pPr marL="2971800" indent="-228600" eaLnBrk="0" fontAlgn="base" hangingPunct="0">
              <a:spcBef>
                <a:spcPct val="20000"/>
              </a:spcBef>
              <a:spcAft>
                <a:spcPct val="0"/>
              </a:spcAft>
              <a:defRPr sz="2400" b="1">
                <a:solidFill>
                  <a:schemeClr val="accent2"/>
                </a:solidFill>
                <a:latin typeface="Times New Roman" pitchFamily="18" charset="0"/>
                <a:cs typeface="Times New Roman" pitchFamily="18" charset="0"/>
              </a:defRPr>
            </a:lvl7pPr>
            <a:lvl8pPr marL="3429000" indent="-228600" eaLnBrk="0" fontAlgn="base" hangingPunct="0">
              <a:spcBef>
                <a:spcPct val="20000"/>
              </a:spcBef>
              <a:spcAft>
                <a:spcPct val="0"/>
              </a:spcAft>
              <a:defRPr sz="2400" b="1">
                <a:solidFill>
                  <a:schemeClr val="accent2"/>
                </a:solidFill>
                <a:latin typeface="Times New Roman" pitchFamily="18" charset="0"/>
                <a:cs typeface="Times New Roman" pitchFamily="18" charset="0"/>
              </a:defRPr>
            </a:lvl8pPr>
            <a:lvl9pPr marL="3886200" indent="-228600" eaLnBrk="0" fontAlgn="base" hangingPunct="0">
              <a:spcBef>
                <a:spcPct val="20000"/>
              </a:spcBef>
              <a:spcAft>
                <a:spcPct val="0"/>
              </a:spcAft>
              <a:defRPr sz="2400" b="1">
                <a:solidFill>
                  <a:schemeClr val="accent2"/>
                </a:solidFill>
                <a:latin typeface="Times New Roman" pitchFamily="18" charset="0"/>
                <a:cs typeface="Times New Roman" pitchFamily="18" charset="0"/>
              </a:defRPr>
            </a:lvl9pPr>
          </a:lstStyle>
          <a:p>
            <a:pPr algn="ctr" eaLnBrk="1" fontAlgn="base" hangingPunct="1">
              <a:lnSpc>
                <a:spcPct val="110000"/>
              </a:lnSpc>
              <a:spcBef>
                <a:spcPct val="20000"/>
              </a:spcBef>
              <a:spcAft>
                <a:spcPct val="0"/>
              </a:spcAft>
            </a:pPr>
            <a:r>
              <a:rPr lang="nl-NL">
                <a:solidFill>
                  <a:srgbClr val="FF0000"/>
                </a:solidFill>
              </a:rPr>
              <a:t>Vòng 2: vòng mảnh ghép (  8 phút)</a:t>
            </a:r>
            <a:endParaRPr lang="en-US">
              <a:solidFill>
                <a:srgbClr val="FF0000"/>
              </a:solidFill>
            </a:endParaRPr>
          </a:p>
          <a:p>
            <a:pPr algn="just" eaLnBrk="1" fontAlgn="base" hangingPunct="1">
              <a:lnSpc>
                <a:spcPct val="110000"/>
              </a:lnSpc>
              <a:spcBef>
                <a:spcPct val="20000"/>
              </a:spcBef>
              <a:spcAft>
                <a:spcPct val="0"/>
              </a:spcAft>
            </a:pPr>
            <a:r>
              <a:rPr lang="nl-NL" b="0">
                <a:solidFill>
                  <a:srgbClr val="000000"/>
                </a:solidFill>
              </a:rPr>
              <a:t>Các nhóm chuyên gia tạo thành nhóm mới (5 nhóm)</a:t>
            </a:r>
            <a:endParaRPr lang="en-US" b="0">
              <a:solidFill>
                <a:srgbClr val="3333CC"/>
              </a:solidFill>
            </a:endParaRPr>
          </a:p>
          <a:p>
            <a:pPr algn="just" eaLnBrk="1" fontAlgn="base" hangingPunct="1">
              <a:lnSpc>
                <a:spcPct val="110000"/>
              </a:lnSpc>
              <a:spcBef>
                <a:spcPct val="20000"/>
              </a:spcBef>
              <a:spcAft>
                <a:spcPct val="0"/>
              </a:spcAft>
            </a:pPr>
            <a:r>
              <a:rPr lang="nl-NL" b="0">
                <a:solidFill>
                  <a:srgbClr val="FF0000"/>
                </a:solidFill>
              </a:rPr>
              <a:t>-</a:t>
            </a:r>
            <a:r>
              <a:rPr lang="nl-NL">
                <a:solidFill>
                  <a:srgbClr val="FF0000"/>
                </a:solidFill>
              </a:rPr>
              <a:t> Nhiệm vụ 1: </a:t>
            </a:r>
            <a:r>
              <a:rPr lang="nl-NL" b="0">
                <a:solidFill>
                  <a:srgbClr val="000000"/>
                </a:solidFill>
              </a:rPr>
              <a:t>Các thành viên trong nhóm </a:t>
            </a:r>
            <a:r>
              <a:rPr lang="en-US" b="0">
                <a:solidFill>
                  <a:schemeClr val="tx1"/>
                </a:solidFill>
              </a:rPr>
              <a:t>c</a:t>
            </a:r>
            <a:r>
              <a:rPr lang="vi-VN" b="0">
                <a:solidFill>
                  <a:schemeClr val="tx1"/>
                </a:solidFill>
              </a:rPr>
              <a:t>hia sẻ kết quả thảo luận ở vòng chuyên sâu</a:t>
            </a:r>
            <a:r>
              <a:rPr lang="en-US" b="0">
                <a:solidFill>
                  <a:schemeClr val="tx1"/>
                </a:solidFill>
              </a:rPr>
              <a:t>.</a:t>
            </a:r>
            <a:r>
              <a:rPr lang="vi-VN" b="0">
                <a:solidFill>
                  <a:schemeClr val="tx1"/>
                </a:solidFill>
              </a:rPr>
              <a:t> </a:t>
            </a:r>
            <a:r>
              <a:rPr lang="nl-NL" b="0">
                <a:solidFill>
                  <a:srgbClr val="000000"/>
                </a:solidFill>
              </a:rPr>
              <a:t> (3 phút)</a:t>
            </a:r>
            <a:endParaRPr lang="en-US" b="0">
              <a:solidFill>
                <a:srgbClr val="3333CC"/>
              </a:solidFill>
            </a:endParaRPr>
          </a:p>
          <a:p>
            <a:pPr algn="just" eaLnBrk="1" fontAlgn="base" hangingPunct="1">
              <a:lnSpc>
                <a:spcPct val="110000"/>
              </a:lnSpc>
              <a:spcBef>
                <a:spcPct val="20000"/>
              </a:spcBef>
              <a:spcAft>
                <a:spcPct val="0"/>
              </a:spcAft>
            </a:pPr>
            <a:r>
              <a:rPr lang="nl-NL" b="0">
                <a:solidFill>
                  <a:srgbClr val="FF0000"/>
                </a:solidFill>
              </a:rPr>
              <a:t>-</a:t>
            </a:r>
            <a:r>
              <a:rPr lang="nl-NL">
                <a:solidFill>
                  <a:srgbClr val="FF0000"/>
                </a:solidFill>
              </a:rPr>
              <a:t> Nhiệm vụ 2: </a:t>
            </a:r>
            <a:r>
              <a:rPr lang="nl-NL" b="0">
                <a:solidFill>
                  <a:schemeClr val="tx1"/>
                </a:solidFill>
              </a:rPr>
              <a:t>( 5 phút)</a:t>
            </a:r>
          </a:p>
          <a:p>
            <a:r>
              <a:rPr lang="en-US" b="0">
                <a:solidFill>
                  <a:schemeClr val="tx1"/>
                </a:solidFill>
              </a:rPr>
              <a:t>? Nếu được cảm hóa cuộc sống của cáo sẽ thay đổi như thế nào? </a:t>
            </a:r>
          </a:p>
          <a:p>
            <a:r>
              <a:rPr lang="en-US" b="0">
                <a:solidFill>
                  <a:schemeClr val="tx1"/>
                </a:solidFill>
              </a:rPr>
              <a:t>? Qua đó em hiểu được ý nghĩa gì của tình bạn? </a:t>
            </a:r>
          </a:p>
        </p:txBody>
      </p:sp>
      <p:pic>
        <p:nvPicPr>
          <p:cNvPr id="22" name="图片 24">
            <a:extLst>
              <a:ext uri="{FF2B5EF4-FFF2-40B4-BE49-F238E27FC236}">
                <a16:creationId xmlns:a16="http://schemas.microsoft.com/office/drawing/2014/main" xmlns="" id="{59565988-A297-4EE8-B260-AE792038C9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9642" y="3680285"/>
            <a:ext cx="3520035" cy="2919249"/>
          </a:xfrm>
          <a:prstGeom prst="rect">
            <a:avLst/>
          </a:prstGeom>
          <a:noFill/>
          <a:ln w="9525">
            <a:noFill/>
          </a:ln>
        </p:spPr>
      </p:pic>
    </p:spTree>
    <p:extLst>
      <p:ext uri="{BB962C8B-B14F-4D97-AF65-F5344CB8AC3E}">
        <p14:creationId xmlns:p14="http://schemas.microsoft.com/office/powerpoint/2010/main" val="131310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xmlns=""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xmlns=""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xmlns=""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xmlns=""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xmlns=""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970A2992-6375-4625-875C-EA3BAC917A5C}"/>
              </a:ext>
            </a:extLst>
          </p:cNvPr>
          <p:cNvSpPr/>
          <p:nvPr/>
        </p:nvSpPr>
        <p:spPr>
          <a:xfrm>
            <a:off x="318660" y="1025226"/>
            <a:ext cx="5839989"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p:txBody>
      </p:sp>
      <p:sp>
        <p:nvSpPr>
          <p:cNvPr id="11" name="TextBox 10">
            <a:extLst>
              <a:ext uri="{FF2B5EF4-FFF2-40B4-BE49-F238E27FC236}">
                <a16:creationId xmlns:a16="http://schemas.microsoft.com/office/drawing/2014/main" xmlns="" id="{40B47413-D69A-4A89-8272-D840D2A14614}"/>
              </a:ext>
            </a:extLst>
          </p:cNvPr>
          <p:cNvSpPr txBox="1">
            <a:spLocks noChangeArrowheads="1"/>
          </p:cNvSpPr>
          <p:nvPr/>
        </p:nvSpPr>
        <p:spPr bwMode="auto">
          <a:xfrm>
            <a:off x="-26873" y="671745"/>
            <a:ext cx="388507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xmlns="" id="{CBAADFBC-0B0B-46A7-917A-83C06C05119E}"/>
              </a:ext>
            </a:extLst>
          </p:cNvPr>
          <p:cNvSpPr/>
          <p:nvPr/>
        </p:nvSpPr>
        <p:spPr>
          <a:xfrm>
            <a:off x="387930" y="1427006"/>
            <a:ext cx="5839989" cy="461665"/>
          </a:xfrm>
          <a:prstGeom prst="rect">
            <a:avLst/>
          </a:prstGeom>
        </p:spPr>
        <p:txBody>
          <a:bodyPr wrap="square">
            <a:spAutoFit/>
          </a:bodyPr>
          <a:lstStyle/>
          <a:p>
            <a:r>
              <a:rPr lang="en-US" sz="2400" b="1" i="1">
                <a:latin typeface="Times New Roman" panose="02020603050405020304" pitchFamily="18" charset="0"/>
                <a:cs typeface="Times New Roman" panose="02020603050405020304" pitchFamily="18" charset="0"/>
              </a:rPr>
              <a:t>b. Cảm hóa</a:t>
            </a:r>
            <a:endParaRPr lang="en-US" sz="2400" i="1">
              <a:latin typeface="Times New Roman" panose="02020603050405020304" pitchFamily="18" charset="0"/>
              <a:cs typeface="Times New Roman" panose="02020603050405020304" pitchFamily="18" charset="0"/>
            </a:endParaRPr>
          </a:p>
        </p:txBody>
      </p:sp>
      <p:graphicFrame>
        <p:nvGraphicFramePr>
          <p:cNvPr id="14" name="Table 13">
            <a:extLst>
              <a:ext uri="{FF2B5EF4-FFF2-40B4-BE49-F238E27FC236}">
                <a16:creationId xmlns:a16="http://schemas.microsoft.com/office/drawing/2014/main" xmlns="" id="{FAE8EAC1-91CA-4125-AE01-255A7F94762E}"/>
              </a:ext>
            </a:extLst>
          </p:cNvPr>
          <p:cNvGraphicFramePr>
            <a:graphicFrameLocks noGrp="1"/>
          </p:cNvGraphicFramePr>
          <p:nvPr>
            <p:extLst>
              <p:ext uri="{D42A27DB-BD31-4B8C-83A1-F6EECF244321}">
                <p14:modId xmlns:p14="http://schemas.microsoft.com/office/powerpoint/2010/main" val="4262699954"/>
              </p:ext>
            </p:extLst>
          </p:nvPr>
        </p:nvGraphicFramePr>
        <p:xfrm>
          <a:off x="69271" y="1909876"/>
          <a:ext cx="9013194" cy="4892040"/>
        </p:xfrm>
        <a:graphic>
          <a:graphicData uri="http://schemas.openxmlformats.org/drawingml/2006/table">
            <a:tbl>
              <a:tblPr firstRow="1" firstCol="1" bandRow="1">
                <a:tableStyleId>{5C22544A-7EE6-4342-B048-85BDC9FD1C3A}</a:tableStyleId>
              </a:tblPr>
              <a:tblGrid>
                <a:gridCol w="2472011">
                  <a:extLst>
                    <a:ext uri="{9D8B030D-6E8A-4147-A177-3AD203B41FA5}">
                      <a16:colId xmlns:a16="http://schemas.microsoft.com/office/drawing/2014/main" xmlns="" val="3615169160"/>
                    </a:ext>
                  </a:extLst>
                </a:gridCol>
                <a:gridCol w="2985256">
                  <a:extLst>
                    <a:ext uri="{9D8B030D-6E8A-4147-A177-3AD203B41FA5}">
                      <a16:colId xmlns:a16="http://schemas.microsoft.com/office/drawing/2014/main" xmlns="" val="3238161419"/>
                    </a:ext>
                  </a:extLst>
                </a:gridCol>
                <a:gridCol w="3555927">
                  <a:extLst>
                    <a:ext uri="{9D8B030D-6E8A-4147-A177-3AD203B41FA5}">
                      <a16:colId xmlns:a16="http://schemas.microsoft.com/office/drawing/2014/main" xmlns="" val="238306053"/>
                    </a:ext>
                  </a:extLst>
                </a:gridCol>
              </a:tblGrid>
              <a:tr h="637999">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Cuộc sống của cáo trước khi cảm hóa</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Cuộc sống của cáo sau khi cảm hóa</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347129731"/>
                  </a:ext>
                </a:extLst>
              </a:tr>
              <a:tr h="1298304">
                <a:tc>
                  <a:txBody>
                    <a:bodyPr/>
                    <a:lstStyle/>
                    <a:p>
                      <a:pPr marL="0" marR="0">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Cảm nhận của cáo về bước chân</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Những bước chân khách chỉ khiến mình trốn vào lòng đất</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=&gt; Nó sợ hãi và chạy trốn</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Bước chân của bạn khác hẳn mọi bước chân khác, sẽ gọi mình ra khỏi hang như tiếng nhạc</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=&gt; Vui thích, chủ động tìm đến.</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539972943"/>
                  </a:ext>
                </a:extLst>
              </a:tr>
              <a:tr h="1628456">
                <a:tc>
                  <a:txBody>
                    <a:bodyPr/>
                    <a:lstStyle/>
                    <a:p>
                      <a:pPr marL="0" marR="0">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Cảm nhận của cáo về đồng lúa mì</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Đồng lúa mì chẳng gợi nhớ gì cho mình cả</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=&gt; Không thấy có ích</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Lúa mì vàng óng sẽ làm mình nhớ đên bạn và mình sẽ thích gió trên đồng lúa mì.</a:t>
                      </a:r>
                    </a:p>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=&gt; Thân thương, ấm áp</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808698596"/>
                  </a:ext>
                </a:extLst>
              </a:tr>
              <a:tr h="1298304">
                <a:tc>
                  <a:txBody>
                    <a:bodyPr/>
                    <a:lstStyle/>
                    <a:p>
                      <a:pPr marL="0" marR="0">
                        <a:lnSpc>
                          <a:spcPct val="107000"/>
                        </a:lnSpc>
                        <a:spcBef>
                          <a:spcPts val="0"/>
                        </a:spcBef>
                        <a:spcAft>
                          <a:spcPts val="0"/>
                        </a:spcAft>
                      </a:pPr>
                      <a:r>
                        <a:rPr lang="en-US" sz="2000">
                          <a:solidFill>
                            <a:srgbClr val="FF0000"/>
                          </a:solidFill>
                          <a:effectLst/>
                          <a:latin typeface="Times New Roman" panose="02020603050405020304" pitchFamily="18" charset="0"/>
                          <a:cs typeface="Times New Roman" panose="02020603050405020304" pitchFamily="18" charset="0"/>
                        </a:rPr>
                        <a:t>Nhận định của cáo về cuộc sống</a:t>
                      </a:r>
                      <a:endParaRPr lang="en-US" sz="20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Mình săn gà, con người thì săn mình. Mọi con gà đều giống nhau, mọi con người đều giống nhau</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000">
                          <a:solidFill>
                            <a:schemeClr val="tx1"/>
                          </a:solidFill>
                          <a:effectLst/>
                          <a:latin typeface="Times New Roman" panose="02020603050405020304" pitchFamily="18" charset="0"/>
                          <a:cs typeface="Times New Roman" panose="02020603050405020304" pitchFamily="18" charset="0"/>
                        </a:rPr>
                        <a:t>Như thể được mặt trời chiếu sáng…</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2074237212"/>
                  </a:ext>
                </a:extLst>
              </a:tr>
            </a:tbl>
          </a:graphicData>
        </a:graphic>
      </p:graphicFrame>
      <p:pic>
        <p:nvPicPr>
          <p:cNvPr id="15" name="图片 24">
            <a:extLst>
              <a:ext uri="{FF2B5EF4-FFF2-40B4-BE49-F238E27FC236}">
                <a16:creationId xmlns:a16="http://schemas.microsoft.com/office/drawing/2014/main" xmlns="" id="{3881E11D-F680-4038-8D94-3250CCD672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0628" y="637305"/>
            <a:ext cx="2183260" cy="1307089"/>
          </a:xfrm>
          <a:prstGeom prst="rect">
            <a:avLst/>
          </a:prstGeom>
          <a:noFill/>
          <a:ln w="9525">
            <a:noFill/>
          </a:ln>
        </p:spPr>
      </p:pic>
    </p:spTree>
    <p:extLst>
      <p:ext uri="{BB962C8B-B14F-4D97-AF65-F5344CB8AC3E}">
        <p14:creationId xmlns:p14="http://schemas.microsoft.com/office/powerpoint/2010/main" val="57770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xmlns=""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xmlns=""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xmlns=""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xmlns=""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xmlns=""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970A2992-6375-4625-875C-EA3BAC917A5C}"/>
              </a:ext>
            </a:extLst>
          </p:cNvPr>
          <p:cNvSpPr/>
          <p:nvPr/>
        </p:nvSpPr>
        <p:spPr>
          <a:xfrm>
            <a:off x="318660" y="1025226"/>
            <a:ext cx="5839989"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p:txBody>
      </p:sp>
      <p:sp>
        <p:nvSpPr>
          <p:cNvPr id="11" name="TextBox 10">
            <a:extLst>
              <a:ext uri="{FF2B5EF4-FFF2-40B4-BE49-F238E27FC236}">
                <a16:creationId xmlns:a16="http://schemas.microsoft.com/office/drawing/2014/main" xmlns="" id="{40B47413-D69A-4A89-8272-D840D2A14614}"/>
              </a:ext>
            </a:extLst>
          </p:cNvPr>
          <p:cNvSpPr txBox="1">
            <a:spLocks noChangeArrowheads="1"/>
          </p:cNvSpPr>
          <p:nvPr/>
        </p:nvSpPr>
        <p:spPr bwMode="auto">
          <a:xfrm>
            <a:off x="-26873" y="671745"/>
            <a:ext cx="388507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xmlns="" id="{CBAADFBC-0B0B-46A7-917A-83C06C05119E}"/>
              </a:ext>
            </a:extLst>
          </p:cNvPr>
          <p:cNvSpPr/>
          <p:nvPr/>
        </p:nvSpPr>
        <p:spPr>
          <a:xfrm>
            <a:off x="387930" y="1427006"/>
            <a:ext cx="5839989" cy="461665"/>
          </a:xfrm>
          <a:prstGeom prst="rect">
            <a:avLst/>
          </a:prstGeom>
        </p:spPr>
        <p:txBody>
          <a:bodyPr wrap="square">
            <a:spAutoFit/>
          </a:bodyPr>
          <a:lstStyle/>
          <a:p>
            <a:r>
              <a:rPr lang="en-US" sz="2400" b="1" i="1">
                <a:latin typeface="Times New Roman" panose="02020603050405020304" pitchFamily="18" charset="0"/>
                <a:cs typeface="Times New Roman" panose="02020603050405020304" pitchFamily="18" charset="0"/>
              </a:rPr>
              <a:t>b. Cảm hóa</a:t>
            </a:r>
            <a:endParaRPr lang="en-US" sz="2400" i="1">
              <a:latin typeface="Times New Roman" panose="02020603050405020304" pitchFamily="18" charset="0"/>
              <a:cs typeface="Times New Roman" panose="02020603050405020304" pitchFamily="18" charset="0"/>
            </a:endParaRPr>
          </a:p>
        </p:txBody>
      </p:sp>
      <p:pic>
        <p:nvPicPr>
          <p:cNvPr id="15" name="图片 24">
            <a:extLst>
              <a:ext uri="{FF2B5EF4-FFF2-40B4-BE49-F238E27FC236}">
                <a16:creationId xmlns:a16="http://schemas.microsoft.com/office/drawing/2014/main" xmlns="" id="{3881E11D-F680-4038-8D94-3250CCD6725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0628" y="637305"/>
            <a:ext cx="2183260" cy="1307089"/>
          </a:xfrm>
          <a:prstGeom prst="rect">
            <a:avLst/>
          </a:prstGeom>
          <a:noFill/>
          <a:ln w="9525">
            <a:noFill/>
          </a:ln>
        </p:spPr>
      </p:pic>
      <p:sp>
        <p:nvSpPr>
          <p:cNvPr id="16" name="Rectangle 15">
            <a:extLst>
              <a:ext uri="{FF2B5EF4-FFF2-40B4-BE49-F238E27FC236}">
                <a16:creationId xmlns:a16="http://schemas.microsoft.com/office/drawing/2014/main" xmlns="" id="{BD8E3F9A-B664-4F6A-86DF-DA63985ED737}"/>
              </a:ext>
            </a:extLst>
          </p:cNvPr>
          <p:cNvSpPr/>
          <p:nvPr/>
        </p:nvSpPr>
        <p:spPr>
          <a:xfrm>
            <a:off x="263240" y="4540037"/>
            <a:ext cx="8853050" cy="2119106"/>
          </a:xfrm>
          <a:prstGeom prst="rect">
            <a:avLst/>
          </a:prstGeom>
        </p:spPr>
        <p:txBody>
          <a:bodyPr wrap="square">
            <a:spAutoFit/>
          </a:bodyPr>
          <a:lstStyle/>
          <a:p>
            <a:pPr algn="just">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Nếu được cảm hóa, cuộc sống của cáo sẽ thay đổi: từ buồn tẻ, quẩn quanh, sợ hãi trở nên tươi sáng, đẹp đẽ, tràn đầy hạnh phúc như được chiếu sáng. </a:t>
            </a:r>
            <a:endParaRPr lang="en-US" sz="2400">
              <a:latin typeface="Calibri" panose="020F0502020204030204" pitchFamily="34" charset="0"/>
              <a:ea typeface="Calibri" panose="020F0502020204030204" pitchFamily="34" charset="0"/>
              <a:cs typeface="Times New Roman" panose="02020603050405020304" pitchFamily="18" charset="0"/>
            </a:endParaRPr>
          </a:p>
          <a:p>
            <a:r>
              <a:rPr lang="en-US" sz="2400">
                <a:latin typeface="Times New Roman" panose="02020603050405020304" pitchFamily="18" charset="0"/>
                <a:ea typeface="Calibri" panose="020F0502020204030204" pitchFamily="34" charset="0"/>
              </a:rPr>
              <a:t>- Con cáo sẽ rất vui thích khi được kết bạn với hoàng tử bé và nhận ra được giá trị của tình bạn.</a:t>
            </a:r>
            <a:endParaRPr lang="en-US" sz="2400"/>
          </a:p>
        </p:txBody>
      </p:sp>
      <p:graphicFrame>
        <p:nvGraphicFramePr>
          <p:cNvPr id="17" name="Table 16">
            <a:extLst>
              <a:ext uri="{FF2B5EF4-FFF2-40B4-BE49-F238E27FC236}">
                <a16:creationId xmlns:a16="http://schemas.microsoft.com/office/drawing/2014/main" xmlns="" id="{5110715F-D84F-47EF-92C5-49C13B396A15}"/>
              </a:ext>
            </a:extLst>
          </p:cNvPr>
          <p:cNvGraphicFramePr>
            <a:graphicFrameLocks noGrp="1"/>
          </p:cNvGraphicFramePr>
          <p:nvPr>
            <p:extLst>
              <p:ext uri="{D42A27DB-BD31-4B8C-83A1-F6EECF244321}">
                <p14:modId xmlns:p14="http://schemas.microsoft.com/office/powerpoint/2010/main" val="1527889815"/>
              </p:ext>
            </p:extLst>
          </p:nvPr>
        </p:nvGraphicFramePr>
        <p:xfrm>
          <a:off x="110834" y="1882167"/>
          <a:ext cx="8922325" cy="2739454"/>
        </p:xfrm>
        <a:graphic>
          <a:graphicData uri="http://schemas.openxmlformats.org/drawingml/2006/table">
            <a:tbl>
              <a:tblPr firstRow="1" firstCol="1" bandRow="1">
                <a:tableStyleId>{5C22544A-7EE6-4342-B048-85BDC9FD1C3A}</a:tableStyleId>
              </a:tblPr>
              <a:tblGrid>
                <a:gridCol w="3658977">
                  <a:extLst>
                    <a:ext uri="{9D8B030D-6E8A-4147-A177-3AD203B41FA5}">
                      <a16:colId xmlns:a16="http://schemas.microsoft.com/office/drawing/2014/main" xmlns="" val="3615169160"/>
                    </a:ext>
                  </a:extLst>
                </a:gridCol>
                <a:gridCol w="5263348">
                  <a:extLst>
                    <a:ext uri="{9D8B030D-6E8A-4147-A177-3AD203B41FA5}">
                      <a16:colId xmlns:a16="http://schemas.microsoft.com/office/drawing/2014/main" xmlns="" val="238306053"/>
                    </a:ext>
                  </a:extLst>
                </a:gridCol>
              </a:tblGrid>
              <a:tr h="0">
                <a:tc>
                  <a:txBody>
                    <a:bodyPr/>
                    <a:lstStyle/>
                    <a:p>
                      <a:pPr marL="0" marR="0">
                        <a:lnSpc>
                          <a:spcPct val="107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 </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2400">
                          <a:solidFill>
                            <a:srgbClr val="FF0000"/>
                          </a:solidFill>
                          <a:effectLst/>
                          <a:latin typeface="Times New Roman" panose="02020603050405020304" pitchFamily="18" charset="0"/>
                          <a:cs typeface="Times New Roman" panose="02020603050405020304" pitchFamily="18" charset="0"/>
                        </a:rPr>
                        <a:t>Cuộc sống của cáo sau khi cảm hóa</a:t>
                      </a:r>
                      <a:endPar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347129731"/>
                  </a:ext>
                </a:extLst>
              </a:tr>
              <a:tr h="0">
                <a:tc>
                  <a:txBody>
                    <a:bodyPr/>
                    <a:lstStyle/>
                    <a:p>
                      <a:pPr marL="0" marR="0">
                        <a:lnSpc>
                          <a:spcPct val="107000"/>
                        </a:lnSpc>
                        <a:spcBef>
                          <a:spcPts val="0"/>
                        </a:spcBef>
                        <a:spcAft>
                          <a:spcPts val="0"/>
                        </a:spcAft>
                      </a:pPr>
                      <a:r>
                        <a:rPr lang="en-US" sz="2400">
                          <a:solidFill>
                            <a:srgbClr val="FF0000"/>
                          </a:solidFill>
                          <a:effectLst/>
                          <a:latin typeface="Times New Roman" panose="02020603050405020304" pitchFamily="18" charset="0"/>
                          <a:cs typeface="Times New Roman" panose="02020603050405020304" pitchFamily="18" charset="0"/>
                        </a:rPr>
                        <a:t>Cảm nhận của cáo về bước chân</a:t>
                      </a:r>
                      <a:endPar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Vui thích, chủ động tìm đến.</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539972943"/>
                  </a:ext>
                </a:extLst>
              </a:tr>
              <a:tr h="0">
                <a:tc>
                  <a:txBody>
                    <a:bodyPr/>
                    <a:lstStyle/>
                    <a:p>
                      <a:pPr marL="0" marR="0">
                        <a:lnSpc>
                          <a:spcPct val="107000"/>
                        </a:lnSpc>
                        <a:spcBef>
                          <a:spcPts val="0"/>
                        </a:spcBef>
                        <a:spcAft>
                          <a:spcPts val="0"/>
                        </a:spcAft>
                      </a:pPr>
                      <a:r>
                        <a:rPr lang="en-US" sz="2400">
                          <a:solidFill>
                            <a:srgbClr val="FF0000"/>
                          </a:solidFill>
                          <a:effectLst/>
                          <a:latin typeface="Times New Roman" panose="02020603050405020304" pitchFamily="18" charset="0"/>
                          <a:cs typeface="Times New Roman" panose="02020603050405020304" pitchFamily="18" charset="0"/>
                        </a:rPr>
                        <a:t>Cảm nhận của cáo về đồng lúa mì</a:t>
                      </a:r>
                      <a:endPar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Thân thương, ấm áp</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808698596"/>
                  </a:ext>
                </a:extLst>
              </a:tr>
              <a:tr h="0">
                <a:tc>
                  <a:txBody>
                    <a:bodyPr/>
                    <a:lstStyle/>
                    <a:p>
                      <a:pPr marL="0" marR="0">
                        <a:lnSpc>
                          <a:spcPct val="107000"/>
                        </a:lnSpc>
                        <a:spcBef>
                          <a:spcPts val="0"/>
                        </a:spcBef>
                        <a:spcAft>
                          <a:spcPts val="0"/>
                        </a:spcAft>
                      </a:pPr>
                      <a:r>
                        <a:rPr lang="en-US" sz="2400">
                          <a:solidFill>
                            <a:srgbClr val="FF0000"/>
                          </a:solidFill>
                          <a:effectLst/>
                          <a:latin typeface="Times New Roman" panose="02020603050405020304" pitchFamily="18" charset="0"/>
                          <a:cs typeface="Times New Roman" panose="02020603050405020304" pitchFamily="18" charset="0"/>
                        </a:rPr>
                        <a:t>Nhận định của cáo về cuộc sống</a:t>
                      </a:r>
                      <a:endPar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nSpc>
                          <a:spcPct val="107000"/>
                        </a:lnSpc>
                        <a:spcBef>
                          <a:spcPts val="0"/>
                        </a:spcBef>
                        <a:spcAft>
                          <a:spcPts val="0"/>
                        </a:spcAft>
                      </a:pPr>
                      <a:r>
                        <a:rPr lang="en-US" sz="2400">
                          <a:solidFill>
                            <a:schemeClr val="tx1"/>
                          </a:solidFill>
                          <a:effectLst/>
                          <a:latin typeface="Times New Roman" panose="02020603050405020304" pitchFamily="18" charset="0"/>
                          <a:cs typeface="Times New Roman" panose="02020603050405020304" pitchFamily="18" charset="0"/>
                        </a:rPr>
                        <a:t>Như thể được mặt trời chiếu sáng…</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2074237212"/>
                  </a:ext>
                </a:extLst>
              </a:tr>
            </a:tbl>
          </a:graphicData>
        </a:graphic>
      </p:graphicFrame>
    </p:spTree>
    <p:extLst>
      <p:ext uri="{BB962C8B-B14F-4D97-AF65-F5344CB8AC3E}">
        <p14:creationId xmlns:p14="http://schemas.microsoft.com/office/powerpoint/2010/main" val="237040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strVal val="#ppt_x"/>
                                          </p:val>
                                        </p:tav>
                                        <p:tav tm="100000">
                                          <p:val>
                                            <p:strVal val="#ppt_x"/>
                                          </p:val>
                                        </p:tav>
                                      </p:tavLst>
                                    </p:anim>
                                    <p:anim calcmode="lin" valueType="num">
                                      <p:cBhvr>
                                        <p:cTn id="15"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xmlns="" id="{90851641-E289-2849-99FF-97CF4B48C398}"/>
              </a:ext>
            </a:extLst>
          </p:cNvPr>
          <p:cNvSpPr>
            <a:spLocks noGrp="1" noChangeArrowheads="1"/>
          </p:cNvSpPr>
          <p:nvPr>
            <p:ph type="title"/>
          </p:nvPr>
        </p:nvSpPr>
        <p:spPr/>
        <p:txBody>
          <a:bodyPr/>
          <a:lstStyle/>
          <a:p>
            <a:endParaRPr lang="x-none" altLang="x-none"/>
          </a:p>
        </p:txBody>
      </p:sp>
      <p:sp>
        <p:nvSpPr>
          <p:cNvPr id="52226" name="Content Placeholder 2">
            <a:extLst>
              <a:ext uri="{FF2B5EF4-FFF2-40B4-BE49-F238E27FC236}">
                <a16:creationId xmlns:a16="http://schemas.microsoft.com/office/drawing/2014/main" xmlns="" id="{C785A24D-E4D4-6941-8C69-47B5E645903F}"/>
              </a:ext>
            </a:extLst>
          </p:cNvPr>
          <p:cNvSpPr>
            <a:spLocks noGrp="1" noChangeArrowheads="1"/>
          </p:cNvSpPr>
          <p:nvPr>
            <p:ph idx="1"/>
          </p:nvPr>
        </p:nvSpPr>
        <p:spPr/>
        <p:txBody>
          <a:bodyPr/>
          <a:lstStyle/>
          <a:p>
            <a:endParaRPr lang="x-none" altLang="x-none"/>
          </a:p>
        </p:txBody>
      </p:sp>
      <p:pic>
        <p:nvPicPr>
          <p:cNvPr id="52227" name="Picture 3">
            <a:extLst>
              <a:ext uri="{FF2B5EF4-FFF2-40B4-BE49-F238E27FC236}">
                <a16:creationId xmlns:a16="http://schemas.microsoft.com/office/drawing/2014/main" xmlns="" id="{BE88C162-F94A-F64B-8406-3CF7B50FFB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154" t="14565" r="10480" b="26611"/>
          <a:stretch>
            <a:fillRect/>
          </a:stretch>
        </p:blipFill>
        <p:spPr bwMode="auto">
          <a:xfrm>
            <a:off x="0" y="0"/>
            <a:ext cx="9144000" cy="6858000"/>
          </a:xfrm>
          <a:prstGeom prst="rect">
            <a:avLst/>
          </a:prstGeom>
          <a:noFill/>
          <a:ln w="158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图片 8" descr="6e3e461d6fe4261ffac34bab182ac1ed">
            <a:extLst>
              <a:ext uri="{FF2B5EF4-FFF2-40B4-BE49-F238E27FC236}">
                <a16:creationId xmlns:a16="http://schemas.microsoft.com/office/drawing/2014/main" xmlns="" id="{8430632B-EA8A-CA45-A61B-B49C059F5F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50" y="-220663"/>
            <a:ext cx="8089900"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6C255E92-2751-924D-9E77-D00ED2B804F8}"/>
              </a:ext>
            </a:extLst>
          </p:cNvPr>
          <p:cNvSpPr txBox="1"/>
          <p:nvPr/>
        </p:nvSpPr>
        <p:spPr>
          <a:xfrm>
            <a:off x="1512276" y="398585"/>
            <a:ext cx="6547522" cy="1268289"/>
          </a:xfrm>
          <a:prstGeom prst="rect">
            <a:avLst/>
          </a:prstGeom>
          <a:noFill/>
        </p:spPr>
        <p:txBody>
          <a:bodyPr spcFirstLastPara="1" wrap="none">
            <a:prstTxWarp prst="textArchUp">
              <a:avLst>
                <a:gd name="adj" fmla="val 10800000"/>
              </a:avLst>
            </a:prstTxWarp>
            <a:spAutoFit/>
          </a:bodyPr>
          <a:lstStyle/>
          <a:p>
            <a:pPr algn="ctr">
              <a:defRPr/>
            </a:pPr>
            <a:endParaRPr lang="en-US" sz="8800" b="1">
              <a:ln>
                <a:solidFill>
                  <a:srgbClr val="FFC000"/>
                </a:solidFill>
              </a:ln>
              <a:solidFill>
                <a:srgbClr val="FF0000"/>
              </a:solidFill>
              <a:latin typeface="Times New Roman" pitchFamily="18" charset="0"/>
              <a:cs typeface="Times New Roman" pitchFamily="18" charset="0"/>
            </a:endParaRPr>
          </a:p>
          <a:p>
            <a:pPr algn="ctr">
              <a:defRPr/>
            </a:pPr>
            <a:endParaRPr lang="en-US" sz="8800" b="1">
              <a:ln>
                <a:solidFill>
                  <a:srgbClr val="FFC000"/>
                </a:solidFill>
              </a:ln>
              <a:solidFill>
                <a:srgbClr val="FF0000"/>
              </a:solidFill>
              <a:latin typeface="Times New Roman" pitchFamily="18" charset="0"/>
              <a:cs typeface="Times New Roman" pitchFamily="18" charset="0"/>
            </a:endParaRPr>
          </a:p>
          <a:p>
            <a:pPr algn="ctr">
              <a:defRPr/>
            </a:pPr>
            <a:r>
              <a:rPr lang="en-US" sz="8800" b="1">
                <a:ln>
                  <a:solidFill>
                    <a:srgbClr val="FFC000"/>
                  </a:solidFill>
                </a:ln>
                <a:solidFill>
                  <a:srgbClr val="FF0000"/>
                </a:solidFill>
                <a:latin typeface="Times New Roman" pitchFamily="18" charset="0"/>
                <a:cs typeface="Times New Roman" pitchFamily="18" charset="0"/>
              </a:rPr>
              <a:t>NẾU </a:t>
            </a:r>
            <a:r>
              <a:rPr lang="en-US" sz="8800" b="1" dirty="0">
                <a:ln>
                  <a:solidFill>
                    <a:srgbClr val="FFC000"/>
                  </a:solidFill>
                </a:ln>
                <a:solidFill>
                  <a:srgbClr val="FF0000"/>
                </a:solidFill>
                <a:latin typeface="Times New Roman" pitchFamily="18" charset="0"/>
                <a:cs typeface="Times New Roman" pitchFamily="18" charset="0"/>
              </a:rPr>
              <a:t>CẬU MUỐN CÓ MỘT </a:t>
            </a:r>
            <a:r>
              <a:rPr lang="en-US" sz="8800" b="1">
                <a:ln>
                  <a:solidFill>
                    <a:srgbClr val="FFC000"/>
                  </a:solidFill>
                </a:ln>
                <a:solidFill>
                  <a:srgbClr val="FF0000"/>
                </a:solidFill>
                <a:latin typeface="Times New Roman" pitchFamily="18" charset="0"/>
                <a:cs typeface="Times New Roman" pitchFamily="18" charset="0"/>
              </a:rPr>
              <a:t>NGƯỜI BẠN</a:t>
            </a:r>
            <a:endParaRPr lang="en-US" sz="8800" b="1" dirty="0">
              <a:ln>
                <a:solidFill>
                  <a:srgbClr val="FFC000"/>
                </a:solidFill>
              </a:ln>
              <a:solidFill>
                <a:srgbClr val="FF0000"/>
              </a:solidFill>
              <a:latin typeface="Times New Roman" pitchFamily="18" charset="0"/>
              <a:cs typeface="Times New Roman" pitchFamily="18" charset="0"/>
            </a:endParaRPr>
          </a:p>
        </p:txBody>
      </p:sp>
      <p:sp>
        <p:nvSpPr>
          <p:cNvPr id="7" name="Rounded Rectangle 6">
            <a:extLst>
              <a:ext uri="{FF2B5EF4-FFF2-40B4-BE49-F238E27FC236}">
                <a16:creationId xmlns:a16="http://schemas.microsoft.com/office/drawing/2014/main" xmlns="" id="{4F8A66F9-7FD3-9543-94E7-4C537CCFD582}"/>
              </a:ext>
            </a:extLst>
          </p:cNvPr>
          <p:cNvSpPr/>
          <p:nvPr/>
        </p:nvSpPr>
        <p:spPr>
          <a:xfrm>
            <a:off x="6032666" y="1457200"/>
            <a:ext cx="3111335" cy="819398"/>
          </a:xfrm>
          <a:prstGeom prst="roundRect">
            <a:avLst/>
          </a:prstGeom>
          <a:ln w="28575"/>
        </p:spPr>
        <p:style>
          <a:lnRef idx="2">
            <a:schemeClr val="accent4"/>
          </a:lnRef>
          <a:fillRef idx="1">
            <a:schemeClr val="lt1"/>
          </a:fillRef>
          <a:effectRef idx="0">
            <a:schemeClr val="accent4"/>
          </a:effectRef>
          <a:fontRef idx="minor">
            <a:schemeClr val="dk1"/>
          </a:fontRef>
        </p:style>
        <p:txBody>
          <a:bodyPr anchor="ctr"/>
          <a:lstStyle/>
          <a:p>
            <a:pPr algn="ctr">
              <a:defRPr/>
            </a:pPr>
            <a:r>
              <a:rPr lang="en-US" b="1" dirty="0">
                <a:ln>
                  <a:solidFill>
                    <a:schemeClr val="tx1"/>
                  </a:solidFill>
                </a:ln>
                <a:solidFill>
                  <a:srgbClr val="FF0000"/>
                </a:solidFill>
                <a:latin typeface="Times New Roman" pitchFamily="18" charset="0"/>
                <a:cs typeface="Times New Roman" pitchFamily="18" charset="0"/>
              </a:rPr>
              <a:t>ĂNG-TOAN-ĐƠXANH-TƠ Ê-XU-PE-RI</a:t>
            </a:r>
          </a:p>
        </p:txBody>
      </p:sp>
      <p:sp>
        <p:nvSpPr>
          <p:cNvPr id="8" name="Rounded Rectangle 6">
            <a:extLst>
              <a:ext uri="{FF2B5EF4-FFF2-40B4-BE49-F238E27FC236}">
                <a16:creationId xmlns:a16="http://schemas.microsoft.com/office/drawing/2014/main" xmlns="" id="{23E3BC8D-94AF-49A1-BDB3-0A72D541239B}"/>
              </a:ext>
            </a:extLst>
          </p:cNvPr>
          <p:cNvSpPr/>
          <p:nvPr/>
        </p:nvSpPr>
        <p:spPr>
          <a:xfrm>
            <a:off x="3229175" y="694141"/>
            <a:ext cx="3517988" cy="467709"/>
          </a:xfrm>
          <a:prstGeom prst="roundRect">
            <a:avLst/>
          </a:prstGeom>
          <a:ln w="28575"/>
        </p:spPr>
        <p:style>
          <a:lnRef idx="2">
            <a:schemeClr val="accent4"/>
          </a:lnRef>
          <a:fillRef idx="1">
            <a:schemeClr val="lt1"/>
          </a:fillRef>
          <a:effectRef idx="0">
            <a:schemeClr val="accent4"/>
          </a:effectRef>
          <a:fontRef idx="minor">
            <a:schemeClr val="dk1"/>
          </a:fontRef>
        </p:style>
        <p:txBody>
          <a:bodyPr anchor="ctr"/>
          <a:lstStyle/>
          <a:p>
            <a:pPr algn="ctr">
              <a:defRPr/>
            </a:pPr>
            <a:r>
              <a:rPr lang="en-US" b="1">
                <a:ln>
                  <a:solidFill>
                    <a:schemeClr val="tx1"/>
                  </a:solidFill>
                </a:ln>
                <a:solidFill>
                  <a:srgbClr val="FF0000"/>
                </a:solidFill>
                <a:latin typeface="Times New Roman" pitchFamily="18" charset="0"/>
                <a:cs typeface="Times New Roman" pitchFamily="18" charset="0"/>
              </a:rPr>
              <a:t>TRÍCH: “ HOÀNG TỬ BÉ ”</a:t>
            </a:r>
            <a:endParaRPr lang="en-US" b="1" dirty="0">
              <a:ln>
                <a:solidFill>
                  <a:schemeClr val="tx1"/>
                </a:solidFill>
              </a:ln>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11273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 calcmode="lin" valueType="num">
                                      <p:cBhvr>
                                        <p:cTn id="17" dur="500" fill="hold"/>
                                        <p:tgtEl>
                                          <p:spTgt spid="7"/>
                                        </p:tgtEl>
                                        <p:attrNameLst>
                                          <p:attrName>style.rotation</p:attrName>
                                        </p:attrNameLst>
                                      </p:cBhvr>
                                      <p:tavLst>
                                        <p:tav tm="0">
                                          <p:val>
                                            <p:fltVal val="360"/>
                                          </p:val>
                                        </p:tav>
                                        <p:tav tm="100000">
                                          <p:val>
                                            <p:fltVal val="0"/>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 calcmode="lin" valueType="num">
                                      <p:cBhvr>
                                        <p:cTn id="25" dur="500" fill="hold"/>
                                        <p:tgtEl>
                                          <p:spTgt spid="8"/>
                                        </p:tgtEl>
                                        <p:attrNameLst>
                                          <p:attrName>style.rotation</p:attrName>
                                        </p:attrNameLst>
                                      </p:cBhvr>
                                      <p:tavLst>
                                        <p:tav tm="0">
                                          <p:val>
                                            <p:fltVal val="360"/>
                                          </p:val>
                                        </p:tav>
                                        <p:tav tm="100000">
                                          <p:val>
                                            <p:fltVal val="0"/>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xmlns=""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xmlns=""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xmlns=""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xmlns=""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xmlns=""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D8890ADE-1DD5-47F6-A993-F00BADBAE097}"/>
              </a:ext>
            </a:extLst>
          </p:cNvPr>
          <p:cNvSpPr/>
          <p:nvPr/>
        </p:nvSpPr>
        <p:spPr>
          <a:xfrm>
            <a:off x="249386" y="1773375"/>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p:txBody>
      </p:sp>
      <p:sp>
        <p:nvSpPr>
          <p:cNvPr id="11" name="TextBox 10">
            <a:extLst>
              <a:ext uri="{FF2B5EF4-FFF2-40B4-BE49-F238E27FC236}">
                <a16:creationId xmlns:a16="http://schemas.microsoft.com/office/drawing/2014/main" xmlns="" id="{E66C4538-46C6-48E9-9EBA-BBA7FAE09753}"/>
              </a:ext>
            </a:extLst>
          </p:cNvPr>
          <p:cNvSpPr txBox="1">
            <a:spLocks noChangeArrowheads="1"/>
          </p:cNvSpPr>
          <p:nvPr/>
        </p:nvSpPr>
        <p:spPr bwMode="auto">
          <a:xfrm>
            <a:off x="-96148" y="727165"/>
            <a:ext cx="3929899"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xmlns="" id="{559E5633-D9B0-449A-B4D1-CBEEBB6A8E95}"/>
              </a:ext>
            </a:extLst>
          </p:cNvPr>
          <p:cNvSpPr/>
          <p:nvPr/>
        </p:nvSpPr>
        <p:spPr>
          <a:xfrm>
            <a:off x="216342" y="1222893"/>
            <a:ext cx="5884985" cy="476349"/>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1. Cuộc gặp gỡ giữa Hoàng tử bé và Cáo.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xmlns="" id="{68B2CB5E-B627-4C1C-BF17-A6B7CCA6A9A2}"/>
              </a:ext>
            </a:extLst>
          </p:cNvPr>
          <p:cNvSpPr/>
          <p:nvPr/>
        </p:nvSpPr>
        <p:spPr>
          <a:xfrm>
            <a:off x="263236" y="2272138"/>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3. Hoàng tử bé chia tay Cáo.</a:t>
            </a:r>
            <a:endParaRPr lang="en-US" sz="2400">
              <a:latin typeface="Times New Roman" panose="02020603050405020304" pitchFamily="18" charset="0"/>
              <a:cs typeface="Times New Roman" panose="02020603050405020304" pitchFamily="18" charset="0"/>
            </a:endParaRPr>
          </a:p>
        </p:txBody>
      </p:sp>
      <p:sp>
        <p:nvSpPr>
          <p:cNvPr id="15" name="Cloud 14">
            <a:extLst>
              <a:ext uri="{FF2B5EF4-FFF2-40B4-BE49-F238E27FC236}">
                <a16:creationId xmlns:a16="http://schemas.microsoft.com/office/drawing/2014/main" xmlns="" id="{4190077C-6CF0-47B8-A2C9-DADCFD9DD075}"/>
              </a:ext>
            </a:extLst>
          </p:cNvPr>
          <p:cNvSpPr/>
          <p:nvPr/>
        </p:nvSpPr>
        <p:spPr>
          <a:xfrm>
            <a:off x="3223210" y="2211388"/>
            <a:ext cx="5907364" cy="2767012"/>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en-US" sz="2400">
                <a:solidFill>
                  <a:srgbClr val="FF0000"/>
                </a:solidFill>
                <a:latin typeface="Times New Roman" panose="02020603050405020304" pitchFamily="18" charset="0"/>
                <a:cs typeface="Times New Roman" panose="02020603050405020304" pitchFamily="18" charset="0"/>
              </a:rPr>
              <a:t>? Khi chia tay hoàng tử bé, cáo đã có những cảm xúc gì? Những cảm xúc ấy có khiến cáo hối tiếc về việc kết bạn với hoàng thử bé không?</a:t>
            </a:r>
          </a:p>
        </p:txBody>
      </p:sp>
      <p:sp>
        <p:nvSpPr>
          <p:cNvPr id="16" name="Rectangle 15">
            <a:extLst>
              <a:ext uri="{FF2B5EF4-FFF2-40B4-BE49-F238E27FC236}">
                <a16:creationId xmlns:a16="http://schemas.microsoft.com/office/drawing/2014/main" xmlns="" id="{6E07D80D-52C5-4D76-A0DF-28D9FE7259A6}"/>
              </a:ext>
            </a:extLst>
          </p:cNvPr>
          <p:cNvSpPr/>
          <p:nvPr/>
        </p:nvSpPr>
        <p:spPr>
          <a:xfrm>
            <a:off x="318662" y="2776657"/>
            <a:ext cx="8617520" cy="2349361"/>
          </a:xfrm>
          <a:prstGeom prst="rect">
            <a:avLst/>
          </a:prstGeom>
        </p:spPr>
        <p:txBody>
          <a:bodyPr wrap="square">
            <a:spAutoFit/>
          </a:bodyPr>
          <a:lstStyle/>
          <a:p>
            <a:pPr>
              <a:lnSpc>
                <a:spcPct val="107000"/>
              </a:lnSpc>
              <a:spcAft>
                <a:spcPts val="800"/>
              </a:spcAft>
            </a:pP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 Cáo</a:t>
            </a:r>
            <a:endParaRPr lang="en-US" sz="240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Cảm xúc: “Mình sẽ khóc mất”.</a:t>
            </a: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=&gt; Buồn nhưng không hối tiếc vì màu lúa mì làm cáo nhớ hoàng tử.</a:t>
            </a: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Suy nghĩ: Cuộc sống không buồn tẻ, sợ hãi mà sẽ tốt đẹp hơn và hạnh phúc hơn.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7" name="图片 8" descr="6fc417983c9675ce1b60e983870aeb8a">
            <a:extLst>
              <a:ext uri="{FF2B5EF4-FFF2-40B4-BE49-F238E27FC236}">
                <a16:creationId xmlns:a16="http://schemas.microsoft.com/office/drawing/2014/main" xmlns="" id="{3A220559-616A-48B6-AA88-A90982210E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3027" y="4950690"/>
            <a:ext cx="2230630" cy="174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904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grpId="1" nodeType="clickEffect">
                                  <p:stCondLst>
                                    <p:cond delay="0"/>
                                  </p:stCondLst>
                                  <p:childTnLst>
                                    <p:animEffect transition="out" filter="blinds(horizontal)">
                                      <p:cBhvr>
                                        <p:cTn id="25" dur="500"/>
                                        <p:tgtEl>
                                          <p:spTgt spid="15"/>
                                        </p:tgtEl>
                                      </p:cBhvr>
                                    </p:animEffect>
                                    <p:set>
                                      <p:cBhvr>
                                        <p:cTn id="26" dur="1" fill="hold">
                                          <p:stCondLst>
                                            <p:cond delay="499"/>
                                          </p:stCondLst>
                                        </p:cTn>
                                        <p:tgtEl>
                                          <p:spTgt spid="15"/>
                                        </p:tgtEl>
                                        <p:attrNameLst>
                                          <p:attrName>style.visibility</p:attrName>
                                        </p:attrNameLst>
                                      </p:cBhvr>
                                      <p:to>
                                        <p:strVal val="hidden"/>
                                      </p:to>
                                    </p:set>
                                  </p:childTnLst>
                                </p:cTn>
                              </p:par>
                              <p:par>
                                <p:cTn id="27" presetID="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5" grpId="1" animBg="1"/>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xmlns=""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xmlns=""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xmlns=""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xmlns=""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xmlns=""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D8890ADE-1DD5-47F6-A993-F00BADBAE097}"/>
              </a:ext>
            </a:extLst>
          </p:cNvPr>
          <p:cNvSpPr/>
          <p:nvPr/>
        </p:nvSpPr>
        <p:spPr>
          <a:xfrm>
            <a:off x="249386" y="1773375"/>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p:txBody>
      </p:sp>
      <p:sp>
        <p:nvSpPr>
          <p:cNvPr id="11" name="TextBox 10">
            <a:extLst>
              <a:ext uri="{FF2B5EF4-FFF2-40B4-BE49-F238E27FC236}">
                <a16:creationId xmlns:a16="http://schemas.microsoft.com/office/drawing/2014/main" xmlns="" id="{E66C4538-46C6-48E9-9EBA-BBA7FAE09753}"/>
              </a:ext>
            </a:extLst>
          </p:cNvPr>
          <p:cNvSpPr txBox="1">
            <a:spLocks noChangeArrowheads="1"/>
          </p:cNvSpPr>
          <p:nvPr/>
        </p:nvSpPr>
        <p:spPr bwMode="auto">
          <a:xfrm>
            <a:off x="-96148" y="727165"/>
            <a:ext cx="3929899"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xmlns="" id="{559E5633-D9B0-449A-B4D1-CBEEBB6A8E95}"/>
              </a:ext>
            </a:extLst>
          </p:cNvPr>
          <p:cNvSpPr/>
          <p:nvPr/>
        </p:nvSpPr>
        <p:spPr>
          <a:xfrm>
            <a:off x="216342" y="1222893"/>
            <a:ext cx="5884985" cy="476349"/>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1. Cuộc gặp gỡ giữa Hoàng tử bé và Cáo.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xmlns="" id="{68B2CB5E-B627-4C1C-BF17-A6B7CCA6A9A2}"/>
              </a:ext>
            </a:extLst>
          </p:cNvPr>
          <p:cNvSpPr/>
          <p:nvPr/>
        </p:nvSpPr>
        <p:spPr>
          <a:xfrm>
            <a:off x="263236" y="2272138"/>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3. Hoàng tử bé chia tay Cáo.</a:t>
            </a:r>
            <a:endParaRPr lang="en-US" sz="2400">
              <a:latin typeface="Times New Roman" panose="02020603050405020304" pitchFamily="18" charset="0"/>
              <a:cs typeface="Times New Roman" panose="02020603050405020304" pitchFamily="18" charset="0"/>
            </a:endParaRPr>
          </a:p>
        </p:txBody>
      </p:sp>
      <p:pic>
        <p:nvPicPr>
          <p:cNvPr id="17" name="图片 8" descr="6fc417983c9675ce1b60e983870aeb8a">
            <a:extLst>
              <a:ext uri="{FF2B5EF4-FFF2-40B4-BE49-F238E27FC236}">
                <a16:creationId xmlns:a16="http://schemas.microsoft.com/office/drawing/2014/main" xmlns="" id="{3A220559-616A-48B6-AA88-A90982210E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0229" y="628067"/>
            <a:ext cx="2230630" cy="1748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loud 17">
            <a:extLst>
              <a:ext uri="{FF2B5EF4-FFF2-40B4-BE49-F238E27FC236}">
                <a16:creationId xmlns:a16="http://schemas.microsoft.com/office/drawing/2014/main" xmlns="" id="{765A521D-40EA-49F2-AFF1-FA5392D535EE}"/>
              </a:ext>
            </a:extLst>
          </p:cNvPr>
          <p:cNvSpPr/>
          <p:nvPr/>
        </p:nvSpPr>
        <p:spPr>
          <a:xfrm>
            <a:off x="3278629" y="2225247"/>
            <a:ext cx="5907364" cy="2767012"/>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en-US" sz="2400">
                <a:solidFill>
                  <a:srgbClr val="FF0000"/>
                </a:solidFill>
                <a:latin typeface="Times New Roman" panose="02020603050405020304" pitchFamily="18" charset="0"/>
                <a:cs typeface="Times New Roman" panose="02020603050405020304" pitchFamily="18" charset="0"/>
              </a:rPr>
              <a:t>? Hoàng tử bé đã nhắc lại những lời nào của cáo để cho nhớ? Nêu cảm nhận của em về ý nghĩa của một trong những lời nói đó?</a:t>
            </a:r>
          </a:p>
        </p:txBody>
      </p:sp>
      <p:sp>
        <p:nvSpPr>
          <p:cNvPr id="19" name="Rectangle 18">
            <a:extLst>
              <a:ext uri="{FF2B5EF4-FFF2-40B4-BE49-F238E27FC236}">
                <a16:creationId xmlns:a16="http://schemas.microsoft.com/office/drawing/2014/main" xmlns="" id="{DB55E645-9629-4964-930A-09B15572F0B3}"/>
              </a:ext>
            </a:extLst>
          </p:cNvPr>
          <p:cNvSpPr/>
          <p:nvPr/>
        </p:nvSpPr>
        <p:spPr>
          <a:xfrm>
            <a:off x="235525" y="2797655"/>
            <a:ext cx="8839199" cy="3242298"/>
          </a:xfrm>
          <a:prstGeom prst="rect">
            <a:avLst/>
          </a:prstGeom>
        </p:spPr>
        <p:txBody>
          <a:bodyPr wrap="square">
            <a:spAutoFit/>
          </a:bodyPr>
          <a:lstStyle/>
          <a:p>
            <a:pPr>
              <a:lnSpc>
                <a:spcPct val="107000"/>
              </a:lnSpc>
              <a:spcAft>
                <a:spcPts val="800"/>
              </a:spcAft>
            </a:pP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Hoàng</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tử</a:t>
            </a:r>
            <a:r>
              <a:rPr lang="en-US"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bé</a:t>
            </a:r>
            <a:endPar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Nhắc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nói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nhớ</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latin typeface="Times New Roman" panose="02020603050405020304" pitchFamily="18" charset="0"/>
                <a:ea typeface="Calibri" panose="020F0502020204030204" pitchFamily="34" charset="0"/>
                <a:cs typeface="Times New Roman" panose="02020603050405020304" pitchFamily="18" charset="0"/>
              </a:rPr>
              <a:t> ta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thấy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rõ</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Điều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cốt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lõi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vô</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trần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bỏ</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hoa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hồng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khiến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a:latin typeface="Times New Roman" panose="02020603050405020304" pitchFamily="18" charset="0"/>
                <a:ea typeface="Calibri" panose="020F0502020204030204" pitchFamily="34" charset="0"/>
                <a:cs typeface="Times New Roman" panose="02020603050405020304" pitchFamily="18" charset="0"/>
              </a:rPr>
              <a:t>b</a:t>
            </a:r>
            <a:r>
              <a:rPr lang="en-US" sz="2400" smtClean="0">
                <a:latin typeface="Times New Roman" panose="02020603050405020304" pitchFamily="18" charset="0"/>
                <a:ea typeface="Calibri" panose="020F0502020204030204" pitchFamily="34" charset="0"/>
                <a:cs typeface="Times New Roman" panose="02020603050405020304" pitchFamily="18" charset="0"/>
              </a:rPr>
              <a:t>ông</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hồng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trở</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quan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thế</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mãi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mãi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hóa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hồng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536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circle(in)">
                                      <p:cBhvr>
                                        <p:cTn id="14" dur="2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1" nodeType="clickEffect">
                                  <p:stCondLst>
                                    <p:cond delay="0"/>
                                  </p:stCondLst>
                                  <p:childTnLst>
                                    <p:animEffect transition="out" filter="blinds(horizontal)">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par>
                                <p:cTn id="20" presetID="6" presetClass="entr" presetSubtype="16" fill="hold" nodeType="withEffect">
                                  <p:stCondLst>
                                    <p:cond delay="0"/>
                                  </p:stCondLst>
                                  <p:childTnLst>
                                    <p:set>
                                      <p:cBhvr>
                                        <p:cTn id="21" dur="1" fill="hold">
                                          <p:stCondLst>
                                            <p:cond delay="0"/>
                                          </p:stCondLst>
                                        </p:cTn>
                                        <p:tgtEl>
                                          <p:spTgt spid="19">
                                            <p:txEl>
                                              <p:pRg st="0" end="0"/>
                                            </p:txEl>
                                          </p:spTgt>
                                        </p:tgtEl>
                                        <p:attrNameLst>
                                          <p:attrName>style.visibility</p:attrName>
                                        </p:attrNameLst>
                                      </p:cBhvr>
                                      <p:to>
                                        <p:strVal val="visible"/>
                                      </p:to>
                                    </p:set>
                                    <p:animEffect transition="in" filter="circle(in)">
                                      <p:cBhvr>
                                        <p:cTn id="22" dur="2000"/>
                                        <p:tgtEl>
                                          <p:spTgt spid="19">
                                            <p:txEl>
                                              <p:pRg st="0" end="0"/>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19">
                                            <p:txEl>
                                              <p:pRg st="1" end="1"/>
                                            </p:txEl>
                                          </p:spTgt>
                                        </p:tgtEl>
                                        <p:attrNameLst>
                                          <p:attrName>style.visibility</p:attrName>
                                        </p:attrNameLst>
                                      </p:cBhvr>
                                      <p:to>
                                        <p:strVal val="visible"/>
                                      </p:to>
                                    </p:set>
                                    <p:animEffect transition="in" filter="circle(in)">
                                      <p:cBhvr>
                                        <p:cTn id="25" dur="2000"/>
                                        <p:tgtEl>
                                          <p:spTgt spid="1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9">
                                            <p:txEl>
                                              <p:pRg st="2" end="2"/>
                                            </p:txEl>
                                          </p:spTgt>
                                        </p:tgtEl>
                                        <p:attrNameLst>
                                          <p:attrName>style.visibility</p:attrName>
                                        </p:attrNameLst>
                                      </p:cBhvr>
                                      <p:to>
                                        <p:strVal val="visible"/>
                                      </p:to>
                                    </p:set>
                                    <p:anim calcmode="lin" valueType="num">
                                      <p:cBhvr additive="base">
                                        <p:cTn id="30"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9">
                                            <p:txEl>
                                              <p:pRg st="3" end="3"/>
                                            </p:txEl>
                                          </p:spTgt>
                                        </p:tgtEl>
                                        <p:attrNameLst>
                                          <p:attrName>style.visibility</p:attrName>
                                        </p:attrNameLst>
                                      </p:cBhvr>
                                      <p:to>
                                        <p:strVal val="visible"/>
                                      </p:to>
                                    </p:set>
                                    <p:anim calcmode="lin" valueType="num">
                                      <p:cBhvr additive="base">
                                        <p:cTn id="36"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9">
                                            <p:txEl>
                                              <p:pRg st="4" end="4"/>
                                            </p:txEl>
                                          </p:spTgt>
                                        </p:tgtEl>
                                        <p:attrNameLst>
                                          <p:attrName>style.visibility</p:attrName>
                                        </p:attrNameLst>
                                      </p:cBhvr>
                                      <p:to>
                                        <p:strVal val="visible"/>
                                      </p:to>
                                    </p:set>
                                    <p:anim calcmode="lin" valueType="num">
                                      <p:cBhvr additive="base">
                                        <p:cTn id="42"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xmlns=""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xmlns=""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xmlns=""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xmlns=""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xmlns=""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6A9AD5CB-1791-4C4D-9F51-9AECC896519C}"/>
              </a:ext>
            </a:extLst>
          </p:cNvPr>
          <p:cNvSpPr/>
          <p:nvPr/>
        </p:nvSpPr>
        <p:spPr>
          <a:xfrm>
            <a:off x="290950" y="1773375"/>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Kết bạn và cảm hóa.</a:t>
            </a:r>
          </a:p>
        </p:txBody>
      </p:sp>
      <p:sp>
        <p:nvSpPr>
          <p:cNvPr id="11" name="TextBox 10">
            <a:extLst>
              <a:ext uri="{FF2B5EF4-FFF2-40B4-BE49-F238E27FC236}">
                <a16:creationId xmlns:a16="http://schemas.microsoft.com/office/drawing/2014/main" xmlns="" id="{E5EE161F-B94D-4048-9109-92F0EBCAFEC8}"/>
              </a:ext>
            </a:extLst>
          </p:cNvPr>
          <p:cNvSpPr txBox="1">
            <a:spLocks noChangeArrowheads="1"/>
          </p:cNvSpPr>
          <p:nvPr/>
        </p:nvSpPr>
        <p:spPr bwMode="auto">
          <a:xfrm>
            <a:off x="-54584" y="727165"/>
            <a:ext cx="3929899"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II. TÌM HIỂU CHI TIẾT</a:t>
            </a:r>
          </a:p>
        </p:txBody>
      </p:sp>
      <p:sp>
        <p:nvSpPr>
          <p:cNvPr id="12" name="Rectangle 11">
            <a:extLst>
              <a:ext uri="{FF2B5EF4-FFF2-40B4-BE49-F238E27FC236}">
                <a16:creationId xmlns:a16="http://schemas.microsoft.com/office/drawing/2014/main" xmlns="" id="{D3944D11-ED12-438B-AD80-5D7EDAD6B3BE}"/>
              </a:ext>
            </a:extLst>
          </p:cNvPr>
          <p:cNvSpPr/>
          <p:nvPr/>
        </p:nvSpPr>
        <p:spPr>
          <a:xfrm>
            <a:off x="257906" y="1222893"/>
            <a:ext cx="5884985" cy="476349"/>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1. Cuộc gặp gỡ giữa Hoàng tử bé và Cáo.</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xmlns="" id="{E850315A-0DB1-4C7E-85EE-3A6DC408EB9D}"/>
              </a:ext>
            </a:extLst>
          </p:cNvPr>
          <p:cNvSpPr/>
          <p:nvPr/>
        </p:nvSpPr>
        <p:spPr>
          <a:xfrm>
            <a:off x="304800" y="2272138"/>
            <a:ext cx="5907364" cy="461665"/>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3. Hoàng tử bé chia tay Cáo.</a:t>
            </a:r>
            <a:endParaRPr lang="en-US" sz="2400">
              <a:latin typeface="Times New Roman" panose="02020603050405020304" pitchFamily="18" charset="0"/>
              <a:cs typeface="Times New Roman" panose="02020603050405020304" pitchFamily="18" charset="0"/>
            </a:endParaRPr>
          </a:p>
        </p:txBody>
      </p:sp>
      <p:sp>
        <p:nvSpPr>
          <p:cNvPr id="15" name="Cloud 14">
            <a:extLst>
              <a:ext uri="{FF2B5EF4-FFF2-40B4-BE49-F238E27FC236}">
                <a16:creationId xmlns:a16="http://schemas.microsoft.com/office/drawing/2014/main" xmlns="" id="{13188E63-8465-4E1F-B1BF-E546D09AC132}"/>
              </a:ext>
            </a:extLst>
          </p:cNvPr>
          <p:cNvSpPr/>
          <p:nvPr/>
        </p:nvSpPr>
        <p:spPr>
          <a:xfrm>
            <a:off x="4100945" y="2848702"/>
            <a:ext cx="5001495" cy="2767012"/>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en-US" sz="2400">
                <a:solidFill>
                  <a:srgbClr val="FF0000"/>
                </a:solidFill>
                <a:latin typeface="Times New Roman" panose="02020603050405020304" pitchFamily="18" charset="0"/>
                <a:cs typeface="Times New Roman" panose="02020603050405020304" pitchFamily="18" charset="0"/>
              </a:rPr>
              <a:t>? Cáo đã chia sẻ với hoàng tử nhiều bài học về tình bạn. Em thấy bài học nào ý nghĩa, gần gũi với mình?</a:t>
            </a:r>
          </a:p>
        </p:txBody>
      </p:sp>
      <p:sp>
        <p:nvSpPr>
          <p:cNvPr id="16" name="Rectangle 15">
            <a:extLst>
              <a:ext uri="{FF2B5EF4-FFF2-40B4-BE49-F238E27FC236}">
                <a16:creationId xmlns:a16="http://schemas.microsoft.com/office/drawing/2014/main" xmlns="" id="{EC62566E-E485-427C-BB7B-23FA30632F2E}"/>
              </a:ext>
            </a:extLst>
          </p:cNvPr>
          <p:cNvSpPr/>
          <p:nvPr/>
        </p:nvSpPr>
        <p:spPr>
          <a:xfrm>
            <a:off x="313326" y="2747754"/>
            <a:ext cx="8581294" cy="3146887"/>
          </a:xfrm>
          <a:prstGeom prst="rect">
            <a:avLst/>
          </a:prstGeom>
        </p:spPr>
        <p:txBody>
          <a:bodyPr wrap="square">
            <a:spAutoFit/>
          </a:bodyPr>
          <a:lstStyle/>
          <a:p>
            <a:pPr>
              <a:lnSpc>
                <a:spcPct val="107000"/>
              </a:lnSpc>
              <a:spcAft>
                <a:spcPts val="800"/>
              </a:spcAft>
            </a:pPr>
            <a:r>
              <a:rPr lang="en-US" sz="2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 Món quà Cáo dành tặng Hoàng tử:</a:t>
            </a:r>
            <a:endParaRPr lang="en-US" sz="2400" b="1">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Bài học về cách kết bạn: cần thân thiện, kiên nhẫn, dành thời gian để cảm hóa nhau</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Ý nghĩa của tình bạn: mang đến niềm vui, hạnh phúc, khiến cuộc sống trở nên phong phú, tươi đẹp</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Bài học về cách nhìn nhận, đánh giá, trách nhiệm với bạn bè: biết thấy rõ trái tim, biết quan tấm, lắng nghe, thấu hiểu. sẻ chia, bảo vệ</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215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 calcmode="lin" valueType="num">
                                      <p:cBhvr additive="base">
                                        <p:cTn id="14"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circle(in)">
                                      <p:cBhvr>
                                        <p:cTn id="20" dur="20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grpId="1" nodeType="clickEffect">
                                  <p:stCondLst>
                                    <p:cond delay="0"/>
                                  </p:stCondLst>
                                  <p:childTnLst>
                                    <p:animEffect transition="out" filter="blinds(horizontal)">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16">
                                            <p:txEl>
                                              <p:pRg st="1" end="1"/>
                                            </p:txEl>
                                          </p:spTgt>
                                        </p:tgtEl>
                                        <p:attrNameLst>
                                          <p:attrName>style.visibility</p:attrName>
                                        </p:attrNameLst>
                                      </p:cBhvr>
                                      <p:to>
                                        <p:strVal val="visible"/>
                                      </p:to>
                                    </p:set>
                                    <p:animEffect transition="in" filter="fade">
                                      <p:cBhvr>
                                        <p:cTn id="28" dur="500"/>
                                        <p:tgtEl>
                                          <p:spTgt spid="1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xEl>
                                              <p:pRg st="2" end="2"/>
                                            </p:txEl>
                                          </p:spTgt>
                                        </p:tgtEl>
                                        <p:attrNameLst>
                                          <p:attrName>style.visibility</p:attrName>
                                        </p:attrNameLst>
                                      </p:cBhvr>
                                      <p:to>
                                        <p:strVal val="visible"/>
                                      </p:to>
                                    </p:set>
                                    <p:animEffect transition="in" filter="fade">
                                      <p:cBhvr>
                                        <p:cTn id="33" dur="500"/>
                                        <p:tgtEl>
                                          <p:spTgt spid="1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6">
                                            <p:txEl>
                                              <p:pRg st="3" end="3"/>
                                            </p:txEl>
                                          </p:spTgt>
                                        </p:tgtEl>
                                        <p:attrNameLst>
                                          <p:attrName>style.visibility</p:attrName>
                                        </p:attrNameLst>
                                      </p:cBhvr>
                                      <p:to>
                                        <p:strVal val="visible"/>
                                      </p:to>
                                    </p:set>
                                    <p:animEffect transition="in" filter="fade">
                                      <p:cBhvr>
                                        <p:cTn id="38"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xmlns="" id="{61EF4F2A-41DA-7C4C-96B5-DE954AE3E1A8}"/>
              </a:ext>
            </a:extLst>
          </p:cNvPr>
          <p:cNvSpPr>
            <a:spLocks noGrp="1" noChangeArrowheads="1"/>
          </p:cNvSpPr>
          <p:nvPr>
            <p:ph type="title"/>
          </p:nvPr>
        </p:nvSpPr>
        <p:spPr/>
        <p:txBody>
          <a:bodyPr/>
          <a:lstStyle/>
          <a:p>
            <a:endParaRPr lang="x-none" altLang="x-none"/>
          </a:p>
        </p:txBody>
      </p:sp>
      <p:sp>
        <p:nvSpPr>
          <p:cNvPr id="57346" name="Content Placeholder 2">
            <a:extLst>
              <a:ext uri="{FF2B5EF4-FFF2-40B4-BE49-F238E27FC236}">
                <a16:creationId xmlns:a16="http://schemas.microsoft.com/office/drawing/2014/main" xmlns="" id="{02DEFA64-5028-2D4A-8867-ABAB1EEF7B99}"/>
              </a:ext>
            </a:extLst>
          </p:cNvPr>
          <p:cNvSpPr>
            <a:spLocks noGrp="1" noChangeArrowheads="1"/>
          </p:cNvSpPr>
          <p:nvPr>
            <p:ph idx="1"/>
          </p:nvPr>
        </p:nvSpPr>
        <p:spPr/>
        <p:txBody>
          <a:bodyPr/>
          <a:lstStyle/>
          <a:p>
            <a:endParaRPr lang="x-none" altLang="x-none"/>
          </a:p>
        </p:txBody>
      </p:sp>
      <p:pic>
        <p:nvPicPr>
          <p:cNvPr id="57347" name="Picture 3">
            <a:extLst>
              <a:ext uri="{FF2B5EF4-FFF2-40B4-BE49-F238E27FC236}">
                <a16:creationId xmlns:a16="http://schemas.microsoft.com/office/drawing/2014/main" xmlns="" id="{CAD27542-50B2-FF48-9AB0-578DEDCBF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154" t="14565" r="10480" b="26611"/>
          <a:stretch>
            <a:fillRect/>
          </a:stretch>
        </p:blipFill>
        <p:spPr bwMode="auto">
          <a:xfrm>
            <a:off x="0" y="0"/>
            <a:ext cx="9144000" cy="6858000"/>
          </a:xfrm>
          <a:prstGeom prst="rect">
            <a:avLst/>
          </a:prstGeom>
          <a:noFill/>
          <a:ln w="158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7348" name="图片 1">
            <a:extLst>
              <a:ext uri="{FF2B5EF4-FFF2-40B4-BE49-F238E27FC236}">
                <a16:creationId xmlns:a16="http://schemas.microsoft.com/office/drawing/2014/main" xmlns="" id="{809F391D-DBAA-5646-A8B9-515911005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31120" y="-1229518"/>
            <a:ext cx="6481763"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图片 1">
            <a:extLst>
              <a:ext uri="{FF2B5EF4-FFF2-40B4-BE49-F238E27FC236}">
                <a16:creationId xmlns:a16="http://schemas.microsoft.com/office/drawing/2014/main" xmlns="" id="{1DB72A2D-2FC4-1446-A694-E264D15DE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46994" y="-1264154"/>
            <a:ext cx="6481762"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27">
            <a:extLst>
              <a:ext uri="{FF2B5EF4-FFF2-40B4-BE49-F238E27FC236}">
                <a16:creationId xmlns:a16="http://schemas.microsoft.com/office/drawing/2014/main" xmlns="" id="{7921BCE0-4062-E148-8AE9-48F262346E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25" y="-6639"/>
            <a:ext cx="8842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27">
            <a:extLst>
              <a:ext uri="{FF2B5EF4-FFF2-40B4-BE49-F238E27FC236}">
                <a16:creationId xmlns:a16="http://schemas.microsoft.com/office/drawing/2014/main" xmlns="" id="{1504B1A1-819B-F648-8661-9E09DBA114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0413" y="390527"/>
            <a:ext cx="8826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xmlns="" id="{D6FB14EC-740D-F043-9BA3-8137C046C906}"/>
              </a:ext>
            </a:extLst>
          </p:cNvPr>
          <p:cNvSpPr txBox="1">
            <a:spLocks noChangeArrowheads="1"/>
          </p:cNvSpPr>
          <p:nvPr/>
        </p:nvSpPr>
        <p:spPr bwMode="auto">
          <a:xfrm>
            <a:off x="1482444" y="543777"/>
            <a:ext cx="27863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x-none" sz="2800" b="1">
                <a:solidFill>
                  <a:srgbClr val="FF0000"/>
                </a:solidFill>
                <a:latin typeface="Times New Roman" panose="02020603050405020304" pitchFamily="18" charset="0"/>
                <a:cs typeface="Times New Roman" panose="02020603050405020304" pitchFamily="18" charset="0"/>
              </a:rPr>
              <a:t>Làm việc cặp đôi</a:t>
            </a:r>
          </a:p>
        </p:txBody>
      </p:sp>
      <p:sp>
        <p:nvSpPr>
          <p:cNvPr id="17" name="Cloud 16">
            <a:extLst>
              <a:ext uri="{FF2B5EF4-FFF2-40B4-BE49-F238E27FC236}">
                <a16:creationId xmlns:a16="http://schemas.microsoft.com/office/drawing/2014/main" xmlns="" id="{8A0C7CE6-92C4-AF42-BC70-E74C7204B06C}"/>
              </a:ext>
            </a:extLst>
          </p:cNvPr>
          <p:cNvSpPr/>
          <p:nvPr/>
        </p:nvSpPr>
        <p:spPr>
          <a:xfrm>
            <a:off x="2682877" y="880192"/>
            <a:ext cx="5962359" cy="2255539"/>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en-US" sz="2400">
                <a:solidFill>
                  <a:srgbClr val="FF0000"/>
                </a:solidFill>
                <a:latin typeface="Times New Roman" panose="02020603050405020304" pitchFamily="18" charset="0"/>
                <a:cs typeface="Times New Roman" panose="02020603050405020304" pitchFamily="18" charset="0"/>
              </a:rPr>
              <a:t>? Theo em, nhân vật cáo có phải là nhân vật của truyện đồng thoại không? Vì sao</a:t>
            </a:r>
          </a:p>
        </p:txBody>
      </p:sp>
      <p:sp>
        <p:nvSpPr>
          <p:cNvPr id="18" name="Rounded Rectangle 4">
            <a:extLst>
              <a:ext uri="{FF2B5EF4-FFF2-40B4-BE49-F238E27FC236}">
                <a16:creationId xmlns:a16="http://schemas.microsoft.com/office/drawing/2014/main" xmlns="" id="{1BFEDB4F-7B03-44D0-8059-2D27E9C43F47}"/>
              </a:ext>
            </a:extLst>
          </p:cNvPr>
          <p:cNvSpPr/>
          <p:nvPr/>
        </p:nvSpPr>
        <p:spPr>
          <a:xfrm>
            <a:off x="734292" y="3205598"/>
            <a:ext cx="7751622" cy="2644814"/>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lvl="0"/>
            <a:r>
              <a:rPr lang="en-US" sz="2400">
                <a:latin typeface="Times New Roman" panose="02020603050405020304" pitchFamily="18" charset="0"/>
                <a:ea typeface="Calibri" panose="020F0502020204030204" pitchFamily="34" charset="0"/>
              </a:rPr>
              <a:t>Nhân vật cáo là nhân vật của truyện đồng thoại vì là con vật được nhân hóa, biết nói chuyện. Nó vẫn mang đặc tính của loài cáo: săn gà và bị người săn bắt, nhưng bên cạnh đó, nó mang đặc điểm của con người: có khát khao được kết bạn, được trân trọng và đón nhận những điều tốt đẹp của bản thân.</a:t>
            </a:r>
            <a:endParaRPr lang="en-US" sz="2400">
              <a:latin typeface="Times New Roman" panose="02020603050405020304" pitchFamily="18" charset="0"/>
              <a:cs typeface="Times New Roman" panose="02020603050405020304" pitchFamily="18" charset="0"/>
            </a:endParaRPr>
          </a:p>
        </p:txBody>
      </p:sp>
      <p:pic>
        <p:nvPicPr>
          <p:cNvPr id="19" name="图片 8" descr="6fc417983c9675ce1b60e983870aeb8a">
            <a:extLst>
              <a:ext uri="{FF2B5EF4-FFF2-40B4-BE49-F238E27FC236}">
                <a16:creationId xmlns:a16="http://schemas.microsoft.com/office/drawing/2014/main" xmlns="" id="{9EDB8F36-7E14-433C-80E8-8A2A221C74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93" y="1089861"/>
            <a:ext cx="2446578" cy="209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13"/>
                                        </p:tgtEl>
                                        <p:attrNameLst>
                                          <p:attrName>r</p:attrName>
                                        </p:attrNameLst>
                                      </p:cBhvr>
                                    </p:animRot>
                                  </p:childTnLst>
                                </p:cTn>
                              </p:par>
                              <p:par>
                                <p:cTn id="11" presetID="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8" presetClass="emph" presetSubtype="0" fill="hold" nodeType="withEffect">
                                  <p:stCondLst>
                                    <p:cond delay="0"/>
                                  </p:stCondLst>
                                  <p:childTnLst>
                                    <p:animRot by="21600000">
                                      <p:cBhvr>
                                        <p:cTn id="16" dur="2000" fill="hold"/>
                                        <p:tgtEl>
                                          <p:spTgt spid="14"/>
                                        </p:tgtEl>
                                        <p:attrNameLst>
                                          <p:attrName>r</p:attrName>
                                        </p:attrNameLst>
                                      </p:cBhvr>
                                    </p:animRo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ppt_x</p:attrName>
                                        </p:attrNameLst>
                                      </p:cBhvr>
                                      <p:tavLst>
                                        <p:tav tm="0">
                                          <p:val>
                                            <p:strVal val="#ppt_x-.2"/>
                                          </p:val>
                                        </p:tav>
                                        <p:tav tm="100000">
                                          <p:val>
                                            <p:strVal val="#ppt_x"/>
                                          </p:val>
                                        </p:tav>
                                      </p:tavLst>
                                    </p:anim>
                                    <p:anim calcmode="lin" valueType="num">
                                      <p:cBhvr>
                                        <p:cTn id="22"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xit" presetSubtype="10" fill="hold" grpId="1" nodeType="clickEffect">
                                  <p:stCondLst>
                                    <p:cond delay="0"/>
                                  </p:stCondLst>
                                  <p:childTnLst>
                                    <p:animEffect transition="out" filter="blinds(horizontal)">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dissolve">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xmlns="" id="{61EF4F2A-41DA-7C4C-96B5-DE954AE3E1A8}"/>
              </a:ext>
            </a:extLst>
          </p:cNvPr>
          <p:cNvSpPr>
            <a:spLocks noGrp="1" noChangeArrowheads="1"/>
          </p:cNvSpPr>
          <p:nvPr>
            <p:ph type="title"/>
          </p:nvPr>
        </p:nvSpPr>
        <p:spPr/>
        <p:txBody>
          <a:bodyPr/>
          <a:lstStyle/>
          <a:p>
            <a:endParaRPr lang="x-none" altLang="x-none"/>
          </a:p>
        </p:txBody>
      </p:sp>
      <p:sp>
        <p:nvSpPr>
          <p:cNvPr id="57346" name="Content Placeholder 2">
            <a:extLst>
              <a:ext uri="{FF2B5EF4-FFF2-40B4-BE49-F238E27FC236}">
                <a16:creationId xmlns:a16="http://schemas.microsoft.com/office/drawing/2014/main" xmlns="" id="{02DEFA64-5028-2D4A-8867-ABAB1EEF7B99}"/>
              </a:ext>
            </a:extLst>
          </p:cNvPr>
          <p:cNvSpPr>
            <a:spLocks noGrp="1" noChangeArrowheads="1"/>
          </p:cNvSpPr>
          <p:nvPr>
            <p:ph idx="1"/>
          </p:nvPr>
        </p:nvSpPr>
        <p:spPr/>
        <p:txBody>
          <a:bodyPr/>
          <a:lstStyle/>
          <a:p>
            <a:endParaRPr lang="x-none" altLang="x-none"/>
          </a:p>
        </p:txBody>
      </p:sp>
      <p:pic>
        <p:nvPicPr>
          <p:cNvPr id="57347" name="Picture 3">
            <a:extLst>
              <a:ext uri="{FF2B5EF4-FFF2-40B4-BE49-F238E27FC236}">
                <a16:creationId xmlns:a16="http://schemas.microsoft.com/office/drawing/2014/main" xmlns="" id="{CAD27542-50B2-FF48-9AB0-578DEDCBF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154" t="14565" r="10480" b="26611"/>
          <a:stretch>
            <a:fillRect/>
          </a:stretch>
        </p:blipFill>
        <p:spPr bwMode="auto">
          <a:xfrm>
            <a:off x="0" y="0"/>
            <a:ext cx="9144000" cy="6858000"/>
          </a:xfrm>
          <a:prstGeom prst="rect">
            <a:avLst/>
          </a:prstGeom>
          <a:noFill/>
          <a:ln w="158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7348" name="图片 1">
            <a:extLst>
              <a:ext uri="{FF2B5EF4-FFF2-40B4-BE49-F238E27FC236}">
                <a16:creationId xmlns:a16="http://schemas.microsoft.com/office/drawing/2014/main" xmlns="" id="{809F391D-DBAA-5646-A8B9-515911005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31120" y="-1229518"/>
            <a:ext cx="6481763"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图片 1">
            <a:extLst>
              <a:ext uri="{FF2B5EF4-FFF2-40B4-BE49-F238E27FC236}">
                <a16:creationId xmlns:a16="http://schemas.microsoft.com/office/drawing/2014/main" xmlns="" id="{1DB72A2D-2FC4-1446-A694-E264D15DE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46994" y="-1264154"/>
            <a:ext cx="6481762"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27">
            <a:extLst>
              <a:ext uri="{FF2B5EF4-FFF2-40B4-BE49-F238E27FC236}">
                <a16:creationId xmlns:a16="http://schemas.microsoft.com/office/drawing/2014/main" xmlns="" id="{7921BCE0-4062-E148-8AE9-48F262346E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25" y="-6639"/>
            <a:ext cx="8842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27">
            <a:extLst>
              <a:ext uri="{FF2B5EF4-FFF2-40B4-BE49-F238E27FC236}">
                <a16:creationId xmlns:a16="http://schemas.microsoft.com/office/drawing/2014/main" xmlns="" id="{1504B1A1-819B-F648-8661-9E09DBA114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0413" y="390527"/>
            <a:ext cx="8826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loud 16">
            <a:extLst>
              <a:ext uri="{FF2B5EF4-FFF2-40B4-BE49-F238E27FC236}">
                <a16:creationId xmlns:a16="http://schemas.microsoft.com/office/drawing/2014/main" xmlns="" id="{8A0C7CE6-92C4-AF42-BC70-E74C7204B06C}"/>
              </a:ext>
            </a:extLst>
          </p:cNvPr>
          <p:cNvSpPr/>
          <p:nvPr/>
        </p:nvSpPr>
        <p:spPr>
          <a:xfrm>
            <a:off x="2405784" y="490918"/>
            <a:ext cx="6769963" cy="2644813"/>
          </a:xfrm>
          <a:prstGeom prst="cloud">
            <a:avLst/>
          </a:prstGeom>
          <a:ln>
            <a:solidFill>
              <a:srgbClr val="C00000"/>
            </a:solidFill>
          </a:ln>
        </p:spPr>
        <p:style>
          <a:lnRef idx="2">
            <a:schemeClr val="accent5"/>
          </a:lnRef>
          <a:fillRef idx="1">
            <a:schemeClr val="lt1"/>
          </a:fillRef>
          <a:effectRef idx="0">
            <a:schemeClr val="accent5"/>
          </a:effectRef>
          <a:fontRef idx="minor">
            <a:schemeClr val="dk1"/>
          </a:fontRef>
        </p:style>
        <p:txBody>
          <a:bodyPr anchor="ctr"/>
          <a:lstStyle/>
          <a:p>
            <a:r>
              <a:rPr lang="vi-VN" sz="2400">
                <a:solidFill>
                  <a:srgbClr val="FF0000"/>
                </a:solidFill>
                <a:latin typeface="Times New Roman" panose="02020603050405020304" pitchFamily="18" charset="0"/>
                <a:cs typeface="Times New Roman" panose="02020603050405020304" pitchFamily="18" charset="0"/>
              </a:rPr>
              <a:t>? Nêu những biện pháp nghệ thuật được sử dụng trong văn bản?</a:t>
            </a:r>
            <a:endParaRPr lang="en-US" sz="2400">
              <a:solidFill>
                <a:srgbClr val="FF0000"/>
              </a:solidFill>
              <a:latin typeface="Times New Roman" panose="02020603050405020304" pitchFamily="18" charset="0"/>
              <a:cs typeface="Times New Roman" panose="02020603050405020304" pitchFamily="18" charset="0"/>
            </a:endParaRPr>
          </a:p>
          <a:p>
            <a:r>
              <a:rPr lang="vi-VN" sz="2400">
                <a:solidFill>
                  <a:srgbClr val="FF0000"/>
                </a:solidFill>
                <a:latin typeface="Times New Roman" panose="02020603050405020304" pitchFamily="18" charset="0"/>
                <a:cs typeface="Times New Roman" panose="02020603050405020304" pitchFamily="18" charset="0"/>
              </a:rPr>
              <a:t>? Nội dung chính của văn bản ?</a:t>
            </a:r>
            <a:endParaRPr lang="en-US" sz="2400">
              <a:solidFill>
                <a:srgbClr val="FF0000"/>
              </a:solidFill>
              <a:latin typeface="Times New Roman" panose="02020603050405020304" pitchFamily="18" charset="0"/>
              <a:cs typeface="Times New Roman" panose="02020603050405020304" pitchFamily="18" charset="0"/>
            </a:endParaRPr>
          </a:p>
          <a:p>
            <a:r>
              <a:rPr lang="vi-VN" sz="2400">
                <a:solidFill>
                  <a:srgbClr val="FF0000"/>
                </a:solidFill>
                <a:latin typeface="Times New Roman" panose="02020603050405020304" pitchFamily="18" charset="0"/>
                <a:cs typeface="Times New Roman" panose="02020603050405020304" pitchFamily="18" charset="0"/>
              </a:rPr>
              <a:t>? Ý nghĩa của văn bản.</a:t>
            </a:r>
            <a:endParaRPr lang="en-US" sz="2400">
              <a:solidFill>
                <a:srgbClr val="FF0000"/>
              </a:solidFill>
              <a:latin typeface="Times New Roman" panose="02020603050405020304" pitchFamily="18" charset="0"/>
              <a:cs typeface="Times New Roman" panose="02020603050405020304" pitchFamily="18" charset="0"/>
            </a:endParaRPr>
          </a:p>
        </p:txBody>
      </p:sp>
      <p:sp>
        <p:nvSpPr>
          <p:cNvPr id="18" name="Rounded Rectangle 4">
            <a:extLst>
              <a:ext uri="{FF2B5EF4-FFF2-40B4-BE49-F238E27FC236}">
                <a16:creationId xmlns:a16="http://schemas.microsoft.com/office/drawing/2014/main" xmlns="" id="{1BFEDB4F-7B03-44D0-8059-2D27E9C43F47}"/>
              </a:ext>
            </a:extLst>
          </p:cNvPr>
          <p:cNvSpPr/>
          <p:nvPr/>
        </p:nvSpPr>
        <p:spPr>
          <a:xfrm>
            <a:off x="443346" y="2807703"/>
            <a:ext cx="8160326" cy="1878915"/>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r>
              <a:rPr lang="en-US" sz="2400" b="1">
                <a:latin typeface="Times New Roman" panose="02020603050405020304" pitchFamily="18" charset="0"/>
                <a:cs typeface="Times New Roman" panose="02020603050405020304" pitchFamily="18" charset="0"/>
              </a:rPr>
              <a:t>1</a:t>
            </a:r>
            <a:r>
              <a:rPr lang="vi-VN" sz="2400" b="1">
                <a:latin typeface="Times New Roman" panose="02020603050405020304" pitchFamily="18" charset="0"/>
                <a:cs typeface="Times New Roman" panose="02020603050405020304" pitchFamily="18" charset="0"/>
              </a:rPr>
              <a:t>. N</a:t>
            </a:r>
            <a:r>
              <a:rPr lang="en-US" sz="2400" b="1">
                <a:latin typeface="Times New Roman" panose="02020603050405020304" pitchFamily="18" charset="0"/>
                <a:cs typeface="Times New Roman" panose="02020603050405020304" pitchFamily="18" charset="0"/>
              </a:rPr>
              <a:t>ghệ thuật</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K</a:t>
            </a:r>
            <a:r>
              <a:rPr lang="vi-VN" sz="2400">
                <a:latin typeface="Times New Roman" panose="02020603050405020304" pitchFamily="18" charset="0"/>
                <a:cs typeface="Times New Roman" panose="02020603050405020304" pitchFamily="18" charset="0"/>
              </a:rPr>
              <a:t>ể kết hợp với mi</a:t>
            </a:r>
            <a:r>
              <a:rPr lang="en-US" sz="2400">
                <a:latin typeface="Times New Roman" panose="02020603050405020304" pitchFamily="18" charset="0"/>
                <a:cs typeface="Times New Roman" panose="02020603050405020304" pitchFamily="18" charset="0"/>
              </a:rPr>
              <a:t>êu t</a:t>
            </a:r>
            <a:r>
              <a:rPr lang="vi-VN" sz="2400">
                <a:latin typeface="Times New Roman" panose="02020603050405020304" pitchFamily="18" charset="0"/>
                <a:cs typeface="Times New Roman" panose="02020603050405020304" pitchFamily="18" charset="0"/>
              </a:rPr>
              <a:t>ả, biểu cảm</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Xây d</a:t>
            </a:r>
            <a:r>
              <a:rPr lang="vi-VN" sz="2400">
                <a:latin typeface="Times New Roman" panose="02020603050405020304" pitchFamily="18" charset="0"/>
                <a:cs typeface="Times New Roman" panose="02020603050405020304" pitchFamily="18" charset="0"/>
              </a:rPr>
              <a:t>ựng h</a:t>
            </a:r>
            <a:r>
              <a:rPr lang="en-US" sz="2400">
                <a:latin typeface="Times New Roman" panose="02020603050405020304" pitchFamily="18" charset="0"/>
                <a:cs typeface="Times New Roman" panose="02020603050405020304" pitchFamily="18" charset="0"/>
              </a:rPr>
              <a:t>ình tư</a:t>
            </a:r>
            <a:r>
              <a:rPr lang="vi-VN" sz="2400">
                <a:latin typeface="Times New Roman" panose="02020603050405020304" pitchFamily="18" charset="0"/>
                <a:cs typeface="Times New Roman" panose="02020603050405020304" pitchFamily="18" charset="0"/>
              </a:rPr>
              <a:t>ợng nh</a:t>
            </a:r>
            <a:r>
              <a:rPr lang="en-US" sz="2400">
                <a:latin typeface="Times New Roman" panose="02020603050405020304" pitchFamily="18" charset="0"/>
                <a:cs typeface="Times New Roman" panose="02020603050405020304" pitchFamily="18" charset="0"/>
              </a:rPr>
              <a:t>ân v</a:t>
            </a:r>
            <a:r>
              <a:rPr lang="vi-VN" sz="2400">
                <a:latin typeface="Times New Roman" panose="02020603050405020304" pitchFamily="18" charset="0"/>
                <a:cs typeface="Times New Roman" panose="02020603050405020304" pitchFamily="18" charset="0"/>
              </a:rPr>
              <a:t>ật ph</a:t>
            </a:r>
            <a:r>
              <a:rPr lang="en-US" sz="2400">
                <a:latin typeface="Times New Roman" panose="02020603050405020304" pitchFamily="18" charset="0"/>
                <a:cs typeface="Times New Roman" panose="02020603050405020304" pitchFamily="18" charset="0"/>
              </a:rPr>
              <a:t>ù h</a:t>
            </a:r>
            <a:r>
              <a:rPr lang="vi-VN" sz="2400">
                <a:latin typeface="Times New Roman" panose="02020603050405020304" pitchFamily="18" charset="0"/>
                <a:cs typeface="Times New Roman" panose="02020603050405020304" pitchFamily="18" charset="0"/>
              </a:rPr>
              <a:t>ợp với t</a:t>
            </a:r>
            <a:r>
              <a:rPr lang="en-US" sz="2400">
                <a:latin typeface="Times New Roman" panose="02020603050405020304" pitchFamily="18" charset="0"/>
                <a:cs typeface="Times New Roman" panose="02020603050405020304" pitchFamily="18" charset="0"/>
              </a:rPr>
              <a:t>âm lí, suy nghĩ c</a:t>
            </a:r>
            <a:r>
              <a:rPr lang="vi-VN" sz="2400">
                <a:latin typeface="Times New Roman" panose="02020603050405020304" pitchFamily="18" charset="0"/>
                <a:cs typeface="Times New Roman" panose="02020603050405020304" pitchFamily="18" charset="0"/>
              </a:rPr>
              <a:t>ủa trẻ thơ.</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Ngh</a:t>
            </a:r>
            <a:r>
              <a:rPr lang="vi-VN" sz="2400">
                <a:latin typeface="Times New Roman" panose="02020603050405020304" pitchFamily="18" charset="0"/>
                <a:cs typeface="Times New Roman" panose="02020603050405020304" pitchFamily="18" charset="0"/>
              </a:rPr>
              <a:t>ệ thuật nh</a:t>
            </a:r>
            <a:r>
              <a:rPr lang="en-US" sz="2400">
                <a:latin typeface="Times New Roman" panose="02020603050405020304" pitchFamily="18" charset="0"/>
                <a:cs typeface="Times New Roman" panose="02020603050405020304" pitchFamily="18" charset="0"/>
              </a:rPr>
              <a:t>ân hoá đ</a:t>
            </a:r>
            <a:r>
              <a:rPr lang="vi-VN" sz="2400">
                <a:latin typeface="Times New Roman" panose="02020603050405020304" pitchFamily="18" charset="0"/>
                <a:cs typeface="Times New Roman" panose="02020603050405020304" pitchFamily="18" charset="0"/>
              </a:rPr>
              <a:t>ặc sắc.</a:t>
            </a:r>
            <a:endParaRPr lang="en-US" sz="240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9D0CB837-D0C0-4783-901B-2CF71A0A926D}"/>
              </a:ext>
            </a:extLst>
          </p:cNvPr>
          <p:cNvSpPr txBox="1">
            <a:spLocks noChangeArrowheads="1"/>
          </p:cNvSpPr>
          <p:nvPr/>
        </p:nvSpPr>
        <p:spPr bwMode="auto">
          <a:xfrm>
            <a:off x="1039930" y="393332"/>
            <a:ext cx="2797784"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III. TỔNG KẾT</a:t>
            </a:r>
          </a:p>
        </p:txBody>
      </p:sp>
      <p:pic>
        <p:nvPicPr>
          <p:cNvPr id="20" name="图片 24">
            <a:extLst>
              <a:ext uri="{FF2B5EF4-FFF2-40B4-BE49-F238E27FC236}">
                <a16:creationId xmlns:a16="http://schemas.microsoft.com/office/drawing/2014/main" xmlns="" id="{5BFB25A8-A89D-4B63-AF27-8761E7FD05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76" y="810055"/>
            <a:ext cx="2797785" cy="2021030"/>
          </a:xfrm>
          <a:prstGeom prst="rect">
            <a:avLst/>
          </a:prstGeom>
          <a:noFill/>
          <a:ln w="9525">
            <a:noFill/>
          </a:ln>
        </p:spPr>
      </p:pic>
      <p:sp>
        <p:nvSpPr>
          <p:cNvPr id="21" name="Rounded Rectangle 4">
            <a:extLst>
              <a:ext uri="{FF2B5EF4-FFF2-40B4-BE49-F238E27FC236}">
                <a16:creationId xmlns:a16="http://schemas.microsoft.com/office/drawing/2014/main" xmlns="" id="{1363BF9D-4466-4B54-A8BE-DFD03535F722}"/>
              </a:ext>
            </a:extLst>
          </p:cNvPr>
          <p:cNvSpPr/>
          <p:nvPr/>
        </p:nvSpPr>
        <p:spPr>
          <a:xfrm>
            <a:off x="484907" y="4761197"/>
            <a:ext cx="8160326" cy="1878915"/>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r>
              <a:rPr lang="en-US" sz="2400" b="1">
                <a:latin typeface="Times New Roman" panose="02020603050405020304" pitchFamily="18" charset="0"/>
                <a:cs typeface="Times New Roman" panose="02020603050405020304" pitchFamily="18" charset="0"/>
              </a:rPr>
              <a:t>2</a:t>
            </a:r>
            <a:r>
              <a:rPr lang="vi-VN" sz="2400" b="1">
                <a:latin typeface="Times New Roman" panose="02020603050405020304" pitchFamily="18" charset="0"/>
                <a:cs typeface="Times New Roman" panose="02020603050405020304" pitchFamily="18" charset="0"/>
              </a:rPr>
              <a:t>. </a:t>
            </a:r>
            <a:r>
              <a:rPr lang="en-US" sz="2400" b="1">
                <a:latin typeface="Times New Roman" panose="02020603050405020304" pitchFamily="18" charset="0"/>
                <a:cs typeface="Times New Roman" panose="02020603050405020304" pitchFamily="18" charset="0"/>
              </a:rPr>
              <a:t>Nội dung</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K</a:t>
            </a:r>
            <a:r>
              <a:rPr lang="ru-RU" sz="2400">
                <a:latin typeface="Times New Roman" panose="02020603050405020304" pitchFamily="18" charset="0"/>
                <a:cs typeface="Times New Roman" panose="02020603050405020304" pitchFamily="18" charset="0"/>
              </a:rPr>
              <a:t>ể về cuộc gặp gỡ bắt ngờ giữa hoàng tử bé và một con cáo trên Tr</a:t>
            </a:r>
            <a:r>
              <a:rPr lang="en-US" sz="2400">
                <a:latin typeface="Times New Roman" panose="02020603050405020304" pitchFamily="18" charset="0"/>
                <a:cs typeface="Times New Roman" panose="02020603050405020304" pitchFamily="18" charset="0"/>
              </a:rPr>
              <a:t>á</a:t>
            </a:r>
            <a:r>
              <a:rPr lang="ru-RU" sz="2400">
                <a:latin typeface="Times New Roman" panose="02020603050405020304" pitchFamily="18" charset="0"/>
                <a:cs typeface="Times New Roman" panose="02020603050405020304" pitchFamily="18" charset="0"/>
              </a:rPr>
              <a:t>i Đ</a:t>
            </a:r>
            <a:r>
              <a:rPr lang="en-US" sz="2400">
                <a:latin typeface="Times New Roman" panose="02020603050405020304" pitchFamily="18" charset="0"/>
                <a:cs typeface="Times New Roman" panose="02020603050405020304" pitchFamily="18" charset="0"/>
              </a:rPr>
              <a:t>ấ</a:t>
            </a:r>
            <a:r>
              <a:rPr lang="ru-RU" sz="2400">
                <a:latin typeface="Times New Roman" panose="02020603050405020304" pitchFamily="18" charset="0"/>
                <a:cs typeface="Times New Roman" panose="02020603050405020304" pitchFamily="18" charset="0"/>
              </a:rPr>
              <a:t>t. Cuộc gặp gỡ này đã mang đến cho cả hai những món quà quý giá.</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31024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14"/>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ppt_x</p:attrName>
                                        </p:attrNameLst>
                                      </p:cBhvr>
                                      <p:tavLst>
                                        <p:tav tm="0">
                                          <p:val>
                                            <p:strVal val="#ppt_x-.2"/>
                                          </p:val>
                                        </p:tav>
                                        <p:tav tm="100000">
                                          <p:val>
                                            <p:strVal val="#ppt_x"/>
                                          </p:val>
                                        </p:tav>
                                      </p:tavLst>
                                    </p:anim>
                                    <p:anim calcmode="lin" valueType="num">
                                      <p:cBhvr>
                                        <p:cTn id="16"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grpId="1" nodeType="clickEffect">
                                  <p:stCondLst>
                                    <p:cond delay="0"/>
                                  </p:stCondLst>
                                  <p:childTnLst>
                                    <p:animEffect transition="out" filter="blinds(horizontal)">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dissolv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xmlns="" id="{61EF4F2A-41DA-7C4C-96B5-DE954AE3E1A8}"/>
              </a:ext>
            </a:extLst>
          </p:cNvPr>
          <p:cNvSpPr>
            <a:spLocks noGrp="1" noChangeArrowheads="1"/>
          </p:cNvSpPr>
          <p:nvPr>
            <p:ph type="title"/>
          </p:nvPr>
        </p:nvSpPr>
        <p:spPr/>
        <p:txBody>
          <a:bodyPr/>
          <a:lstStyle/>
          <a:p>
            <a:endParaRPr lang="x-none" altLang="x-none"/>
          </a:p>
        </p:txBody>
      </p:sp>
      <p:sp>
        <p:nvSpPr>
          <p:cNvPr id="57346" name="Content Placeholder 2">
            <a:extLst>
              <a:ext uri="{FF2B5EF4-FFF2-40B4-BE49-F238E27FC236}">
                <a16:creationId xmlns:a16="http://schemas.microsoft.com/office/drawing/2014/main" xmlns="" id="{02DEFA64-5028-2D4A-8867-ABAB1EEF7B99}"/>
              </a:ext>
            </a:extLst>
          </p:cNvPr>
          <p:cNvSpPr>
            <a:spLocks noGrp="1" noChangeArrowheads="1"/>
          </p:cNvSpPr>
          <p:nvPr>
            <p:ph idx="1"/>
          </p:nvPr>
        </p:nvSpPr>
        <p:spPr/>
        <p:txBody>
          <a:bodyPr/>
          <a:lstStyle/>
          <a:p>
            <a:endParaRPr lang="x-none" altLang="x-none"/>
          </a:p>
        </p:txBody>
      </p:sp>
      <p:pic>
        <p:nvPicPr>
          <p:cNvPr id="57347" name="Picture 3">
            <a:extLst>
              <a:ext uri="{FF2B5EF4-FFF2-40B4-BE49-F238E27FC236}">
                <a16:creationId xmlns:a16="http://schemas.microsoft.com/office/drawing/2014/main" xmlns="" id="{CAD27542-50B2-FF48-9AB0-578DEDCBF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154" t="14565" r="10480" b="26611"/>
          <a:stretch>
            <a:fillRect/>
          </a:stretch>
        </p:blipFill>
        <p:spPr bwMode="auto">
          <a:xfrm>
            <a:off x="0" y="0"/>
            <a:ext cx="9144000" cy="6858000"/>
          </a:xfrm>
          <a:prstGeom prst="rect">
            <a:avLst/>
          </a:prstGeom>
          <a:noFill/>
          <a:ln w="158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7348" name="图片 1">
            <a:extLst>
              <a:ext uri="{FF2B5EF4-FFF2-40B4-BE49-F238E27FC236}">
                <a16:creationId xmlns:a16="http://schemas.microsoft.com/office/drawing/2014/main" xmlns="" id="{809F391D-DBAA-5646-A8B9-5159110050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31120" y="-1229518"/>
            <a:ext cx="6481763"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图片 1">
            <a:extLst>
              <a:ext uri="{FF2B5EF4-FFF2-40B4-BE49-F238E27FC236}">
                <a16:creationId xmlns:a16="http://schemas.microsoft.com/office/drawing/2014/main" xmlns="" id="{1DB72A2D-2FC4-1446-A694-E264D15DE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346994" y="-1264154"/>
            <a:ext cx="6481762"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27">
            <a:extLst>
              <a:ext uri="{FF2B5EF4-FFF2-40B4-BE49-F238E27FC236}">
                <a16:creationId xmlns:a16="http://schemas.microsoft.com/office/drawing/2014/main" xmlns="" id="{7921BCE0-4062-E148-8AE9-48F262346E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25" y="-6639"/>
            <a:ext cx="8842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4">
            <a:extLst>
              <a:ext uri="{FF2B5EF4-FFF2-40B4-BE49-F238E27FC236}">
                <a16:creationId xmlns:a16="http://schemas.microsoft.com/office/drawing/2014/main" xmlns="" id="{1BFEDB4F-7B03-44D0-8059-2D27E9C43F47}"/>
              </a:ext>
            </a:extLst>
          </p:cNvPr>
          <p:cNvSpPr/>
          <p:nvPr/>
        </p:nvSpPr>
        <p:spPr>
          <a:xfrm>
            <a:off x="651169" y="1012102"/>
            <a:ext cx="2189018" cy="613632"/>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endParaRPr lang="en-US" sz="2400" b="1">
              <a:latin typeface="Times New Roman" panose="02020603050405020304" pitchFamily="18" charset="0"/>
              <a:cs typeface="Times New Roman" panose="02020603050405020304" pitchFamily="18" charset="0"/>
            </a:endParaRPr>
          </a:p>
          <a:p>
            <a:r>
              <a:rPr lang="en-US" sz="2400" b="1">
                <a:latin typeface="Times New Roman" panose="02020603050405020304" pitchFamily="18" charset="0"/>
                <a:cs typeface="Times New Roman" panose="02020603050405020304" pitchFamily="18" charset="0"/>
              </a:rPr>
              <a:t>1</a:t>
            </a:r>
            <a:r>
              <a:rPr lang="vi-VN" sz="2400" b="1">
                <a:latin typeface="Times New Roman" panose="02020603050405020304" pitchFamily="18" charset="0"/>
                <a:cs typeface="Times New Roman" panose="02020603050405020304" pitchFamily="18" charset="0"/>
              </a:rPr>
              <a:t>. N</a:t>
            </a:r>
            <a:r>
              <a:rPr lang="en-US" sz="2400" b="1">
                <a:latin typeface="Times New Roman" panose="02020603050405020304" pitchFamily="18" charset="0"/>
                <a:cs typeface="Times New Roman" panose="02020603050405020304" pitchFamily="18" charset="0"/>
              </a:rPr>
              <a:t>ghệ thuật</a:t>
            </a:r>
            <a:endParaRPr lang="en-US" sz="2400">
              <a:latin typeface="Times New Roman" panose="02020603050405020304" pitchFamily="18" charset="0"/>
              <a:cs typeface="Times New Roman" panose="02020603050405020304" pitchFamily="18" charset="0"/>
            </a:endParaRPr>
          </a:p>
          <a:p>
            <a:endParaRPr lang="en-US" sz="240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9D0CB837-D0C0-4783-901B-2CF71A0A926D}"/>
              </a:ext>
            </a:extLst>
          </p:cNvPr>
          <p:cNvSpPr txBox="1">
            <a:spLocks noChangeArrowheads="1"/>
          </p:cNvSpPr>
          <p:nvPr/>
        </p:nvSpPr>
        <p:spPr bwMode="auto">
          <a:xfrm>
            <a:off x="1039930" y="490315"/>
            <a:ext cx="2797784"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III. TỔNG KẾT</a:t>
            </a:r>
          </a:p>
        </p:txBody>
      </p:sp>
      <p:pic>
        <p:nvPicPr>
          <p:cNvPr id="20" name="图片 24">
            <a:extLst>
              <a:ext uri="{FF2B5EF4-FFF2-40B4-BE49-F238E27FC236}">
                <a16:creationId xmlns:a16="http://schemas.microsoft.com/office/drawing/2014/main" xmlns="" id="{5BFB25A8-A89D-4B63-AF27-8761E7FD05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5001" y="172743"/>
            <a:ext cx="2404094" cy="2021030"/>
          </a:xfrm>
          <a:prstGeom prst="rect">
            <a:avLst/>
          </a:prstGeom>
          <a:noFill/>
          <a:ln w="9525">
            <a:noFill/>
          </a:ln>
        </p:spPr>
      </p:pic>
      <p:sp>
        <p:nvSpPr>
          <p:cNvPr id="21" name="Rounded Rectangle 4">
            <a:extLst>
              <a:ext uri="{FF2B5EF4-FFF2-40B4-BE49-F238E27FC236}">
                <a16:creationId xmlns:a16="http://schemas.microsoft.com/office/drawing/2014/main" xmlns="" id="{1363BF9D-4466-4B54-A8BE-DFD03535F722}"/>
              </a:ext>
            </a:extLst>
          </p:cNvPr>
          <p:cNvSpPr/>
          <p:nvPr/>
        </p:nvSpPr>
        <p:spPr>
          <a:xfrm>
            <a:off x="651167" y="1879167"/>
            <a:ext cx="2105893" cy="632274"/>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r>
              <a:rPr lang="en-US" sz="2400" b="1">
                <a:latin typeface="Times New Roman" panose="02020603050405020304" pitchFamily="18" charset="0"/>
                <a:cs typeface="Times New Roman" panose="02020603050405020304" pitchFamily="18" charset="0"/>
              </a:rPr>
              <a:t>2</a:t>
            </a:r>
            <a:r>
              <a:rPr lang="vi-VN" sz="2400" b="1">
                <a:latin typeface="Times New Roman" panose="02020603050405020304" pitchFamily="18" charset="0"/>
                <a:cs typeface="Times New Roman" panose="02020603050405020304" pitchFamily="18" charset="0"/>
              </a:rPr>
              <a:t>. </a:t>
            </a:r>
            <a:r>
              <a:rPr lang="en-US" sz="2400" b="1">
                <a:latin typeface="Times New Roman" panose="02020603050405020304" pitchFamily="18" charset="0"/>
                <a:cs typeface="Times New Roman" panose="02020603050405020304" pitchFamily="18" charset="0"/>
              </a:rPr>
              <a:t>Nội dung</a:t>
            </a:r>
            <a:endParaRPr lang="en-US" sz="2400">
              <a:latin typeface="Times New Roman" panose="02020603050405020304" pitchFamily="18" charset="0"/>
              <a:cs typeface="Times New Roman" panose="02020603050405020304" pitchFamily="18" charset="0"/>
            </a:endParaRPr>
          </a:p>
        </p:txBody>
      </p:sp>
      <p:sp>
        <p:nvSpPr>
          <p:cNvPr id="15" name="Rounded Rectangle 4">
            <a:extLst>
              <a:ext uri="{FF2B5EF4-FFF2-40B4-BE49-F238E27FC236}">
                <a16:creationId xmlns:a16="http://schemas.microsoft.com/office/drawing/2014/main" xmlns="" id="{3C4E6090-97C2-44D3-A3D9-4DFA4EF9977D}"/>
              </a:ext>
            </a:extLst>
          </p:cNvPr>
          <p:cNvSpPr/>
          <p:nvPr/>
        </p:nvSpPr>
        <p:spPr>
          <a:xfrm>
            <a:off x="554182" y="2729340"/>
            <a:ext cx="8160326" cy="173182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r>
              <a:rPr lang="en-US" sz="2400" b="1">
                <a:latin typeface="Times New Roman" panose="02020603050405020304" pitchFamily="18" charset="0"/>
                <a:cs typeface="Times New Roman" panose="02020603050405020304" pitchFamily="18" charset="0"/>
              </a:rPr>
              <a:t>3.</a:t>
            </a:r>
            <a:r>
              <a:rPr lang="en-US" sz="2400">
                <a:latin typeface="Times New Roman" panose="02020603050405020304" pitchFamily="18" charset="0"/>
                <a:cs typeface="Times New Roman" panose="02020603050405020304" pitchFamily="18" charset="0"/>
              </a:rPr>
              <a:t> </a:t>
            </a:r>
            <a:r>
              <a:rPr lang="vi-VN" sz="2400" b="1">
                <a:latin typeface="Times New Roman" panose="02020603050405020304" pitchFamily="18" charset="0"/>
                <a:cs typeface="Times New Roman" panose="02020603050405020304" pitchFamily="18" charset="0"/>
              </a:rPr>
              <a:t>Ý nghĩa:</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Bài h</a:t>
            </a:r>
            <a:r>
              <a:rPr lang="vi-VN" sz="2400">
                <a:latin typeface="Times New Roman" panose="02020603050405020304" pitchFamily="18" charset="0"/>
                <a:cs typeface="Times New Roman" panose="02020603050405020304" pitchFamily="18" charset="0"/>
              </a:rPr>
              <a:t>ọc về c</a:t>
            </a:r>
            <a:r>
              <a:rPr lang="en-US" sz="2400">
                <a:latin typeface="Times New Roman" panose="02020603050405020304" pitchFamily="18" charset="0"/>
                <a:cs typeface="Times New Roman" panose="02020603050405020304" pitchFamily="18" charset="0"/>
              </a:rPr>
              <a:t>ách k</a:t>
            </a:r>
            <a:r>
              <a:rPr lang="vi-VN" sz="2400">
                <a:latin typeface="Times New Roman" panose="02020603050405020304" pitchFamily="18" charset="0"/>
                <a:cs typeface="Times New Roman" panose="02020603050405020304" pitchFamily="18" charset="0"/>
              </a:rPr>
              <a:t>ết bạn cần ki</a:t>
            </a:r>
            <a:r>
              <a:rPr lang="en-US" sz="2400">
                <a:latin typeface="Times New Roman" panose="02020603050405020304" pitchFamily="18" charset="0"/>
                <a:cs typeface="Times New Roman" panose="02020603050405020304" pitchFamily="18" charset="0"/>
              </a:rPr>
              <a:t>ên nhân và dành th</a:t>
            </a:r>
            <a:r>
              <a:rPr lang="vi-VN" sz="2400">
                <a:latin typeface="Times New Roman" panose="02020603050405020304" pitchFamily="18" charset="0"/>
                <a:cs typeface="Times New Roman" panose="02020603050405020304" pitchFamily="18" charset="0"/>
              </a:rPr>
              <a:t>ời gian cho nhau; về c</a:t>
            </a:r>
            <a:r>
              <a:rPr lang="en-US" sz="2400">
                <a:latin typeface="Times New Roman" panose="02020603050405020304" pitchFamily="18" charset="0"/>
                <a:cs typeface="Times New Roman" panose="02020603050405020304" pitchFamily="18" charset="0"/>
              </a:rPr>
              <a:t>ách nhìn nh</a:t>
            </a:r>
            <a:r>
              <a:rPr lang="vi-VN" sz="2400">
                <a:latin typeface="Times New Roman" panose="02020603050405020304" pitchFamily="18" charset="0"/>
                <a:cs typeface="Times New Roman" panose="02020603050405020304" pitchFamily="18" charset="0"/>
              </a:rPr>
              <a:t>ận, đ</a:t>
            </a:r>
            <a:r>
              <a:rPr lang="en-US" sz="2400">
                <a:latin typeface="Times New Roman" panose="02020603050405020304" pitchFamily="18" charset="0"/>
                <a:cs typeface="Times New Roman" panose="02020603050405020304" pitchFamily="18" charset="0"/>
              </a:rPr>
              <a:t>ánh giá và trách nhi</a:t>
            </a:r>
            <a:r>
              <a:rPr lang="vi-VN" sz="2400">
                <a:latin typeface="Times New Roman" panose="02020603050405020304" pitchFamily="18" charset="0"/>
                <a:cs typeface="Times New Roman" panose="02020603050405020304" pitchFamily="18" charset="0"/>
              </a:rPr>
              <a:t>ệm với bạn b</a:t>
            </a:r>
            <a:r>
              <a:rPr lang="en-US" sz="2400">
                <a:latin typeface="Times New Roman" panose="02020603050405020304" pitchFamily="18" charset="0"/>
                <a:cs typeface="Times New Roman" panose="02020603050405020304" pitchFamily="18" charset="0"/>
              </a:rPr>
              <a:t>è.</a:t>
            </a:r>
          </a:p>
        </p:txBody>
      </p:sp>
    </p:spTree>
    <p:extLst>
      <p:ext uri="{BB962C8B-B14F-4D97-AF65-F5344CB8AC3E}">
        <p14:creationId xmlns:p14="http://schemas.microsoft.com/office/powerpoint/2010/main" val="16985946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21600000">
                                      <p:cBhvr>
                                        <p:cTn id="10" dur="2000" fill="hold"/>
                                        <p:tgtEl>
                                          <p:spTgt spid="1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xmlns=""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xmlns=""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xmlns=""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xmlns=""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xmlns=""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pic>
        <p:nvPicPr>
          <p:cNvPr id="19" name="Picture 3">
            <a:extLst>
              <a:ext uri="{FF2B5EF4-FFF2-40B4-BE49-F238E27FC236}">
                <a16:creationId xmlns:a16="http://schemas.microsoft.com/office/drawing/2014/main" xmlns="" id="{E2E5C8AF-46BA-4A43-8FF8-50425FD156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453" t="2155" r="6544" b="13266"/>
          <a:stretch>
            <a:fillRect/>
          </a:stretch>
        </p:blipFill>
        <p:spPr bwMode="auto">
          <a:xfrm>
            <a:off x="568039" y="1395407"/>
            <a:ext cx="8021779"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xmlns="" id="{10F0F3E6-52AF-4F75-9BDA-E4B627A42D96}"/>
              </a:ext>
            </a:extLst>
          </p:cNvPr>
          <p:cNvSpPr/>
          <p:nvPr/>
        </p:nvSpPr>
        <p:spPr>
          <a:xfrm>
            <a:off x="2673935" y="2523989"/>
            <a:ext cx="3920836" cy="707886"/>
          </a:xfrm>
          <a:prstGeom prst="rect">
            <a:avLst/>
          </a:prstGeom>
        </p:spPr>
        <p:txBody>
          <a:bodyPr wrap="square">
            <a:spAutoFit/>
          </a:bodyPr>
          <a:lstStyle/>
          <a:p>
            <a:pPr algn="ctr"/>
            <a:r>
              <a:rPr lang="en-US" sz="4000" b="1">
                <a:solidFill>
                  <a:srgbClr val="FF0000"/>
                </a:solidFill>
                <a:latin typeface="Times New Roman" panose="02020603050405020304" pitchFamily="18" charset="0"/>
                <a:cs typeface="Times New Roman" panose="02020603050405020304" pitchFamily="18" charset="0"/>
              </a:rPr>
              <a:t>LUYỆN TẬP</a:t>
            </a:r>
          </a:p>
        </p:txBody>
      </p:sp>
      <p:sp>
        <p:nvSpPr>
          <p:cNvPr id="7" name="Rectangle 6">
            <a:extLst>
              <a:ext uri="{FF2B5EF4-FFF2-40B4-BE49-F238E27FC236}">
                <a16:creationId xmlns:a16="http://schemas.microsoft.com/office/drawing/2014/main" xmlns="" id="{ED7F5347-7DD5-4979-9131-2CD74447BA99}"/>
              </a:ext>
            </a:extLst>
          </p:cNvPr>
          <p:cNvSpPr/>
          <p:nvPr/>
        </p:nvSpPr>
        <p:spPr>
          <a:xfrm>
            <a:off x="2286000" y="3313699"/>
            <a:ext cx="4572000" cy="1200329"/>
          </a:xfrm>
          <a:prstGeom prst="rect">
            <a:avLst/>
          </a:prstGeom>
        </p:spPr>
        <p:txBody>
          <a:bodyPr>
            <a:spAutoFit/>
          </a:bodyPr>
          <a:lstStyle/>
          <a:p>
            <a:pPr algn="ctr"/>
            <a:r>
              <a:rPr lang="vi-VN" sz="2400">
                <a:latin typeface="Times New Roman" panose="02020603050405020304" pitchFamily="18" charset="0"/>
                <a:cs typeface="Times New Roman" panose="02020603050405020304" pitchFamily="18" charset="0"/>
              </a:rPr>
              <a:t>Nhập vai nh</a:t>
            </a:r>
            <a:r>
              <a:rPr lang="en-US" sz="2400">
                <a:latin typeface="Times New Roman" panose="02020603050405020304" pitchFamily="18" charset="0"/>
                <a:cs typeface="Times New Roman" panose="02020603050405020304" pitchFamily="18" charset="0"/>
              </a:rPr>
              <a:t>ân v</a:t>
            </a:r>
            <a:r>
              <a:rPr lang="vi-VN" sz="2400">
                <a:latin typeface="Times New Roman" panose="02020603050405020304" pitchFamily="18" charset="0"/>
                <a:cs typeface="Times New Roman" panose="02020603050405020304" pitchFamily="18" charset="0"/>
              </a:rPr>
              <a:t>ật ho</a:t>
            </a:r>
            <a:r>
              <a:rPr lang="en-US" sz="2400">
                <a:latin typeface="Times New Roman" panose="02020603050405020304" pitchFamily="18" charset="0"/>
                <a:cs typeface="Times New Roman" panose="02020603050405020304" pitchFamily="18" charset="0"/>
              </a:rPr>
              <a:t>àng t</a:t>
            </a:r>
            <a:r>
              <a:rPr lang="vi-VN" sz="2400">
                <a:latin typeface="Times New Roman" panose="02020603050405020304" pitchFamily="18" charset="0"/>
                <a:cs typeface="Times New Roman" panose="02020603050405020304" pitchFamily="18" charset="0"/>
              </a:rPr>
              <a:t>ử b</a:t>
            </a:r>
            <a:r>
              <a:rPr lang="en-US" sz="2400">
                <a:latin typeface="Times New Roman" panose="02020603050405020304" pitchFamily="18" charset="0"/>
                <a:cs typeface="Times New Roman" panose="02020603050405020304" pitchFamily="18" charset="0"/>
              </a:rPr>
              <a:t>é đ</a:t>
            </a:r>
            <a:r>
              <a:rPr lang="vi-VN" sz="2400">
                <a:latin typeface="Times New Roman" panose="02020603050405020304" pitchFamily="18" charset="0"/>
                <a:cs typeface="Times New Roman" panose="02020603050405020304" pitchFamily="18" charset="0"/>
              </a:rPr>
              <a:t>ể ghi lại “nhật k</a:t>
            </a:r>
            <a:r>
              <a:rPr lang="en-US" sz="2400">
                <a:latin typeface="Times New Roman" panose="02020603050405020304" pitchFamily="18" charset="0"/>
                <a:cs typeface="Times New Roman" panose="02020603050405020304" pitchFamily="18" charset="0"/>
              </a:rPr>
              <a:t>í” v</a:t>
            </a:r>
            <a:r>
              <a:rPr lang="vi-VN" sz="2400">
                <a:latin typeface="Times New Roman" panose="02020603050405020304" pitchFamily="18" charset="0"/>
                <a:cs typeface="Times New Roman" panose="02020603050405020304" pitchFamily="18" charset="0"/>
              </a:rPr>
              <a:t>ề cuộc gặp gỡ với </a:t>
            </a:r>
            <a:r>
              <a:rPr lang="en-US" sz="2400">
                <a:latin typeface="Times New Roman" panose="02020603050405020304" pitchFamily="18" charset="0"/>
                <a:cs typeface="Times New Roman" panose="02020603050405020304" pitchFamily="18" charset="0"/>
              </a:rPr>
              <a:t>cáo theo phi</a:t>
            </a:r>
            <a:r>
              <a:rPr lang="vi-VN" sz="2400">
                <a:latin typeface="Times New Roman" panose="02020603050405020304" pitchFamily="18" charset="0"/>
                <a:cs typeface="Times New Roman" panose="02020603050405020304" pitchFamily="18" charset="0"/>
              </a:rPr>
              <a:t>ếu học tập sau:</a:t>
            </a:r>
            <a:endParaRPr lang="en-US" sz="2400">
              <a:latin typeface="Times New Roman" panose="02020603050405020304" pitchFamily="18" charset="0"/>
              <a:cs typeface="Times New Roman" panose="02020603050405020304" pitchFamily="18" charset="0"/>
            </a:endParaRPr>
          </a:p>
        </p:txBody>
      </p:sp>
      <p:pic>
        <p:nvPicPr>
          <p:cNvPr id="12" name="图片 8">
            <a:extLst>
              <a:ext uri="{FF2B5EF4-FFF2-40B4-BE49-F238E27FC236}">
                <a16:creationId xmlns:a16="http://schemas.microsoft.com/office/drawing/2014/main" xmlns="" id="{364A8DBD-C2DC-4555-B9E9-609F75CE9A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4689" t="48703" r="49911" b="27640"/>
          <a:stretch>
            <a:fillRect/>
          </a:stretch>
        </p:blipFill>
        <p:spPr bwMode="auto">
          <a:xfrm>
            <a:off x="-27715" y="584354"/>
            <a:ext cx="1828800" cy="285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11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xmlns=""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xmlns=""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xmlns=""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xmlns=""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xmlns=""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pic>
        <p:nvPicPr>
          <p:cNvPr id="14" name="Content Placeholder 3">
            <a:extLst>
              <a:ext uri="{FF2B5EF4-FFF2-40B4-BE49-F238E27FC236}">
                <a16:creationId xmlns:a16="http://schemas.microsoft.com/office/drawing/2014/main" xmlns="" id="{BC6FAB3B-E029-4C2B-BD6C-FD897ACBBC12}"/>
              </a:ext>
            </a:extLst>
          </p:cNvPr>
          <p:cNvPicPr>
            <a:picLocks/>
          </p:cNvPicPr>
          <p:nvPr/>
        </p:nvPicPr>
        <p:blipFill rotWithShape="1">
          <a:blip r:embed="rId4">
            <a:extLst>
              <a:ext uri="{28A0092B-C50C-407E-A947-70E740481C1C}">
                <a14:useLocalDpi xmlns:a14="http://schemas.microsoft.com/office/drawing/2010/main" val="0"/>
              </a:ext>
            </a:extLst>
          </a:blip>
          <a:srcRect t="21736" r="1" b="20150"/>
          <a:stretch/>
        </p:blipFill>
        <p:spPr bwMode="auto">
          <a:xfrm>
            <a:off x="471081" y="858982"/>
            <a:ext cx="8215719" cy="5777337"/>
          </a:xfrm>
          <a:prstGeom prst="rect">
            <a:avLst/>
          </a:prstGeom>
          <a:noFill/>
        </p:spPr>
      </p:pic>
    </p:spTree>
    <p:extLst>
      <p:ext uri="{BB962C8B-B14F-4D97-AF65-F5344CB8AC3E}">
        <p14:creationId xmlns:p14="http://schemas.microsoft.com/office/powerpoint/2010/main" val="42374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xmlns=""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xmlns=""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xmlns=""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xmlns=""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xmlns=""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pic>
        <p:nvPicPr>
          <p:cNvPr id="19" name="Picture 3">
            <a:extLst>
              <a:ext uri="{FF2B5EF4-FFF2-40B4-BE49-F238E27FC236}">
                <a16:creationId xmlns:a16="http://schemas.microsoft.com/office/drawing/2014/main" xmlns="" id="{E2E5C8AF-46BA-4A43-8FF8-50425FD156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6453" t="2155" r="6544" b="13266"/>
          <a:stretch>
            <a:fillRect/>
          </a:stretch>
        </p:blipFill>
        <p:spPr bwMode="auto">
          <a:xfrm>
            <a:off x="568039" y="1395407"/>
            <a:ext cx="8021779"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xmlns="" id="{10F0F3E6-52AF-4F75-9BDA-E4B627A42D96}"/>
              </a:ext>
            </a:extLst>
          </p:cNvPr>
          <p:cNvSpPr/>
          <p:nvPr/>
        </p:nvSpPr>
        <p:spPr>
          <a:xfrm>
            <a:off x="2673935" y="2523989"/>
            <a:ext cx="3920836" cy="707886"/>
          </a:xfrm>
          <a:prstGeom prst="rect">
            <a:avLst/>
          </a:prstGeom>
        </p:spPr>
        <p:txBody>
          <a:bodyPr wrap="square">
            <a:spAutoFit/>
          </a:bodyPr>
          <a:lstStyle/>
          <a:p>
            <a:pPr algn="ctr"/>
            <a:r>
              <a:rPr lang="en-US" sz="4000" b="1">
                <a:solidFill>
                  <a:srgbClr val="FF0000"/>
                </a:solidFill>
                <a:latin typeface="Times New Roman" panose="02020603050405020304" pitchFamily="18" charset="0"/>
                <a:cs typeface="Times New Roman" panose="02020603050405020304" pitchFamily="18" charset="0"/>
              </a:rPr>
              <a:t>VẬN DỤNG</a:t>
            </a:r>
          </a:p>
        </p:txBody>
      </p:sp>
      <p:sp>
        <p:nvSpPr>
          <p:cNvPr id="7" name="Rectangle 6">
            <a:extLst>
              <a:ext uri="{FF2B5EF4-FFF2-40B4-BE49-F238E27FC236}">
                <a16:creationId xmlns:a16="http://schemas.microsoft.com/office/drawing/2014/main" xmlns="" id="{ED7F5347-7DD5-4979-9131-2CD74447BA99}"/>
              </a:ext>
            </a:extLst>
          </p:cNvPr>
          <p:cNvSpPr/>
          <p:nvPr/>
        </p:nvSpPr>
        <p:spPr>
          <a:xfrm>
            <a:off x="2258290" y="3396829"/>
            <a:ext cx="4835236" cy="1384995"/>
          </a:xfrm>
          <a:prstGeom prst="rect">
            <a:avLst/>
          </a:prstGeom>
        </p:spPr>
        <p:txBody>
          <a:bodyPr wrap="square">
            <a:spAutoFit/>
          </a:bodyPr>
          <a:lstStyle/>
          <a:p>
            <a:pPr algn="ctr"/>
            <a:r>
              <a:rPr lang="en-US" sz="2800">
                <a:latin typeface="Times New Roman" panose="02020603050405020304" pitchFamily="18" charset="0"/>
                <a:cs typeface="Times New Roman" panose="02020603050405020304" pitchFamily="18" charset="0"/>
              </a:rPr>
              <a:t>? V</a:t>
            </a:r>
            <a:r>
              <a:rPr lang="vi-VN" sz="2800">
                <a:latin typeface="Times New Roman" panose="02020603050405020304" pitchFamily="18" charset="0"/>
                <a:cs typeface="Times New Roman" panose="02020603050405020304" pitchFamily="18" charset="0"/>
              </a:rPr>
              <a:t>iết đoạn văn  (5-7 c</a:t>
            </a:r>
            <a:r>
              <a:rPr lang="en-US" sz="2800">
                <a:latin typeface="Times New Roman" panose="02020603050405020304" pitchFamily="18" charset="0"/>
                <a:cs typeface="Times New Roman" panose="02020603050405020304" pitchFamily="18" charset="0"/>
              </a:rPr>
              <a:t>âu) miêu t</a:t>
            </a:r>
            <a:r>
              <a:rPr lang="vi-VN" sz="2800">
                <a:latin typeface="Times New Roman" panose="02020603050405020304" pitchFamily="18" charset="0"/>
                <a:cs typeface="Times New Roman" panose="02020603050405020304" pitchFamily="18" charset="0"/>
              </a:rPr>
              <a:t>ả cảm x</a:t>
            </a:r>
            <a:r>
              <a:rPr lang="en-US" sz="2800">
                <a:latin typeface="Times New Roman" panose="02020603050405020304" pitchFamily="18" charset="0"/>
                <a:cs typeface="Times New Roman" panose="02020603050405020304" pitchFamily="18" charset="0"/>
              </a:rPr>
              <a:t>úc c</a:t>
            </a:r>
            <a:r>
              <a:rPr lang="vi-VN" sz="2800">
                <a:latin typeface="Times New Roman" panose="02020603050405020304" pitchFamily="18" charset="0"/>
                <a:cs typeface="Times New Roman" panose="02020603050405020304" pitchFamily="18" charset="0"/>
              </a:rPr>
              <a:t>ủa nh</a:t>
            </a:r>
            <a:r>
              <a:rPr lang="en-US" sz="2800">
                <a:latin typeface="Times New Roman" panose="02020603050405020304" pitchFamily="18" charset="0"/>
                <a:cs typeface="Times New Roman" panose="02020603050405020304" pitchFamily="18" charset="0"/>
              </a:rPr>
              <a:t>ân v</a:t>
            </a:r>
            <a:r>
              <a:rPr lang="vi-VN" sz="2800">
                <a:latin typeface="Times New Roman" panose="02020603050405020304" pitchFamily="18" charset="0"/>
                <a:cs typeface="Times New Roman" panose="02020603050405020304" pitchFamily="18" charset="0"/>
              </a:rPr>
              <a:t>ật c</a:t>
            </a:r>
            <a:r>
              <a:rPr lang="en-US" sz="2800">
                <a:latin typeface="Times New Roman" panose="02020603050405020304" pitchFamily="18" charset="0"/>
                <a:cs typeface="Times New Roman" panose="02020603050405020304" pitchFamily="18" charset="0"/>
              </a:rPr>
              <a:t>áo sau khi t</a:t>
            </a:r>
            <a:r>
              <a:rPr lang="vi-VN" sz="2800">
                <a:latin typeface="Times New Roman" panose="02020603050405020304" pitchFamily="18" charset="0"/>
                <a:cs typeface="Times New Roman" panose="02020603050405020304" pitchFamily="18" charset="0"/>
              </a:rPr>
              <a:t>ừ biệt ho</a:t>
            </a:r>
            <a:r>
              <a:rPr lang="en-US" sz="2800">
                <a:latin typeface="Times New Roman" panose="02020603050405020304" pitchFamily="18" charset="0"/>
                <a:cs typeface="Times New Roman" panose="02020603050405020304" pitchFamily="18" charset="0"/>
              </a:rPr>
              <a:t>àng t</a:t>
            </a:r>
            <a:r>
              <a:rPr lang="vi-VN" sz="2800">
                <a:latin typeface="Times New Roman" panose="02020603050405020304" pitchFamily="18" charset="0"/>
                <a:cs typeface="Times New Roman" panose="02020603050405020304" pitchFamily="18" charset="0"/>
              </a:rPr>
              <a:t>ử b</a:t>
            </a:r>
            <a:r>
              <a:rPr lang="en-US" sz="2800">
                <a:latin typeface="Times New Roman" panose="02020603050405020304" pitchFamily="18" charset="0"/>
                <a:cs typeface="Times New Roman" panose="02020603050405020304" pitchFamily="18" charset="0"/>
              </a:rPr>
              <a:t>é.</a:t>
            </a:r>
          </a:p>
        </p:txBody>
      </p:sp>
      <p:pic>
        <p:nvPicPr>
          <p:cNvPr id="12" name="图片 8">
            <a:extLst>
              <a:ext uri="{FF2B5EF4-FFF2-40B4-BE49-F238E27FC236}">
                <a16:creationId xmlns:a16="http://schemas.microsoft.com/office/drawing/2014/main" xmlns="" id="{364A8DBD-C2DC-4555-B9E9-609F75CE9A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4689" t="48703" r="49911" b="27640"/>
          <a:stretch>
            <a:fillRect/>
          </a:stretch>
        </p:blipFill>
        <p:spPr bwMode="auto">
          <a:xfrm>
            <a:off x="-27715" y="584354"/>
            <a:ext cx="1828800" cy="285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612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flowers_fr0205-1">
            <a:extLst>
              <a:ext uri="{FF2B5EF4-FFF2-40B4-BE49-F238E27FC236}">
                <a16:creationId xmlns:a16="http://schemas.microsoft.com/office/drawing/2014/main" xmlns="" id="{D015F111-D8E2-489E-B74E-1160A0CD8F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7535" y="837009"/>
            <a:ext cx="6858000" cy="51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xmlns="" id="{9B87419C-56C7-4D5D-AF79-30E7C96DF880}"/>
              </a:ext>
            </a:extLst>
          </p:cNvPr>
          <p:cNvSpPr>
            <a:spLocks noChangeArrowheads="1"/>
          </p:cNvSpPr>
          <p:nvPr/>
        </p:nvSpPr>
        <p:spPr bwMode="auto">
          <a:xfrm>
            <a:off x="1315641" y="2053830"/>
            <a:ext cx="6743700" cy="2749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97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US" altLang="vi-VN" sz="2100">
              <a:solidFill>
                <a:srgbClr val="0000FF"/>
              </a:solidFill>
              <a:latin typeface="Times New Roman" panose="02020603050405020304" pitchFamily="18" charset="0"/>
            </a:endParaRPr>
          </a:p>
        </p:txBody>
      </p:sp>
      <p:sp>
        <p:nvSpPr>
          <p:cNvPr id="6" name="WordArt 3">
            <a:extLst>
              <a:ext uri="{FF2B5EF4-FFF2-40B4-BE49-F238E27FC236}">
                <a16:creationId xmlns:a16="http://schemas.microsoft.com/office/drawing/2014/main" xmlns="" id="{4285B8CF-0008-4AED-9131-EF29D8494FF5}"/>
              </a:ext>
            </a:extLst>
          </p:cNvPr>
          <p:cNvSpPr>
            <a:spLocks noChangeArrowheads="1" noChangeShapeType="1" noTextEdit="1"/>
          </p:cNvSpPr>
          <p:nvPr/>
        </p:nvSpPr>
        <p:spPr bwMode="auto">
          <a:xfrm>
            <a:off x="1714500" y="2628900"/>
            <a:ext cx="5772150" cy="571500"/>
          </a:xfrm>
          <a:prstGeom prst="rect">
            <a:avLst/>
          </a:prstGeom>
        </p:spPr>
        <p:txBody>
          <a:bodyPr wrap="none" fromWordArt="1">
            <a:prstTxWarp prst="textPlain">
              <a:avLst>
                <a:gd name="adj" fmla="val 50000"/>
              </a:avLst>
            </a:prstTxWarp>
          </a:bodyPr>
          <a:lstStyle/>
          <a:p>
            <a:pPr algn="ctr"/>
            <a:r>
              <a:rPr lang="vi-VN" sz="27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Calibri" panose="020F0502020204030204" pitchFamily="34" charset="0"/>
              </a:rPr>
              <a:t>TRÂN TRỌNG CẢM ƠN!</a:t>
            </a:r>
            <a:endParaRPr lang="en-US" sz="2700" kern="1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Calibri" panose="020F0502020204030204" pitchFamily="34"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nodeType="afterEffect" nodePh="1">
                                  <p:stCondLst>
                                    <p:cond delay="300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1" fill="hold" nodeType="afterGroup">
                            <p:stCondLst>
                              <p:cond delay="3500"/>
                            </p:stCondLst>
                            <p:childTnLst>
                              <p:par>
                                <p:cTn id="12" presetID="9"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dissolv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xmlns=""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xmlns=""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xmlns=""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xmlns="" id="{B05E0A1C-8F2C-8043-B897-C9A1D23DC681}"/>
              </a:ext>
            </a:extLst>
          </p:cNvPr>
          <p:cNvSpPr/>
          <p:nvPr/>
        </p:nvSpPr>
        <p:spPr>
          <a:xfrm>
            <a:off x="-1347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0" name="Rounded Rectangle 4">
            <a:extLst>
              <a:ext uri="{FF2B5EF4-FFF2-40B4-BE49-F238E27FC236}">
                <a16:creationId xmlns:a16="http://schemas.microsoft.com/office/drawing/2014/main" xmlns="" id="{471F2F86-2D2A-476D-8A77-581C2D115828}"/>
              </a:ext>
            </a:extLst>
          </p:cNvPr>
          <p:cNvSpPr/>
          <p:nvPr/>
        </p:nvSpPr>
        <p:spPr>
          <a:xfrm>
            <a:off x="364489" y="1304222"/>
            <a:ext cx="2039812" cy="42545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Tác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giả</a:t>
            </a:r>
            <a:endParaRPr lang="en-US" sz="2800" b="1" dirty="0">
              <a:solidFill>
                <a:srgbClr val="FF0000"/>
              </a:solidFill>
              <a:latin typeface="Times New Roman" pitchFamily="18" charset="0"/>
              <a:cs typeface="Times New Roman" pitchFamily="18" charset="0"/>
            </a:endParaRPr>
          </a:p>
        </p:txBody>
      </p:sp>
      <p:sp>
        <p:nvSpPr>
          <p:cNvPr id="11" name="Rectangle 10">
            <a:extLst>
              <a:ext uri="{FF2B5EF4-FFF2-40B4-BE49-F238E27FC236}">
                <a16:creationId xmlns:a16="http://schemas.microsoft.com/office/drawing/2014/main" xmlns="" id="{18F0A80F-2142-41B4-903F-B79DE1C379C5}"/>
              </a:ext>
            </a:extLst>
          </p:cNvPr>
          <p:cNvSpPr/>
          <p:nvPr/>
        </p:nvSpPr>
        <p:spPr>
          <a:xfrm>
            <a:off x="5723164" y="3692198"/>
            <a:ext cx="3420814" cy="369332"/>
          </a:xfrm>
          <a:prstGeom prst="rect">
            <a:avLst/>
          </a:prstGeom>
          <a:solidFill>
            <a:srgbClr val="FFC000"/>
          </a:solidFill>
        </p:spPr>
        <p:txBody>
          <a:bodyPr wrap="square">
            <a:spAutoFit/>
          </a:bodyPr>
          <a:lstStyle/>
          <a:p>
            <a:pPr defTabSz="914400"/>
            <a:r>
              <a:rPr lang="en-US" b="1" dirty="0" err="1">
                <a:solidFill>
                  <a:srgbClr val="0000FF"/>
                </a:solidFill>
                <a:latin typeface="Times New Roman" pitchFamily="18" charset="0"/>
                <a:cs typeface="Times New Roman" pitchFamily="18" charset="0"/>
              </a:rPr>
              <a:t>Ăng-toan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đơ</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Xanh-tơ</a:t>
            </a:r>
            <a:r>
              <a:rPr lang="en-US" b="1" dirty="0">
                <a:solidFill>
                  <a:srgbClr val="0000FF"/>
                </a:solidFill>
                <a:latin typeface="Times New Roman" pitchFamily="18" charset="0"/>
                <a:cs typeface="Times New Roman" pitchFamily="18" charset="0"/>
              </a:rPr>
              <a:t> Ê-</a:t>
            </a:r>
            <a:r>
              <a:rPr lang="en-US" b="1" dirty="0" err="1">
                <a:solidFill>
                  <a:srgbClr val="0000FF"/>
                </a:solidFill>
                <a:latin typeface="Times New Roman" pitchFamily="18" charset="0"/>
                <a:cs typeface="Times New Roman" pitchFamily="18" charset="0"/>
              </a:rPr>
              <a:t>xu</a:t>
            </a:r>
            <a:r>
              <a:rPr lang="en-US" b="1" dirty="0">
                <a:solidFill>
                  <a:srgbClr val="0000FF"/>
                </a:solidFill>
                <a:latin typeface="Times New Roman" pitchFamily="18" charset="0"/>
                <a:cs typeface="Times New Roman" pitchFamily="18" charset="0"/>
              </a:rPr>
              <a:t>-</a:t>
            </a:r>
            <a:r>
              <a:rPr lang="en-US" b="1" dirty="0" err="1">
                <a:solidFill>
                  <a:srgbClr val="0000FF"/>
                </a:solidFill>
                <a:latin typeface="Times New Roman" pitchFamily="18" charset="0"/>
                <a:cs typeface="Times New Roman" pitchFamily="18" charset="0"/>
              </a:rPr>
              <a:t>pe-ri</a:t>
            </a:r>
            <a:endParaRPr lang="en-US" b="1" kern="0" dirty="0">
              <a:solidFill>
                <a:srgbClr val="1D9BB8">
                  <a:lumMod val="50000"/>
                </a:srgbClr>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xmlns="" id="{59B16580-70C7-4670-BBB0-444BF08D65DC}"/>
              </a:ext>
            </a:extLst>
          </p:cNvPr>
          <p:cNvPicPr>
            <a:picLocks noChangeAspect="1"/>
          </p:cNvPicPr>
          <p:nvPr/>
        </p:nvPicPr>
        <p:blipFill>
          <a:blip r:embed="rId4"/>
          <a:stretch>
            <a:fillRect/>
          </a:stretch>
        </p:blipFill>
        <p:spPr>
          <a:xfrm>
            <a:off x="6179128" y="696734"/>
            <a:ext cx="2936717" cy="2948545"/>
          </a:xfrm>
          <a:prstGeom prst="rect">
            <a:avLst/>
          </a:prstGeom>
        </p:spPr>
      </p:pic>
      <p:sp>
        <p:nvSpPr>
          <p:cNvPr id="13" name="Rounded Rectangle 6">
            <a:extLst>
              <a:ext uri="{FF2B5EF4-FFF2-40B4-BE49-F238E27FC236}">
                <a16:creationId xmlns:a16="http://schemas.microsoft.com/office/drawing/2014/main" xmlns=""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832AC3CF-5F6C-480E-B2F9-4C7C56E01F31}"/>
              </a:ext>
            </a:extLst>
          </p:cNvPr>
          <p:cNvSpPr txBox="1">
            <a:spLocks noChangeArrowheads="1"/>
          </p:cNvSpPr>
          <p:nvPr/>
        </p:nvSpPr>
        <p:spPr bwMode="auto">
          <a:xfrm>
            <a:off x="79344" y="797758"/>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 TÌM HIỂU CHUNG</a:t>
            </a:r>
          </a:p>
        </p:txBody>
      </p:sp>
      <p:sp>
        <p:nvSpPr>
          <p:cNvPr id="15" name="TextBox 14">
            <a:extLst>
              <a:ext uri="{FF2B5EF4-FFF2-40B4-BE49-F238E27FC236}">
                <a16:creationId xmlns:a16="http://schemas.microsoft.com/office/drawing/2014/main" xmlns="" id="{54FAC76D-4E10-4F51-88C9-20032168978E}"/>
              </a:ext>
            </a:extLst>
          </p:cNvPr>
          <p:cNvSpPr txBox="1">
            <a:spLocks noChangeArrowheads="1"/>
          </p:cNvSpPr>
          <p:nvPr/>
        </p:nvSpPr>
        <p:spPr bwMode="auto">
          <a:xfrm>
            <a:off x="201826" y="3550691"/>
            <a:ext cx="550748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x-none" altLang="x-none" sz="2400" b="1">
                <a:latin typeface="Times New Roman" panose="02020603050405020304" pitchFamily="18" charset="0"/>
                <a:cs typeface="Times New Roman" panose="02020603050405020304" pitchFamily="18" charset="0"/>
              </a:rPr>
              <a:t>- </a:t>
            </a:r>
            <a:r>
              <a:rPr lang="en-US" altLang="x-none" sz="2400" b="1">
                <a:latin typeface="Times New Roman" panose="02020603050405020304" pitchFamily="18" charset="0"/>
                <a:cs typeface="Times New Roman" panose="02020603050405020304" pitchFamily="18" charset="0"/>
              </a:rPr>
              <a:t>Đề tài sáng tác: </a:t>
            </a:r>
            <a:r>
              <a:rPr lang="en-US" altLang="x-none" sz="2400">
                <a:latin typeface="Times New Roman" panose="02020603050405020304" pitchFamily="18" charset="0"/>
                <a:cs typeface="Times New Roman" panose="02020603050405020304" pitchFamily="18" charset="0"/>
              </a:rPr>
              <a:t>Hầu hết các tác phẩm của ông lấy cảm hứng từ những chuyến bay và cuộc sống của người phi công.</a:t>
            </a:r>
            <a:endParaRPr lang="x-none" altLang="x-none" sz="2400">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xmlns="" id="{1B8EDA3F-C5CD-41B4-A52B-B21E6DFB6304}"/>
              </a:ext>
            </a:extLst>
          </p:cNvPr>
          <p:cNvSpPr/>
          <p:nvPr/>
        </p:nvSpPr>
        <p:spPr>
          <a:xfrm>
            <a:off x="188635" y="1885277"/>
            <a:ext cx="5884985" cy="1689501"/>
          </a:xfrm>
          <a:prstGeom prst="rect">
            <a:avLst/>
          </a:prstGeom>
        </p:spPr>
        <p:txBody>
          <a:bodyPr wrap="square">
            <a:spAutoFit/>
          </a:bodyPr>
          <a:lstStyle/>
          <a:p>
            <a:pPr algn="just">
              <a:lnSpc>
                <a:spcPct val="110000"/>
              </a:lnSpc>
              <a:spcAft>
                <a:spcPts val="1000"/>
              </a:spcAft>
            </a:pPr>
            <a:r>
              <a:rPr lang="en-US" sz="2400" b="1">
                <a:latin typeface="Times New Roman" panose="02020603050405020304" pitchFamily="18" charset="0"/>
                <a:ea typeface="Calibri" panose="020F0502020204030204" pitchFamily="34" charset="0"/>
                <a:cs typeface="Times New Roman" panose="02020603050405020304" pitchFamily="18" charset="0"/>
              </a:rPr>
              <a:t>- Tên tuổi:</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ru-RU" sz="2400">
                <a:latin typeface="Times New Roman" panose="02020603050405020304" pitchFamily="18" charset="0"/>
                <a:ea typeface="Calibri" panose="020F0502020204030204" pitchFamily="34" charset="0"/>
                <a:cs typeface="Times New Roman" panose="02020603050405020304" pitchFamily="18" charset="0"/>
              </a:rPr>
              <a:t>Ăng-toan đơ Xanh-tơ Ê-xu-pe-ri (1900-1944)</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nSpc>
                <a:spcPts val="2000"/>
              </a:lnSpc>
              <a:spcAft>
                <a:spcPts val="1000"/>
              </a:spcAft>
              <a:tabLst>
                <a:tab pos="2085975" algn="l"/>
              </a:tabLst>
            </a:pPr>
            <a:r>
              <a:rPr lang="en-US" sz="2400" b="1">
                <a:latin typeface="Times New Roman" panose="02020603050405020304" pitchFamily="18" charset="0"/>
                <a:ea typeface="Calibri" panose="020F0502020204030204" pitchFamily="34" charset="0"/>
                <a:cs typeface="Times New Roman" panose="02020603050405020304" pitchFamily="18" charset="0"/>
              </a:rPr>
              <a:t>- Quê hương:</a:t>
            </a:r>
            <a:r>
              <a:rPr lang="en-US" sz="2400">
                <a:latin typeface="Times New Roman" panose="02020603050405020304" pitchFamily="18" charset="0"/>
                <a:ea typeface="Calibri" panose="020F0502020204030204" pitchFamily="34" charset="0"/>
                <a:cs typeface="Times New Roman" panose="02020603050405020304" pitchFamily="18" charset="0"/>
              </a:rPr>
              <a:t> Lyons, nước Pháp.</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nSpc>
                <a:spcPts val="2000"/>
              </a:lnSpc>
              <a:spcAft>
                <a:spcPts val="1000"/>
              </a:spcAft>
              <a:tabLst>
                <a:tab pos="2085975" algn="l"/>
              </a:tabLst>
            </a:pPr>
            <a:r>
              <a:rPr lang="nl-NL" sz="2400">
                <a:latin typeface="Times New Roman" panose="02020603050405020304" pitchFamily="18" charset="0"/>
                <a:ea typeface="Calibri" panose="020F0502020204030204" pitchFamily="34" charset="0"/>
                <a:cs typeface="Times New Roman" panose="02020603050405020304" pitchFamily="18" charset="0"/>
              </a:rPr>
              <a:t>- </a:t>
            </a:r>
            <a:r>
              <a:rPr lang="en-US" sz="2400" b="1">
                <a:latin typeface="Times New Roman" panose="02020603050405020304" pitchFamily="18" charset="0"/>
                <a:ea typeface="Calibri" panose="020F0502020204030204" pitchFamily="34" charset="0"/>
                <a:cs typeface="Times New Roman" panose="02020603050405020304" pitchFamily="18" charset="0"/>
              </a:rPr>
              <a:t>Vị trí:</a:t>
            </a:r>
            <a:r>
              <a:rPr lang="en-US" sz="2400">
                <a:latin typeface="Times New Roman" panose="02020603050405020304" pitchFamily="18" charset="0"/>
                <a:ea typeface="Calibri" panose="020F0502020204030204" pitchFamily="34" charset="0"/>
                <a:cs typeface="Times New Roman" panose="02020603050405020304" pitchFamily="18" charset="0"/>
              </a:rPr>
              <a:t> Là nhà văn </a:t>
            </a:r>
            <a:r>
              <a:rPr lang="ru-RU" sz="2400">
                <a:latin typeface="Times New Roman" panose="02020603050405020304" pitchFamily="18" charset="0"/>
                <a:ea typeface="Calibri" panose="020F0502020204030204" pitchFamily="34" charset="0"/>
                <a:cs typeface="Times New Roman" panose="02020603050405020304" pitchFamily="18" charset="0"/>
              </a:rPr>
              <a:t>lớn người Pháp</a:t>
            </a:r>
            <a:r>
              <a:rPr lang="en-US" sz="2400">
                <a:latin typeface="Times New Roman" panose="02020603050405020304" pitchFamily="18" charset="0"/>
                <a:ea typeface="Calibri" panose="020F0502020204030204" pitchFamily="34" charset="0"/>
                <a:cs typeface="Times New Roman" panose="02020603050405020304" pitchFamily="18" charset="0"/>
              </a:rPr>
              <a:t>.</a:t>
            </a:r>
            <a:endParaRPr lang="en-US" sz="24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267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xmlns=""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xmlns=""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xmlns=""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xmlns="" id="{B05E0A1C-8F2C-8043-B897-C9A1D23DC681}"/>
              </a:ext>
            </a:extLst>
          </p:cNvPr>
          <p:cNvSpPr/>
          <p:nvPr/>
        </p:nvSpPr>
        <p:spPr>
          <a:xfrm>
            <a:off x="-1347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xmlns=""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7" name="Rounded Rectangle 4">
            <a:extLst>
              <a:ext uri="{FF2B5EF4-FFF2-40B4-BE49-F238E27FC236}">
                <a16:creationId xmlns:a16="http://schemas.microsoft.com/office/drawing/2014/main" xmlns="" id="{296FF8EB-6E39-4B4A-8B07-7530C4499EE1}"/>
              </a:ext>
            </a:extLst>
          </p:cNvPr>
          <p:cNvSpPr/>
          <p:nvPr/>
        </p:nvSpPr>
        <p:spPr>
          <a:xfrm>
            <a:off x="322921" y="1179530"/>
            <a:ext cx="2039812" cy="42545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Tác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giả</a:t>
            </a:r>
            <a:endParaRPr lang="en-US" sz="2800" b="1" dirty="0">
              <a:solidFill>
                <a:srgbClr val="FF0000"/>
              </a:solidFill>
              <a:latin typeface="Times New Roman" pitchFamily="18" charset="0"/>
              <a:cs typeface="Times New Roman" pitchFamily="18" charset="0"/>
            </a:endParaRPr>
          </a:p>
        </p:txBody>
      </p:sp>
      <p:sp>
        <p:nvSpPr>
          <p:cNvPr id="18" name="Rectangle 17">
            <a:extLst>
              <a:ext uri="{FF2B5EF4-FFF2-40B4-BE49-F238E27FC236}">
                <a16:creationId xmlns:a16="http://schemas.microsoft.com/office/drawing/2014/main" xmlns="" id="{6B82984C-C411-4F68-8EF6-0F8A94A7B984}"/>
              </a:ext>
            </a:extLst>
          </p:cNvPr>
          <p:cNvSpPr/>
          <p:nvPr/>
        </p:nvSpPr>
        <p:spPr>
          <a:xfrm>
            <a:off x="5691187" y="3911743"/>
            <a:ext cx="3420814" cy="369332"/>
          </a:xfrm>
          <a:prstGeom prst="rect">
            <a:avLst/>
          </a:prstGeom>
          <a:solidFill>
            <a:srgbClr val="FFC000"/>
          </a:solidFill>
        </p:spPr>
        <p:txBody>
          <a:bodyPr wrap="square">
            <a:spAutoFit/>
          </a:bodyPr>
          <a:lstStyle/>
          <a:p>
            <a:pPr defTabSz="914400"/>
            <a:r>
              <a:rPr lang="en-US" b="1" dirty="0" err="1">
                <a:solidFill>
                  <a:srgbClr val="0000FF"/>
                </a:solidFill>
                <a:latin typeface="Times New Roman" pitchFamily="18" charset="0"/>
                <a:cs typeface="Times New Roman" pitchFamily="18" charset="0"/>
              </a:rPr>
              <a:t>Ăng-toan</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đơ</a:t>
            </a:r>
            <a:r>
              <a:rPr lang="en-US" b="1" dirty="0">
                <a:solidFill>
                  <a:srgbClr val="0000FF"/>
                </a:solidFill>
                <a:latin typeface="Times New Roman" pitchFamily="18" charset="0"/>
                <a:cs typeface="Times New Roman" pitchFamily="18" charset="0"/>
              </a:rPr>
              <a:t> </a:t>
            </a:r>
            <a:r>
              <a:rPr lang="en-US" b="1" dirty="0" err="1">
                <a:solidFill>
                  <a:srgbClr val="0000FF"/>
                </a:solidFill>
                <a:latin typeface="Times New Roman" pitchFamily="18" charset="0"/>
                <a:cs typeface="Times New Roman" pitchFamily="18" charset="0"/>
              </a:rPr>
              <a:t>Xanh-tơ</a:t>
            </a:r>
            <a:r>
              <a:rPr lang="en-US" b="1" dirty="0">
                <a:solidFill>
                  <a:srgbClr val="0000FF"/>
                </a:solidFill>
                <a:latin typeface="Times New Roman" pitchFamily="18" charset="0"/>
                <a:cs typeface="Times New Roman" pitchFamily="18" charset="0"/>
              </a:rPr>
              <a:t> Ê-</a:t>
            </a:r>
            <a:r>
              <a:rPr lang="en-US" b="1" dirty="0" err="1">
                <a:solidFill>
                  <a:srgbClr val="0000FF"/>
                </a:solidFill>
                <a:latin typeface="Times New Roman" pitchFamily="18" charset="0"/>
                <a:cs typeface="Times New Roman" pitchFamily="18" charset="0"/>
              </a:rPr>
              <a:t>xu</a:t>
            </a:r>
            <a:r>
              <a:rPr lang="en-US" b="1" dirty="0">
                <a:solidFill>
                  <a:srgbClr val="0000FF"/>
                </a:solidFill>
                <a:latin typeface="Times New Roman" pitchFamily="18" charset="0"/>
                <a:cs typeface="Times New Roman" pitchFamily="18" charset="0"/>
              </a:rPr>
              <a:t>-</a:t>
            </a:r>
            <a:r>
              <a:rPr lang="en-US" b="1" dirty="0" err="1">
                <a:solidFill>
                  <a:srgbClr val="0000FF"/>
                </a:solidFill>
                <a:latin typeface="Times New Roman" pitchFamily="18" charset="0"/>
                <a:cs typeface="Times New Roman" pitchFamily="18" charset="0"/>
              </a:rPr>
              <a:t>pe-ri</a:t>
            </a:r>
            <a:endParaRPr lang="en-US" b="1" kern="0" dirty="0">
              <a:solidFill>
                <a:srgbClr val="1D9BB8">
                  <a:lumMod val="50000"/>
                </a:srgbClr>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42D084EA-E300-44F5-9030-06591CB5B800}"/>
              </a:ext>
            </a:extLst>
          </p:cNvPr>
          <p:cNvSpPr txBox="1">
            <a:spLocks noChangeArrowheads="1"/>
          </p:cNvSpPr>
          <p:nvPr/>
        </p:nvSpPr>
        <p:spPr bwMode="auto">
          <a:xfrm>
            <a:off x="37776" y="742341"/>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 TÌM HIỂU CHUNG</a:t>
            </a:r>
          </a:p>
        </p:txBody>
      </p:sp>
      <p:pic>
        <p:nvPicPr>
          <p:cNvPr id="20" name="Picture 19">
            <a:extLst>
              <a:ext uri="{FF2B5EF4-FFF2-40B4-BE49-F238E27FC236}">
                <a16:creationId xmlns:a16="http://schemas.microsoft.com/office/drawing/2014/main" xmlns="" id="{B949720B-A039-42C3-96B1-9154329DD0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4112" t="20541" r="24013" b="19482"/>
          <a:stretch>
            <a:fillRect/>
          </a:stretch>
        </p:blipFill>
        <p:spPr bwMode="auto">
          <a:xfrm>
            <a:off x="6236597" y="884118"/>
            <a:ext cx="2841990" cy="299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a:extLst>
              <a:ext uri="{FF2B5EF4-FFF2-40B4-BE49-F238E27FC236}">
                <a16:creationId xmlns:a16="http://schemas.microsoft.com/office/drawing/2014/main" xmlns="" id="{7B2E1CC3-C485-4999-BD47-904DB61A716B}"/>
              </a:ext>
            </a:extLst>
          </p:cNvPr>
          <p:cNvSpPr/>
          <p:nvPr/>
        </p:nvSpPr>
        <p:spPr>
          <a:xfrm>
            <a:off x="143162" y="2972693"/>
            <a:ext cx="5522916" cy="2210862"/>
          </a:xfrm>
          <a:prstGeom prst="rect">
            <a:avLst/>
          </a:prstGeom>
        </p:spPr>
        <p:txBody>
          <a:bodyPr wrap="square">
            <a:spAutoFit/>
          </a:bodyPr>
          <a:lstStyle/>
          <a:p>
            <a:pPr>
              <a:lnSpc>
                <a:spcPts val="2000"/>
              </a:lnSpc>
              <a:spcAft>
                <a:spcPts val="1000"/>
              </a:spcAft>
              <a:tabLst>
                <a:tab pos="2085975" algn="l"/>
              </a:tabLst>
            </a:pPr>
            <a:r>
              <a:rPr lang="en-US" sz="2400">
                <a:latin typeface="Times New Roman" panose="02020603050405020304" pitchFamily="18" charset="0"/>
                <a:ea typeface="Calibri" panose="020F0502020204030204" pitchFamily="34" charset="0"/>
                <a:cs typeface="Times New Roman" panose="02020603050405020304" pitchFamily="18" charset="0"/>
              </a:rPr>
              <a:t>-</a:t>
            </a:r>
            <a:r>
              <a:rPr lang="en-US" sz="2400" b="1">
                <a:latin typeface="Times New Roman" panose="02020603050405020304" pitchFamily="18" charset="0"/>
                <a:ea typeface="Calibri" panose="020F0502020204030204" pitchFamily="34" charset="0"/>
                <a:cs typeface="Times New Roman" panose="02020603050405020304" pitchFamily="18" charset="0"/>
              </a:rPr>
              <a:t> Các tác phẩm chính: </a:t>
            </a:r>
            <a:r>
              <a:rPr lang="en-US" sz="2400">
                <a:latin typeface="Times New Roman" panose="02020603050405020304" pitchFamily="18" charset="0"/>
                <a:ea typeface="Calibri" panose="020F0502020204030204" pitchFamily="34" charset="0"/>
                <a:cs typeface="Times New Roman" panose="02020603050405020304" pitchFamily="18" charset="0"/>
              </a:rPr>
              <a:t>Hoàng tử bé, </a:t>
            </a:r>
            <a:r>
              <a:rPr lang="ru-RU" sz="2400">
                <a:latin typeface="Times New Roman" panose="02020603050405020304" pitchFamily="18" charset="0"/>
                <a:ea typeface="Calibri" panose="020F0502020204030204" pitchFamily="34" charset="0"/>
                <a:cs typeface="Times New Roman" panose="02020603050405020304" pitchFamily="18" charset="0"/>
              </a:rPr>
              <a:t>Bay đêm, Cõi người ta, Phi công thời chi</a:t>
            </a:r>
            <a:r>
              <a:rPr lang="en-US" sz="2400">
                <a:latin typeface="Times New Roman" panose="02020603050405020304" pitchFamily="18" charset="0"/>
                <a:ea typeface="Calibri" panose="020F0502020204030204" pitchFamily="34" charset="0"/>
                <a:cs typeface="Times New Roman" panose="02020603050405020304" pitchFamily="18" charset="0"/>
              </a:rPr>
              <a:t>ế</a:t>
            </a:r>
            <a:r>
              <a:rPr lang="ru-RU" sz="2400">
                <a:latin typeface="Times New Roman" panose="02020603050405020304" pitchFamily="18" charset="0"/>
                <a:ea typeface="Calibri" panose="020F0502020204030204" pitchFamily="34" charset="0"/>
                <a:cs typeface="Times New Roman" panose="02020603050405020304" pitchFamily="18" charset="0"/>
              </a:rPr>
              <a:t>n</a:t>
            </a:r>
            <a:r>
              <a:rPr lang="en-US" sz="2400">
                <a:latin typeface="Times New Roman" panose="02020603050405020304" pitchFamily="18" charset="0"/>
                <a:ea typeface="Calibri" panose="020F0502020204030204" pitchFamily="34" charset="0"/>
                <a:cs typeface="Times New Roman" panose="02020603050405020304" pitchFamily="18" charset="0"/>
              </a:rPr>
              <a:t>…</a:t>
            </a:r>
            <a:endParaRPr lang="en-US" sz="2400">
              <a:latin typeface="Calibri" panose="020F0502020204030204" pitchFamily="34" charset="0"/>
              <a:ea typeface="Calibri" panose="020F0502020204030204" pitchFamily="34" charset="0"/>
              <a:cs typeface="Times New Roman" panose="02020603050405020304" pitchFamily="18" charset="0"/>
            </a:endParaRPr>
          </a:p>
          <a:p>
            <a:r>
              <a:rPr lang="en-US" sz="2400">
                <a:latin typeface="Times New Roman" panose="02020603050405020304" pitchFamily="18" charset="0"/>
                <a:ea typeface="Calibri" panose="020F0502020204030204" pitchFamily="34" charset="0"/>
              </a:rPr>
              <a:t>- </a:t>
            </a:r>
            <a:r>
              <a:rPr lang="en-US" sz="2400" b="1">
                <a:latin typeface="Times New Roman" panose="02020603050405020304" pitchFamily="18" charset="0"/>
                <a:ea typeface="Calibri" panose="020F0502020204030204" pitchFamily="34" charset="0"/>
              </a:rPr>
              <a:t>Giải thưởng:</a:t>
            </a:r>
            <a:r>
              <a:rPr lang="en-US" sz="2400">
                <a:latin typeface="Times New Roman" panose="02020603050405020304" pitchFamily="18" charset="0"/>
                <a:ea typeface="Calibri" panose="020F0502020204030204" pitchFamily="34" charset="0"/>
              </a:rPr>
              <a:t> Huân chương Croix de Guerre (huân chương được nhà nước Pháp trao tặng cho các cá nhân hoặc đơn vị có thành tích trong Chiến tranh TG lần II)</a:t>
            </a:r>
            <a:endParaRPr lang="en-US" sz="2400"/>
          </a:p>
        </p:txBody>
      </p:sp>
      <p:sp>
        <p:nvSpPr>
          <p:cNvPr id="22" name="TextBox 21">
            <a:extLst>
              <a:ext uri="{FF2B5EF4-FFF2-40B4-BE49-F238E27FC236}">
                <a16:creationId xmlns:a16="http://schemas.microsoft.com/office/drawing/2014/main" xmlns="" id="{D5D30C5B-1D99-423D-AE6D-5D508A509717}"/>
              </a:ext>
            </a:extLst>
          </p:cNvPr>
          <p:cNvSpPr txBox="1">
            <a:spLocks noChangeArrowheads="1"/>
          </p:cNvSpPr>
          <p:nvPr/>
        </p:nvSpPr>
        <p:spPr bwMode="auto">
          <a:xfrm>
            <a:off x="82897" y="1667419"/>
            <a:ext cx="616821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x-none" sz="2400">
                <a:latin typeface="Times New Roman" panose="02020603050405020304" pitchFamily="18" charset="0"/>
                <a:cs typeface="Times New Roman" panose="02020603050405020304" pitchFamily="18" charset="0"/>
              </a:rPr>
              <a:t>- </a:t>
            </a:r>
            <a:r>
              <a:rPr lang="en-US" altLang="x-none" sz="2400" b="1">
                <a:latin typeface="Times New Roman" panose="02020603050405020304" pitchFamily="18" charset="0"/>
                <a:cs typeface="Times New Roman" panose="02020603050405020304" pitchFamily="18" charset="0"/>
              </a:rPr>
              <a:t>Phong cách sáng tác: </a:t>
            </a:r>
            <a:r>
              <a:rPr lang="en-US" altLang="x-none" sz="2400">
                <a:latin typeface="Times New Roman" panose="02020603050405020304" pitchFamily="18" charset="0"/>
                <a:cs typeface="Times New Roman" panose="02020603050405020304" pitchFamily="18" charset="0"/>
              </a:rPr>
              <a:t>Ngòi bút của Xanh-tơ E- xu-pe-ri đậm chất trữ tình, trong treo, giàu cảm hứng lãng mạn.</a:t>
            </a:r>
            <a:endParaRPr lang="x-none" altLang="x-none"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463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1">
                                            <p:txEl>
                                              <p:pRg st="0" end="0"/>
                                            </p:txEl>
                                          </p:spTgt>
                                        </p:tgtEl>
                                        <p:attrNameLst>
                                          <p:attrName>style.visibility</p:attrName>
                                        </p:attrNameLst>
                                      </p:cBhvr>
                                      <p:to>
                                        <p:strVal val="visible"/>
                                      </p:to>
                                    </p:set>
                                    <p:anim calcmode="lin" valueType="num">
                                      <p:cBhvr additive="base">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1">
                                            <p:txEl>
                                              <p:pRg st="1" end="1"/>
                                            </p:txEl>
                                          </p:spTgt>
                                        </p:tgtEl>
                                        <p:attrNameLst>
                                          <p:attrName>style.visibility</p:attrName>
                                        </p:attrNameLst>
                                      </p:cBhvr>
                                      <p:to>
                                        <p:strVal val="visible"/>
                                      </p:to>
                                    </p:set>
                                    <p:animEffect transition="in" filter="fade">
                                      <p:cBhvr>
                                        <p:cTn id="27" dur="1000"/>
                                        <p:tgtEl>
                                          <p:spTgt spid="21">
                                            <p:txEl>
                                              <p:pRg st="1" end="1"/>
                                            </p:txEl>
                                          </p:spTgt>
                                        </p:tgtEl>
                                      </p:cBhvr>
                                    </p:animEffect>
                                    <p:anim calcmode="lin" valueType="num">
                                      <p:cBhvr>
                                        <p:cTn id="2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xmlns=""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xmlns=""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xmlns=""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xmlns="" id="{B05E0A1C-8F2C-8043-B897-C9A1D23DC681}"/>
              </a:ext>
            </a:extLst>
          </p:cNvPr>
          <p:cNvSpPr/>
          <p:nvPr/>
        </p:nvSpPr>
        <p:spPr>
          <a:xfrm>
            <a:off x="-1347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pic>
        <p:nvPicPr>
          <p:cNvPr id="9" name="Picture 6" descr="Hoàng Tử Bé (Tái Bản 2019) | Nhà sách Fahasa | Tiki">
            <a:extLst>
              <a:ext uri="{FF2B5EF4-FFF2-40B4-BE49-F238E27FC236}">
                <a16:creationId xmlns:a16="http://schemas.microsoft.com/office/drawing/2014/main" xmlns="" id="{EBAD3188-C261-4958-853B-FCC45BB1A4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695" t="2448" r="13290"/>
          <a:stretch>
            <a:fillRect/>
          </a:stretch>
        </p:blipFill>
        <p:spPr bwMode="auto">
          <a:xfrm>
            <a:off x="6848003" y="2841627"/>
            <a:ext cx="2282142"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xmlns="" id="{5F5E893F-683D-4D85-8D75-5F644310E9A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576962" y="1568542"/>
            <a:ext cx="2282142" cy="3134088"/>
          </a:xfrm>
          <a:prstGeom prst="rect">
            <a:avLst/>
          </a:prstGeom>
          <a:noFill/>
        </p:spPr>
      </p:pic>
      <p:pic>
        <p:nvPicPr>
          <p:cNvPr id="11" name="Picture 10">
            <a:extLst>
              <a:ext uri="{FF2B5EF4-FFF2-40B4-BE49-F238E27FC236}">
                <a16:creationId xmlns:a16="http://schemas.microsoft.com/office/drawing/2014/main" xmlns="" id="{C3A30A90-1D5C-4CA8-8354-30E2FFCFD0C9}"/>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424534" y="2670627"/>
            <a:ext cx="2017487" cy="3025775"/>
          </a:xfrm>
          <a:prstGeom prst="rect">
            <a:avLst/>
          </a:prstGeom>
          <a:noFill/>
        </p:spPr>
      </p:pic>
      <p:pic>
        <p:nvPicPr>
          <p:cNvPr id="12" name="Picture 11">
            <a:extLst>
              <a:ext uri="{FF2B5EF4-FFF2-40B4-BE49-F238E27FC236}">
                <a16:creationId xmlns:a16="http://schemas.microsoft.com/office/drawing/2014/main" xmlns="" id="{142F1534-30EF-42DB-8B04-9D2B24AF5970}"/>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203862" y="1727200"/>
            <a:ext cx="2017487" cy="2902538"/>
          </a:xfrm>
          <a:prstGeom prst="rect">
            <a:avLst/>
          </a:prstGeom>
          <a:noFill/>
        </p:spPr>
      </p:pic>
      <p:sp>
        <p:nvSpPr>
          <p:cNvPr id="13" name="Rounded Rectangle 4">
            <a:extLst>
              <a:ext uri="{FF2B5EF4-FFF2-40B4-BE49-F238E27FC236}">
                <a16:creationId xmlns:a16="http://schemas.microsoft.com/office/drawing/2014/main" xmlns="" id="{613A2719-B8A9-494D-9352-20C1B22DE241}"/>
              </a:ext>
            </a:extLst>
          </p:cNvPr>
          <p:cNvSpPr/>
          <p:nvPr/>
        </p:nvSpPr>
        <p:spPr>
          <a:xfrm>
            <a:off x="1945574" y="609602"/>
            <a:ext cx="5297713" cy="734123"/>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a:solidFill>
                  <a:srgbClr val="FF0000"/>
                </a:solidFill>
                <a:latin typeface="Times New Roman" pitchFamily="18" charset="0"/>
                <a:cs typeface="Times New Roman" pitchFamily="18" charset="0"/>
              </a:rPr>
              <a:t>MỘT SỐ TÁC PHẨM CHÍNH</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374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5"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xmlns=""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xmlns=""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xmlns=""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xmlns=""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xmlns=""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FF4C4F79-AE5C-438B-86ED-1689ECE3B118}"/>
              </a:ext>
            </a:extLst>
          </p:cNvPr>
          <p:cNvSpPr txBox="1">
            <a:spLocks noChangeArrowheads="1"/>
          </p:cNvSpPr>
          <p:nvPr/>
        </p:nvSpPr>
        <p:spPr bwMode="auto">
          <a:xfrm>
            <a:off x="-3785" y="839322"/>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 TÌM HIỂU CHUNG</a:t>
            </a:r>
          </a:p>
        </p:txBody>
      </p:sp>
      <p:sp>
        <p:nvSpPr>
          <p:cNvPr id="23" name="Rounded Rectangle 4">
            <a:extLst>
              <a:ext uri="{FF2B5EF4-FFF2-40B4-BE49-F238E27FC236}">
                <a16:creationId xmlns:a16="http://schemas.microsoft.com/office/drawing/2014/main" xmlns="" id="{AF66CEBF-C21D-4249-9E79-C914B9C4E766}"/>
              </a:ext>
            </a:extLst>
          </p:cNvPr>
          <p:cNvSpPr/>
          <p:nvPr/>
        </p:nvSpPr>
        <p:spPr>
          <a:xfrm>
            <a:off x="274105" y="1365569"/>
            <a:ext cx="2425551" cy="42545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a:solidFill>
                  <a:srgbClr val="FF0000"/>
                </a:solidFill>
                <a:latin typeface="Times New Roman" pitchFamily="18" charset="0"/>
                <a:cs typeface="Times New Roman" pitchFamily="18" charset="0"/>
              </a:rPr>
              <a:t>2. </a:t>
            </a:r>
            <a:r>
              <a:rPr lang="en-US" sz="2800" b="1" err="1">
                <a:solidFill>
                  <a:srgbClr val="FF0000"/>
                </a:solidFill>
                <a:latin typeface="Times New Roman" pitchFamily="18" charset="0"/>
                <a:cs typeface="Times New Roman" pitchFamily="18" charset="0"/>
              </a:rPr>
              <a:t>Tác</a:t>
            </a:r>
            <a:r>
              <a:rPr lang="en-US" sz="2800" b="1">
                <a:solidFill>
                  <a:srgbClr val="FF0000"/>
                </a:solidFill>
                <a:latin typeface="Times New Roman" pitchFamily="18" charset="0"/>
                <a:cs typeface="Times New Roman" pitchFamily="18" charset="0"/>
              </a:rPr>
              <a:t> phẩm</a:t>
            </a:r>
            <a:endParaRPr lang="en-US" sz="2800" b="1" dirty="0">
              <a:solidFill>
                <a:srgbClr val="FF0000"/>
              </a:solidFill>
              <a:latin typeface="Times New Roman" pitchFamily="18" charset="0"/>
              <a:cs typeface="Times New Roman" pitchFamily="18" charset="0"/>
            </a:endParaRPr>
          </a:p>
        </p:txBody>
      </p:sp>
      <p:sp>
        <p:nvSpPr>
          <p:cNvPr id="24" name="TextBox 23">
            <a:extLst>
              <a:ext uri="{FF2B5EF4-FFF2-40B4-BE49-F238E27FC236}">
                <a16:creationId xmlns:a16="http://schemas.microsoft.com/office/drawing/2014/main" xmlns="" id="{8D8FDA72-95DF-4F2F-9A6A-9C8AC5033985}"/>
              </a:ext>
            </a:extLst>
          </p:cNvPr>
          <p:cNvSpPr txBox="1">
            <a:spLocks noChangeArrowheads="1"/>
          </p:cNvSpPr>
          <p:nvPr/>
        </p:nvSpPr>
        <p:spPr bwMode="auto">
          <a:xfrm>
            <a:off x="593952" y="1995980"/>
            <a:ext cx="302010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x-none" sz="2400" b="1" i="1">
                <a:latin typeface="Times New Roman" panose="02020603050405020304" pitchFamily="18" charset="0"/>
                <a:cs typeface="Times New Roman" panose="02020603050405020304" pitchFamily="18" charset="0"/>
              </a:rPr>
              <a:t>a. Đọc văn bản</a:t>
            </a:r>
            <a:endParaRPr lang="x-none" altLang="x-none" sz="2400" b="1" i="1">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xmlns="" id="{AFB62D21-7E34-4659-8AF7-569B0820AA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1597" y="758852"/>
            <a:ext cx="4929275" cy="2718635"/>
          </a:xfrm>
          <a:prstGeom prst="rect">
            <a:avLst/>
          </a:prstGeom>
          <a:noFill/>
          <a:extLst>
            <a:ext uri="{909E8E84-426E-40DD-AFC4-6F175D3DCCD1}">
              <a14:hiddenFill xmlns:a14="http://schemas.microsoft.com/office/drawing/2010/main">
                <a:solidFill>
                  <a:srgbClr val="FFFFFF"/>
                </a:solidFill>
              </a14:hiddenFill>
            </a:ext>
          </a:extLst>
        </p:spPr>
      </p:pic>
      <p:sp>
        <p:nvSpPr>
          <p:cNvPr id="26" name="Rounded Rectangle 10">
            <a:extLst>
              <a:ext uri="{FF2B5EF4-FFF2-40B4-BE49-F238E27FC236}">
                <a16:creationId xmlns:a16="http://schemas.microsoft.com/office/drawing/2014/main" xmlns="" id="{0D1958A4-A41E-48F4-83AD-B7FF077C8F52}"/>
              </a:ext>
            </a:extLst>
          </p:cNvPr>
          <p:cNvSpPr/>
          <p:nvPr/>
        </p:nvSpPr>
        <p:spPr>
          <a:xfrm>
            <a:off x="-60767" y="3429000"/>
            <a:ext cx="9204767" cy="31609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x-none" sz="1350" dirty="0">
              <a:solidFill>
                <a:schemeClr val="tx1"/>
              </a:solidFill>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xmlns="" id="{ADCA5E7A-DA5A-4897-822C-23C145277093}"/>
              </a:ext>
            </a:extLst>
          </p:cNvPr>
          <p:cNvSpPr/>
          <p:nvPr/>
        </p:nvSpPr>
        <p:spPr>
          <a:xfrm>
            <a:off x="75390" y="3715801"/>
            <a:ext cx="8985482" cy="2308324"/>
          </a:xfrm>
          <a:prstGeom prst="rect">
            <a:avLst/>
          </a:prstGeom>
          <a:solidFill>
            <a:schemeClr val="accent2">
              <a:lumMod val="20000"/>
              <a:lumOff val="80000"/>
            </a:schemeClr>
          </a:solidFill>
        </p:spPr>
        <p:txBody>
          <a:bodyPr wrap="square">
            <a:spAutoFit/>
          </a:bodyPr>
          <a:lstStyle/>
          <a:p>
            <a:r>
              <a:rPr lang="vi-VN" sz="2400">
                <a:solidFill>
                  <a:srgbClr val="050505"/>
                </a:solidFill>
                <a:latin typeface="+mj-lt"/>
              </a:rPr>
              <a:t>"Nếu cậu muốn có một người bạn thì hãy thuần hoá tớ!</a:t>
            </a:r>
            <a:r>
              <a:rPr lang="vi-VN" sz="2400">
                <a:latin typeface="+mj-lt"/>
              </a:rPr>
              <a:t/>
            </a:r>
            <a:br>
              <a:rPr lang="vi-VN" sz="2400">
                <a:latin typeface="+mj-lt"/>
              </a:rPr>
            </a:br>
            <a:r>
              <a:rPr lang="vi-VN" sz="2400">
                <a:solidFill>
                  <a:srgbClr val="050505"/>
                </a:solidFill>
                <a:latin typeface="+mj-lt"/>
              </a:rPr>
              <a:t>-Thế phải làm gì mới được? hoàng tử bé nói.</a:t>
            </a:r>
            <a:r>
              <a:rPr lang="vi-VN" sz="2400">
                <a:latin typeface="+mj-lt"/>
              </a:rPr>
              <a:t/>
            </a:r>
            <a:br>
              <a:rPr lang="vi-VN" sz="2400">
                <a:latin typeface="+mj-lt"/>
              </a:rPr>
            </a:br>
            <a:r>
              <a:rPr lang="vi-VN" sz="2400">
                <a:solidFill>
                  <a:srgbClr val="050505"/>
                </a:solidFill>
                <a:latin typeface="+mj-lt"/>
              </a:rPr>
              <a:t>-Phải hết sức nhẫn nại, con cáo đáp. Đầu tiên cậu phải ngồi cách xa tớ một chút, như thế, trên bãi cỏ ấy. Tớ sẽ liếc nhìn cậu và không nói gì hết. Ngôn ngữ là nguồn gốc gây ra mọi hiểu lầm. Nhưng mỗi ngày cậu có thể ngồi xích lại một chút..."</a:t>
            </a:r>
            <a:endParaRPr lang="en-US" sz="2400">
              <a:latin typeface="+mj-lt"/>
            </a:endParaRPr>
          </a:p>
        </p:txBody>
      </p:sp>
    </p:spTree>
    <p:extLst>
      <p:ext uri="{BB962C8B-B14F-4D97-AF65-F5344CB8AC3E}">
        <p14:creationId xmlns:p14="http://schemas.microsoft.com/office/powerpoint/2010/main" val="58393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anim calcmode="lin" valueType="num">
                                      <p:cBhvr>
                                        <p:cTn id="20" dur="1000" fill="hold"/>
                                        <p:tgtEl>
                                          <p:spTgt spid="1026"/>
                                        </p:tgtEl>
                                        <p:attrNameLst>
                                          <p:attrName>ppt_x</p:attrName>
                                        </p:attrNameLst>
                                      </p:cBhvr>
                                      <p:tavLst>
                                        <p:tav tm="0">
                                          <p:val>
                                            <p:strVal val="#ppt_x"/>
                                          </p:val>
                                        </p:tav>
                                        <p:tav tm="100000">
                                          <p:val>
                                            <p:strVal val="#ppt_x"/>
                                          </p:val>
                                        </p:tav>
                                      </p:tavLst>
                                    </p:anim>
                                    <p:anim calcmode="lin" valueType="num">
                                      <p:cBhvr>
                                        <p:cTn id="21"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500" fill="hold"/>
                                        <p:tgtEl>
                                          <p:spTgt spid="24"/>
                                        </p:tgtEl>
                                        <p:attrNameLst>
                                          <p:attrName>ppt_x</p:attrName>
                                        </p:attrNameLst>
                                      </p:cBhvr>
                                      <p:tavLst>
                                        <p:tav tm="0">
                                          <p:val>
                                            <p:strVal val="#ppt_x"/>
                                          </p:val>
                                        </p:tav>
                                        <p:tav tm="100000">
                                          <p:val>
                                            <p:strVal val="#ppt_x"/>
                                          </p:val>
                                        </p:tav>
                                      </p:tavLst>
                                    </p:anim>
                                    <p:anim calcmode="lin" valueType="num">
                                      <p:cBhvr additive="base">
                                        <p:cTn id="27" dur="500" fill="hold"/>
                                        <p:tgtEl>
                                          <p:spTgt spid="24"/>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fill="hold"/>
                                        <p:tgtEl>
                                          <p:spTgt spid="26"/>
                                        </p:tgtEl>
                                        <p:attrNameLst>
                                          <p:attrName>ppt_x</p:attrName>
                                        </p:attrNameLst>
                                      </p:cBhvr>
                                      <p:tavLst>
                                        <p:tav tm="0">
                                          <p:val>
                                            <p:strVal val="#ppt_x"/>
                                          </p:val>
                                        </p:tav>
                                        <p:tav tm="100000">
                                          <p:val>
                                            <p:strVal val="#ppt_x"/>
                                          </p:val>
                                        </p:tav>
                                      </p:tavLst>
                                    </p:anim>
                                    <p:anim calcmode="lin" valueType="num">
                                      <p:cBhvr additive="base">
                                        <p:cTn id="31" dur="500" fill="hold"/>
                                        <p:tgtEl>
                                          <p:spTgt spid="2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additive="base">
                                        <p:cTn id="34" dur="500" fill="hold"/>
                                        <p:tgtEl>
                                          <p:spTgt spid="27"/>
                                        </p:tgtEl>
                                        <p:attrNameLst>
                                          <p:attrName>ppt_x</p:attrName>
                                        </p:attrNameLst>
                                      </p:cBhvr>
                                      <p:tavLst>
                                        <p:tav tm="0">
                                          <p:val>
                                            <p:strVal val="#ppt_x"/>
                                          </p:val>
                                        </p:tav>
                                        <p:tav tm="100000">
                                          <p:val>
                                            <p:strVal val="#ppt_x"/>
                                          </p:val>
                                        </p:tav>
                                      </p:tavLst>
                                    </p:anim>
                                    <p:anim calcmode="lin" valueType="num">
                                      <p:cBhvr additive="base">
                                        <p:cTn id="3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xmlns=""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xmlns=""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xmlns=""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xmlns="" id="{B05E0A1C-8F2C-8043-B897-C9A1D23DC681}"/>
              </a:ext>
            </a:extLst>
          </p:cNvPr>
          <p:cNvSpPr/>
          <p:nvPr/>
        </p:nvSpPr>
        <p:spPr>
          <a:xfrm>
            <a:off x="-41182" y="74427"/>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xmlns=""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FF4C4F79-AE5C-438B-86ED-1689ECE3B118}"/>
              </a:ext>
            </a:extLst>
          </p:cNvPr>
          <p:cNvSpPr txBox="1">
            <a:spLocks noChangeArrowheads="1"/>
          </p:cNvSpPr>
          <p:nvPr/>
        </p:nvSpPr>
        <p:spPr bwMode="auto">
          <a:xfrm>
            <a:off x="-3785" y="839322"/>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 TÌM HIỂU CHUNG</a:t>
            </a:r>
          </a:p>
        </p:txBody>
      </p:sp>
      <p:sp>
        <p:nvSpPr>
          <p:cNvPr id="23" name="Rounded Rectangle 4">
            <a:extLst>
              <a:ext uri="{FF2B5EF4-FFF2-40B4-BE49-F238E27FC236}">
                <a16:creationId xmlns:a16="http://schemas.microsoft.com/office/drawing/2014/main" xmlns="" id="{AF66CEBF-C21D-4249-9E79-C914B9C4E766}"/>
              </a:ext>
            </a:extLst>
          </p:cNvPr>
          <p:cNvSpPr/>
          <p:nvPr/>
        </p:nvSpPr>
        <p:spPr>
          <a:xfrm>
            <a:off x="274105" y="1476409"/>
            <a:ext cx="2425551" cy="42545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a:solidFill>
                  <a:srgbClr val="FF0000"/>
                </a:solidFill>
                <a:latin typeface="Times New Roman" pitchFamily="18" charset="0"/>
                <a:cs typeface="Times New Roman" pitchFamily="18" charset="0"/>
              </a:rPr>
              <a:t>2. </a:t>
            </a:r>
            <a:r>
              <a:rPr lang="en-US" sz="2800" b="1" err="1">
                <a:solidFill>
                  <a:srgbClr val="FF0000"/>
                </a:solidFill>
                <a:latin typeface="Times New Roman" pitchFamily="18" charset="0"/>
                <a:cs typeface="Times New Roman" pitchFamily="18" charset="0"/>
              </a:rPr>
              <a:t>Tác</a:t>
            </a:r>
            <a:r>
              <a:rPr lang="en-US" sz="2800" b="1">
                <a:solidFill>
                  <a:srgbClr val="FF0000"/>
                </a:solidFill>
                <a:latin typeface="Times New Roman" pitchFamily="18" charset="0"/>
                <a:cs typeface="Times New Roman" pitchFamily="18" charset="0"/>
              </a:rPr>
              <a:t> phẩm</a:t>
            </a:r>
            <a:endParaRPr lang="en-US" sz="2800" b="1" dirty="0">
              <a:solidFill>
                <a:srgbClr val="FF0000"/>
              </a:solidFill>
              <a:latin typeface="Times New Roman" pitchFamily="18" charset="0"/>
              <a:cs typeface="Times New Roman" pitchFamily="18" charset="0"/>
            </a:endParaRPr>
          </a:p>
        </p:txBody>
      </p:sp>
      <p:sp>
        <p:nvSpPr>
          <p:cNvPr id="24" name="TextBox 23">
            <a:extLst>
              <a:ext uri="{FF2B5EF4-FFF2-40B4-BE49-F238E27FC236}">
                <a16:creationId xmlns:a16="http://schemas.microsoft.com/office/drawing/2014/main" xmlns="" id="{8D8FDA72-95DF-4F2F-9A6A-9C8AC5033985}"/>
              </a:ext>
            </a:extLst>
          </p:cNvPr>
          <p:cNvSpPr txBox="1">
            <a:spLocks noChangeArrowheads="1"/>
          </p:cNvSpPr>
          <p:nvPr/>
        </p:nvSpPr>
        <p:spPr bwMode="auto">
          <a:xfrm>
            <a:off x="593952" y="2092965"/>
            <a:ext cx="302010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x-none" sz="2400" b="1" i="1">
                <a:latin typeface="Times New Roman" panose="02020603050405020304" pitchFamily="18" charset="0"/>
                <a:cs typeface="Times New Roman" panose="02020603050405020304" pitchFamily="18" charset="0"/>
              </a:rPr>
              <a:t>a. Đọc văn bản</a:t>
            </a:r>
            <a:endParaRPr lang="x-none" altLang="x-none" sz="2400" b="1" i="1">
              <a:latin typeface="Times New Roman" panose="02020603050405020304" pitchFamily="18" charset="0"/>
              <a:cs typeface="Times New Roman" panose="02020603050405020304" pitchFamily="18" charset="0"/>
            </a:endParaRPr>
          </a:p>
        </p:txBody>
      </p:sp>
      <p:pic>
        <p:nvPicPr>
          <p:cNvPr id="14" name="Picture 2">
            <a:extLst>
              <a:ext uri="{FF2B5EF4-FFF2-40B4-BE49-F238E27FC236}">
                <a16:creationId xmlns:a16="http://schemas.microsoft.com/office/drawing/2014/main" xmlns="" id="{83CBDD6E-237A-4917-BCD6-DEE137B12E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364" y="682876"/>
            <a:ext cx="4197922" cy="269199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xmlns="" id="{0FB2AF39-33A7-42D3-B054-62AEC04636E5}"/>
              </a:ext>
            </a:extLst>
          </p:cNvPr>
          <p:cNvSpPr txBox="1">
            <a:spLocks noChangeArrowheads="1"/>
          </p:cNvSpPr>
          <p:nvPr/>
        </p:nvSpPr>
        <p:spPr bwMode="auto">
          <a:xfrm>
            <a:off x="586698" y="2704551"/>
            <a:ext cx="302010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x-none" sz="2400" b="1" i="1">
                <a:latin typeface="Times New Roman" panose="02020603050405020304" pitchFamily="18" charset="0"/>
                <a:cs typeface="Times New Roman" panose="02020603050405020304" pitchFamily="18" charset="0"/>
              </a:rPr>
              <a:t>b. Tác phẩm</a:t>
            </a:r>
            <a:endParaRPr lang="x-none" altLang="x-none" sz="2400" b="1" i="1">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xmlns="" id="{4DD163C4-DB67-406B-AEA8-0EAC3B58A481}"/>
              </a:ext>
            </a:extLst>
          </p:cNvPr>
          <p:cNvSpPr/>
          <p:nvPr/>
        </p:nvSpPr>
        <p:spPr>
          <a:xfrm>
            <a:off x="660396" y="4868801"/>
            <a:ext cx="6524171" cy="364010"/>
          </a:xfrm>
          <a:prstGeom prst="rect">
            <a:avLst/>
          </a:prstGeom>
        </p:spPr>
        <p:txBody>
          <a:bodyPr wrap="square">
            <a:spAutoFit/>
          </a:bodyPr>
          <a:lstStyle/>
          <a:p>
            <a:pPr algn="just">
              <a:lnSpc>
                <a:spcPts val="2000"/>
              </a:lnSpc>
              <a:spcAft>
                <a:spcPts val="800"/>
              </a:spcAft>
            </a:pPr>
            <a:r>
              <a:rPr lang="en-US" sz="2400" b="1" i="1">
                <a:latin typeface="Times New Roman" panose="02020603050405020304" pitchFamily="18" charset="0"/>
                <a:ea typeface="Calibri" panose="020F0502020204030204" pitchFamily="34" charset="0"/>
                <a:cs typeface="Times New Roman" panose="02020603050405020304" pitchFamily="18" charset="0"/>
              </a:rPr>
              <a:t>- </a:t>
            </a:r>
            <a:r>
              <a:rPr lang="en-US" sz="2400" b="1">
                <a:latin typeface="Times New Roman" panose="02020603050405020304" pitchFamily="18" charset="0"/>
                <a:ea typeface="Calibri" panose="020F0502020204030204" pitchFamily="34" charset="0"/>
                <a:cs typeface="Times New Roman" panose="02020603050405020304" pitchFamily="18" charset="0"/>
              </a:rPr>
              <a:t>Ngôi kể</a:t>
            </a:r>
            <a:r>
              <a:rPr lang="en-US" sz="2400">
                <a:latin typeface="Times New Roman" panose="02020603050405020304" pitchFamily="18" charset="0"/>
                <a:ea typeface="Calibri" panose="020F0502020204030204" pitchFamily="34" charset="0"/>
                <a:cs typeface="Times New Roman" panose="02020603050405020304" pitchFamily="18" charset="0"/>
              </a:rPr>
              <a:t>: Ngôi thứ ba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xmlns="" id="{3490707E-FC42-4976-A266-F05D91DDC62E}"/>
              </a:ext>
            </a:extLst>
          </p:cNvPr>
          <p:cNvSpPr txBox="1">
            <a:spLocks noChangeArrowheads="1"/>
          </p:cNvSpPr>
          <p:nvPr/>
        </p:nvSpPr>
        <p:spPr bwMode="auto">
          <a:xfrm>
            <a:off x="724583" y="3395958"/>
            <a:ext cx="794836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x-none" sz="2400" b="1">
                <a:latin typeface="Times New Roman" panose="02020603050405020304" pitchFamily="18" charset="0"/>
                <a:cs typeface="Times New Roman" panose="02020603050405020304" pitchFamily="18" charset="0"/>
              </a:rPr>
              <a:t>- Xuất xứ</a:t>
            </a:r>
            <a:r>
              <a:rPr lang="en-US" altLang="x-none" sz="2400">
                <a:latin typeface="Times New Roman" panose="02020603050405020304" pitchFamily="18" charset="0"/>
                <a:cs typeface="Times New Roman" panose="02020603050405020304" pitchFamily="18" charset="0"/>
              </a:rPr>
              <a:t>: Đoạn trích “ Nếu cậu muốn có một người bạn ( chương XXI) của tác phẩm Hoàng tử bé ( tên tiếng Pháp </a:t>
            </a:r>
            <a:r>
              <a:rPr lang="en-US" sz="2400">
                <a:latin typeface="Times New Roman" panose="02020603050405020304" pitchFamily="18" charset="0"/>
                <a:ea typeface="Calibri" panose="020F0502020204030204" pitchFamily="34" charset="0"/>
                <a:cs typeface="Times New Roman" panose="02020603050405020304" pitchFamily="18" charset="0"/>
              </a:rPr>
              <a:t>Le Petit Prince). Xuất bản năm 1943</a:t>
            </a:r>
            <a:endParaRPr lang="x-none" altLang="x-none"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14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ppt_x"/>
                                          </p:val>
                                        </p:tav>
                                        <p:tav tm="100000">
                                          <p:val>
                                            <p:strVal val="#ppt_x"/>
                                          </p:val>
                                        </p:tav>
                                      </p:tavLst>
                                    </p:anim>
                                    <p:anim calcmode="lin" valueType="num">
                                      <p:cBhvr additive="base">
                                        <p:cTn id="1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ppt_x"/>
                                          </p:val>
                                        </p:tav>
                                        <p:tav tm="100000">
                                          <p:val>
                                            <p:strVal val="#ppt_x"/>
                                          </p:val>
                                        </p:tav>
                                      </p:tavLst>
                                    </p:anim>
                                    <p:anim calcmode="lin" valueType="num">
                                      <p:cBhvr additive="base">
                                        <p:cTn id="2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A6BD01-D65C-744E-A7C2-C51458EF7C89}"/>
              </a:ext>
            </a:extLst>
          </p:cNvPr>
          <p:cNvSpPr>
            <a:spLocks noGrp="1"/>
          </p:cNvSpPr>
          <p:nvPr>
            <p:ph type="ctrTitle"/>
          </p:nvPr>
        </p:nvSpPr>
        <p:spPr/>
        <p:txBody>
          <a:bodyPr/>
          <a:lstStyle/>
          <a:p>
            <a:endParaRPr lang="x-none"/>
          </a:p>
        </p:txBody>
      </p:sp>
      <p:sp>
        <p:nvSpPr>
          <p:cNvPr id="3" name="Subtitle 2">
            <a:extLst>
              <a:ext uri="{FF2B5EF4-FFF2-40B4-BE49-F238E27FC236}">
                <a16:creationId xmlns:a16="http://schemas.microsoft.com/office/drawing/2014/main" xmlns="" id="{3AEE2BAF-54B0-8941-86FB-36E501D6FF5F}"/>
              </a:ext>
            </a:extLst>
          </p:cNvPr>
          <p:cNvSpPr>
            <a:spLocks noGrp="1"/>
          </p:cNvSpPr>
          <p:nvPr>
            <p:ph type="subTitle" idx="1"/>
          </p:nvPr>
        </p:nvSpPr>
        <p:spPr/>
        <p:txBody>
          <a:bodyPr/>
          <a:lstStyle/>
          <a:p>
            <a:endParaRPr lang="x-none"/>
          </a:p>
        </p:txBody>
      </p:sp>
      <p:pic>
        <p:nvPicPr>
          <p:cNvPr id="5" name="Picture 4">
            <a:extLst>
              <a:ext uri="{FF2B5EF4-FFF2-40B4-BE49-F238E27FC236}">
                <a16:creationId xmlns:a16="http://schemas.microsoft.com/office/drawing/2014/main" xmlns="" id="{F27EA76E-2A7F-5F46-8C1C-CEAA9B9D92CB}"/>
              </a:ext>
            </a:extLst>
          </p:cNvPr>
          <p:cNvPicPr>
            <a:picLocks noChangeAspect="1"/>
          </p:cNvPicPr>
          <p:nvPr/>
        </p:nvPicPr>
        <p:blipFill>
          <a:blip r:embed="rId2"/>
          <a:stretch>
            <a:fillRect/>
          </a:stretch>
        </p:blipFill>
        <p:spPr>
          <a:xfrm>
            <a:off x="-60767" y="0"/>
            <a:ext cx="9204767" cy="6858000"/>
          </a:xfrm>
          <a:prstGeom prst="rect">
            <a:avLst/>
          </a:prstGeom>
        </p:spPr>
      </p:pic>
      <p:pic>
        <p:nvPicPr>
          <p:cNvPr id="8" name="图片 18">
            <a:extLst>
              <a:ext uri="{FF2B5EF4-FFF2-40B4-BE49-F238E27FC236}">
                <a16:creationId xmlns:a16="http://schemas.microsoft.com/office/drawing/2014/main" xmlns="" id="{D88F23E2-004B-974F-A9E6-FCD5DB6BD1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826" y="157655"/>
            <a:ext cx="9110173" cy="653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xmlns="" id="{B05E0A1C-8F2C-8043-B897-C9A1D23DC681}"/>
              </a:ext>
            </a:extLst>
          </p:cNvPr>
          <p:cNvSpPr/>
          <p:nvPr/>
        </p:nvSpPr>
        <p:spPr>
          <a:xfrm>
            <a:off x="-396463" y="-3424"/>
            <a:ext cx="9204768" cy="6698513"/>
          </a:xfrm>
          <a:prstGeom prst="round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ounded Rectangle 6">
            <a:extLst>
              <a:ext uri="{FF2B5EF4-FFF2-40B4-BE49-F238E27FC236}">
                <a16:creationId xmlns:a16="http://schemas.microsoft.com/office/drawing/2014/main" xmlns="" id="{1F0FF9E3-BAA3-4258-A9CF-04DEFC3280F3}"/>
              </a:ext>
            </a:extLst>
          </p:cNvPr>
          <p:cNvSpPr/>
          <p:nvPr/>
        </p:nvSpPr>
        <p:spPr>
          <a:xfrm>
            <a:off x="727365" y="94251"/>
            <a:ext cx="7640782"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FF4C4F79-AE5C-438B-86ED-1689ECE3B118}"/>
              </a:ext>
            </a:extLst>
          </p:cNvPr>
          <p:cNvSpPr txBox="1">
            <a:spLocks noChangeArrowheads="1"/>
          </p:cNvSpPr>
          <p:nvPr/>
        </p:nvSpPr>
        <p:spPr bwMode="auto">
          <a:xfrm>
            <a:off x="-3785" y="839322"/>
            <a:ext cx="349726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spcBef>
                <a:spcPct val="0"/>
              </a:spcBef>
              <a:buFontTx/>
              <a:buNone/>
            </a:pPr>
            <a:r>
              <a:rPr lang="en-US" altLang="x-none" sz="2400" b="1">
                <a:solidFill>
                  <a:srgbClr val="4118A8"/>
                </a:solidFill>
                <a:latin typeface="Times New Roman" panose="02020603050405020304" pitchFamily="18" charset="0"/>
                <a:cs typeface="Times New Roman" panose="02020603050405020304" pitchFamily="18" charset="0"/>
              </a:rPr>
              <a:t>I. TÌM HIỂU CHUNG</a:t>
            </a:r>
          </a:p>
        </p:txBody>
      </p:sp>
      <p:sp>
        <p:nvSpPr>
          <p:cNvPr id="23" name="Rounded Rectangle 4">
            <a:extLst>
              <a:ext uri="{FF2B5EF4-FFF2-40B4-BE49-F238E27FC236}">
                <a16:creationId xmlns:a16="http://schemas.microsoft.com/office/drawing/2014/main" xmlns="" id="{AF66CEBF-C21D-4249-9E79-C914B9C4E766}"/>
              </a:ext>
            </a:extLst>
          </p:cNvPr>
          <p:cNvSpPr/>
          <p:nvPr/>
        </p:nvSpPr>
        <p:spPr>
          <a:xfrm>
            <a:off x="274105" y="1476409"/>
            <a:ext cx="2425551" cy="425450"/>
          </a:xfrm>
          <a:prstGeom prst="roundRect">
            <a:avLst/>
          </a:prstGeom>
          <a:solidFill>
            <a:srgbClr val="FFC000"/>
          </a:solidFill>
          <a:ln w="5715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b="1">
                <a:solidFill>
                  <a:srgbClr val="FF0000"/>
                </a:solidFill>
                <a:latin typeface="Times New Roman" pitchFamily="18" charset="0"/>
                <a:cs typeface="Times New Roman" pitchFamily="18" charset="0"/>
              </a:rPr>
              <a:t>2. </a:t>
            </a:r>
            <a:r>
              <a:rPr lang="en-US" sz="2800" b="1" err="1">
                <a:solidFill>
                  <a:srgbClr val="FF0000"/>
                </a:solidFill>
                <a:latin typeface="Times New Roman" pitchFamily="18" charset="0"/>
                <a:cs typeface="Times New Roman" pitchFamily="18" charset="0"/>
              </a:rPr>
              <a:t>Tác</a:t>
            </a:r>
            <a:r>
              <a:rPr lang="en-US" sz="2800" b="1">
                <a:solidFill>
                  <a:srgbClr val="FF0000"/>
                </a:solidFill>
                <a:latin typeface="Times New Roman" pitchFamily="18" charset="0"/>
                <a:cs typeface="Times New Roman" pitchFamily="18" charset="0"/>
              </a:rPr>
              <a:t> phẩm</a:t>
            </a:r>
            <a:endParaRPr lang="en-US" sz="2800" b="1" dirty="0">
              <a:solidFill>
                <a:srgbClr val="FF0000"/>
              </a:solidFill>
              <a:latin typeface="Times New Roman" pitchFamily="18" charset="0"/>
              <a:cs typeface="Times New Roman" pitchFamily="18" charset="0"/>
            </a:endParaRPr>
          </a:p>
        </p:txBody>
      </p:sp>
      <p:sp>
        <p:nvSpPr>
          <p:cNvPr id="24" name="TextBox 23">
            <a:extLst>
              <a:ext uri="{FF2B5EF4-FFF2-40B4-BE49-F238E27FC236}">
                <a16:creationId xmlns:a16="http://schemas.microsoft.com/office/drawing/2014/main" xmlns="" id="{8D8FDA72-95DF-4F2F-9A6A-9C8AC5033985}"/>
              </a:ext>
            </a:extLst>
          </p:cNvPr>
          <p:cNvSpPr txBox="1">
            <a:spLocks noChangeArrowheads="1"/>
          </p:cNvSpPr>
          <p:nvPr/>
        </p:nvSpPr>
        <p:spPr bwMode="auto">
          <a:xfrm>
            <a:off x="386131" y="2092965"/>
            <a:ext cx="302010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x-none" sz="2400" b="1" i="1">
                <a:latin typeface="Times New Roman" panose="02020603050405020304" pitchFamily="18" charset="0"/>
                <a:cs typeface="Times New Roman" panose="02020603050405020304" pitchFamily="18" charset="0"/>
              </a:rPr>
              <a:t>a. Đọc văn bản</a:t>
            </a:r>
            <a:endParaRPr lang="x-none" altLang="x-none" sz="2400" b="1" i="1">
              <a:latin typeface="Times New Roman" panose="02020603050405020304" pitchFamily="18" charset="0"/>
              <a:cs typeface="Times New Roman" panose="02020603050405020304" pitchFamily="18" charset="0"/>
            </a:endParaRPr>
          </a:p>
        </p:txBody>
      </p:sp>
      <p:pic>
        <p:nvPicPr>
          <p:cNvPr id="14" name="Picture 2">
            <a:extLst>
              <a:ext uri="{FF2B5EF4-FFF2-40B4-BE49-F238E27FC236}">
                <a16:creationId xmlns:a16="http://schemas.microsoft.com/office/drawing/2014/main" xmlns="" id="{83CBDD6E-237A-4917-BCD6-DEE137B12E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364" y="682876"/>
            <a:ext cx="4197922" cy="247132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xmlns="" id="{0FB2AF39-33A7-42D3-B054-62AEC04636E5}"/>
              </a:ext>
            </a:extLst>
          </p:cNvPr>
          <p:cNvSpPr txBox="1">
            <a:spLocks noChangeArrowheads="1"/>
          </p:cNvSpPr>
          <p:nvPr/>
        </p:nvSpPr>
        <p:spPr bwMode="auto">
          <a:xfrm>
            <a:off x="378877" y="2704551"/>
            <a:ext cx="302010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x-none" sz="2400" b="1" i="1">
                <a:latin typeface="Times New Roman" panose="02020603050405020304" pitchFamily="18" charset="0"/>
                <a:cs typeface="Times New Roman" panose="02020603050405020304" pitchFamily="18" charset="0"/>
              </a:rPr>
              <a:t>b. Tác phẩm</a:t>
            </a:r>
            <a:endParaRPr lang="x-none" altLang="x-none" sz="2400" b="1" i="1">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xmlns="" id="{4DD163C4-DB67-406B-AEA8-0EAC3B58A481}"/>
              </a:ext>
            </a:extLst>
          </p:cNvPr>
          <p:cNvSpPr/>
          <p:nvPr/>
        </p:nvSpPr>
        <p:spPr>
          <a:xfrm>
            <a:off x="452575" y="3885125"/>
            <a:ext cx="6524171" cy="364010"/>
          </a:xfrm>
          <a:prstGeom prst="rect">
            <a:avLst/>
          </a:prstGeom>
        </p:spPr>
        <p:txBody>
          <a:bodyPr wrap="square">
            <a:spAutoFit/>
          </a:bodyPr>
          <a:lstStyle/>
          <a:p>
            <a:pPr algn="just">
              <a:lnSpc>
                <a:spcPts val="2000"/>
              </a:lnSpc>
              <a:spcAft>
                <a:spcPts val="800"/>
              </a:spcAft>
            </a:pPr>
            <a:r>
              <a:rPr lang="en-US" sz="2400" b="1" i="1">
                <a:latin typeface="Times New Roman" panose="02020603050405020304" pitchFamily="18" charset="0"/>
                <a:ea typeface="Calibri" panose="020F0502020204030204" pitchFamily="34" charset="0"/>
                <a:cs typeface="Times New Roman" panose="02020603050405020304" pitchFamily="18" charset="0"/>
              </a:rPr>
              <a:t>- </a:t>
            </a:r>
            <a:r>
              <a:rPr lang="en-US" sz="2400" b="1">
                <a:latin typeface="Times New Roman" panose="02020603050405020304" pitchFamily="18" charset="0"/>
                <a:ea typeface="Calibri" panose="020F0502020204030204" pitchFamily="34" charset="0"/>
                <a:cs typeface="Times New Roman" panose="02020603050405020304" pitchFamily="18" charset="0"/>
              </a:rPr>
              <a:t>Ngôi kể</a:t>
            </a:r>
            <a:r>
              <a:rPr lang="en-US" sz="2400">
                <a:latin typeface="Times New Roman" panose="02020603050405020304" pitchFamily="18" charset="0"/>
                <a:ea typeface="Calibri" panose="020F0502020204030204" pitchFamily="34" charset="0"/>
                <a:cs typeface="Times New Roman" panose="02020603050405020304" pitchFamily="18" charset="0"/>
              </a:rPr>
              <a:t>: Ngôi thứ ba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xmlns="" id="{3490707E-FC42-4976-A266-F05D91DDC62E}"/>
              </a:ext>
            </a:extLst>
          </p:cNvPr>
          <p:cNvSpPr txBox="1">
            <a:spLocks noChangeArrowheads="1"/>
          </p:cNvSpPr>
          <p:nvPr/>
        </p:nvSpPr>
        <p:spPr bwMode="auto">
          <a:xfrm>
            <a:off x="516762" y="3229702"/>
            <a:ext cx="7615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x-none" sz="2400" b="1">
                <a:latin typeface="Times New Roman" panose="02020603050405020304" pitchFamily="18" charset="0"/>
                <a:cs typeface="Times New Roman" panose="02020603050405020304" pitchFamily="18" charset="0"/>
              </a:rPr>
              <a:t>- Xuất xứ</a:t>
            </a:r>
            <a:r>
              <a:rPr lang="en-US" altLang="x-none" sz="2400">
                <a:latin typeface="Times New Roman" panose="02020603050405020304" pitchFamily="18" charset="0"/>
                <a:cs typeface="Times New Roman" panose="02020603050405020304" pitchFamily="18" charset="0"/>
              </a:rPr>
              <a:t>:</a:t>
            </a:r>
            <a:endParaRPr lang="x-none" altLang="x-none" sz="2400">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xmlns="" id="{C1226BEE-1BFB-4D1E-8458-1199B532872C}"/>
              </a:ext>
            </a:extLst>
          </p:cNvPr>
          <p:cNvSpPr/>
          <p:nvPr/>
        </p:nvSpPr>
        <p:spPr>
          <a:xfrm>
            <a:off x="442015" y="4925537"/>
            <a:ext cx="6524171" cy="364010"/>
          </a:xfrm>
          <a:prstGeom prst="rect">
            <a:avLst/>
          </a:prstGeom>
        </p:spPr>
        <p:txBody>
          <a:bodyPr wrap="square">
            <a:spAutoFit/>
          </a:bodyPr>
          <a:lstStyle/>
          <a:p>
            <a:pPr algn="just">
              <a:lnSpc>
                <a:spcPts val="2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a:t>
            </a:r>
            <a:r>
              <a:rPr lang="en-US" sz="2400" b="1" i="1">
                <a:latin typeface="Times New Roman" panose="02020603050405020304" pitchFamily="18" charset="0"/>
                <a:ea typeface="Calibri" panose="020F0502020204030204" pitchFamily="34" charset="0"/>
                <a:cs typeface="Times New Roman" panose="02020603050405020304" pitchFamily="18" charset="0"/>
              </a:rPr>
              <a:t> </a:t>
            </a:r>
            <a:r>
              <a:rPr lang="vi-VN" sz="2400" b="1">
                <a:latin typeface="Times New Roman" panose="02020603050405020304" pitchFamily="18" charset="0"/>
                <a:cs typeface="Times New Roman" panose="02020603050405020304" pitchFamily="18" charset="0"/>
              </a:rPr>
              <a:t>Nhân vật chính:</a:t>
            </a:r>
            <a:r>
              <a:rPr lang="vi-VN" sz="2400">
                <a:latin typeface="Times New Roman" panose="02020603050405020304" pitchFamily="18" charset="0"/>
                <a:cs typeface="Times New Roman" panose="02020603050405020304" pitchFamily="18" charset="0"/>
              </a:rPr>
              <a:t> Hoàng tử bé và Cáo</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xmlns="" id="{C17B0C46-DAF8-4794-AC4A-8F705FA4454A}"/>
              </a:ext>
            </a:extLst>
          </p:cNvPr>
          <p:cNvSpPr txBox="1">
            <a:spLocks noChangeArrowheads="1"/>
          </p:cNvSpPr>
          <p:nvPr/>
        </p:nvSpPr>
        <p:spPr bwMode="auto">
          <a:xfrm>
            <a:off x="433633" y="4351914"/>
            <a:ext cx="62277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x-none" sz="2400">
                <a:latin typeface="Times New Roman" panose="02020603050405020304" pitchFamily="18" charset="0"/>
                <a:cs typeface="Times New Roman" panose="02020603050405020304" pitchFamily="18" charset="0"/>
              </a:rPr>
              <a:t>- </a:t>
            </a:r>
            <a:r>
              <a:rPr lang="en-US" sz="2400" b="1">
                <a:latin typeface="Times New Roman" panose="02020603050405020304" pitchFamily="18" charset="0"/>
                <a:cs typeface="Times New Roman" panose="02020603050405020304" pitchFamily="18" charset="0"/>
              </a:rPr>
              <a:t>Thể loại: </a:t>
            </a:r>
            <a:r>
              <a:rPr lang="pt-BR" sz="2400">
                <a:latin typeface="Times New Roman" panose="02020603050405020304" pitchFamily="18" charset="0"/>
                <a:cs typeface="Times New Roman" panose="02020603050405020304" pitchFamily="18" charset="0"/>
              </a:rPr>
              <a:t>Truyện đồng thoại.</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629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ppt_x"/>
                                          </p:val>
                                        </p:tav>
                                        <p:tav tm="100000">
                                          <p:val>
                                            <p:strVal val="#ppt_x"/>
                                          </p:val>
                                        </p:tav>
                                      </p:tavLst>
                                    </p:anim>
                                    <p:anim calcmode="lin" valueType="num">
                                      <p:cBhvr additive="base">
                                        <p:cTn id="1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0">
            <a:extLst>
              <a:ext uri="{FF2B5EF4-FFF2-40B4-BE49-F238E27FC236}">
                <a16:creationId xmlns:a16="http://schemas.microsoft.com/office/drawing/2014/main" xmlns="" id="{4C1DB616-DA59-4B09-A6AC-2F864CB37685}"/>
              </a:ext>
            </a:extLst>
          </p:cNvPr>
          <p:cNvSpPr>
            <a:spLocks noChangeArrowheads="1"/>
          </p:cNvSpPr>
          <p:nvPr/>
        </p:nvSpPr>
        <p:spPr bwMode="gray">
          <a:xfrm rot="5400000">
            <a:off x="-1236157" y="1216094"/>
            <a:ext cx="4275137" cy="3212523"/>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rgbClr val="00CCFF"/>
              </a:gs>
              <a:gs pos="50000">
                <a:schemeClr val="bg1">
                  <a:alpha val="0"/>
                </a:schemeClr>
              </a:gs>
              <a:gs pos="100000">
                <a:srgbClr val="00CCFF"/>
              </a:gs>
            </a:gsLst>
            <a:lin ang="5400000" scaled="1"/>
          </a:gradFill>
          <a:ln w="9525" algn="ctr">
            <a:noFill/>
            <a:miter lim="800000"/>
            <a:headEnd/>
            <a:tailEnd/>
          </a:ln>
          <a:effectLst/>
        </p:spPr>
        <p:txBody>
          <a:bodyPr wrap="none" anchor="ctr"/>
          <a:lstStyle/>
          <a:p>
            <a:pPr algn="ctr">
              <a:defRPr/>
            </a:pPr>
            <a:endParaRPr lang="en-US"/>
          </a:p>
        </p:txBody>
      </p:sp>
      <p:grpSp>
        <p:nvGrpSpPr>
          <p:cNvPr id="23557" name="Group 3">
            <a:extLst>
              <a:ext uri="{FF2B5EF4-FFF2-40B4-BE49-F238E27FC236}">
                <a16:creationId xmlns:a16="http://schemas.microsoft.com/office/drawing/2014/main" xmlns="" id="{07C569CB-4AEC-41CD-89E3-23127F2FCB30}"/>
              </a:ext>
            </a:extLst>
          </p:cNvPr>
          <p:cNvGrpSpPr>
            <a:grpSpLocks/>
          </p:cNvGrpSpPr>
          <p:nvPr/>
        </p:nvGrpSpPr>
        <p:grpSpPr bwMode="auto">
          <a:xfrm>
            <a:off x="1524000" y="1087583"/>
            <a:ext cx="869950" cy="665163"/>
            <a:chOff x="1110" y="2656"/>
            <a:chExt cx="1549" cy="1351"/>
          </a:xfrm>
        </p:grpSpPr>
        <p:sp>
          <p:nvSpPr>
            <p:cNvPr id="11286" name="AutoShape 4">
              <a:extLst>
                <a:ext uri="{FF2B5EF4-FFF2-40B4-BE49-F238E27FC236}">
                  <a16:creationId xmlns:a16="http://schemas.microsoft.com/office/drawing/2014/main" xmlns="" id="{715CBA7A-5288-479F-8345-26A018D898FC}"/>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11287" name="AutoShape 5">
              <a:extLst>
                <a:ext uri="{FF2B5EF4-FFF2-40B4-BE49-F238E27FC236}">
                  <a16:creationId xmlns:a16="http://schemas.microsoft.com/office/drawing/2014/main" xmlns="" id="{3AFFD96F-8845-42A7-9A00-EAA32F7E7D0E}"/>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8" name="AutoShape 6">
              <a:extLst>
                <a:ext uri="{FF2B5EF4-FFF2-40B4-BE49-F238E27FC236}">
                  <a16:creationId xmlns:a16="http://schemas.microsoft.com/office/drawing/2014/main" xmlns="" id="{90861772-8834-449F-8558-19D8D42A32B3}"/>
                </a:ext>
              </a:extLst>
            </p:cNvPr>
            <p:cNvSpPr>
              <a:spLocks noChangeArrowheads="1"/>
            </p:cNvSpPr>
            <p:nvPr/>
          </p:nvSpPr>
          <p:spPr bwMode="gray">
            <a:xfrm>
              <a:off x="1198" y="2737"/>
              <a:ext cx="1351" cy="1167"/>
            </a:xfrm>
            <a:prstGeom prst="hexagon">
              <a:avLst>
                <a:gd name="adj" fmla="val 28896"/>
                <a:gd name="vf" fmla="val 115470"/>
              </a:avLst>
            </a:prstGeom>
            <a:gradFill rotWithShape="1">
              <a:gsLst>
                <a:gs pos="0">
                  <a:schemeClr val="folHlink">
                    <a:gamma/>
                    <a:shade val="46275"/>
                    <a:invGamma/>
                  </a:schemeClr>
                </a:gs>
                <a:gs pos="100000">
                  <a:schemeClr val="folHlink"/>
                </a:gs>
              </a:gsLst>
              <a:lin ang="2700000" scaled="1"/>
            </a:gradFill>
            <a:ln w="9525">
              <a:solidFill>
                <a:schemeClr val="tx1"/>
              </a:solidFill>
              <a:miter lim="800000"/>
              <a:headEnd/>
              <a:tailEnd/>
            </a:ln>
            <a:effectLst/>
          </p:spPr>
          <p:txBody>
            <a:bodyPr wrap="none" anchor="ctr"/>
            <a:lstStyle/>
            <a:p>
              <a:pPr algn="ctr">
                <a:defRPr/>
              </a:pPr>
              <a:endParaRPr lang="en-US"/>
            </a:p>
          </p:txBody>
        </p:sp>
      </p:grpSp>
      <p:sp>
        <p:nvSpPr>
          <p:cNvPr id="11270" name="Text Box 13">
            <a:extLst>
              <a:ext uri="{FF2B5EF4-FFF2-40B4-BE49-F238E27FC236}">
                <a16:creationId xmlns:a16="http://schemas.microsoft.com/office/drawing/2014/main" xmlns="" id="{5892A374-7DEE-43F8-99F3-46670FF12155}"/>
              </a:ext>
            </a:extLst>
          </p:cNvPr>
          <p:cNvSpPr txBox="1">
            <a:spLocks noChangeArrowheads="1"/>
          </p:cNvSpPr>
          <p:nvPr/>
        </p:nvSpPr>
        <p:spPr bwMode="gray">
          <a:xfrm>
            <a:off x="1657350" y="1191486"/>
            <a:ext cx="628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chemeClr val="bg1"/>
                </a:solidFill>
                <a:latin typeface="Times New Roman" panose="02020603050405020304" pitchFamily="18" charset="0"/>
                <a:cs typeface="Times New Roman" panose="02020603050405020304" pitchFamily="18" charset="0"/>
              </a:rPr>
              <a:t>P1</a:t>
            </a:r>
          </a:p>
        </p:txBody>
      </p:sp>
      <p:grpSp>
        <p:nvGrpSpPr>
          <p:cNvPr id="23559" name="Group 7">
            <a:extLst>
              <a:ext uri="{FF2B5EF4-FFF2-40B4-BE49-F238E27FC236}">
                <a16:creationId xmlns:a16="http://schemas.microsoft.com/office/drawing/2014/main" xmlns="" id="{17B2F7C7-7C71-4DF4-89C4-2E0A62236355}"/>
              </a:ext>
            </a:extLst>
          </p:cNvPr>
          <p:cNvGrpSpPr>
            <a:grpSpLocks/>
          </p:cNvGrpSpPr>
          <p:nvPr/>
        </p:nvGrpSpPr>
        <p:grpSpPr bwMode="auto">
          <a:xfrm>
            <a:off x="2027238" y="2542307"/>
            <a:ext cx="762000" cy="665163"/>
            <a:chOff x="3174" y="2656"/>
            <a:chExt cx="1549" cy="1351"/>
          </a:xfrm>
        </p:grpSpPr>
        <p:sp>
          <p:nvSpPr>
            <p:cNvPr id="11283" name="AutoShape 8">
              <a:extLst>
                <a:ext uri="{FF2B5EF4-FFF2-40B4-BE49-F238E27FC236}">
                  <a16:creationId xmlns:a16="http://schemas.microsoft.com/office/drawing/2014/main" xmlns="" id="{828DD86A-440D-40CA-B1C7-967EBC1AA2D7}"/>
                </a:ext>
              </a:extLst>
            </p:cNvPr>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11284" name="AutoShape 9">
              <a:extLst>
                <a:ext uri="{FF2B5EF4-FFF2-40B4-BE49-F238E27FC236}">
                  <a16:creationId xmlns:a16="http://schemas.microsoft.com/office/drawing/2014/main" xmlns="" id="{BB015B0E-BFDB-4020-8F2A-A99257A9264B}"/>
                </a:ext>
              </a:extLst>
            </p:cNvPr>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13" name="AutoShape 10">
              <a:extLst>
                <a:ext uri="{FF2B5EF4-FFF2-40B4-BE49-F238E27FC236}">
                  <a16:creationId xmlns:a16="http://schemas.microsoft.com/office/drawing/2014/main" xmlns="" id="{29D53927-BA74-49EA-9E97-068FEA981DBC}"/>
                </a:ext>
              </a:extLst>
            </p:cNvPr>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algn="ctr">
                <a:defRPr/>
              </a:pPr>
              <a:endParaRPr lang="en-US"/>
            </a:p>
          </p:txBody>
        </p:sp>
      </p:grpSp>
      <p:sp>
        <p:nvSpPr>
          <p:cNvPr id="11272" name="Text Box 16">
            <a:extLst>
              <a:ext uri="{FF2B5EF4-FFF2-40B4-BE49-F238E27FC236}">
                <a16:creationId xmlns:a16="http://schemas.microsoft.com/office/drawing/2014/main" xmlns="" id="{EA9E7924-CC94-4350-8A80-B5C9EFCCF441}"/>
              </a:ext>
            </a:extLst>
          </p:cNvPr>
          <p:cNvSpPr txBox="1">
            <a:spLocks noChangeArrowheads="1"/>
          </p:cNvSpPr>
          <p:nvPr/>
        </p:nvSpPr>
        <p:spPr bwMode="gray">
          <a:xfrm>
            <a:off x="2132999" y="2570161"/>
            <a:ext cx="5838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chemeClr val="bg1"/>
                </a:solidFill>
                <a:latin typeface="Times New Roman" panose="02020603050405020304" pitchFamily="18" charset="0"/>
                <a:cs typeface="Times New Roman" panose="02020603050405020304" pitchFamily="18" charset="0"/>
              </a:rPr>
              <a:t>P2</a:t>
            </a:r>
          </a:p>
        </p:txBody>
      </p:sp>
      <p:grpSp>
        <p:nvGrpSpPr>
          <p:cNvPr id="2" name="Group 1">
            <a:extLst>
              <a:ext uri="{FF2B5EF4-FFF2-40B4-BE49-F238E27FC236}">
                <a16:creationId xmlns:a16="http://schemas.microsoft.com/office/drawing/2014/main" xmlns="" id="{4754E04D-12BB-4B31-8034-DE1409015BC7}"/>
              </a:ext>
            </a:extLst>
          </p:cNvPr>
          <p:cNvGrpSpPr>
            <a:grpSpLocks/>
          </p:cNvGrpSpPr>
          <p:nvPr/>
        </p:nvGrpSpPr>
        <p:grpSpPr bwMode="auto">
          <a:xfrm>
            <a:off x="1866900" y="3726600"/>
            <a:ext cx="838200" cy="665162"/>
            <a:chOff x="1676400" y="4821238"/>
            <a:chExt cx="838200" cy="665162"/>
          </a:xfrm>
        </p:grpSpPr>
        <p:grpSp>
          <p:nvGrpSpPr>
            <p:cNvPr id="11278" name="Group 17">
              <a:extLst>
                <a:ext uri="{FF2B5EF4-FFF2-40B4-BE49-F238E27FC236}">
                  <a16:creationId xmlns:a16="http://schemas.microsoft.com/office/drawing/2014/main" xmlns="" id="{1AF752D1-9B19-4D30-A0F3-9BC26605C39A}"/>
                </a:ext>
              </a:extLst>
            </p:cNvPr>
            <p:cNvGrpSpPr>
              <a:grpSpLocks/>
            </p:cNvGrpSpPr>
            <p:nvPr/>
          </p:nvGrpSpPr>
          <p:grpSpPr bwMode="auto">
            <a:xfrm>
              <a:off x="1676400" y="4821238"/>
              <a:ext cx="762000" cy="665162"/>
              <a:chOff x="1110" y="2656"/>
              <a:chExt cx="1549" cy="1351"/>
            </a:xfrm>
          </p:grpSpPr>
          <p:sp>
            <p:nvSpPr>
              <p:cNvPr id="11280" name="AutoShape 18">
                <a:extLst>
                  <a:ext uri="{FF2B5EF4-FFF2-40B4-BE49-F238E27FC236}">
                    <a16:creationId xmlns:a16="http://schemas.microsoft.com/office/drawing/2014/main" xmlns="" id="{9A7B2A08-737D-42CB-A7C6-2C899FD1B1C9}"/>
                  </a:ext>
                </a:extLst>
              </p:cNvPr>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11281" name="AutoShape 19">
                <a:extLst>
                  <a:ext uri="{FF2B5EF4-FFF2-40B4-BE49-F238E27FC236}">
                    <a16:creationId xmlns:a16="http://schemas.microsoft.com/office/drawing/2014/main" xmlns="" id="{1186FA0D-1EC0-437F-B5A8-49FC7F9466F1}"/>
                  </a:ext>
                </a:extLst>
              </p:cNvPr>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latin typeface="Times New Roman" panose="02020603050405020304" pitchFamily="18" charset="0"/>
                </a:endParaRPr>
              </a:p>
            </p:txBody>
          </p:sp>
          <p:sp>
            <p:nvSpPr>
              <p:cNvPr id="18" name="AutoShape 20">
                <a:extLst>
                  <a:ext uri="{FF2B5EF4-FFF2-40B4-BE49-F238E27FC236}">
                    <a16:creationId xmlns:a16="http://schemas.microsoft.com/office/drawing/2014/main" xmlns="" id="{03CF9E90-619C-46CA-802F-0919CA12F6E3}"/>
                  </a:ext>
                </a:extLst>
              </p:cNvPr>
              <p:cNvSpPr>
                <a:spLocks noChangeArrowheads="1"/>
              </p:cNvSpPr>
              <p:nvPr/>
            </p:nvSpPr>
            <p:spPr bwMode="gray">
              <a:xfrm>
                <a:off x="1200" y="2737"/>
                <a:ext cx="1349" cy="1167"/>
              </a:xfrm>
              <a:prstGeom prst="hexagon">
                <a:avLst>
                  <a:gd name="adj" fmla="val 28896"/>
                  <a:gd name="vf" fmla="val 115470"/>
                </a:avLst>
              </a:prstGeom>
              <a:gradFill rotWithShape="1">
                <a:gsLst>
                  <a:gs pos="0">
                    <a:schemeClr val="folHlink">
                      <a:gamma/>
                      <a:shade val="46275"/>
                      <a:invGamma/>
                    </a:schemeClr>
                  </a:gs>
                  <a:gs pos="100000">
                    <a:schemeClr val="folHlink"/>
                  </a:gs>
                </a:gsLst>
                <a:lin ang="2700000" scaled="1"/>
              </a:gradFill>
              <a:ln w="9525">
                <a:solidFill>
                  <a:schemeClr val="tx1"/>
                </a:solidFill>
                <a:miter lim="800000"/>
                <a:headEnd/>
                <a:tailEnd/>
              </a:ln>
              <a:effectLst/>
            </p:spPr>
            <p:txBody>
              <a:bodyPr wrap="none" anchor="ctr"/>
              <a:lstStyle/>
              <a:p>
                <a:pPr algn="ctr">
                  <a:defRPr/>
                </a:pPr>
                <a:endParaRPr lang="en-US"/>
              </a:p>
            </p:txBody>
          </p:sp>
        </p:grpSp>
        <p:sp>
          <p:nvSpPr>
            <p:cNvPr id="11279" name="Text Box 23">
              <a:extLst>
                <a:ext uri="{FF2B5EF4-FFF2-40B4-BE49-F238E27FC236}">
                  <a16:creationId xmlns:a16="http://schemas.microsoft.com/office/drawing/2014/main" xmlns="" id="{89E51117-C76F-4281-A16A-E6F87E796C28}"/>
                </a:ext>
              </a:extLst>
            </p:cNvPr>
            <p:cNvSpPr txBox="1">
              <a:spLocks noChangeArrowheads="1"/>
            </p:cNvSpPr>
            <p:nvPr/>
          </p:nvSpPr>
          <p:spPr bwMode="gray">
            <a:xfrm>
              <a:off x="1682795" y="4862946"/>
              <a:ext cx="8318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800" b="1">
                  <a:solidFill>
                    <a:schemeClr val="bg1"/>
                  </a:solidFill>
                  <a:latin typeface="Times New Roman" panose="02020603050405020304" pitchFamily="18" charset="0"/>
                  <a:cs typeface="Times New Roman" panose="02020603050405020304" pitchFamily="18" charset="0"/>
                </a:rPr>
                <a:t>P3</a:t>
              </a:r>
            </a:p>
          </p:txBody>
        </p:sp>
      </p:grpSp>
      <p:sp>
        <p:nvSpPr>
          <p:cNvPr id="20" name="Oval 19">
            <a:extLst>
              <a:ext uri="{FF2B5EF4-FFF2-40B4-BE49-F238E27FC236}">
                <a16:creationId xmlns:a16="http://schemas.microsoft.com/office/drawing/2014/main" xmlns="" id="{7C8A8056-2C69-486F-8784-E7CB50C275EE}"/>
              </a:ext>
            </a:extLst>
          </p:cNvPr>
          <p:cNvSpPr/>
          <p:nvPr/>
        </p:nvSpPr>
        <p:spPr bwMode="auto">
          <a:xfrm>
            <a:off x="304800" y="2429545"/>
            <a:ext cx="1667012" cy="1076639"/>
          </a:xfrm>
          <a:prstGeom prst="ellipse">
            <a:avLst/>
          </a:prstGeom>
          <a:solidFill>
            <a:schemeClr val="bg1"/>
          </a:solidFill>
          <a:ln w="38100">
            <a:solidFill>
              <a:srgbClr val="FF0000"/>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wrap="none"/>
          <a:lstStyle/>
          <a:p>
            <a:pPr algn="ctr" fontAlgn="auto">
              <a:spcAft>
                <a:spcPts val="0"/>
              </a:spcAft>
              <a:defRPr/>
            </a:pPr>
            <a:r>
              <a:rPr lang="en-US" sz="2800" b="1">
                <a:solidFill>
                  <a:schemeClr val="tx1"/>
                </a:solidFill>
                <a:latin typeface="Times New Roman" pitchFamily="18" charset="0"/>
                <a:cs typeface="Times New Roman" pitchFamily="18" charset="0"/>
              </a:rPr>
              <a:t>BỐ CỤC</a:t>
            </a:r>
          </a:p>
          <a:p>
            <a:pPr algn="ctr" eaLnBrk="1" hangingPunct="1">
              <a:defRPr/>
            </a:pP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21" name="Text Box 12">
            <a:extLst>
              <a:ext uri="{FF2B5EF4-FFF2-40B4-BE49-F238E27FC236}">
                <a16:creationId xmlns:a16="http://schemas.microsoft.com/office/drawing/2014/main" xmlns="" id="{DAF36C60-DDEA-4E5B-830D-47294CFC3640}"/>
              </a:ext>
            </a:extLst>
          </p:cNvPr>
          <p:cNvSpPr txBox="1">
            <a:spLocks noChangeArrowheads="1"/>
          </p:cNvSpPr>
          <p:nvPr/>
        </p:nvSpPr>
        <p:spPr bwMode="auto">
          <a:xfrm>
            <a:off x="2512333" y="1065437"/>
            <a:ext cx="6530067" cy="830997"/>
          </a:xfrm>
          <a:prstGeom prst="rect">
            <a:avLst/>
          </a:prstGeom>
          <a:solidFill>
            <a:srgbClr val="FA8A36"/>
          </a:solidFill>
          <a:ln>
            <a:solidFill>
              <a:srgbClr val="FF0000"/>
            </a:solidFill>
          </a:ln>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defRPr sz="1400" b="1">
                <a:solidFill>
                  <a:schemeClr val="bg1"/>
                </a:solidFill>
                <a:latin typeface="Arial" charset="0"/>
              </a:defRPr>
            </a:lvl1pPr>
            <a:lvl2pPr marL="742950" indent="-285750" eaLnBrk="0" hangingPunct="0">
              <a:defRPr sz="1400" b="1">
                <a:solidFill>
                  <a:schemeClr val="bg1"/>
                </a:solidFill>
                <a:latin typeface="Arial" charset="0"/>
              </a:defRPr>
            </a:lvl2pPr>
            <a:lvl3pPr marL="1143000" indent="-228600" eaLnBrk="0" hangingPunct="0">
              <a:defRPr sz="1400" b="1">
                <a:solidFill>
                  <a:schemeClr val="bg1"/>
                </a:solidFill>
                <a:latin typeface="Arial" charset="0"/>
              </a:defRPr>
            </a:lvl3pPr>
            <a:lvl4pPr marL="1600200" indent="-228600" eaLnBrk="0" hangingPunct="0">
              <a:defRPr sz="1400" b="1">
                <a:solidFill>
                  <a:schemeClr val="bg1"/>
                </a:solidFill>
                <a:latin typeface="Arial" charset="0"/>
              </a:defRPr>
            </a:lvl4pPr>
            <a:lvl5pPr marL="2057400" indent="-228600" eaLnBrk="0" hangingPunct="0">
              <a:defRPr sz="1400" b="1">
                <a:solidFill>
                  <a:schemeClr val="bg1"/>
                </a:solidFill>
                <a:latin typeface="Arial" charset="0"/>
              </a:defRPr>
            </a:lvl5pPr>
            <a:lvl6pPr marL="2514600" indent="-228600" eaLnBrk="0" fontAlgn="base" hangingPunct="0">
              <a:spcBef>
                <a:spcPct val="0"/>
              </a:spcBef>
              <a:spcAft>
                <a:spcPct val="0"/>
              </a:spcAft>
              <a:defRPr sz="1400" b="1">
                <a:solidFill>
                  <a:schemeClr val="bg1"/>
                </a:solidFill>
                <a:latin typeface="Arial" charset="0"/>
              </a:defRPr>
            </a:lvl6pPr>
            <a:lvl7pPr marL="2971800" indent="-228600" eaLnBrk="0" fontAlgn="base" hangingPunct="0">
              <a:spcBef>
                <a:spcPct val="0"/>
              </a:spcBef>
              <a:spcAft>
                <a:spcPct val="0"/>
              </a:spcAft>
              <a:defRPr sz="1400" b="1">
                <a:solidFill>
                  <a:schemeClr val="bg1"/>
                </a:solidFill>
                <a:latin typeface="Arial" charset="0"/>
              </a:defRPr>
            </a:lvl7pPr>
            <a:lvl8pPr marL="3429000" indent="-228600" eaLnBrk="0" fontAlgn="base" hangingPunct="0">
              <a:spcBef>
                <a:spcPct val="0"/>
              </a:spcBef>
              <a:spcAft>
                <a:spcPct val="0"/>
              </a:spcAft>
              <a:defRPr sz="1400" b="1">
                <a:solidFill>
                  <a:schemeClr val="bg1"/>
                </a:solidFill>
                <a:latin typeface="Arial" charset="0"/>
              </a:defRPr>
            </a:lvl8pPr>
            <a:lvl9pPr marL="3886200" indent="-228600" eaLnBrk="0" fontAlgn="base" hangingPunct="0">
              <a:spcBef>
                <a:spcPct val="0"/>
              </a:spcBef>
              <a:spcAft>
                <a:spcPct val="0"/>
              </a:spcAft>
              <a:defRPr sz="1400" b="1">
                <a:solidFill>
                  <a:schemeClr val="bg1"/>
                </a:solidFill>
                <a:latin typeface="Arial" charset="0"/>
              </a:defRPr>
            </a:lvl9pPr>
          </a:lstStyle>
          <a:p>
            <a:r>
              <a:rPr lang="nl-NL" sz="2400">
                <a:solidFill>
                  <a:schemeClr val="tx1"/>
                </a:solidFill>
                <a:latin typeface="Times New Roman" panose="02020603050405020304" pitchFamily="18" charset="0"/>
                <a:cs typeface="Times New Roman" panose="02020603050405020304" pitchFamily="18" charset="0"/>
              </a:rPr>
              <a:t> </a:t>
            </a:r>
            <a:r>
              <a:rPr lang="en-US" sz="2400">
                <a:solidFill>
                  <a:schemeClr val="tx1"/>
                </a:solidFill>
                <a:latin typeface="Times New Roman" panose="02020603050405020304" pitchFamily="18" charset="0"/>
                <a:cs typeface="Times New Roman" panose="02020603050405020304" pitchFamily="18" charset="0"/>
              </a:rPr>
              <a:t>Từ đầu… </a:t>
            </a:r>
            <a:r>
              <a:rPr lang="en-US" sz="2400" i="1">
                <a:solidFill>
                  <a:schemeClr val="tx1"/>
                </a:solidFill>
                <a:latin typeface="Times New Roman" panose="02020603050405020304" pitchFamily="18" charset="0"/>
                <a:cs typeface="Times New Roman" panose="02020603050405020304" pitchFamily="18" charset="0"/>
              </a:rPr>
              <a:t>mình chưa được cảm hóa</a:t>
            </a:r>
            <a:r>
              <a:rPr lang="en-US" sz="2400">
                <a:solidFill>
                  <a:schemeClr val="tx1"/>
                </a:solidFill>
                <a:latin typeface="Times New Roman" panose="02020603050405020304" pitchFamily="18" charset="0"/>
                <a:cs typeface="Times New Roman" panose="02020603050405020304" pitchFamily="18" charset="0"/>
              </a:rPr>
              <a:t>: </a:t>
            </a:r>
          </a:p>
          <a:p>
            <a:r>
              <a:rPr lang="en-US" sz="2400">
                <a:solidFill>
                  <a:srgbClr val="4118A8"/>
                </a:solidFill>
                <a:latin typeface="Times New Roman" panose="02020603050405020304" pitchFamily="18" charset="0"/>
                <a:cs typeface="Times New Roman" panose="02020603050405020304" pitchFamily="18" charset="0"/>
              </a:rPr>
              <a:t>=&gt; Bối cảnh cuộc gặp gỡ giữa cậu bé và con cáo</a:t>
            </a:r>
            <a:r>
              <a:rPr lang="en-US" sz="2400">
                <a:solidFill>
                  <a:schemeClr val="tx1"/>
                </a:solidFill>
                <a:latin typeface="Times New Roman" panose="02020603050405020304" pitchFamily="18" charset="0"/>
                <a:cs typeface="Times New Roman" panose="02020603050405020304" pitchFamily="18" charset="0"/>
              </a:rPr>
              <a:t>.</a:t>
            </a:r>
          </a:p>
        </p:txBody>
      </p:sp>
      <p:sp>
        <p:nvSpPr>
          <p:cNvPr id="22" name="Text Box 15">
            <a:extLst>
              <a:ext uri="{FF2B5EF4-FFF2-40B4-BE49-F238E27FC236}">
                <a16:creationId xmlns:a16="http://schemas.microsoft.com/office/drawing/2014/main" xmlns="" id="{0BA822C0-F63B-4570-B74A-CD6B712BD14D}"/>
              </a:ext>
            </a:extLst>
          </p:cNvPr>
          <p:cNvSpPr txBox="1">
            <a:spLocks noChangeArrowheads="1"/>
          </p:cNvSpPr>
          <p:nvPr/>
        </p:nvSpPr>
        <p:spPr bwMode="auto">
          <a:xfrm>
            <a:off x="2808515" y="2211737"/>
            <a:ext cx="6146800" cy="1200329"/>
          </a:xfrm>
          <a:prstGeom prst="rect">
            <a:avLst/>
          </a:prstGeom>
          <a:solidFill>
            <a:srgbClr val="FFFF66"/>
          </a:solidFill>
          <a:ln>
            <a:solidFill>
              <a:srgbClr val="FF0000"/>
            </a:solidFill>
          </a:ln>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defRPr sz="1400" b="1">
                <a:solidFill>
                  <a:schemeClr val="bg1"/>
                </a:solidFill>
                <a:latin typeface="Arial" charset="0"/>
              </a:defRPr>
            </a:lvl1pPr>
            <a:lvl2pPr marL="742950" indent="-285750" eaLnBrk="0" hangingPunct="0">
              <a:defRPr sz="1400" b="1">
                <a:solidFill>
                  <a:schemeClr val="bg1"/>
                </a:solidFill>
                <a:latin typeface="Arial" charset="0"/>
              </a:defRPr>
            </a:lvl2pPr>
            <a:lvl3pPr marL="1143000" indent="-228600" eaLnBrk="0" hangingPunct="0">
              <a:defRPr sz="1400" b="1">
                <a:solidFill>
                  <a:schemeClr val="bg1"/>
                </a:solidFill>
                <a:latin typeface="Arial" charset="0"/>
              </a:defRPr>
            </a:lvl3pPr>
            <a:lvl4pPr marL="1600200" indent="-228600" eaLnBrk="0" hangingPunct="0">
              <a:defRPr sz="1400" b="1">
                <a:solidFill>
                  <a:schemeClr val="bg1"/>
                </a:solidFill>
                <a:latin typeface="Arial" charset="0"/>
              </a:defRPr>
            </a:lvl4pPr>
            <a:lvl5pPr marL="2057400" indent="-228600" eaLnBrk="0" hangingPunct="0">
              <a:defRPr sz="1400" b="1">
                <a:solidFill>
                  <a:schemeClr val="bg1"/>
                </a:solidFill>
                <a:latin typeface="Arial" charset="0"/>
              </a:defRPr>
            </a:lvl5pPr>
            <a:lvl6pPr marL="2514600" indent="-228600" eaLnBrk="0" fontAlgn="base" hangingPunct="0">
              <a:spcBef>
                <a:spcPct val="0"/>
              </a:spcBef>
              <a:spcAft>
                <a:spcPct val="0"/>
              </a:spcAft>
              <a:defRPr sz="1400" b="1">
                <a:solidFill>
                  <a:schemeClr val="bg1"/>
                </a:solidFill>
                <a:latin typeface="Arial" charset="0"/>
              </a:defRPr>
            </a:lvl6pPr>
            <a:lvl7pPr marL="2971800" indent="-228600" eaLnBrk="0" fontAlgn="base" hangingPunct="0">
              <a:spcBef>
                <a:spcPct val="0"/>
              </a:spcBef>
              <a:spcAft>
                <a:spcPct val="0"/>
              </a:spcAft>
              <a:defRPr sz="1400" b="1">
                <a:solidFill>
                  <a:schemeClr val="bg1"/>
                </a:solidFill>
                <a:latin typeface="Arial" charset="0"/>
              </a:defRPr>
            </a:lvl7pPr>
            <a:lvl8pPr marL="3429000" indent="-228600" eaLnBrk="0" fontAlgn="base" hangingPunct="0">
              <a:spcBef>
                <a:spcPct val="0"/>
              </a:spcBef>
              <a:spcAft>
                <a:spcPct val="0"/>
              </a:spcAft>
              <a:defRPr sz="1400" b="1">
                <a:solidFill>
                  <a:schemeClr val="bg1"/>
                </a:solidFill>
                <a:latin typeface="Arial" charset="0"/>
              </a:defRPr>
            </a:lvl8pPr>
            <a:lvl9pPr marL="3886200" indent="-228600" eaLnBrk="0" fontAlgn="base" hangingPunct="0">
              <a:spcBef>
                <a:spcPct val="0"/>
              </a:spcBef>
              <a:spcAft>
                <a:spcPct val="0"/>
              </a:spcAft>
              <a:defRPr sz="1400" b="1">
                <a:solidFill>
                  <a:schemeClr val="bg1"/>
                </a:solidFill>
                <a:latin typeface="Arial" charset="0"/>
              </a:defRPr>
            </a:lvl9pPr>
          </a:lstStyle>
          <a:p>
            <a:r>
              <a:rPr lang="en-US" sz="2400" i="1">
                <a:solidFill>
                  <a:schemeClr val="tx1"/>
                </a:solidFill>
                <a:latin typeface="Times New Roman" panose="02020603050405020304" pitchFamily="18" charset="0"/>
                <a:cs typeface="Times New Roman" panose="02020603050405020304" pitchFamily="18" charset="0"/>
              </a:rPr>
              <a:t>Tiếp theo ...duy nhất trên đời:</a:t>
            </a:r>
            <a:r>
              <a:rPr lang="en-US" sz="2400">
                <a:solidFill>
                  <a:schemeClr val="tx1"/>
                </a:solidFill>
                <a:latin typeface="Times New Roman" panose="02020603050405020304" pitchFamily="18" charset="0"/>
                <a:cs typeface="Times New Roman" panose="02020603050405020304" pitchFamily="18" charset="0"/>
              </a:rPr>
              <a:t> </a:t>
            </a:r>
          </a:p>
          <a:p>
            <a:r>
              <a:rPr lang="en-US" sz="2400">
                <a:solidFill>
                  <a:srgbClr val="4118A8"/>
                </a:solidFill>
                <a:latin typeface="Times New Roman" panose="02020603050405020304" pitchFamily="18" charset="0"/>
                <a:cs typeface="Times New Roman" panose="02020603050405020304" pitchFamily="18" charset="0"/>
              </a:rPr>
              <a:t>=&gt; Cuộc trò chuyện và sự cảm hóa của cậu bé dành cho cáo.</a:t>
            </a:r>
          </a:p>
        </p:txBody>
      </p:sp>
      <p:sp>
        <p:nvSpPr>
          <p:cNvPr id="23" name="Text Box 22">
            <a:extLst>
              <a:ext uri="{FF2B5EF4-FFF2-40B4-BE49-F238E27FC236}">
                <a16:creationId xmlns:a16="http://schemas.microsoft.com/office/drawing/2014/main" xmlns="" id="{3251DFDB-BD81-487F-BE1B-353EFFC16FF9}"/>
              </a:ext>
            </a:extLst>
          </p:cNvPr>
          <p:cNvSpPr txBox="1">
            <a:spLocks noChangeArrowheads="1"/>
          </p:cNvSpPr>
          <p:nvPr/>
        </p:nvSpPr>
        <p:spPr bwMode="auto">
          <a:xfrm>
            <a:off x="2630717" y="3675406"/>
            <a:ext cx="6146800" cy="830997"/>
          </a:xfrm>
          <a:prstGeom prst="rect">
            <a:avLst/>
          </a:prstGeom>
          <a:solidFill>
            <a:schemeClr val="accent2">
              <a:lumMod val="60000"/>
              <a:lumOff val="40000"/>
            </a:schemeClr>
          </a:solidFill>
          <a:ln>
            <a:solidFill>
              <a:srgbClr val="FF0000"/>
            </a:solidFill>
          </a:ln>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defRPr sz="1400" b="1">
                <a:solidFill>
                  <a:schemeClr val="bg1"/>
                </a:solidFill>
                <a:latin typeface="Arial" charset="0"/>
              </a:defRPr>
            </a:lvl1pPr>
            <a:lvl2pPr marL="742950" indent="-285750" eaLnBrk="0" hangingPunct="0">
              <a:defRPr sz="1400" b="1">
                <a:solidFill>
                  <a:schemeClr val="bg1"/>
                </a:solidFill>
                <a:latin typeface="Arial" charset="0"/>
              </a:defRPr>
            </a:lvl2pPr>
            <a:lvl3pPr marL="1143000" indent="-228600" eaLnBrk="0" hangingPunct="0">
              <a:defRPr sz="1400" b="1">
                <a:solidFill>
                  <a:schemeClr val="bg1"/>
                </a:solidFill>
                <a:latin typeface="Arial" charset="0"/>
              </a:defRPr>
            </a:lvl3pPr>
            <a:lvl4pPr marL="1600200" indent="-228600" eaLnBrk="0" hangingPunct="0">
              <a:defRPr sz="1400" b="1">
                <a:solidFill>
                  <a:schemeClr val="bg1"/>
                </a:solidFill>
                <a:latin typeface="Arial" charset="0"/>
              </a:defRPr>
            </a:lvl4pPr>
            <a:lvl5pPr marL="2057400" indent="-228600" eaLnBrk="0" hangingPunct="0">
              <a:defRPr sz="1400" b="1">
                <a:solidFill>
                  <a:schemeClr val="bg1"/>
                </a:solidFill>
                <a:latin typeface="Arial" charset="0"/>
              </a:defRPr>
            </a:lvl5pPr>
            <a:lvl6pPr marL="2514600" indent="-228600" eaLnBrk="0" fontAlgn="base" hangingPunct="0">
              <a:spcBef>
                <a:spcPct val="0"/>
              </a:spcBef>
              <a:spcAft>
                <a:spcPct val="0"/>
              </a:spcAft>
              <a:defRPr sz="1400" b="1">
                <a:solidFill>
                  <a:schemeClr val="bg1"/>
                </a:solidFill>
                <a:latin typeface="Arial" charset="0"/>
              </a:defRPr>
            </a:lvl6pPr>
            <a:lvl7pPr marL="2971800" indent="-228600" eaLnBrk="0" fontAlgn="base" hangingPunct="0">
              <a:spcBef>
                <a:spcPct val="0"/>
              </a:spcBef>
              <a:spcAft>
                <a:spcPct val="0"/>
              </a:spcAft>
              <a:defRPr sz="1400" b="1">
                <a:solidFill>
                  <a:schemeClr val="bg1"/>
                </a:solidFill>
                <a:latin typeface="Arial" charset="0"/>
              </a:defRPr>
            </a:lvl7pPr>
            <a:lvl8pPr marL="3429000" indent="-228600" eaLnBrk="0" fontAlgn="base" hangingPunct="0">
              <a:spcBef>
                <a:spcPct val="0"/>
              </a:spcBef>
              <a:spcAft>
                <a:spcPct val="0"/>
              </a:spcAft>
              <a:defRPr sz="1400" b="1">
                <a:solidFill>
                  <a:schemeClr val="bg1"/>
                </a:solidFill>
                <a:latin typeface="Arial" charset="0"/>
              </a:defRPr>
            </a:lvl8pPr>
            <a:lvl9pPr marL="3886200" indent="-228600" eaLnBrk="0" fontAlgn="base" hangingPunct="0">
              <a:spcBef>
                <a:spcPct val="0"/>
              </a:spcBef>
              <a:spcAft>
                <a:spcPct val="0"/>
              </a:spcAft>
              <a:defRPr sz="1400" b="1">
                <a:solidFill>
                  <a:schemeClr val="bg1"/>
                </a:solidFill>
                <a:latin typeface="Arial" charset="0"/>
              </a:defRPr>
            </a:lvl9pPr>
          </a:lstStyle>
          <a:p>
            <a:r>
              <a:rPr lang="en-US" sz="2400" i="1">
                <a:solidFill>
                  <a:schemeClr val="tx1"/>
                </a:solidFill>
                <a:latin typeface="Times New Roman" panose="02020603050405020304" pitchFamily="18" charset="0"/>
                <a:cs typeface="Times New Roman" panose="02020603050405020304" pitchFamily="18" charset="0"/>
              </a:rPr>
              <a:t>Phần còn lại</a:t>
            </a:r>
            <a:r>
              <a:rPr lang="en-US" sz="2400">
                <a:solidFill>
                  <a:schemeClr val="tx1"/>
                </a:solidFill>
                <a:latin typeface="Times New Roman" panose="02020603050405020304" pitchFamily="18" charset="0"/>
                <a:cs typeface="Times New Roman" panose="02020603050405020304" pitchFamily="18" charset="0"/>
              </a:rPr>
              <a:t>: </a:t>
            </a:r>
          </a:p>
          <a:p>
            <a:r>
              <a:rPr lang="en-US" sz="2400">
                <a:solidFill>
                  <a:srgbClr val="4118A8"/>
                </a:solidFill>
                <a:latin typeface="Times New Roman" panose="02020603050405020304" pitchFamily="18" charset="0"/>
                <a:cs typeface="Times New Roman" panose="02020603050405020304" pitchFamily="18" charset="0"/>
              </a:rPr>
              <a:t>=&gt; Chia tay và những bài học về tình bạn</a:t>
            </a:r>
          </a:p>
        </p:txBody>
      </p:sp>
      <p:sp>
        <p:nvSpPr>
          <p:cNvPr id="24" name="Rounded Rectangle 6">
            <a:extLst>
              <a:ext uri="{FF2B5EF4-FFF2-40B4-BE49-F238E27FC236}">
                <a16:creationId xmlns:a16="http://schemas.microsoft.com/office/drawing/2014/main" xmlns="" id="{5EBF8117-5A2E-4EC2-B34D-E2773F1CD479}"/>
              </a:ext>
            </a:extLst>
          </p:cNvPr>
          <p:cNvSpPr/>
          <p:nvPr/>
        </p:nvSpPr>
        <p:spPr>
          <a:xfrm>
            <a:off x="26822" y="38834"/>
            <a:ext cx="9117178" cy="541370"/>
          </a:xfrm>
          <a:prstGeom prst="roundRect">
            <a:avLst/>
          </a:prstGeom>
          <a:solidFill>
            <a:srgbClr val="8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imes New Roman" panose="02020603050405020304" pitchFamily="18" charset="0"/>
                <a:cs typeface="Times New Roman" panose="02020603050405020304" pitchFamily="18" charset="0"/>
              </a:rPr>
              <a:t>NẾU CẬU MUỐN CÓ MỘT NGƯỜI BẠN</a:t>
            </a:r>
            <a:endParaRPr lang="id-ID" sz="2400" b="1" dirty="0">
              <a:solidFill>
                <a:srgbClr val="FFFF00"/>
              </a:solidFill>
              <a:latin typeface="Times New Roman" panose="02020603050405020304" pitchFamily="18" charset="0"/>
              <a:cs typeface="Times New Roman" panose="02020603050405020304" pitchFamily="18" charset="0"/>
            </a:endParaRPr>
          </a:p>
        </p:txBody>
      </p:sp>
      <p:pic>
        <p:nvPicPr>
          <p:cNvPr id="34" name="Picture 33" descr="Sách - Hoàng Tử Bé (Bìa Cứng) - Đông A | Shopee Việt Nam">
            <a:extLst>
              <a:ext uri="{FF2B5EF4-FFF2-40B4-BE49-F238E27FC236}">
                <a16:creationId xmlns:a16="http://schemas.microsoft.com/office/drawing/2014/main" xmlns="" id="{24E85809-CDB1-4ADB-84EE-184A84D6CCC6}"/>
              </a:ext>
            </a:extLst>
          </p:cNvPr>
          <p:cNvPicPr/>
          <p:nvPr/>
        </p:nvPicPr>
        <p:blipFill rotWithShape="1">
          <a:blip r:embed="rId2" cstate="print">
            <a:extLst>
              <a:ext uri="{28A0092B-C50C-407E-A947-70E740481C1C}">
                <a14:useLocalDpi xmlns:a14="http://schemas.microsoft.com/office/drawing/2010/main" val="0"/>
              </a:ext>
            </a:extLst>
          </a:blip>
          <a:srcRect l="21177" r="26095" b="1"/>
          <a:stretch/>
        </p:blipFill>
        <p:spPr bwMode="auto">
          <a:xfrm>
            <a:off x="6564003" y="4520258"/>
            <a:ext cx="1500780" cy="2279685"/>
          </a:xfrm>
          <a:prstGeom prst="rect">
            <a:avLst/>
          </a:prstGeom>
          <a:noFill/>
          <a:extLst>
            <a:ext uri="{53640926-AAD7-44D8-BBD7-CCE9431645EC}">
              <a14:shadowObscured xmlns:a14="http://schemas.microsoft.com/office/drawing/2010/main"/>
            </a:ext>
          </a:extLst>
        </p:spPr>
      </p:pic>
      <p:pic>
        <p:nvPicPr>
          <p:cNvPr id="35" name="Picture 34" descr="Hoàng tử bé&quot;-trích dẫn hay | Hình ảnh, Prince, Truyền cảm hứng">
            <a:extLst>
              <a:ext uri="{FF2B5EF4-FFF2-40B4-BE49-F238E27FC236}">
                <a16:creationId xmlns:a16="http://schemas.microsoft.com/office/drawing/2014/main" xmlns="" id="{FF66F2D3-29E3-4CF6-BCE2-A24108CC9103}"/>
              </a:ext>
            </a:extLst>
          </p:cNvPr>
          <p:cNvPicPr/>
          <p:nvPr/>
        </p:nvPicPr>
        <p:blipFill rotWithShape="1">
          <a:blip r:embed="rId3" cstate="print">
            <a:extLst>
              <a:ext uri="{28A0092B-C50C-407E-A947-70E740481C1C}">
                <a14:useLocalDpi xmlns:a14="http://schemas.microsoft.com/office/drawing/2010/main" val="0"/>
              </a:ext>
            </a:extLst>
          </a:blip>
          <a:srcRect l="7216" r="19952" b="1"/>
          <a:stretch/>
        </p:blipFill>
        <p:spPr bwMode="auto">
          <a:xfrm>
            <a:off x="1186613" y="4658905"/>
            <a:ext cx="1462241" cy="2141038"/>
          </a:xfrm>
          <a:prstGeom prst="rect">
            <a:avLst/>
          </a:prstGeom>
          <a:noFill/>
        </p:spPr>
      </p:pic>
      <p:pic>
        <p:nvPicPr>
          <p:cNvPr id="36" name="Picture 35" descr="Hoàng Tử Bé (Tái Bản 2019) | Nhà sách Fahasa | Tiki">
            <a:extLst>
              <a:ext uri="{FF2B5EF4-FFF2-40B4-BE49-F238E27FC236}">
                <a16:creationId xmlns:a16="http://schemas.microsoft.com/office/drawing/2014/main" xmlns="" id="{89650F01-46F4-42B9-8679-8E9A3B747D1C}"/>
              </a:ext>
            </a:extLst>
          </p:cNvPr>
          <p:cNvPicPr/>
          <p:nvPr/>
        </p:nvPicPr>
        <p:blipFill rotWithShape="1">
          <a:blip r:embed="rId4" cstate="print">
            <a:extLst>
              <a:ext uri="{28A0092B-C50C-407E-A947-70E740481C1C}">
                <a14:useLocalDpi xmlns:a14="http://schemas.microsoft.com/office/drawing/2010/main" val="0"/>
              </a:ext>
            </a:extLst>
          </a:blip>
          <a:srcRect l="26286" r="26860"/>
          <a:stretch/>
        </p:blipFill>
        <p:spPr bwMode="auto">
          <a:xfrm>
            <a:off x="3999484" y="4520258"/>
            <a:ext cx="1500780" cy="2281784"/>
          </a:xfrm>
          <a:prstGeom prst="rect">
            <a:avLst/>
          </a:prstGeom>
          <a:noFill/>
          <a:extLst>
            <a:ext uri="{53640926-AAD7-44D8-BBD7-CCE9431645EC}">
              <a14:shadowObscured xmlns:a14="http://schemas.microsoft.com/office/drawing/2010/main"/>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3557"/>
                                        </p:tgtEl>
                                        <p:attrNameLst>
                                          <p:attrName>style.visibility</p:attrName>
                                        </p:attrNameLst>
                                      </p:cBhvr>
                                      <p:to>
                                        <p:strVal val="visible"/>
                                      </p:to>
                                    </p:set>
                                    <p:animEffect transition="in" filter="fade">
                                      <p:cBhvr>
                                        <p:cTn id="19" dur="1000"/>
                                        <p:tgtEl>
                                          <p:spTgt spid="23557"/>
                                        </p:tgtEl>
                                      </p:cBhvr>
                                    </p:animEffect>
                                    <p:anim calcmode="lin" valueType="num">
                                      <p:cBhvr>
                                        <p:cTn id="20" dur="1000" fill="hold"/>
                                        <p:tgtEl>
                                          <p:spTgt spid="23557"/>
                                        </p:tgtEl>
                                        <p:attrNameLst>
                                          <p:attrName>ppt_x</p:attrName>
                                        </p:attrNameLst>
                                      </p:cBhvr>
                                      <p:tavLst>
                                        <p:tav tm="0">
                                          <p:val>
                                            <p:strVal val="#ppt_x"/>
                                          </p:val>
                                        </p:tav>
                                        <p:tav tm="100000">
                                          <p:val>
                                            <p:strVal val="#ppt_x"/>
                                          </p:val>
                                        </p:tav>
                                      </p:tavLst>
                                    </p:anim>
                                    <p:anim calcmode="lin" valueType="num">
                                      <p:cBhvr>
                                        <p:cTn id="21" dur="1000" fill="hold"/>
                                        <p:tgtEl>
                                          <p:spTgt spid="2355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1000"/>
                                        <p:tgtEl>
                                          <p:spTgt spid="35"/>
                                        </p:tgtEl>
                                      </p:cBhvr>
                                    </p:animEffect>
                                    <p:anim calcmode="lin" valueType="num">
                                      <p:cBhvr>
                                        <p:cTn id="25" dur="1000" fill="hold"/>
                                        <p:tgtEl>
                                          <p:spTgt spid="35"/>
                                        </p:tgtEl>
                                        <p:attrNameLst>
                                          <p:attrName>ppt_x</p:attrName>
                                        </p:attrNameLst>
                                      </p:cBhvr>
                                      <p:tavLst>
                                        <p:tav tm="0">
                                          <p:val>
                                            <p:strVal val="#ppt_x"/>
                                          </p:val>
                                        </p:tav>
                                        <p:tav tm="100000">
                                          <p:val>
                                            <p:strVal val="#ppt_x"/>
                                          </p:val>
                                        </p:tav>
                                      </p:tavLst>
                                    </p:anim>
                                    <p:anim calcmode="lin" valueType="num">
                                      <p:cBhvr>
                                        <p:cTn id="26" dur="1000" fill="hold"/>
                                        <p:tgtEl>
                                          <p:spTgt spid="3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270"/>
                                        </p:tgtEl>
                                        <p:attrNameLst>
                                          <p:attrName>style.visibility</p:attrName>
                                        </p:attrNameLst>
                                      </p:cBhvr>
                                      <p:to>
                                        <p:strVal val="visible"/>
                                      </p:to>
                                    </p:set>
                                    <p:animEffect transition="in" filter="fade">
                                      <p:cBhvr>
                                        <p:cTn id="29" dur="1000"/>
                                        <p:tgtEl>
                                          <p:spTgt spid="11270"/>
                                        </p:tgtEl>
                                      </p:cBhvr>
                                    </p:animEffect>
                                    <p:anim calcmode="lin" valueType="num">
                                      <p:cBhvr>
                                        <p:cTn id="30" dur="1000" fill="hold"/>
                                        <p:tgtEl>
                                          <p:spTgt spid="11270"/>
                                        </p:tgtEl>
                                        <p:attrNameLst>
                                          <p:attrName>ppt_x</p:attrName>
                                        </p:attrNameLst>
                                      </p:cBhvr>
                                      <p:tavLst>
                                        <p:tav tm="0">
                                          <p:val>
                                            <p:strVal val="#ppt_x"/>
                                          </p:val>
                                        </p:tav>
                                        <p:tav tm="100000">
                                          <p:val>
                                            <p:strVal val="#ppt_x"/>
                                          </p:val>
                                        </p:tav>
                                      </p:tavLst>
                                    </p:anim>
                                    <p:anim calcmode="lin" valueType="num">
                                      <p:cBhvr>
                                        <p:cTn id="31" dur="1000" fill="hold"/>
                                        <p:tgtEl>
                                          <p:spTgt spid="1127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272"/>
                                        </p:tgtEl>
                                        <p:attrNameLst>
                                          <p:attrName>style.visibility</p:attrName>
                                        </p:attrNameLst>
                                      </p:cBhvr>
                                      <p:to>
                                        <p:strVal val="visible"/>
                                      </p:to>
                                    </p:set>
                                    <p:animEffect transition="in" filter="fade">
                                      <p:cBhvr>
                                        <p:cTn id="43" dur="1000"/>
                                        <p:tgtEl>
                                          <p:spTgt spid="11272"/>
                                        </p:tgtEl>
                                      </p:cBhvr>
                                    </p:animEffect>
                                    <p:anim calcmode="lin" valueType="num">
                                      <p:cBhvr>
                                        <p:cTn id="44" dur="1000" fill="hold"/>
                                        <p:tgtEl>
                                          <p:spTgt spid="11272"/>
                                        </p:tgtEl>
                                        <p:attrNameLst>
                                          <p:attrName>ppt_x</p:attrName>
                                        </p:attrNameLst>
                                      </p:cBhvr>
                                      <p:tavLst>
                                        <p:tav tm="0">
                                          <p:val>
                                            <p:strVal val="#ppt_x"/>
                                          </p:val>
                                        </p:tav>
                                        <p:tav tm="100000">
                                          <p:val>
                                            <p:strVal val="#ppt_x"/>
                                          </p:val>
                                        </p:tav>
                                      </p:tavLst>
                                    </p:anim>
                                    <p:anim calcmode="lin" valueType="num">
                                      <p:cBhvr>
                                        <p:cTn id="45" dur="1000" fill="hold"/>
                                        <p:tgtEl>
                                          <p:spTgt spid="1127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3559"/>
                                        </p:tgtEl>
                                        <p:attrNameLst>
                                          <p:attrName>style.visibility</p:attrName>
                                        </p:attrNameLst>
                                      </p:cBhvr>
                                      <p:to>
                                        <p:strVal val="visible"/>
                                      </p:to>
                                    </p:set>
                                    <p:animEffect transition="in" filter="fade">
                                      <p:cBhvr>
                                        <p:cTn id="48" dur="1000"/>
                                        <p:tgtEl>
                                          <p:spTgt spid="23559"/>
                                        </p:tgtEl>
                                      </p:cBhvr>
                                    </p:animEffect>
                                    <p:anim calcmode="lin" valueType="num">
                                      <p:cBhvr>
                                        <p:cTn id="49" dur="1000" fill="hold"/>
                                        <p:tgtEl>
                                          <p:spTgt spid="23559"/>
                                        </p:tgtEl>
                                        <p:attrNameLst>
                                          <p:attrName>ppt_x</p:attrName>
                                        </p:attrNameLst>
                                      </p:cBhvr>
                                      <p:tavLst>
                                        <p:tav tm="0">
                                          <p:val>
                                            <p:strVal val="#ppt_x"/>
                                          </p:val>
                                        </p:tav>
                                        <p:tav tm="100000">
                                          <p:val>
                                            <p:strVal val="#ppt_x"/>
                                          </p:val>
                                        </p:tav>
                                      </p:tavLst>
                                    </p:anim>
                                    <p:anim calcmode="lin" valueType="num">
                                      <p:cBhvr>
                                        <p:cTn id="50" dur="1000" fill="hold"/>
                                        <p:tgtEl>
                                          <p:spTgt spid="2355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1000"/>
                                        <p:tgtEl>
                                          <p:spTgt spid="36"/>
                                        </p:tgtEl>
                                      </p:cBhvr>
                                    </p:animEffect>
                                    <p:anim calcmode="lin" valueType="num">
                                      <p:cBhvr>
                                        <p:cTn id="59" dur="1000" fill="hold"/>
                                        <p:tgtEl>
                                          <p:spTgt spid="36"/>
                                        </p:tgtEl>
                                        <p:attrNameLst>
                                          <p:attrName>ppt_x</p:attrName>
                                        </p:attrNameLst>
                                      </p:cBhvr>
                                      <p:tavLst>
                                        <p:tav tm="0">
                                          <p:val>
                                            <p:strVal val="#ppt_x"/>
                                          </p:val>
                                        </p:tav>
                                        <p:tav tm="100000">
                                          <p:val>
                                            <p:strVal val="#ppt_x"/>
                                          </p:val>
                                        </p:tav>
                                      </p:tavLst>
                                    </p:anim>
                                    <p:anim calcmode="lin" valueType="num">
                                      <p:cBhvr>
                                        <p:cTn id="6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
                                        </p:tgtEl>
                                        <p:attrNameLst>
                                          <p:attrName>style.visibility</p:attrName>
                                        </p:attrNameLst>
                                      </p:cBhvr>
                                      <p:to>
                                        <p:strVal val="visible"/>
                                      </p:to>
                                    </p:set>
                                    <p:anim calcmode="lin" valueType="num">
                                      <p:cBhvr additive="base">
                                        <p:cTn id="65" dur="500" fill="hold"/>
                                        <p:tgtEl>
                                          <p:spTgt spid="2"/>
                                        </p:tgtEl>
                                        <p:attrNameLst>
                                          <p:attrName>ppt_x</p:attrName>
                                        </p:attrNameLst>
                                      </p:cBhvr>
                                      <p:tavLst>
                                        <p:tav tm="0">
                                          <p:val>
                                            <p:strVal val="#ppt_x"/>
                                          </p:val>
                                        </p:tav>
                                        <p:tav tm="100000">
                                          <p:val>
                                            <p:strVal val="#ppt_x"/>
                                          </p:val>
                                        </p:tav>
                                      </p:tavLst>
                                    </p:anim>
                                    <p:anim calcmode="lin" valueType="num">
                                      <p:cBhvr additive="base">
                                        <p:cTn id="66" dur="500" fill="hold"/>
                                        <p:tgtEl>
                                          <p:spTgt spid="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additive="base">
                                        <p:cTn id="69" dur="500" fill="hold"/>
                                        <p:tgtEl>
                                          <p:spTgt spid="23"/>
                                        </p:tgtEl>
                                        <p:attrNameLst>
                                          <p:attrName>ppt_x</p:attrName>
                                        </p:attrNameLst>
                                      </p:cBhvr>
                                      <p:tavLst>
                                        <p:tav tm="0">
                                          <p:val>
                                            <p:strVal val="#ppt_x"/>
                                          </p:val>
                                        </p:tav>
                                        <p:tav tm="100000">
                                          <p:val>
                                            <p:strVal val="#ppt_x"/>
                                          </p:val>
                                        </p:tav>
                                      </p:tavLst>
                                    </p:anim>
                                    <p:anim calcmode="lin" valueType="num">
                                      <p:cBhvr additive="base">
                                        <p:cTn id="70" dur="500" fill="hold"/>
                                        <p:tgtEl>
                                          <p:spTgt spid="23"/>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270" grpId="0"/>
      <p:bldP spid="11272" grpId="0"/>
      <p:bldP spid="20" grpId="0" animBg="1"/>
      <p:bldP spid="21" grpId="0" animBg="1"/>
      <p:bldP spid="22" grpId="0" animBg="1"/>
      <p:bldP spid="23"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318</TotalTime>
  <Words>2476</Words>
  <Application>Microsoft Office PowerPoint</Application>
  <PresentationFormat>On-screen Show (4:3)</PresentationFormat>
  <Paragraphs>257</Paragraphs>
  <Slides>29</Slides>
  <Notes>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Hoàng</dc:creator>
  <cp:lastModifiedBy>Techsi.vn</cp:lastModifiedBy>
  <cp:revision>81</cp:revision>
  <dcterms:created xsi:type="dcterms:W3CDTF">2021-06-07T09:05:04Z</dcterms:created>
  <dcterms:modified xsi:type="dcterms:W3CDTF">2022-09-16T01:46:19Z</dcterms:modified>
</cp:coreProperties>
</file>