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63" r:id="rId4"/>
    <p:sldId id="266" r:id="rId5"/>
    <p:sldId id="261" r:id="rId6"/>
    <p:sldId id="270" r:id="rId7"/>
    <p:sldId id="264" r:id="rId8"/>
    <p:sldId id="271" r:id="rId9"/>
    <p:sldId id="274" r:id="rId10"/>
    <p:sldId id="267" r:id="rId11"/>
    <p:sldId id="293" r:id="rId12"/>
    <p:sldId id="272" r:id="rId13"/>
    <p:sldId id="295" r:id="rId14"/>
    <p:sldId id="276" r:id="rId15"/>
    <p:sldId id="277" r:id="rId16"/>
    <p:sldId id="278" r:id="rId17"/>
    <p:sldId id="292" r:id="rId18"/>
    <p:sldId id="296" r:id="rId19"/>
    <p:sldId id="279" r:id="rId20"/>
    <p:sldId id="297" r:id="rId21"/>
    <p:sldId id="262" r:id="rId22"/>
    <p:sldId id="280" r:id="rId23"/>
    <p:sldId id="269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90" r:id="rId32"/>
    <p:sldId id="298" r:id="rId33"/>
    <p:sldId id="300" r:id="rId34"/>
    <p:sldId id="291" r:id="rId35"/>
    <p:sldId id="275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D00000"/>
    <a:srgbClr val="E15963"/>
    <a:srgbClr val="990033"/>
    <a:srgbClr val="FFFF99"/>
    <a:srgbClr val="B2B2B2"/>
    <a:srgbClr val="DDDDD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CCB5F0-1FB2-477E-8389-7A5098B2A3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19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9FDCB-2C6C-4EAD-8EDF-3AE4113B2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86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3C0ED1-7D1A-4668-B50F-E8A4711FDF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98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018CAB-BE07-4D96-BFD5-481A55FD73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087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61554-DDAC-4C1B-8D72-ECC60D4AD2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26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4D179-CB38-45E9-A6EB-590C342E94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16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4F968B-21F2-4BC1-91A3-EB9EF3A9A4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52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787E1-8C38-4FAE-95F0-917AFC44F3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83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78911-34AD-43FF-9F30-C09B67E3B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26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8F80C-E596-4C25-B60E-703890575B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290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99387-4608-446E-9FDD-E4D76CE943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43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A55CC-F845-458C-97A1-B5BD9FFEC6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98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2FD434-C0C0-4A08-8858-8AC3D1412A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61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DCE1DD-F30D-4E7E-98BC-A0D07643866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NHAC4.mp3" TargetMode="Externa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1.gif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audio" Target="file:///E:\cheng2.wav" TargetMode="Externa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emf"/><Relationship Id="rId1" Type="http://schemas.openxmlformats.org/officeDocument/2006/relationships/audio" Target="TV3.wav" TargetMode="External"/><Relationship Id="rId6" Type="http://schemas.openxmlformats.org/officeDocument/2006/relationships/image" Target="../media/image16.jpe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1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gif"/><Relationship Id="rId30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file:///E:\cheng2.wav" TargetMode="External"/><Relationship Id="rId7" Type="http://schemas.openxmlformats.org/officeDocument/2006/relationships/image" Target="../media/image36.png"/><Relationship Id="rId2" Type="http://schemas.openxmlformats.org/officeDocument/2006/relationships/audio" Target="TV3.wav" TargetMode="External"/><Relationship Id="rId1" Type="http://schemas.openxmlformats.org/officeDocument/2006/relationships/audio" Target="doan6.wav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10" Type="http://schemas.openxmlformats.org/officeDocument/2006/relationships/image" Target="../media/image57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4.jpeg"/><Relationship Id="rId2" Type="http://schemas.openxmlformats.org/officeDocument/2006/relationships/audio" Target="file:///E:\cheng2.wav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1.png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gif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63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gif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gif"/><Relationship Id="rId3" Type="http://schemas.openxmlformats.org/officeDocument/2006/relationships/image" Target="../media/image63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gif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75.gif"/><Relationship Id="rId9" Type="http://schemas.openxmlformats.org/officeDocument/2006/relationships/image" Target="../media/image9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7.png"/><Relationship Id="rId3" Type="http://schemas.openxmlformats.org/officeDocument/2006/relationships/image" Target="../media/image63.png"/><Relationship Id="rId7" Type="http://schemas.openxmlformats.org/officeDocument/2006/relationships/image" Target="../media/image97.png"/><Relationship Id="rId12" Type="http://schemas.openxmlformats.org/officeDocument/2006/relationships/image" Target="../media/image8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83.png"/><Relationship Id="rId5" Type="http://schemas.openxmlformats.org/officeDocument/2006/relationships/image" Target="../media/image95.png"/><Relationship Id="rId10" Type="http://schemas.openxmlformats.org/officeDocument/2006/relationships/image" Target="../media/image98.png"/><Relationship Id="rId4" Type="http://schemas.openxmlformats.org/officeDocument/2006/relationships/image" Target="../media/image75.gif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2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101.gif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13" Type="http://schemas.openxmlformats.org/officeDocument/2006/relationships/image" Target="../media/image109.gif"/><Relationship Id="rId3" Type="http://schemas.openxmlformats.org/officeDocument/2006/relationships/audio" Target="NHAC3.mp3" TargetMode="External"/><Relationship Id="rId7" Type="http://schemas.openxmlformats.org/officeDocument/2006/relationships/image" Target="../media/image103.gif"/><Relationship Id="rId12" Type="http://schemas.openxmlformats.org/officeDocument/2006/relationships/image" Target="../media/image108.gif"/><Relationship Id="rId2" Type="http://schemas.openxmlformats.org/officeDocument/2006/relationships/audio" Target="TV3.wav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100.jpeg"/><Relationship Id="rId11" Type="http://schemas.openxmlformats.org/officeDocument/2006/relationships/image" Target="../media/image107.gif"/><Relationship Id="rId5" Type="http://schemas.openxmlformats.org/officeDocument/2006/relationships/image" Target="../media/image1.png"/><Relationship Id="rId10" Type="http://schemas.openxmlformats.org/officeDocument/2006/relationships/image" Target="../media/image10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image" Target="../media/image99.png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99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04.gif"/><Relationship Id="rId2" Type="http://schemas.openxmlformats.org/officeDocument/2006/relationships/image" Target="../media/image125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3" Type="http://schemas.openxmlformats.org/officeDocument/2006/relationships/image" Target="../media/image140.png"/><Relationship Id="rId21" Type="http://schemas.openxmlformats.org/officeDocument/2006/relationships/image" Target="../media/image158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5" Type="http://schemas.openxmlformats.org/officeDocument/2006/relationships/image" Target="../media/image162.gif"/><Relationship Id="rId2" Type="http://schemas.openxmlformats.org/officeDocument/2006/relationships/image" Target="../media/image139.jpeg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24" Type="http://schemas.openxmlformats.org/officeDocument/2006/relationships/image" Target="../media/image161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23" Type="http://schemas.openxmlformats.org/officeDocument/2006/relationships/image" Target="../media/image160.png"/><Relationship Id="rId10" Type="http://schemas.openxmlformats.org/officeDocument/2006/relationships/image" Target="../media/image147.png"/><Relationship Id="rId19" Type="http://schemas.openxmlformats.org/officeDocument/2006/relationships/image" Target="../media/image156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Relationship Id="rId22" Type="http://schemas.openxmlformats.org/officeDocument/2006/relationships/image" Target="../media/image1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2" Type="http://schemas.openxmlformats.org/officeDocument/2006/relationships/slideLayout" Target="../slideLayouts/slideLayout12.xml"/><Relationship Id="rId1" Type="http://schemas.openxmlformats.org/officeDocument/2006/relationships/audio" Target="cheng2.wav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65.wmf"/><Relationship Id="rId4" Type="http://schemas.openxmlformats.org/officeDocument/2006/relationships/image" Target="../media/image16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3.png"/><Relationship Id="rId4" Type="http://schemas.openxmlformats.org/officeDocument/2006/relationships/image" Target="../media/image1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18" Type="http://schemas.openxmlformats.org/officeDocument/2006/relationships/image" Target="../media/image182.png"/><Relationship Id="rId3" Type="http://schemas.openxmlformats.org/officeDocument/2006/relationships/image" Target="../media/image168.jpe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80.png"/><Relationship Id="rId1" Type="http://schemas.openxmlformats.org/officeDocument/2006/relationships/audio" Target="cheng2.wav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75.png"/><Relationship Id="rId5" Type="http://schemas.openxmlformats.org/officeDocument/2006/relationships/image" Target="../media/image170.emf"/><Relationship Id="rId15" Type="http://schemas.openxmlformats.org/officeDocument/2006/relationships/image" Target="../media/image179.png"/><Relationship Id="rId10" Type="http://schemas.openxmlformats.org/officeDocument/2006/relationships/image" Target="../media/image174.png"/><Relationship Id="rId19" Type="http://schemas.openxmlformats.org/officeDocument/2006/relationships/image" Target="../media/image183.png"/><Relationship Id="rId4" Type="http://schemas.openxmlformats.org/officeDocument/2006/relationships/image" Target="../media/image169.emf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69.emf"/><Relationship Id="rId7" Type="http://schemas.openxmlformats.org/officeDocument/2006/relationships/image" Target="../media/image186.png"/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5.png"/><Relationship Id="rId5" Type="http://schemas.openxmlformats.org/officeDocument/2006/relationships/image" Target="../media/image171.png"/><Relationship Id="rId4" Type="http://schemas.openxmlformats.org/officeDocument/2006/relationships/image" Target="../media/image170.emf"/><Relationship Id="rId9" Type="http://schemas.openxmlformats.org/officeDocument/2006/relationships/image" Target="../media/image18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cheng2.wav" TargetMode="External"/><Relationship Id="rId5" Type="http://schemas.openxmlformats.org/officeDocument/2006/relationships/slide" Target="slide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69.emf"/><Relationship Id="rId7" Type="http://schemas.openxmlformats.org/officeDocument/2006/relationships/image" Target="../media/image191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70.emf"/><Relationship Id="rId9" Type="http://schemas.openxmlformats.org/officeDocument/2006/relationships/image" Target="../media/image1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emf"/><Relationship Id="rId4" Type="http://schemas.openxmlformats.org/officeDocument/2006/relationships/image" Target="../media/image169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70.emf"/><Relationship Id="rId7" Type="http://schemas.openxmlformats.org/officeDocument/2006/relationships/image" Target="../media/image196.png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0" Type="http://schemas.openxmlformats.org/officeDocument/2006/relationships/image" Target="../media/image199.png"/><Relationship Id="rId4" Type="http://schemas.openxmlformats.org/officeDocument/2006/relationships/image" Target="../media/image173.png"/><Relationship Id="rId9" Type="http://schemas.openxmlformats.org/officeDocument/2006/relationships/image" Target="../media/image1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7" Type="http://schemas.openxmlformats.org/officeDocument/2006/relationships/image" Target="../media/image200.png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198.png"/><Relationship Id="rId4" Type="http://schemas.openxmlformats.org/officeDocument/2006/relationships/image" Target="../media/image19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e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4.emf"/><Relationship Id="rId2" Type="http://schemas.openxmlformats.org/officeDocument/2006/relationships/audio" Target="cheng2.wav" TargetMode="External"/><Relationship Id="rId1" Type="http://schemas.openxmlformats.org/officeDocument/2006/relationships/audio" Target="06%20Track%2025.wav" TargetMode="External"/><Relationship Id="rId6" Type="http://schemas.openxmlformats.org/officeDocument/2006/relationships/image" Target="../media/image203.emf"/><Relationship Id="rId5" Type="http://schemas.openxmlformats.org/officeDocument/2006/relationships/image" Target="../media/image202.emf"/><Relationship Id="rId10" Type="http://schemas.openxmlformats.org/officeDocument/2006/relationships/image" Target="../media/image207.emf"/><Relationship Id="rId4" Type="http://schemas.openxmlformats.org/officeDocument/2006/relationships/image" Target="../media/image1.png"/><Relationship Id="rId9" Type="http://schemas.openxmlformats.org/officeDocument/2006/relationships/image" Target="../media/image20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audio" Target="NHAC3.mp3" TargetMode="External"/><Relationship Id="rId7" Type="http://schemas.openxmlformats.org/officeDocument/2006/relationships/image" Target="../media/image106.png"/><Relationship Id="rId2" Type="http://schemas.openxmlformats.org/officeDocument/2006/relationships/audio" Target="TV3.wav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100.jpeg"/><Relationship Id="rId5" Type="http://schemas.openxmlformats.org/officeDocument/2006/relationships/image" Target="../media/image1.png"/><Relationship Id="rId10" Type="http://schemas.openxmlformats.org/officeDocument/2006/relationships/image" Target="../media/image109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TV3.wav" TargetMode="Externa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5" Type="http://schemas.openxmlformats.org/officeDocument/2006/relationships/image" Target="../media/image6.jpe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E:\cheng2.wav" TargetMode="External"/><Relationship Id="rId1" Type="http://schemas.openxmlformats.org/officeDocument/2006/relationships/audio" Target="TV3.wav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audio" Target="TV3.wav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TV3.wav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NHAC4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NHAC4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EJ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8820" r="13123" b="9975"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logo n-du vua d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457200"/>
            <a:ext cx="24209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 rot="-456319">
            <a:off x="1835150" y="-1708150"/>
            <a:ext cx="5786438" cy="6019800"/>
          </a:xfrm>
          <a:prstGeom prst="rect">
            <a:avLst/>
          </a:prstGeom>
        </p:spPr>
        <p:txBody>
          <a:bodyPr wrap="none" fromWordArt="1">
            <a:prstTxWarp prst="textArchDownPour">
              <a:avLst>
                <a:gd name="adj1" fmla="val 1872679"/>
                <a:gd name="adj2" fmla="val 78796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 rot="-137477">
            <a:off x="2133600" y="-2438400"/>
            <a:ext cx="5334000" cy="5943600"/>
          </a:xfrm>
          <a:prstGeom prst="rect">
            <a:avLst/>
          </a:prstGeom>
        </p:spPr>
        <p:txBody>
          <a:bodyPr wrap="none" fromWordArt="1">
            <a:prstTxWarp prst="textArchDownPour">
              <a:avLst>
                <a:gd name="adj1" fmla="val 3757564"/>
                <a:gd name="adj2" fmla="val 84389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2778" y="2967335"/>
            <a:ext cx="6718442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/>
                <a:cs typeface="Arial" charset="0"/>
              </a:rPr>
              <a:t>BÀI 5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/>
                <a:cs typeface="Arial" charset="0"/>
              </a:rPr>
              <a:t>NỐI DÂY DẪN ĐIỆN</a:t>
            </a:r>
            <a:endParaRPr lang="en-US" sz="5400" b="1" dirty="0">
              <a:solidFill>
                <a:srgbClr val="FF0000"/>
              </a:solidFill>
              <a:latin typeface="Times New Roman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771" fill="hold"/>
                                        <p:tgtEl>
                                          <p:spTgt spid="2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1"/>
                </p:tgtEl>
              </p:cMediaNode>
            </p:audio>
            <p:audio>
              <p:cMediaNode>
                <p:cTn id="2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hung1 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6" t="94606" r="833"/>
          <a:stretch>
            <a:fillRect/>
          </a:stretch>
        </p:blipFill>
        <p:spPr bwMode="auto">
          <a:xfrm>
            <a:off x="8429625" y="6488113"/>
            <a:ext cx="642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28600" y="381000"/>
            <a:ext cx="8610600" cy="609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1268" name="Picture 4" descr="lam sac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2738"/>
            <a:ext cx="8628063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5" r="68286" b="-1738"/>
          <a:stretch>
            <a:fillRect/>
          </a:stretch>
        </p:blipFill>
        <p:spPr bwMode="auto">
          <a:xfrm>
            <a:off x="3752850" y="3400425"/>
            <a:ext cx="3968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" b="87682"/>
          <a:stretch>
            <a:fillRect/>
          </a:stretch>
        </p:blipFill>
        <p:spPr bwMode="auto">
          <a:xfrm>
            <a:off x="3829050" y="2881313"/>
            <a:ext cx="1216025" cy="10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2" t="5362"/>
          <a:stretch>
            <a:fillRect/>
          </a:stretch>
        </p:blipFill>
        <p:spPr bwMode="auto">
          <a:xfrm>
            <a:off x="4489450" y="2976563"/>
            <a:ext cx="627063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6" t="13876"/>
          <a:stretch>
            <a:fillRect/>
          </a:stretch>
        </p:blipFill>
        <p:spPr bwMode="auto">
          <a:xfrm>
            <a:off x="3857625" y="3009900"/>
            <a:ext cx="5429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7" b="84210"/>
          <a:stretch>
            <a:fillRect/>
          </a:stretch>
        </p:blipFill>
        <p:spPr bwMode="auto">
          <a:xfrm>
            <a:off x="3122613" y="2882900"/>
            <a:ext cx="1062037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6" r="46184"/>
          <a:stretch>
            <a:fillRect/>
          </a:stretch>
        </p:blipFill>
        <p:spPr bwMode="auto">
          <a:xfrm>
            <a:off x="3113088" y="3448050"/>
            <a:ext cx="67945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 descr="v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AutoShape 15"/>
          <p:cNvSpPr>
            <a:spLocks noChangeArrowheads="1"/>
          </p:cNvSpPr>
          <p:nvPr/>
        </p:nvSpPr>
        <p:spPr bwMode="gray">
          <a:xfrm>
            <a:off x="0" y="115888"/>
            <a:ext cx="9144000" cy="474662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ớc 2: Làm sạch lõi</a:t>
            </a:r>
          </a:p>
        </p:txBody>
      </p:sp>
      <p:sp>
        <p:nvSpPr>
          <p:cNvPr id="11277" name="WordArt 13"/>
          <p:cNvSpPr>
            <a:spLocks noChangeArrowheads="1" noChangeShapeType="1" noTextEdit="1"/>
          </p:cNvSpPr>
          <p:nvPr/>
        </p:nvSpPr>
        <p:spPr bwMode="auto">
          <a:xfrm>
            <a:off x="1485900" y="666750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THẲNG 2 DÂY LÕI ĐƠN)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8580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AutoShape 15"/>
          <p:cNvSpPr>
            <a:spLocks noChangeArrowheads="1"/>
          </p:cNvSpPr>
          <p:nvPr/>
        </p:nvSpPr>
        <p:spPr bwMode="gray">
          <a:xfrm>
            <a:off x="0" y="115888"/>
            <a:ext cx="9144000" cy="474662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ớc 2: Làm sạch lõi</a:t>
            </a:r>
          </a:p>
        </p:txBody>
      </p:sp>
      <p:pic>
        <p:nvPicPr>
          <p:cNvPr id="12293" name="Picture 5" descr="kinh lup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1557338"/>
            <a:ext cx="3484562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kinh lu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3552825"/>
            <a:ext cx="3494087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Untitled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1647825"/>
            <a:ext cx="34782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WordArt 8"/>
          <p:cNvSpPr>
            <a:spLocks noChangeArrowheads="1" noChangeShapeType="1" noTextEdit="1"/>
          </p:cNvSpPr>
          <p:nvPr/>
        </p:nvSpPr>
        <p:spPr bwMode="auto">
          <a:xfrm>
            <a:off x="1485900" y="666750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THẲNG 2 DÂY LÕI ĐƠN)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44218E-6 L -0.16094 -0.288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" y="-14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TV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cheng2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logo n-du1-tr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52400"/>
            <a:ext cx="3794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006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AutoShape 15"/>
          <p:cNvSpPr>
            <a:spLocks noChangeArrowheads="1"/>
          </p:cNvSpPr>
          <p:nvPr/>
        </p:nvSpPr>
        <p:spPr bwMode="gray">
          <a:xfrm>
            <a:off x="0" y="115888"/>
            <a:ext cx="9144000" cy="474662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ớc 3: Nối dây</a:t>
            </a:r>
          </a:p>
        </p:txBody>
      </p:sp>
      <p:sp>
        <p:nvSpPr>
          <p:cNvPr id="13319" name="WordArt 7"/>
          <p:cNvSpPr>
            <a:spLocks noChangeArrowheads="1" noChangeShapeType="1" noTextEdit="1"/>
          </p:cNvSpPr>
          <p:nvPr/>
        </p:nvSpPr>
        <p:spPr bwMode="auto">
          <a:xfrm>
            <a:off x="1485900" y="666750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THẲNG 2 DÂY LÕI ĐƠN)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0" name="Picture 8" descr="day xanh loi don be vuong go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828800"/>
            <a:ext cx="34671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day do loi don be vuong go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34671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 descr="day xanh loi don be vuong go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3581400"/>
            <a:ext cx="34671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day do loi don be vuong go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33550"/>
            <a:ext cx="34671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58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7" b="60001"/>
          <a:stretch>
            <a:fillRect/>
          </a:stretch>
        </p:blipFill>
        <p:spPr bwMode="auto">
          <a:xfrm>
            <a:off x="5410200" y="3057525"/>
            <a:ext cx="5810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7" t="38571"/>
          <a:stretch>
            <a:fillRect/>
          </a:stretch>
        </p:blipFill>
        <p:spPr bwMode="auto">
          <a:xfrm>
            <a:off x="5476875" y="3438525"/>
            <a:ext cx="5810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54868"/>
          <a:stretch>
            <a:fillRect/>
          </a:stretch>
        </p:blipFill>
        <p:spPr bwMode="auto">
          <a:xfrm>
            <a:off x="5105400" y="3067050"/>
            <a:ext cx="485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6" t="50000"/>
          <a:stretch>
            <a:fillRect/>
          </a:stretch>
        </p:blipFill>
        <p:spPr bwMode="auto">
          <a:xfrm>
            <a:off x="3771900" y="3524250"/>
            <a:ext cx="3524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7" r="51328"/>
          <a:stretch>
            <a:fillRect/>
          </a:stretch>
        </p:blipFill>
        <p:spPr bwMode="auto">
          <a:xfrm>
            <a:off x="3033713" y="3419475"/>
            <a:ext cx="523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0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" b="50000"/>
          <a:stretch>
            <a:fillRect/>
          </a:stretch>
        </p:blipFill>
        <p:spPr bwMode="auto">
          <a:xfrm>
            <a:off x="3038475" y="3124200"/>
            <a:ext cx="1057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1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58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2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58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3" name="Picture 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58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4" name="Picture 2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58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5" name="Picture 2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58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6" name="Picture 2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58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7" name="Picture 2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58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8" name="Picture 2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58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9" name="Picture 27" descr="quan day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62000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28" descr="uon3gi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438400"/>
            <a:ext cx="36671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29" descr="uon1gif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438400"/>
            <a:ext cx="36671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30" descr="uon2g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428875"/>
            <a:ext cx="36671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31" descr="uon11 gif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428875"/>
            <a:ext cx="36671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32" descr="uon12gif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428875"/>
            <a:ext cx="36671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33" descr="uon gif trong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428875"/>
            <a:ext cx="36671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34" descr="uon1gif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438400"/>
            <a:ext cx="36671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7" name="Picture 35" descr="uon2g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438400"/>
            <a:ext cx="36671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8" name="Picture 36" descr="kem kep 2day"/>
          <p:cNvPicPr>
            <a:picLocks noChangeAspect="1" noChangeArrowheads="1"/>
          </p:cNvPicPr>
          <p:nvPr/>
        </p:nvPicPr>
        <p:blipFill>
          <a:blip r:embed="rId28">
            <a:lum bright="1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4" r="27757"/>
          <a:stretch>
            <a:fillRect/>
          </a:stretch>
        </p:blipFill>
        <p:spPr bwMode="auto">
          <a:xfrm>
            <a:off x="4764088" y="3124200"/>
            <a:ext cx="4254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9" name="Picture 37" descr="kem kep 2day"/>
          <p:cNvPicPr>
            <a:picLocks noChangeAspect="1" noChangeArrowheads="1"/>
          </p:cNvPicPr>
          <p:nvPr/>
        </p:nvPicPr>
        <p:blipFill>
          <a:blip r:embed="rId28">
            <a:lum bright="1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4" r="27757"/>
          <a:stretch>
            <a:fillRect/>
          </a:stretch>
        </p:blipFill>
        <p:spPr bwMode="auto">
          <a:xfrm rot="739850">
            <a:off x="3906838" y="3243263"/>
            <a:ext cx="4254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38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94" r="63452" b="519"/>
          <a:stretch>
            <a:fillRect/>
          </a:stretch>
        </p:blipFill>
        <p:spPr bwMode="auto">
          <a:xfrm>
            <a:off x="3352800" y="318452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51" name="Picture 39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/>
          <a:stretch>
            <a:fillRect/>
          </a:stretch>
        </p:blipFill>
        <p:spPr bwMode="auto">
          <a:xfrm>
            <a:off x="4194175" y="2403475"/>
            <a:ext cx="4127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52" name="Picture 40" descr="kem kep 2day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181225"/>
            <a:ext cx="51720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3" name="Picture 41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31"/>
          <a:stretch>
            <a:fillRect/>
          </a:stretch>
        </p:blipFill>
        <p:spPr bwMode="auto">
          <a:xfrm>
            <a:off x="3352800" y="2411413"/>
            <a:ext cx="12509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354" name="Group 42"/>
          <p:cNvGrpSpPr>
            <a:grpSpLocks/>
          </p:cNvGrpSpPr>
          <p:nvPr/>
        </p:nvGrpSpPr>
        <p:grpSpPr bwMode="auto">
          <a:xfrm>
            <a:off x="2971800" y="1647825"/>
            <a:ext cx="1538288" cy="739775"/>
            <a:chOff x="3504" y="1176"/>
            <a:chExt cx="969" cy="466"/>
          </a:xfrm>
        </p:grpSpPr>
        <p:sp>
          <p:nvSpPr>
            <p:cNvPr id="2" name="Text Box 43"/>
            <p:cNvSpPr txBox="1">
              <a:spLocks noChangeArrowheads="1"/>
            </p:cNvSpPr>
            <p:nvPr/>
          </p:nvSpPr>
          <p:spPr bwMode="auto">
            <a:xfrm>
              <a:off x="3504" y="1200"/>
              <a:ext cx="62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/>
                <a:t>90</a:t>
              </a:r>
            </a:p>
          </p:txBody>
        </p:sp>
        <p:sp>
          <p:nvSpPr>
            <p:cNvPr id="3" name="Text Box 44"/>
            <p:cNvSpPr txBox="1">
              <a:spLocks noChangeArrowheads="1"/>
            </p:cNvSpPr>
            <p:nvPr/>
          </p:nvSpPr>
          <p:spPr bwMode="auto">
            <a:xfrm>
              <a:off x="3849" y="1176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O</a:t>
              </a:r>
            </a:p>
          </p:txBody>
        </p:sp>
      </p:grpSp>
      <p:pic>
        <p:nvPicPr>
          <p:cNvPr id="13357" name="Picture 45" descr="day xanh loi don be vuong goc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09650"/>
            <a:ext cx="34671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8" name="Picture 46" descr="day do loi don be vuong go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467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10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4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5"/>
                </p:tgtEl>
              </p:cMediaNode>
            </p:audio>
            <p:audio>
              <p:cMediaNode>
                <p:cTn id="20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doan6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TV3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TV3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cheng2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006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WordArt 7"/>
          <p:cNvSpPr>
            <a:spLocks noChangeArrowheads="1" noChangeShapeType="1" noTextEdit="1"/>
          </p:cNvSpPr>
          <p:nvPr/>
        </p:nvSpPr>
        <p:spPr bwMode="auto">
          <a:xfrm>
            <a:off x="1485900" y="666750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THẲNG 2 DÂY LÕI ĐƠN)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44" name="Group 8"/>
          <p:cNvGrpSpPr>
            <a:grpSpLocks/>
          </p:cNvGrpSpPr>
          <p:nvPr/>
        </p:nvGrpSpPr>
        <p:grpSpPr bwMode="auto">
          <a:xfrm>
            <a:off x="0" y="115888"/>
            <a:ext cx="9144000" cy="474662"/>
            <a:chOff x="0" y="73"/>
            <a:chExt cx="5760" cy="299"/>
          </a:xfrm>
        </p:grpSpPr>
        <p:pic>
          <p:nvPicPr>
            <p:cNvPr id="14357" name="Picture 9" descr="logo n-du1-tra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96"/>
              <a:ext cx="239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8" name="AutoShape 15"/>
            <p:cNvSpPr>
              <a:spLocks noChangeArrowheads="1"/>
            </p:cNvSpPr>
            <p:nvPr/>
          </p:nvSpPr>
          <p:spPr bwMode="gray">
            <a:xfrm>
              <a:off x="0" y="73"/>
              <a:ext cx="5760" cy="299"/>
            </a:xfrm>
            <a:prstGeom prst="roundRect">
              <a:avLst>
                <a:gd name="adj" fmla="val 49106"/>
              </a:avLst>
            </a:prstGeom>
            <a:gradFill rotWithShape="1">
              <a:gsLst>
                <a:gs pos="0">
                  <a:srgbClr val="000076"/>
                </a:gs>
                <a:gs pos="50000">
                  <a:srgbClr val="0000FF"/>
                </a:gs>
                <a:gs pos="100000">
                  <a:srgbClr val="000076"/>
                </a:gs>
              </a:gsLst>
              <a:lin ang="5400000" scaled="1"/>
            </a:gra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r>
                <a:rPr lang="vi-VN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ư</a:t>
              </a: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ớc 4: Kiểm tra mối nối dây</a:t>
              </a:r>
            </a:p>
          </p:txBody>
        </p:sp>
      </p:grpSp>
      <p:pic>
        <p:nvPicPr>
          <p:cNvPr id="14347" name="Picture 11" descr="quan da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290638"/>
            <a:ext cx="86868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jpeg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209675"/>
            <a:ext cx="8669337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uon gif tron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90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304800" y="2033588"/>
            <a:ext cx="411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- Bẻ vuông góc.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290513" y="5048250"/>
            <a:ext cx="6096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- Sửa thẳng và kiểm tra mối nối.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304800" y="1566863"/>
            <a:ext cx="3124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- Làm sạch lõi.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304800" y="1143000"/>
            <a:ext cx="411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- Bóc vỏ cách </a:t>
            </a:r>
            <a:r>
              <a:rPr lang="vi-VN" altLang="en-US" sz="2800" b="1"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latin typeface="Times New Roman" panose="02020603050405020304" pitchFamily="18" charset="0"/>
              </a:rPr>
              <a:t>iện.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304800" y="2533650"/>
            <a:ext cx="411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- Móc 2 dây vào nhau.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304800" y="3810000"/>
            <a:ext cx="57912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>
                <a:latin typeface="Times New Roman" panose="02020603050405020304" pitchFamily="18" charset="0"/>
              </a:rPr>
              <a:t> Dây này quấn lên dây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kia theo hai chiều ng</a:t>
            </a:r>
            <a:r>
              <a:rPr lang="vi-VN" altLang="en-US" sz="2800" b="1"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latin typeface="Times New Roman" panose="02020603050405020304" pitchFamily="18" charset="0"/>
              </a:rPr>
              <a:t>ợc nhau.</a:t>
            </a:r>
          </a:p>
        </p:txBody>
      </p:sp>
      <p:grpSp>
        <p:nvGrpSpPr>
          <p:cNvPr id="14356" name="Group 20"/>
          <p:cNvGrpSpPr>
            <a:grpSpLocks/>
          </p:cNvGrpSpPr>
          <p:nvPr/>
        </p:nvGrpSpPr>
        <p:grpSpPr bwMode="auto">
          <a:xfrm>
            <a:off x="0" y="128588"/>
            <a:ext cx="9144000" cy="474662"/>
            <a:chOff x="0" y="73"/>
            <a:chExt cx="5760" cy="299"/>
          </a:xfrm>
        </p:grpSpPr>
        <p:pic>
          <p:nvPicPr>
            <p:cNvPr id="2" name="Picture 21" descr="logo n-du1-tra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96"/>
              <a:ext cx="239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utoShape 15"/>
            <p:cNvSpPr>
              <a:spLocks noChangeArrowheads="1"/>
            </p:cNvSpPr>
            <p:nvPr/>
          </p:nvSpPr>
          <p:spPr bwMode="gray">
            <a:xfrm>
              <a:off x="0" y="73"/>
              <a:ext cx="5760" cy="299"/>
            </a:xfrm>
            <a:prstGeom prst="roundRect">
              <a:avLst>
                <a:gd name="adj" fmla="val 49106"/>
              </a:avLst>
            </a:prstGeom>
            <a:gradFill rotWithShape="1">
              <a:gsLst>
                <a:gs pos="0">
                  <a:srgbClr val="000076"/>
                </a:gs>
                <a:gs pos="50000">
                  <a:srgbClr val="0000FF"/>
                </a:gs>
                <a:gs pos="100000">
                  <a:srgbClr val="000076"/>
                </a:gs>
              </a:gsLst>
              <a:lin ang="5400000" scaled="1"/>
            </a:gra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THỰC HÀNH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91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41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6250" fill="hold"/>
                                        <p:tgtEl>
                                          <p:spTgt spid="14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2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12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12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12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12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12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0"/>
                </p:tgtEl>
              </p:cMediaNode>
            </p:audio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39"/>
                </p:tgtEl>
              </p:cMediaNode>
            </p:audio>
            <p:audio>
              <p:cMediaNode>
                <p:cTn id="7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38"/>
                </p:tgtEl>
              </p:cMediaNode>
            </p:audio>
          </p:childTnLst>
        </p:cTn>
      </p:par>
    </p:tnLst>
    <p:bldLst>
      <p:bldP spid="14350" grpId="0"/>
      <p:bldP spid="14350" grpId="1"/>
      <p:bldP spid="14351" grpId="0"/>
      <p:bldP spid="14351" grpId="1"/>
      <p:bldP spid="14352" grpId="0"/>
      <p:bldP spid="14352" grpId="1"/>
      <p:bldP spid="14353" grpId="0"/>
      <p:bldP spid="14353" grpId="1"/>
      <p:bldP spid="14354" grpId="0"/>
      <p:bldP spid="14354" grpId="1"/>
      <p:bldP spid="14355" grpId="0"/>
      <p:bldP spid="1435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succ126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uccess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cheng2.wav">
            <a:hlinkClick r:id="" action="ppaction://media"/>
          </p:cNvPr>
          <p:cNvPicPr>
            <a:picLocks noRot="1" noChangeAspect="1" noChangeArrowheads="1"/>
          </p:cNvPicPr>
          <p:nvPr>
            <p:ph/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048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68775"/>
            <a:ext cx="34290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1485900" y="228600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THẲNG 2 DÂY LÕI NHIỀU SỢI)</a:t>
            </a:r>
          </a:p>
        </p:txBody>
      </p:sp>
      <p:pic>
        <p:nvPicPr>
          <p:cNvPr id="15367" name="Picture 7" descr="2 day loi kep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47938"/>
            <a:ext cx="68580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2 day loi kep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47938"/>
            <a:ext cx="68580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2 day loi kep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0"/>
            <a:ext cx="6858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2 day loi kep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0"/>
            <a:ext cx="6858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" fill="hold"/>
                                        <p:tgtEl>
                                          <p:spTgt spid="15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3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68775"/>
            <a:ext cx="34290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0"/>
            <a:ext cx="6858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0" t="44945" b="46167"/>
          <a:stretch>
            <a:fillRect/>
          </a:stretch>
        </p:blipFill>
        <p:spPr bwMode="auto">
          <a:xfrm>
            <a:off x="7983538" y="3178175"/>
            <a:ext cx="2108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6858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0"/>
            <a:ext cx="6858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0"/>
            <a:ext cx="6858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0"/>
            <a:ext cx="6858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0"/>
            <a:ext cx="6858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0"/>
            <a:ext cx="6858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6" name="WordArt 12"/>
          <p:cNvSpPr>
            <a:spLocks noChangeArrowheads="1" noChangeShapeType="1" noTextEdit="1"/>
          </p:cNvSpPr>
          <p:nvPr/>
        </p:nvSpPr>
        <p:spPr bwMode="auto">
          <a:xfrm>
            <a:off x="1485900" y="180975"/>
            <a:ext cx="6705600" cy="347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THẲNG 2 DÂY LÕI NHIỀU SỢI)</a:t>
            </a:r>
          </a:p>
        </p:txBody>
      </p:sp>
      <p:pic>
        <p:nvPicPr>
          <p:cNvPr id="16397" name="Picture 13" descr="quan 2 day loi ke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6858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68775"/>
            <a:ext cx="34290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WordArt 4"/>
          <p:cNvSpPr>
            <a:spLocks noChangeArrowheads="1" noChangeShapeType="1" noTextEdit="1"/>
          </p:cNvSpPr>
          <p:nvPr/>
        </p:nvSpPr>
        <p:spPr bwMode="auto">
          <a:xfrm>
            <a:off x="1485900" y="190500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THẲNG 2 DÂY LÕI NHIỀU SỢI)</a:t>
            </a:r>
          </a:p>
        </p:txBody>
      </p:sp>
      <p:pic>
        <p:nvPicPr>
          <p:cNvPr id="17413" name="Picture 5" descr="quan 2 day loi ke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6858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day doi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6248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day doi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6096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day doi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17600"/>
            <a:ext cx="64484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day doi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62484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ay doi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413000"/>
            <a:ext cx="6253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 descr="day doi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104900"/>
            <a:ext cx="644525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day doi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876300"/>
            <a:ext cx="52197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 descr="day doi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962150"/>
            <a:ext cx="4905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 descr="day doi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52600"/>
            <a:ext cx="52197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5" descr="day doi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133600"/>
            <a:ext cx="52197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-0.01621 L -0.13958 -0.0101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30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62 0.00486 L 0.11076 0.009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68775"/>
            <a:ext cx="34290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WordArt 4"/>
          <p:cNvSpPr>
            <a:spLocks noChangeArrowheads="1" noChangeShapeType="1" noTextEdit="1"/>
          </p:cNvSpPr>
          <p:nvPr/>
        </p:nvSpPr>
        <p:spPr bwMode="auto">
          <a:xfrm>
            <a:off x="1485900" y="228600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THẲNG 2 DÂY LÕI NHIỀU SỢI)</a:t>
            </a:r>
          </a:p>
        </p:txBody>
      </p:sp>
      <p:pic>
        <p:nvPicPr>
          <p:cNvPr id="18437" name="Picture 5" descr="quan 2 day loi ke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6858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41045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72009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17424"/>
          <a:stretch>
            <a:fillRect/>
          </a:stretch>
        </p:blipFill>
        <p:spPr bwMode="auto">
          <a:xfrm>
            <a:off x="457200" y="3352800"/>
            <a:ext cx="81534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22302" b="3607"/>
          <a:stretch>
            <a:fillRect/>
          </a:stretch>
        </p:blipFill>
        <p:spPr bwMode="auto">
          <a:xfrm>
            <a:off x="457200" y="3614738"/>
            <a:ext cx="81534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 descr="navi02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14800"/>
            <a:ext cx="2228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71437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4" name="Picture 12" descr="alfabetb2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458788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00450"/>
            <a:ext cx="80772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6" name="Picture 14" descr="alfabetb27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90800"/>
            <a:ext cx="5810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2895600" y="3048000"/>
            <a:ext cx="1270000" cy="1752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 rot="4283854">
            <a:off x="2763837" y="3027363"/>
            <a:ext cx="1312863" cy="18113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68775"/>
            <a:ext cx="34290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WordArt 4"/>
          <p:cNvSpPr>
            <a:spLocks noChangeArrowheads="1" noChangeShapeType="1" noTextEdit="1"/>
          </p:cNvSpPr>
          <p:nvPr/>
        </p:nvSpPr>
        <p:spPr bwMode="auto">
          <a:xfrm>
            <a:off x="1485900" y="228600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THẲNG 2 DÂY LÕI NHIỀU SỢI)</a:t>
            </a:r>
          </a:p>
        </p:txBody>
      </p:sp>
      <p:pic>
        <p:nvPicPr>
          <p:cNvPr id="19461" name="Picture 5" descr="quan 2 day loi ke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6858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day doi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09638"/>
            <a:ext cx="41910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day doi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09638"/>
            <a:ext cx="3810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day doi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66838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day doi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3038"/>
            <a:ext cx="38100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ay doi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27275"/>
            <a:ext cx="37338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 descr="day doi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2228850"/>
            <a:ext cx="3733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2" descr="day doi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4638"/>
            <a:ext cx="3733800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3" descr="day doi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67000"/>
            <a:ext cx="38862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6324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1" name="Picture 15" descr="day doi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20988"/>
            <a:ext cx="3733800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6" descr="day doi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73388"/>
            <a:ext cx="38862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62 0.00485 L 0.1434 0.006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6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04 L -0.22483 -0.0071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3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succ128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uccess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" name="Picture 4" descr="logo n-du1-tr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84"/>
              <a:ext cx="3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5" descr="009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" t="18750" b="1805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657600" y="304800"/>
            <a:ext cx="220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* Ghi nhớ: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81000" y="631825"/>
            <a:ext cx="289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Nối thẳng dây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81000" y="1101725"/>
            <a:ext cx="419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- T</a:t>
            </a:r>
            <a:r>
              <a:rPr lang="vi-VN" altLang="en-US" sz="2800" b="1">
                <a:latin typeface="Times New Roman" panose="02020603050405020304" pitchFamily="18" charset="0"/>
              </a:rPr>
              <a:t>ă</a:t>
            </a:r>
            <a:r>
              <a:rPr lang="en-US" altLang="en-US" sz="2800" b="1">
                <a:latin typeface="Times New Roman" panose="02020603050405020304" pitchFamily="18" charset="0"/>
              </a:rPr>
              <a:t>ng chiều dài dây.</a:t>
            </a:r>
          </a:p>
        </p:txBody>
      </p:sp>
      <p:pic>
        <p:nvPicPr>
          <p:cNvPr id="20489" name="Picture 9" descr="quan 2 day loi ke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3657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quan d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94063"/>
            <a:ext cx="5334000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81000" y="1524000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- Quy trình chung:</a:t>
            </a:r>
            <a:endParaRPr lang="en-US" altLang="en-US" b="1">
              <a:latin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3968750" y="762000"/>
            <a:ext cx="14478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381000" y="1539875"/>
            <a:ext cx="8763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                               Chọn dây </a:t>
            </a:r>
            <a:r>
              <a:rPr lang="en-US" altLang="en-US" sz="2800" b="1">
                <a:latin typeface="Times New Roman" panose="02020603050405020304" pitchFamily="18" charset="0"/>
                <a:sym typeface="Wingdings 3" panose="05040102010807070707" pitchFamily="18" charset="2"/>
              </a:rPr>
              <a:t> bóc vỏ cách </a:t>
            </a:r>
            <a:r>
              <a:rPr lang="vi-VN" altLang="en-US" sz="2800" b="1">
                <a:latin typeface="Times New Roman" panose="02020603050405020304" pitchFamily="18" charset="0"/>
                <a:sym typeface="Wingdings 3" panose="05040102010807070707" pitchFamily="18" charset="2"/>
              </a:rPr>
              <a:t>đ</a:t>
            </a:r>
            <a:r>
              <a:rPr lang="en-US" altLang="en-US" sz="2800" b="1">
                <a:latin typeface="Times New Roman" panose="02020603050405020304" pitchFamily="18" charset="0"/>
                <a:sym typeface="Wingdings 3" panose="05040102010807070707" pitchFamily="18" charset="2"/>
              </a:rPr>
              <a:t>iện  làm sạch lõi  quấn dây  sửa dây  kiểm tra.</a:t>
            </a:r>
            <a:endParaRPr lang="en-US" altLang="en-US" b="1">
              <a:latin typeface="Times New Roman" panose="02020603050405020304" pitchFamily="18" charset="0"/>
              <a:sym typeface="Wingdings 3" panose="050401020108070707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21" fill="hold"/>
                                        <p:tgtEl>
                                          <p:spTgt spid="20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421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21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121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52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2"/>
                </p:tgtEl>
              </p:cMediaNode>
            </p:audio>
          </p:childTnLst>
        </p:cTn>
      </p:par>
    </p:tnLst>
    <p:bldLst>
      <p:bldP spid="20486" grpId="0"/>
      <p:bldP spid="20487" grpId="0"/>
      <p:bldP spid="20488" grpId="0"/>
      <p:bldP spid="20491" grpId="0"/>
      <p:bldP spid="204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12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5"/>
          <p:cNvSpPr>
            <a:spLocks noChangeArrowheads="1"/>
          </p:cNvSpPr>
          <p:nvPr/>
        </p:nvSpPr>
        <p:spPr bwMode="gray">
          <a:xfrm>
            <a:off x="381000" y="685800"/>
            <a:ext cx="2514600" cy="88265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3076" name="AutoShape 15"/>
          <p:cNvSpPr>
            <a:spLocks noChangeArrowheads="1"/>
          </p:cNvSpPr>
          <p:nvPr/>
        </p:nvSpPr>
        <p:spPr bwMode="gray">
          <a:xfrm>
            <a:off x="2895600" y="685800"/>
            <a:ext cx="5486400" cy="88265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NỐI DÂY DẪN ĐIỆN</a:t>
            </a:r>
          </a:p>
        </p:txBody>
      </p:sp>
      <p:sp>
        <p:nvSpPr>
          <p:cNvPr id="3077" name="AutoShape 16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477963" y="2038350"/>
            <a:ext cx="6934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DỤNG CỤ, VẬT LIỆU, THIẾT BỊ</a:t>
            </a:r>
          </a:p>
        </p:txBody>
      </p:sp>
      <p:sp>
        <p:nvSpPr>
          <p:cNvPr id="3078" name="AutoShape 16"/>
          <p:cNvSpPr>
            <a:spLocks noChangeArrowheads="1"/>
          </p:cNvSpPr>
          <p:nvPr/>
        </p:nvSpPr>
        <p:spPr bwMode="gray">
          <a:xfrm>
            <a:off x="409575" y="1885950"/>
            <a:ext cx="685800" cy="6858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I.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79" name="AutoShape 16"/>
          <p:cNvSpPr>
            <a:spLocks noChangeArrowheads="1"/>
          </p:cNvSpPr>
          <p:nvPr/>
        </p:nvSpPr>
        <p:spPr bwMode="gray">
          <a:xfrm>
            <a:off x="1219200" y="2743200"/>
            <a:ext cx="6934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NỘI DUNG VÀ TRÌNH TỰ THỰC HÀNH</a:t>
            </a:r>
          </a:p>
        </p:txBody>
      </p:sp>
      <p:sp>
        <p:nvSpPr>
          <p:cNvPr id="3080" name="AutoShape 16"/>
          <p:cNvSpPr>
            <a:spLocks noChangeArrowheads="1"/>
          </p:cNvSpPr>
          <p:nvPr/>
        </p:nvSpPr>
        <p:spPr bwMode="gray">
          <a:xfrm>
            <a:off x="404813" y="2647950"/>
            <a:ext cx="685800" cy="6858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II.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81" name="AutoShape 17"/>
          <p:cNvSpPr>
            <a:spLocks noChangeArrowheads="1"/>
          </p:cNvSpPr>
          <p:nvPr/>
        </p:nvSpPr>
        <p:spPr bwMode="gray">
          <a:xfrm>
            <a:off x="1219200" y="3429000"/>
            <a:ext cx="5410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5E47">
                  <a:alpha val="73000"/>
                </a:srgbClr>
              </a:gs>
              <a:gs pos="50000">
                <a:srgbClr val="00CC99"/>
              </a:gs>
              <a:gs pos="100000">
                <a:srgbClr val="005E47">
                  <a:alpha val="73000"/>
                </a:srgbClr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400">
                <a:latin typeface="Arial" charset="0"/>
                <a:cs typeface="Arial" charset="0"/>
              </a:rPr>
              <a:t> </a:t>
            </a:r>
            <a:r>
              <a:rPr lang="en-US" sz="2400" b="1">
                <a:latin typeface="Arial" charset="0"/>
                <a:cs typeface="Arial" charset="0"/>
              </a:rPr>
              <a:t>Nối thẳng dây</a:t>
            </a: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3082" name="AutoShape 17"/>
          <p:cNvSpPr>
            <a:spLocks noChangeArrowheads="1"/>
          </p:cNvSpPr>
          <p:nvPr/>
        </p:nvSpPr>
        <p:spPr bwMode="gray">
          <a:xfrm>
            <a:off x="1185863" y="4005263"/>
            <a:ext cx="5410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5E47">
                  <a:alpha val="73000"/>
                </a:srgbClr>
              </a:gs>
              <a:gs pos="50000">
                <a:srgbClr val="00CC99"/>
              </a:gs>
              <a:gs pos="100000">
                <a:srgbClr val="005E47">
                  <a:alpha val="73000"/>
                </a:srgbClr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400">
                <a:latin typeface="Arial" charset="0"/>
                <a:cs typeface="Arial" charset="0"/>
              </a:rPr>
              <a:t> </a:t>
            </a:r>
            <a:r>
              <a:rPr lang="en-US" sz="2400" b="1">
                <a:latin typeface="Arial" charset="0"/>
                <a:cs typeface="Arial" charset="0"/>
              </a:rPr>
              <a:t>Nối rẽ nhánh (phân nhánh)</a:t>
            </a: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3083" name="AutoShape 17"/>
          <p:cNvSpPr>
            <a:spLocks noChangeArrowheads="1"/>
          </p:cNvSpPr>
          <p:nvPr/>
        </p:nvSpPr>
        <p:spPr bwMode="gray">
          <a:xfrm>
            <a:off x="1176338" y="4586288"/>
            <a:ext cx="5410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5E47">
                  <a:alpha val="73000"/>
                </a:srgbClr>
              </a:gs>
              <a:gs pos="50000">
                <a:srgbClr val="00CC99"/>
              </a:gs>
              <a:gs pos="100000">
                <a:srgbClr val="005E47">
                  <a:alpha val="73000"/>
                </a:srgbClr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400">
                <a:latin typeface="Arial" charset="0"/>
                <a:cs typeface="Arial" charset="0"/>
              </a:rPr>
              <a:t> </a:t>
            </a:r>
            <a:r>
              <a:rPr lang="en-US" sz="2400" b="1">
                <a:latin typeface="Arial" charset="0"/>
                <a:cs typeface="Arial" charset="0"/>
              </a:rPr>
              <a:t>Nối dây dùng phụ kiện</a:t>
            </a: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3084" name="AutoShape 17"/>
          <p:cNvSpPr>
            <a:spLocks noChangeArrowheads="1"/>
          </p:cNvSpPr>
          <p:nvPr/>
        </p:nvSpPr>
        <p:spPr bwMode="gray">
          <a:xfrm>
            <a:off x="1169988" y="5181600"/>
            <a:ext cx="5410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5E47">
                  <a:alpha val="73000"/>
                </a:srgbClr>
              </a:gs>
              <a:gs pos="50000">
                <a:srgbClr val="00CC99"/>
              </a:gs>
              <a:gs pos="100000">
                <a:srgbClr val="005E47">
                  <a:alpha val="73000"/>
                </a:srgbClr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400">
                <a:latin typeface="Arial" charset="0"/>
                <a:cs typeface="Arial" charset="0"/>
              </a:rPr>
              <a:t> </a:t>
            </a:r>
            <a:r>
              <a:rPr lang="en-US" sz="2400" b="1">
                <a:latin typeface="Arial" charset="0"/>
                <a:cs typeface="Arial" charset="0"/>
              </a:rPr>
              <a:t>Hàn chì mối nối</a:t>
            </a: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3085" name="AutoShape 15"/>
          <p:cNvSpPr>
            <a:spLocks noChangeArrowheads="1"/>
          </p:cNvSpPr>
          <p:nvPr/>
        </p:nvSpPr>
        <p:spPr bwMode="gray">
          <a:xfrm>
            <a:off x="381000" y="685800"/>
            <a:ext cx="2514600" cy="88265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914400" y="4017963"/>
            <a:ext cx="5486400" cy="568325"/>
          </a:xfrm>
          <a:prstGeom prst="roundRect">
            <a:avLst>
              <a:gd name="adj" fmla="val 16667"/>
            </a:avLst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1109663" y="4495800"/>
            <a:ext cx="5486400" cy="1295400"/>
          </a:xfrm>
          <a:prstGeom prst="roundRect">
            <a:avLst>
              <a:gd name="adj" fmla="val 16667"/>
            </a:avLst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AutoShape 17"/>
          <p:cNvSpPr>
            <a:spLocks noChangeArrowheads="1"/>
          </p:cNvSpPr>
          <p:nvPr/>
        </p:nvSpPr>
        <p:spPr bwMode="gray">
          <a:xfrm>
            <a:off x="4829175" y="1566863"/>
            <a:ext cx="1371600" cy="4572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5E47">
                  <a:alpha val="73000"/>
                </a:srgbClr>
              </a:gs>
              <a:gs pos="50000">
                <a:srgbClr val="00CC99"/>
              </a:gs>
              <a:gs pos="100000">
                <a:srgbClr val="005E47">
                  <a:alpha val="73000"/>
                </a:srgbClr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cs typeface="Arial" charset="0"/>
              </a:rPr>
              <a:t>2 </a:t>
            </a:r>
            <a:r>
              <a:rPr lang="en-US" sz="2400" dirty="0" err="1" smtClean="0">
                <a:latin typeface="Arial" charset="0"/>
                <a:cs typeface="Arial" charset="0"/>
              </a:rPr>
              <a:t>Tiết</a:t>
            </a:r>
            <a:endParaRPr lang="en-US" sz="24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36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5607E-6 L 0.74583 1.15607E-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4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5607E-6 L 0.74583 1.15607E-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  <p:bldP spid="3077" grpId="0" animBg="1"/>
      <p:bldP spid="3077" grpId="1" animBg="1"/>
      <p:bldP spid="3078" grpId="0" animBg="1"/>
      <p:bldP spid="3079" grpId="0" animBg="1"/>
      <p:bldP spid="3079" grpId="1" animBg="1"/>
      <p:bldP spid="3080" grpId="0" animBg="1"/>
      <p:bldP spid="3085" grpId="0" animBg="1"/>
      <p:bldP spid="3085" grpId="1" animBg="1"/>
      <p:bldP spid="3086" grpId="0" animBg="1"/>
      <p:bldP spid="308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succ128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uccess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TV3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NHAC3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NHAC3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TV3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009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8750" r="93439" b="1805"/>
          <a:stretch>
            <a:fillRect/>
          </a:stretch>
        </p:blipFill>
        <p:spPr bwMode="auto"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re nhanh 2 day loi d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048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81000" y="700088"/>
            <a:ext cx="8534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Xem tr</a:t>
            </a:r>
            <a:r>
              <a:rPr lang="vi-VN" altLang="en-US" sz="2800" b="1"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latin typeface="Times New Roman" panose="02020603050405020304" pitchFamily="18" charset="0"/>
              </a:rPr>
              <a:t>ớc phần ‘‘Nối rẽ nhánh (phân nhánh)”</a:t>
            </a: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3381375" y="273050"/>
            <a:ext cx="1752600" cy="457200"/>
          </a:xfrm>
          <a:prstGeom prst="rect">
            <a:avLst/>
          </a:prstGeom>
          <a:gradFill rotWithShape="1">
            <a:gsLst>
              <a:gs pos="0">
                <a:srgbClr val="F49496">
                  <a:alpha val="46999"/>
                </a:srgbClr>
              </a:gs>
              <a:gs pos="100000">
                <a:srgbClr val="E15963"/>
              </a:gs>
            </a:gsLst>
            <a:lin ang="5400000" scaled="1"/>
          </a:gradFill>
          <a:ln w="12700">
            <a:solidFill>
              <a:srgbClr val="D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3429000" y="228600"/>
            <a:ext cx="220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Dặn dò: </a:t>
            </a:r>
          </a:p>
        </p:txBody>
      </p:sp>
      <p:pic>
        <p:nvPicPr>
          <p:cNvPr id="21516" name="Picture 12" descr="re nhanh 1 day loi don 1 day loi k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68400"/>
            <a:ext cx="3810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re nhanh 2 day loi ke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19500"/>
            <a:ext cx="38862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009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8750" b="78601"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009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93781" b="1805"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485775" y="3429000"/>
            <a:ext cx="2719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Hai dây   lõi </a:t>
            </a:r>
            <a:r>
              <a:rPr lang="vi-VN" altLang="en-US" sz="2400" b="1">
                <a:latin typeface="Times New Roman" panose="02020603050405020304" pitchFamily="18" charset="0"/>
              </a:rPr>
              <a:t>đơ</a:t>
            </a:r>
            <a:r>
              <a:rPr lang="en-US" altLang="en-US" sz="2400" b="1"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2305050" y="60960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Hai dây lõi   nhiều sợi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5395913" y="3962400"/>
            <a:ext cx="3657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Một dây lõi   nhiều sợi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5686425" y="4376738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và một dây lõi </a:t>
            </a:r>
            <a:r>
              <a:rPr lang="vi-VN" altLang="en-US" sz="2400" b="1">
                <a:latin typeface="Times New Roman" panose="02020603050405020304" pitchFamily="18" charset="0"/>
              </a:rPr>
              <a:t>đơ</a:t>
            </a:r>
            <a:r>
              <a:rPr lang="en-US" altLang="en-US" sz="2400" b="1">
                <a:latin typeface="Times New Roman" panose="02020603050405020304" pitchFamily="18" charset="0"/>
              </a:rPr>
              <a:t>n</a:t>
            </a:r>
          </a:p>
        </p:txBody>
      </p:sp>
      <p:pic>
        <p:nvPicPr>
          <p:cNvPr id="21524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25" name="Picture 21" descr="by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27432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luv4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24200"/>
            <a:ext cx="17621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redbud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90800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 descr="redbud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5114" flipV="1">
            <a:off x="609600" y="2286000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redbud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15000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 descr="redbud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72420" flipV="1">
            <a:off x="5867400" y="457200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27" descr="redbud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72420" flipV="1">
            <a:off x="2924175" y="542925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 descr="redbud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867400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21" fill="hold"/>
                                        <p:tgtEl>
                                          <p:spTgt spid="21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421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671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5645" fill="hold"/>
                                        <p:tgtEl>
                                          <p:spTgt spid="21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0"/>
                </p:tgtEl>
              </p:cMediaNode>
            </p:audio>
            <p:audio>
              <p:cMediaNode showWhenStopped="0">
                <p:cTn id="7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9"/>
                </p:tgtEl>
              </p:cMediaNode>
            </p:audio>
            <p:audio>
              <p:cMediaNode>
                <p:cTn id="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7"/>
                </p:tgtEl>
              </p:cMediaNode>
            </p:audio>
            <p:audio>
              <p:cMediaNode>
                <p:cTn id="7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8"/>
                </p:tgtEl>
              </p:cMediaNode>
            </p:audio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6"/>
                </p:tgtEl>
              </p:cMediaNode>
            </p:audio>
          </p:childTnLst>
        </p:cTn>
      </p:par>
    </p:tnLst>
    <p:bldLst>
      <p:bldP spid="21513" grpId="0"/>
      <p:bldP spid="21514" grpId="0" animBg="1"/>
      <p:bldP spid="21515" grpId="0"/>
      <p:bldP spid="21520" grpId="0"/>
      <p:bldP spid="21521" grpId="0"/>
      <p:bldP spid="21522" grpId="0"/>
      <p:bldP spid="215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0" y="0"/>
            <a:ext cx="1600200" cy="6858000"/>
            <a:chOff x="0" y="0"/>
            <a:chExt cx="1008" cy="4320"/>
          </a:xfrm>
        </p:grpSpPr>
        <p:pic>
          <p:nvPicPr>
            <p:cNvPr id="2" name="Picture 3" descr="logo n-du1-tra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84"/>
              <a:ext cx="3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006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3" t="28397" r="75981"/>
            <a:stretch>
              <a:fillRect/>
            </a:stretch>
          </p:blipFill>
          <p:spPr bwMode="auto">
            <a:xfrm>
              <a:off x="0" y="0"/>
              <a:ext cx="100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WordArt 5"/>
          <p:cNvSpPr>
            <a:spLocks noChangeArrowheads="1" noChangeShapeType="1" noTextEdit="1"/>
          </p:cNvSpPr>
          <p:nvPr/>
        </p:nvSpPr>
        <p:spPr bwMode="auto">
          <a:xfrm>
            <a:off x="1708150" y="288925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RẼ NHÁNH (PHÂN NHÁNH)</a:t>
            </a:r>
          </a:p>
        </p:txBody>
      </p:sp>
      <p:sp>
        <p:nvSpPr>
          <p:cNvPr id="22532" name="WordArt 6"/>
          <p:cNvSpPr>
            <a:spLocks noChangeArrowheads="1" noChangeShapeType="1" noTextEdit="1"/>
          </p:cNvSpPr>
          <p:nvPr/>
        </p:nvSpPr>
        <p:spPr bwMode="auto">
          <a:xfrm>
            <a:off x="2012950" y="663575"/>
            <a:ext cx="60642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(HAI DÂY LÕI ĐƠN)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4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5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6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7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8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143000"/>
            <a:ext cx="4391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06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28397" r="75981"/>
          <a:stretch>
            <a:fillRect/>
          </a:stretch>
        </p:blipFill>
        <p:spPr bwMode="auto">
          <a:xfrm>
            <a:off x="0" y="0"/>
            <a:ext cx="160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1708150" y="288925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RẼ NHÁNH (PHÂN NHÁNH)</a:t>
            </a:r>
          </a:p>
        </p:txBody>
      </p:sp>
      <p:sp>
        <p:nvSpPr>
          <p:cNvPr id="23556" name="WordArt 4"/>
          <p:cNvSpPr>
            <a:spLocks noChangeArrowheads="1" noChangeShapeType="1" noTextEdit="1"/>
          </p:cNvSpPr>
          <p:nvPr/>
        </p:nvSpPr>
        <p:spPr bwMode="auto">
          <a:xfrm>
            <a:off x="2012950" y="663575"/>
            <a:ext cx="60642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(HAI DÂY LÕI ĐƠN)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7" name="Picture 5" descr="re nhanh 2 day loi d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457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b="4550"/>
          <a:stretch>
            <a:fillRect/>
          </a:stretch>
        </p:blipFill>
        <p:spPr bwMode="auto">
          <a:xfrm>
            <a:off x="0" y="337185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4495800" y="0"/>
            <a:ext cx="4648200" cy="3486150"/>
            <a:chOff x="2832" y="0"/>
            <a:chExt cx="2928" cy="2196"/>
          </a:xfrm>
        </p:grpSpPr>
        <p:pic>
          <p:nvPicPr>
            <p:cNvPr id="2" name="Picture 4" descr="logo n-du1-tr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" y="0"/>
              <a:ext cx="33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0" r="5690"/>
            <a:stretch>
              <a:fillRect/>
            </a:stretch>
          </p:blipFill>
          <p:spPr bwMode="auto">
            <a:xfrm>
              <a:off x="2832" y="0"/>
              <a:ext cx="2928" cy="2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580" name="WordArt 6"/>
          <p:cNvSpPr>
            <a:spLocks noChangeArrowheads="1" noChangeShapeType="1" noTextEdit="1"/>
          </p:cNvSpPr>
          <p:nvPr/>
        </p:nvSpPr>
        <p:spPr bwMode="auto">
          <a:xfrm>
            <a:off x="228600" y="120650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RẼ NHÁNH (PHÂN NHÁNH)</a:t>
            </a:r>
          </a:p>
        </p:txBody>
      </p:sp>
      <p:sp>
        <p:nvSpPr>
          <p:cNvPr id="24581" name="WordArt 7"/>
          <p:cNvSpPr>
            <a:spLocks noChangeArrowheads="1" noChangeShapeType="1" noTextEdit="1"/>
          </p:cNvSpPr>
          <p:nvPr/>
        </p:nvSpPr>
        <p:spPr bwMode="auto">
          <a:xfrm>
            <a:off x="533400" y="533400"/>
            <a:ext cx="81534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(MỘT DÂY LÕI ĐƠN VỚI MỘT DÂY LÕI NHIỀU SỢI)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4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5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6" name="Picture 20" descr="re nhanh 1 day loi don 1 day loi kep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6096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06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80000"/>
          <a:stretch>
            <a:fillRect/>
          </a:stretch>
        </p:blipFill>
        <p:spPr bwMode="auto">
          <a:xfrm>
            <a:off x="0" y="0"/>
            <a:ext cx="152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905000" y="120650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RẼ NHÁNH (PHÂN NHÁNH)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9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0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1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2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3" name="Picture 2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4" name="Picture 2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5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6" name="Picture 2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7" name="Picture 27" descr="re nhanh 2 day loi kep 2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0"/>
            <a:ext cx="6858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8" name="WordArt 28"/>
          <p:cNvSpPr>
            <a:spLocks noChangeArrowheads="1" noChangeShapeType="1" noTextEdit="1"/>
          </p:cNvSpPr>
          <p:nvPr/>
        </p:nvSpPr>
        <p:spPr bwMode="auto">
          <a:xfrm>
            <a:off x="2209800" y="533400"/>
            <a:ext cx="60198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(HAI DÂY LÕI NHIỀU SỢI)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0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2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2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20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20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 descr="mohan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600"/>
            <a:ext cx="44958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Freeform 4"/>
          <p:cNvSpPr>
            <a:spLocks/>
          </p:cNvSpPr>
          <p:nvPr/>
        </p:nvSpPr>
        <p:spPr bwMode="auto">
          <a:xfrm>
            <a:off x="3276600" y="203200"/>
            <a:ext cx="1049338" cy="2795588"/>
          </a:xfrm>
          <a:custGeom>
            <a:avLst/>
            <a:gdLst>
              <a:gd name="T0" fmla="*/ 279400 w 661"/>
              <a:gd name="T1" fmla="*/ 2794000 h 1761"/>
              <a:gd name="T2" fmla="*/ 381000 w 661"/>
              <a:gd name="T3" fmla="*/ 2705100 h 1761"/>
              <a:gd name="T4" fmla="*/ 419100 w 661"/>
              <a:gd name="T5" fmla="*/ 2717800 h 1761"/>
              <a:gd name="T6" fmla="*/ 431800 w 661"/>
              <a:gd name="T7" fmla="*/ 2755900 h 1761"/>
              <a:gd name="T8" fmla="*/ 558800 w 661"/>
              <a:gd name="T9" fmla="*/ 2743200 h 1761"/>
              <a:gd name="T10" fmla="*/ 673100 w 661"/>
              <a:gd name="T11" fmla="*/ 2667000 h 1761"/>
              <a:gd name="T12" fmla="*/ 711200 w 661"/>
              <a:gd name="T13" fmla="*/ 2641600 h 1761"/>
              <a:gd name="T14" fmla="*/ 787400 w 661"/>
              <a:gd name="T15" fmla="*/ 2476500 h 1761"/>
              <a:gd name="T16" fmla="*/ 800100 w 661"/>
              <a:gd name="T17" fmla="*/ 2413000 h 1761"/>
              <a:gd name="T18" fmla="*/ 838200 w 661"/>
              <a:gd name="T19" fmla="*/ 2374900 h 1761"/>
              <a:gd name="T20" fmla="*/ 863600 w 661"/>
              <a:gd name="T21" fmla="*/ 2336800 h 1761"/>
              <a:gd name="T22" fmla="*/ 889000 w 661"/>
              <a:gd name="T23" fmla="*/ 2260600 h 1761"/>
              <a:gd name="T24" fmla="*/ 939800 w 661"/>
              <a:gd name="T25" fmla="*/ 2032000 h 1761"/>
              <a:gd name="T26" fmla="*/ 914400 w 661"/>
              <a:gd name="T27" fmla="*/ 1600200 h 1761"/>
              <a:gd name="T28" fmla="*/ 876300 w 661"/>
              <a:gd name="T29" fmla="*/ 1473200 h 1761"/>
              <a:gd name="T30" fmla="*/ 850900 w 661"/>
              <a:gd name="T31" fmla="*/ 1371600 h 1761"/>
              <a:gd name="T32" fmla="*/ 876300 w 661"/>
              <a:gd name="T33" fmla="*/ 939800 h 1761"/>
              <a:gd name="T34" fmla="*/ 952500 w 661"/>
              <a:gd name="T35" fmla="*/ 711200 h 1761"/>
              <a:gd name="T36" fmla="*/ 990600 w 661"/>
              <a:gd name="T37" fmla="*/ 495300 h 1761"/>
              <a:gd name="T38" fmla="*/ 850900 w 661"/>
              <a:gd name="T39" fmla="*/ 50800 h 1761"/>
              <a:gd name="T40" fmla="*/ 762000 w 661"/>
              <a:gd name="T41" fmla="*/ 38100 h 1761"/>
              <a:gd name="T42" fmla="*/ 596900 w 661"/>
              <a:gd name="T43" fmla="*/ 0 h 1761"/>
              <a:gd name="T44" fmla="*/ 381000 w 661"/>
              <a:gd name="T45" fmla="*/ 50800 h 1761"/>
              <a:gd name="T46" fmla="*/ 292100 w 661"/>
              <a:gd name="T47" fmla="*/ 139700 h 1761"/>
              <a:gd name="T48" fmla="*/ 203200 w 661"/>
              <a:gd name="T49" fmla="*/ 254000 h 1761"/>
              <a:gd name="T50" fmla="*/ 127000 w 661"/>
              <a:gd name="T51" fmla="*/ 368300 h 1761"/>
              <a:gd name="T52" fmla="*/ 50800 w 661"/>
              <a:gd name="T53" fmla="*/ 596900 h 1761"/>
              <a:gd name="T54" fmla="*/ 0 w 661"/>
              <a:gd name="T55" fmla="*/ 1409700 h 1761"/>
              <a:gd name="T56" fmla="*/ 25400 w 661"/>
              <a:gd name="T57" fmla="*/ 2044700 h 1761"/>
              <a:gd name="T58" fmla="*/ 50800 w 661"/>
              <a:gd name="T59" fmla="*/ 2273300 h 1761"/>
              <a:gd name="T60" fmla="*/ 76200 w 661"/>
              <a:gd name="T61" fmla="*/ 2374900 h 1761"/>
              <a:gd name="T62" fmla="*/ 88900 w 661"/>
              <a:gd name="T63" fmla="*/ 2489200 h 1761"/>
              <a:gd name="T64" fmla="*/ 127000 w 661"/>
              <a:gd name="T65" fmla="*/ 2514600 h 1761"/>
              <a:gd name="T66" fmla="*/ 139700 w 661"/>
              <a:gd name="T67" fmla="*/ 2552700 h 1761"/>
              <a:gd name="T68" fmla="*/ 177800 w 661"/>
              <a:gd name="T69" fmla="*/ 2590800 h 1761"/>
              <a:gd name="T70" fmla="*/ 241300 w 661"/>
              <a:gd name="T71" fmla="*/ 2705100 h 1761"/>
              <a:gd name="T72" fmla="*/ 254000 w 661"/>
              <a:gd name="T73" fmla="*/ 2781300 h 1761"/>
              <a:gd name="T74" fmla="*/ 279400 w 661"/>
              <a:gd name="T75" fmla="*/ 2794000 h 176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61" h="1761">
                <a:moveTo>
                  <a:pt x="176" y="1760"/>
                </a:moveTo>
                <a:cubicBezTo>
                  <a:pt x="198" y="1715"/>
                  <a:pt x="201" y="1730"/>
                  <a:pt x="240" y="1704"/>
                </a:cubicBezTo>
                <a:cubicBezTo>
                  <a:pt x="248" y="1707"/>
                  <a:pt x="258" y="1706"/>
                  <a:pt x="264" y="1712"/>
                </a:cubicBezTo>
                <a:cubicBezTo>
                  <a:pt x="270" y="1718"/>
                  <a:pt x="264" y="1734"/>
                  <a:pt x="272" y="1736"/>
                </a:cubicBezTo>
                <a:cubicBezTo>
                  <a:pt x="298" y="1741"/>
                  <a:pt x="325" y="1731"/>
                  <a:pt x="352" y="1728"/>
                </a:cubicBezTo>
                <a:cubicBezTo>
                  <a:pt x="376" y="1712"/>
                  <a:pt x="400" y="1696"/>
                  <a:pt x="424" y="1680"/>
                </a:cubicBezTo>
                <a:cubicBezTo>
                  <a:pt x="432" y="1675"/>
                  <a:pt x="448" y="1664"/>
                  <a:pt x="448" y="1664"/>
                </a:cubicBezTo>
                <a:cubicBezTo>
                  <a:pt x="462" y="1623"/>
                  <a:pt x="466" y="1590"/>
                  <a:pt x="496" y="1560"/>
                </a:cubicBezTo>
                <a:cubicBezTo>
                  <a:pt x="499" y="1547"/>
                  <a:pt x="498" y="1532"/>
                  <a:pt x="504" y="1520"/>
                </a:cubicBezTo>
                <a:cubicBezTo>
                  <a:pt x="509" y="1510"/>
                  <a:pt x="521" y="1505"/>
                  <a:pt x="528" y="1496"/>
                </a:cubicBezTo>
                <a:cubicBezTo>
                  <a:pt x="534" y="1489"/>
                  <a:pt x="540" y="1481"/>
                  <a:pt x="544" y="1472"/>
                </a:cubicBezTo>
                <a:cubicBezTo>
                  <a:pt x="551" y="1457"/>
                  <a:pt x="560" y="1424"/>
                  <a:pt x="560" y="1424"/>
                </a:cubicBezTo>
                <a:cubicBezTo>
                  <a:pt x="566" y="1375"/>
                  <a:pt x="564" y="1322"/>
                  <a:pt x="592" y="1280"/>
                </a:cubicBezTo>
                <a:cubicBezTo>
                  <a:pt x="586" y="1112"/>
                  <a:pt x="599" y="1110"/>
                  <a:pt x="576" y="1008"/>
                </a:cubicBezTo>
                <a:cubicBezTo>
                  <a:pt x="568" y="972"/>
                  <a:pt x="565" y="968"/>
                  <a:pt x="552" y="928"/>
                </a:cubicBezTo>
                <a:cubicBezTo>
                  <a:pt x="545" y="907"/>
                  <a:pt x="536" y="864"/>
                  <a:pt x="536" y="864"/>
                </a:cubicBezTo>
                <a:cubicBezTo>
                  <a:pt x="542" y="773"/>
                  <a:pt x="544" y="682"/>
                  <a:pt x="552" y="592"/>
                </a:cubicBezTo>
                <a:cubicBezTo>
                  <a:pt x="556" y="544"/>
                  <a:pt x="579" y="490"/>
                  <a:pt x="600" y="448"/>
                </a:cubicBezTo>
                <a:cubicBezTo>
                  <a:pt x="619" y="409"/>
                  <a:pt x="619" y="353"/>
                  <a:pt x="624" y="312"/>
                </a:cubicBezTo>
                <a:cubicBezTo>
                  <a:pt x="621" y="231"/>
                  <a:pt x="661" y="57"/>
                  <a:pt x="536" y="32"/>
                </a:cubicBezTo>
                <a:cubicBezTo>
                  <a:pt x="518" y="28"/>
                  <a:pt x="499" y="27"/>
                  <a:pt x="480" y="24"/>
                </a:cubicBezTo>
                <a:cubicBezTo>
                  <a:pt x="446" y="13"/>
                  <a:pt x="376" y="0"/>
                  <a:pt x="376" y="0"/>
                </a:cubicBezTo>
                <a:cubicBezTo>
                  <a:pt x="270" y="10"/>
                  <a:pt x="310" y="9"/>
                  <a:pt x="240" y="32"/>
                </a:cubicBezTo>
                <a:cubicBezTo>
                  <a:pt x="221" y="51"/>
                  <a:pt x="199" y="66"/>
                  <a:pt x="184" y="88"/>
                </a:cubicBezTo>
                <a:cubicBezTo>
                  <a:pt x="165" y="117"/>
                  <a:pt x="157" y="140"/>
                  <a:pt x="128" y="160"/>
                </a:cubicBezTo>
                <a:cubicBezTo>
                  <a:pt x="117" y="194"/>
                  <a:pt x="94" y="197"/>
                  <a:pt x="80" y="232"/>
                </a:cubicBezTo>
                <a:cubicBezTo>
                  <a:pt x="61" y="279"/>
                  <a:pt x="48" y="328"/>
                  <a:pt x="32" y="376"/>
                </a:cubicBezTo>
                <a:cubicBezTo>
                  <a:pt x="23" y="611"/>
                  <a:pt x="44" y="711"/>
                  <a:pt x="0" y="888"/>
                </a:cubicBezTo>
                <a:cubicBezTo>
                  <a:pt x="5" y="1021"/>
                  <a:pt x="9" y="1155"/>
                  <a:pt x="16" y="1288"/>
                </a:cubicBezTo>
                <a:cubicBezTo>
                  <a:pt x="19" y="1336"/>
                  <a:pt x="25" y="1384"/>
                  <a:pt x="32" y="1432"/>
                </a:cubicBezTo>
                <a:cubicBezTo>
                  <a:pt x="35" y="1454"/>
                  <a:pt x="48" y="1496"/>
                  <a:pt x="48" y="1496"/>
                </a:cubicBezTo>
                <a:cubicBezTo>
                  <a:pt x="51" y="1520"/>
                  <a:pt x="48" y="1545"/>
                  <a:pt x="56" y="1568"/>
                </a:cubicBezTo>
                <a:cubicBezTo>
                  <a:pt x="59" y="1577"/>
                  <a:pt x="74" y="1576"/>
                  <a:pt x="80" y="1584"/>
                </a:cubicBezTo>
                <a:cubicBezTo>
                  <a:pt x="85" y="1591"/>
                  <a:pt x="83" y="1601"/>
                  <a:pt x="88" y="1608"/>
                </a:cubicBezTo>
                <a:cubicBezTo>
                  <a:pt x="94" y="1617"/>
                  <a:pt x="104" y="1624"/>
                  <a:pt x="112" y="1632"/>
                </a:cubicBezTo>
                <a:cubicBezTo>
                  <a:pt x="121" y="1658"/>
                  <a:pt x="152" y="1704"/>
                  <a:pt x="152" y="1704"/>
                </a:cubicBezTo>
                <a:cubicBezTo>
                  <a:pt x="155" y="1720"/>
                  <a:pt x="152" y="1738"/>
                  <a:pt x="160" y="1752"/>
                </a:cubicBezTo>
                <a:cubicBezTo>
                  <a:pt x="165" y="1761"/>
                  <a:pt x="199" y="1760"/>
                  <a:pt x="176" y="17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WordArt 5"/>
          <p:cNvSpPr>
            <a:spLocks noChangeArrowheads="1" noChangeShapeType="1" noTextEdit="1"/>
          </p:cNvSpPr>
          <p:nvPr/>
        </p:nvSpPr>
        <p:spPr bwMode="auto">
          <a:xfrm>
            <a:off x="1905000" y="304800"/>
            <a:ext cx="6200775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 chì vào mối nối dây</a:t>
            </a:r>
          </a:p>
        </p:txBody>
      </p: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669925" y="3657600"/>
            <a:ext cx="6797675" cy="2895600"/>
            <a:chOff x="422" y="2304"/>
            <a:chExt cx="4282" cy="1824"/>
          </a:xfrm>
        </p:grpSpPr>
        <p:grpSp>
          <p:nvGrpSpPr>
            <p:cNvPr id="26637" name="Group 7"/>
            <p:cNvGrpSpPr>
              <a:grpSpLocks/>
            </p:cNvGrpSpPr>
            <p:nvPr/>
          </p:nvGrpSpPr>
          <p:grpSpPr bwMode="auto">
            <a:xfrm>
              <a:off x="2465" y="2677"/>
              <a:ext cx="192" cy="1451"/>
              <a:chOff x="2667" y="2248"/>
              <a:chExt cx="192" cy="1451"/>
            </a:xfrm>
          </p:grpSpPr>
          <p:sp>
            <p:nvSpPr>
              <p:cNvPr id="2" name="AutoShape 8"/>
              <p:cNvSpPr>
                <a:spLocks noChangeArrowheads="1"/>
              </p:cNvSpPr>
              <p:nvPr/>
            </p:nvSpPr>
            <p:spPr bwMode="auto">
              <a:xfrm rot="10800000" flipH="1">
                <a:off x="2674" y="2248"/>
                <a:ext cx="173" cy="47"/>
              </a:xfrm>
              <a:custGeom>
                <a:avLst/>
                <a:gdLst>
                  <a:gd name="T0" fmla="*/ 151 w 21600"/>
                  <a:gd name="T1" fmla="*/ 24 h 21600"/>
                  <a:gd name="T2" fmla="*/ 87 w 21600"/>
                  <a:gd name="T3" fmla="*/ 47 h 21600"/>
                  <a:gd name="T4" fmla="*/ 22 w 21600"/>
                  <a:gd name="T5" fmla="*/ 24 h 21600"/>
                  <a:gd name="T6" fmla="*/ 8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5 w 21600"/>
                  <a:gd name="T13" fmla="*/ 4596 h 21600"/>
                  <a:gd name="T14" fmla="*/ 17105 w 21600"/>
                  <a:gd name="T15" fmla="*/ 170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4" name="Rectangle 9"/>
              <p:cNvSpPr>
                <a:spLocks noChangeArrowheads="1"/>
              </p:cNvSpPr>
              <p:nvPr/>
            </p:nvSpPr>
            <p:spPr bwMode="auto">
              <a:xfrm rot="16200000" flipH="1">
                <a:off x="2067" y="2907"/>
                <a:ext cx="1392" cy="192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6638" name="Rectangle 10"/>
            <p:cNvSpPr>
              <a:spLocks noChangeArrowheads="1"/>
            </p:cNvSpPr>
            <p:nvPr/>
          </p:nvSpPr>
          <p:spPr bwMode="auto">
            <a:xfrm>
              <a:off x="1800" y="2399"/>
              <a:ext cx="1440" cy="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26639" name="Group 11"/>
            <p:cNvGrpSpPr>
              <a:grpSpLocks/>
            </p:cNvGrpSpPr>
            <p:nvPr/>
          </p:nvGrpSpPr>
          <p:grpSpPr bwMode="auto">
            <a:xfrm>
              <a:off x="3019" y="2304"/>
              <a:ext cx="221" cy="173"/>
              <a:chOff x="2858" y="2035"/>
              <a:chExt cx="221" cy="173"/>
            </a:xfrm>
          </p:grpSpPr>
          <p:pic>
            <p:nvPicPr>
              <p:cNvPr id="3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600" b="30800"/>
              <a:stretch>
                <a:fillRect/>
              </a:stretch>
            </p:blipFill>
            <p:spPr bwMode="auto">
              <a:xfrm>
                <a:off x="2858" y="2035"/>
                <a:ext cx="2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Line 13"/>
              <p:cNvSpPr>
                <a:spLocks noChangeShapeType="1"/>
              </p:cNvSpPr>
              <p:nvPr/>
            </p:nvSpPr>
            <p:spPr bwMode="auto">
              <a:xfrm>
                <a:off x="2976" y="220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0" name="Group 14"/>
            <p:cNvGrpSpPr>
              <a:grpSpLocks/>
            </p:cNvGrpSpPr>
            <p:nvPr/>
          </p:nvGrpSpPr>
          <p:grpSpPr bwMode="auto">
            <a:xfrm>
              <a:off x="2928" y="2323"/>
              <a:ext cx="224" cy="224"/>
              <a:chOff x="3072" y="2448"/>
              <a:chExt cx="224" cy="224"/>
            </a:xfrm>
          </p:grpSpPr>
          <p:sp>
            <p:nvSpPr>
              <p:cNvPr id="26706" name="Rectangle 15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707" name="Freeform 16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8" name="Freeform 17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18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19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1" name="Group 20"/>
            <p:cNvGrpSpPr>
              <a:grpSpLocks/>
            </p:cNvGrpSpPr>
            <p:nvPr/>
          </p:nvGrpSpPr>
          <p:grpSpPr bwMode="auto">
            <a:xfrm>
              <a:off x="2832" y="2319"/>
              <a:ext cx="224" cy="224"/>
              <a:chOff x="3072" y="2448"/>
              <a:chExt cx="224" cy="224"/>
            </a:xfrm>
          </p:grpSpPr>
          <p:sp>
            <p:nvSpPr>
              <p:cNvPr id="26701" name="Rectangle 21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702" name="Freeform 22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3" name="Freeform 23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4" name="Freeform 24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5" name="Freeform 25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2" name="Group 26"/>
            <p:cNvGrpSpPr>
              <a:grpSpLocks/>
            </p:cNvGrpSpPr>
            <p:nvPr/>
          </p:nvGrpSpPr>
          <p:grpSpPr bwMode="auto">
            <a:xfrm>
              <a:off x="2736" y="2319"/>
              <a:ext cx="224" cy="224"/>
              <a:chOff x="3072" y="2448"/>
              <a:chExt cx="224" cy="224"/>
            </a:xfrm>
          </p:grpSpPr>
          <p:sp>
            <p:nvSpPr>
              <p:cNvPr id="26696" name="Rectangle 27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97" name="Freeform 28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8" name="Freeform 29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9" name="Freeform 30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0" name="Freeform 31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3" name="Group 32"/>
            <p:cNvGrpSpPr>
              <a:grpSpLocks/>
            </p:cNvGrpSpPr>
            <p:nvPr/>
          </p:nvGrpSpPr>
          <p:grpSpPr bwMode="auto">
            <a:xfrm>
              <a:off x="2640" y="2319"/>
              <a:ext cx="224" cy="224"/>
              <a:chOff x="3072" y="2448"/>
              <a:chExt cx="224" cy="224"/>
            </a:xfrm>
          </p:grpSpPr>
          <p:sp>
            <p:nvSpPr>
              <p:cNvPr id="26691" name="Rectangle 33" descr="Dark downward diagon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92" name="Freeform 34" descr="Dark downward diagon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3" name="Freeform 35" descr="Dark downward diagon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4" name="Freeform 36" descr="Dark downward diagon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5" name="Freeform 37" descr="Dark downward diagon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4" name="Group 38"/>
            <p:cNvGrpSpPr>
              <a:grpSpLocks/>
            </p:cNvGrpSpPr>
            <p:nvPr/>
          </p:nvGrpSpPr>
          <p:grpSpPr bwMode="auto">
            <a:xfrm>
              <a:off x="2544" y="2323"/>
              <a:ext cx="224" cy="224"/>
              <a:chOff x="3072" y="2448"/>
              <a:chExt cx="224" cy="224"/>
            </a:xfrm>
          </p:grpSpPr>
          <p:sp>
            <p:nvSpPr>
              <p:cNvPr id="26686" name="Rectangle 39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87" name="Freeform 40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8" name="Freeform 41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9" name="Freeform 42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0" name="Freeform 43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5" name="Group 44"/>
            <p:cNvGrpSpPr>
              <a:grpSpLocks/>
            </p:cNvGrpSpPr>
            <p:nvPr/>
          </p:nvGrpSpPr>
          <p:grpSpPr bwMode="auto">
            <a:xfrm>
              <a:off x="3254" y="2351"/>
              <a:ext cx="1450" cy="192"/>
              <a:chOff x="3082" y="1385"/>
              <a:chExt cx="1450" cy="192"/>
            </a:xfrm>
          </p:grpSpPr>
          <p:sp>
            <p:nvSpPr>
              <p:cNvPr id="26684" name="AutoShape 45"/>
              <p:cNvSpPr>
                <a:spLocks noChangeArrowheads="1"/>
              </p:cNvSpPr>
              <p:nvPr/>
            </p:nvSpPr>
            <p:spPr bwMode="auto">
              <a:xfrm rot="5400000">
                <a:off x="3019" y="1455"/>
                <a:ext cx="173" cy="47"/>
              </a:xfrm>
              <a:custGeom>
                <a:avLst/>
                <a:gdLst>
                  <a:gd name="T0" fmla="*/ 151 w 21600"/>
                  <a:gd name="T1" fmla="*/ 24 h 21600"/>
                  <a:gd name="T2" fmla="*/ 87 w 21600"/>
                  <a:gd name="T3" fmla="*/ 47 h 21600"/>
                  <a:gd name="T4" fmla="*/ 22 w 21600"/>
                  <a:gd name="T5" fmla="*/ 24 h 21600"/>
                  <a:gd name="T6" fmla="*/ 8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5 w 21600"/>
                  <a:gd name="T13" fmla="*/ 4596 h 21600"/>
                  <a:gd name="T14" fmla="*/ 17105 w 21600"/>
                  <a:gd name="T15" fmla="*/ 170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85" name="Rectangle 46"/>
              <p:cNvSpPr>
                <a:spLocks noChangeArrowheads="1"/>
              </p:cNvSpPr>
              <p:nvPr/>
            </p:nvSpPr>
            <p:spPr bwMode="auto">
              <a:xfrm>
                <a:off x="3140" y="1385"/>
                <a:ext cx="1392" cy="19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6646" name="Group 47"/>
            <p:cNvGrpSpPr>
              <a:grpSpLocks/>
            </p:cNvGrpSpPr>
            <p:nvPr/>
          </p:nvGrpSpPr>
          <p:grpSpPr bwMode="auto">
            <a:xfrm flipH="1">
              <a:off x="422" y="2351"/>
              <a:ext cx="1450" cy="192"/>
              <a:chOff x="3082" y="1385"/>
              <a:chExt cx="1450" cy="192"/>
            </a:xfrm>
          </p:grpSpPr>
          <p:sp>
            <p:nvSpPr>
              <p:cNvPr id="26682" name="AutoShape 48"/>
              <p:cNvSpPr>
                <a:spLocks noChangeArrowheads="1"/>
              </p:cNvSpPr>
              <p:nvPr/>
            </p:nvSpPr>
            <p:spPr bwMode="auto">
              <a:xfrm rot="5400000">
                <a:off x="3019" y="1455"/>
                <a:ext cx="173" cy="47"/>
              </a:xfrm>
              <a:custGeom>
                <a:avLst/>
                <a:gdLst>
                  <a:gd name="T0" fmla="*/ 151 w 21600"/>
                  <a:gd name="T1" fmla="*/ 24 h 21600"/>
                  <a:gd name="T2" fmla="*/ 87 w 21600"/>
                  <a:gd name="T3" fmla="*/ 47 h 21600"/>
                  <a:gd name="T4" fmla="*/ 22 w 21600"/>
                  <a:gd name="T5" fmla="*/ 24 h 21600"/>
                  <a:gd name="T6" fmla="*/ 8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5 w 21600"/>
                  <a:gd name="T13" fmla="*/ 4596 h 21600"/>
                  <a:gd name="T14" fmla="*/ 17105 w 21600"/>
                  <a:gd name="T15" fmla="*/ 170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83" name="Rectangle 49"/>
              <p:cNvSpPr>
                <a:spLocks noChangeArrowheads="1"/>
              </p:cNvSpPr>
              <p:nvPr/>
            </p:nvSpPr>
            <p:spPr bwMode="auto">
              <a:xfrm>
                <a:off x="3140" y="1385"/>
                <a:ext cx="1392" cy="19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6647" name="Group 50"/>
            <p:cNvGrpSpPr>
              <a:grpSpLocks/>
            </p:cNvGrpSpPr>
            <p:nvPr/>
          </p:nvGrpSpPr>
          <p:grpSpPr bwMode="auto">
            <a:xfrm rot="10800000">
              <a:off x="1889" y="2424"/>
              <a:ext cx="221" cy="173"/>
              <a:chOff x="2858" y="2035"/>
              <a:chExt cx="221" cy="173"/>
            </a:xfrm>
          </p:grpSpPr>
          <p:pic>
            <p:nvPicPr>
              <p:cNvPr id="26680" name="Picture 5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600" b="30800"/>
              <a:stretch>
                <a:fillRect/>
              </a:stretch>
            </p:blipFill>
            <p:spPr bwMode="auto">
              <a:xfrm>
                <a:off x="2858" y="2035"/>
                <a:ext cx="2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681" name="Line 52"/>
              <p:cNvSpPr>
                <a:spLocks noChangeShapeType="1"/>
              </p:cNvSpPr>
              <p:nvPr/>
            </p:nvSpPr>
            <p:spPr bwMode="auto">
              <a:xfrm>
                <a:off x="2976" y="220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8" name="Group 53"/>
            <p:cNvGrpSpPr>
              <a:grpSpLocks/>
            </p:cNvGrpSpPr>
            <p:nvPr/>
          </p:nvGrpSpPr>
          <p:grpSpPr bwMode="auto">
            <a:xfrm>
              <a:off x="2240" y="2344"/>
              <a:ext cx="224" cy="224"/>
              <a:chOff x="3072" y="2448"/>
              <a:chExt cx="224" cy="224"/>
            </a:xfrm>
          </p:grpSpPr>
          <p:sp>
            <p:nvSpPr>
              <p:cNvPr id="26675" name="Rectangle 54" descr="Dark downward diagon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76" name="Freeform 55" descr="Dark downward diagon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7" name="Freeform 56" descr="Dark downward diagon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8" name="Freeform 57" descr="Dark downward diagon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9" name="Freeform 58" descr="Dark downward diagon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9" name="Group 59"/>
            <p:cNvGrpSpPr>
              <a:grpSpLocks/>
            </p:cNvGrpSpPr>
            <p:nvPr/>
          </p:nvGrpSpPr>
          <p:grpSpPr bwMode="auto">
            <a:xfrm>
              <a:off x="2130" y="2350"/>
              <a:ext cx="224" cy="224"/>
              <a:chOff x="3072" y="2448"/>
              <a:chExt cx="224" cy="224"/>
            </a:xfrm>
          </p:grpSpPr>
          <p:sp>
            <p:nvSpPr>
              <p:cNvPr id="26670" name="Rectangle 60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71" name="Freeform 61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2" name="Freeform 62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3" name="Freeform 63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4" name="Freeform 64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50" name="Group 65"/>
            <p:cNvGrpSpPr>
              <a:grpSpLocks/>
            </p:cNvGrpSpPr>
            <p:nvPr/>
          </p:nvGrpSpPr>
          <p:grpSpPr bwMode="auto">
            <a:xfrm>
              <a:off x="2038" y="2348"/>
              <a:ext cx="224" cy="224"/>
              <a:chOff x="3072" y="2448"/>
              <a:chExt cx="224" cy="224"/>
            </a:xfrm>
          </p:grpSpPr>
          <p:sp>
            <p:nvSpPr>
              <p:cNvPr id="26665" name="Rectangle 66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66" name="Freeform 67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7" name="Freeform 68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8" name="Freeform 69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9" name="Freeform 70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51" name="Group 71"/>
            <p:cNvGrpSpPr>
              <a:grpSpLocks/>
            </p:cNvGrpSpPr>
            <p:nvPr/>
          </p:nvGrpSpPr>
          <p:grpSpPr bwMode="auto">
            <a:xfrm>
              <a:off x="1954" y="2358"/>
              <a:ext cx="224" cy="224"/>
              <a:chOff x="3072" y="2448"/>
              <a:chExt cx="224" cy="224"/>
            </a:xfrm>
          </p:grpSpPr>
          <p:sp>
            <p:nvSpPr>
              <p:cNvPr id="26660" name="Rectangle 72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61" name="Freeform 73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2" name="Freeform 74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3" name="Freeform 75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4" name="Freeform 76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52" name="Rectangle 77" descr="Dark upward diagonal"/>
            <p:cNvSpPr>
              <a:spLocks noChangeArrowheads="1"/>
            </p:cNvSpPr>
            <p:nvPr/>
          </p:nvSpPr>
          <p:spPr bwMode="auto">
            <a:xfrm>
              <a:off x="2496" y="2496"/>
              <a:ext cx="96" cy="173"/>
            </a:xfrm>
            <a:prstGeom prst="rect">
              <a:avLst/>
            </a:prstGeom>
            <a:pattFill prst="dkUpDiag">
              <a:fgClr>
                <a:srgbClr val="993300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26653" name="Group 78"/>
            <p:cNvGrpSpPr>
              <a:grpSpLocks/>
            </p:cNvGrpSpPr>
            <p:nvPr/>
          </p:nvGrpSpPr>
          <p:grpSpPr bwMode="auto">
            <a:xfrm>
              <a:off x="2348" y="2338"/>
              <a:ext cx="224" cy="224"/>
              <a:chOff x="3072" y="2448"/>
              <a:chExt cx="224" cy="224"/>
            </a:xfrm>
          </p:grpSpPr>
          <p:sp>
            <p:nvSpPr>
              <p:cNvPr id="26655" name="Rectangle 79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56" name="Freeform 80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7" name="Freeform 81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8" name="Freeform 82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9" name="Freeform 83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54" name="Rectangle 84" descr="Dark upward diagonal"/>
            <p:cNvSpPr>
              <a:spLocks noChangeArrowheads="1"/>
            </p:cNvSpPr>
            <p:nvPr/>
          </p:nvSpPr>
          <p:spPr bwMode="auto">
            <a:xfrm>
              <a:off x="2514" y="2532"/>
              <a:ext cx="47" cy="137"/>
            </a:xfrm>
            <a:prstGeom prst="rect">
              <a:avLst/>
            </a:prstGeom>
            <a:pattFill prst="dkUpDiag">
              <a:fgClr>
                <a:srgbClr val="9933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6709" name="Freeform 85"/>
          <p:cNvSpPr>
            <a:spLocks/>
          </p:cNvSpPr>
          <p:nvPr/>
        </p:nvSpPr>
        <p:spPr bwMode="auto">
          <a:xfrm rot="-646484">
            <a:off x="2286000" y="2514600"/>
            <a:ext cx="1390650" cy="990600"/>
          </a:xfrm>
          <a:custGeom>
            <a:avLst/>
            <a:gdLst>
              <a:gd name="T0" fmla="*/ 191998 w 1043"/>
              <a:gd name="T1" fmla="*/ 283624 h 950"/>
              <a:gd name="T2" fmla="*/ 181331 w 1043"/>
              <a:gd name="T3" fmla="*/ 375385 h 950"/>
              <a:gd name="T4" fmla="*/ 117332 w 1043"/>
              <a:gd name="T5" fmla="*/ 425437 h 950"/>
              <a:gd name="T6" fmla="*/ 106665 w 1043"/>
              <a:gd name="T7" fmla="*/ 450462 h 950"/>
              <a:gd name="T8" fmla="*/ 74666 w 1043"/>
              <a:gd name="T9" fmla="*/ 467146 h 950"/>
              <a:gd name="T10" fmla="*/ 53333 w 1043"/>
              <a:gd name="T11" fmla="*/ 517197 h 950"/>
              <a:gd name="T12" fmla="*/ 159998 w 1043"/>
              <a:gd name="T13" fmla="*/ 717403 h 950"/>
              <a:gd name="T14" fmla="*/ 181331 w 1043"/>
              <a:gd name="T15" fmla="*/ 817506 h 950"/>
              <a:gd name="T16" fmla="*/ 191998 w 1043"/>
              <a:gd name="T17" fmla="*/ 842531 h 950"/>
              <a:gd name="T18" fmla="*/ 319996 w 1043"/>
              <a:gd name="T19" fmla="*/ 850873 h 950"/>
              <a:gd name="T20" fmla="*/ 405328 w 1043"/>
              <a:gd name="T21" fmla="*/ 867557 h 950"/>
              <a:gd name="T22" fmla="*/ 426662 w 1043"/>
              <a:gd name="T23" fmla="*/ 892583 h 950"/>
              <a:gd name="T24" fmla="*/ 533327 w 1043"/>
              <a:gd name="T25" fmla="*/ 942634 h 950"/>
              <a:gd name="T26" fmla="*/ 757324 w 1043"/>
              <a:gd name="T27" fmla="*/ 959318 h 950"/>
              <a:gd name="T28" fmla="*/ 821323 w 1043"/>
              <a:gd name="T29" fmla="*/ 925950 h 950"/>
              <a:gd name="T30" fmla="*/ 938655 w 1043"/>
              <a:gd name="T31" fmla="*/ 917608 h 950"/>
              <a:gd name="T32" fmla="*/ 1013321 w 1043"/>
              <a:gd name="T33" fmla="*/ 842531 h 950"/>
              <a:gd name="T34" fmla="*/ 1066654 w 1043"/>
              <a:gd name="T35" fmla="*/ 834189 h 950"/>
              <a:gd name="T36" fmla="*/ 1247985 w 1043"/>
              <a:gd name="T37" fmla="*/ 842531 h 950"/>
              <a:gd name="T38" fmla="*/ 1311984 w 1043"/>
              <a:gd name="T39" fmla="*/ 775796 h 950"/>
              <a:gd name="T40" fmla="*/ 1333317 w 1043"/>
              <a:gd name="T41" fmla="*/ 750771 h 950"/>
              <a:gd name="T42" fmla="*/ 1365317 w 1043"/>
              <a:gd name="T43" fmla="*/ 734087 h 950"/>
              <a:gd name="T44" fmla="*/ 1386650 w 1043"/>
              <a:gd name="T45" fmla="*/ 684035 h 950"/>
              <a:gd name="T46" fmla="*/ 1375984 w 1043"/>
              <a:gd name="T47" fmla="*/ 533881 h 950"/>
              <a:gd name="T48" fmla="*/ 1215985 w 1043"/>
              <a:gd name="T49" fmla="*/ 458804 h 950"/>
              <a:gd name="T50" fmla="*/ 1173319 w 1043"/>
              <a:gd name="T51" fmla="*/ 208547 h 950"/>
              <a:gd name="T52" fmla="*/ 1034654 w 1043"/>
              <a:gd name="T53" fmla="*/ 141812 h 950"/>
              <a:gd name="T54" fmla="*/ 725325 w 1043"/>
              <a:gd name="T55" fmla="*/ 133470 h 950"/>
              <a:gd name="T56" fmla="*/ 650659 w 1043"/>
              <a:gd name="T57" fmla="*/ 91761 h 950"/>
              <a:gd name="T58" fmla="*/ 597326 w 1043"/>
              <a:gd name="T59" fmla="*/ 41709 h 950"/>
              <a:gd name="T60" fmla="*/ 501327 w 1043"/>
              <a:gd name="T61" fmla="*/ 0 h 950"/>
              <a:gd name="T62" fmla="*/ 415995 w 1043"/>
              <a:gd name="T63" fmla="*/ 8342 h 950"/>
              <a:gd name="T64" fmla="*/ 330663 w 1043"/>
              <a:gd name="T65" fmla="*/ 91761 h 950"/>
              <a:gd name="T66" fmla="*/ 309330 w 1043"/>
              <a:gd name="T67" fmla="*/ 141812 h 950"/>
              <a:gd name="T68" fmla="*/ 213331 w 1043"/>
              <a:gd name="T69" fmla="*/ 166838 h 950"/>
              <a:gd name="T70" fmla="*/ 191998 w 1043"/>
              <a:gd name="T71" fmla="*/ 283624 h 9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43" h="950">
                <a:moveTo>
                  <a:pt x="144" y="272"/>
                </a:moveTo>
                <a:cubicBezTo>
                  <a:pt x="141" y="301"/>
                  <a:pt x="147" y="333"/>
                  <a:pt x="136" y="360"/>
                </a:cubicBezTo>
                <a:cubicBezTo>
                  <a:pt x="127" y="381"/>
                  <a:pt x="88" y="408"/>
                  <a:pt x="88" y="408"/>
                </a:cubicBezTo>
                <a:cubicBezTo>
                  <a:pt x="85" y="416"/>
                  <a:pt x="85" y="425"/>
                  <a:pt x="80" y="432"/>
                </a:cubicBezTo>
                <a:cubicBezTo>
                  <a:pt x="74" y="440"/>
                  <a:pt x="61" y="440"/>
                  <a:pt x="56" y="448"/>
                </a:cubicBezTo>
                <a:cubicBezTo>
                  <a:pt x="47" y="462"/>
                  <a:pt x="40" y="496"/>
                  <a:pt x="40" y="496"/>
                </a:cubicBezTo>
                <a:cubicBezTo>
                  <a:pt x="50" y="723"/>
                  <a:pt x="0" y="648"/>
                  <a:pt x="120" y="688"/>
                </a:cubicBezTo>
                <a:cubicBezTo>
                  <a:pt x="139" y="744"/>
                  <a:pt x="118" y="677"/>
                  <a:pt x="136" y="784"/>
                </a:cubicBezTo>
                <a:cubicBezTo>
                  <a:pt x="137" y="792"/>
                  <a:pt x="136" y="806"/>
                  <a:pt x="144" y="808"/>
                </a:cubicBezTo>
                <a:cubicBezTo>
                  <a:pt x="175" y="817"/>
                  <a:pt x="208" y="813"/>
                  <a:pt x="240" y="816"/>
                </a:cubicBezTo>
                <a:cubicBezTo>
                  <a:pt x="242" y="816"/>
                  <a:pt x="296" y="825"/>
                  <a:pt x="304" y="832"/>
                </a:cubicBezTo>
                <a:cubicBezTo>
                  <a:pt x="312" y="838"/>
                  <a:pt x="313" y="849"/>
                  <a:pt x="320" y="856"/>
                </a:cubicBezTo>
                <a:cubicBezTo>
                  <a:pt x="342" y="878"/>
                  <a:pt x="371" y="894"/>
                  <a:pt x="400" y="904"/>
                </a:cubicBezTo>
                <a:cubicBezTo>
                  <a:pt x="461" y="950"/>
                  <a:pt x="443" y="947"/>
                  <a:pt x="568" y="920"/>
                </a:cubicBezTo>
                <a:cubicBezTo>
                  <a:pt x="587" y="916"/>
                  <a:pt x="597" y="890"/>
                  <a:pt x="616" y="888"/>
                </a:cubicBezTo>
                <a:cubicBezTo>
                  <a:pt x="645" y="885"/>
                  <a:pt x="675" y="883"/>
                  <a:pt x="704" y="880"/>
                </a:cubicBezTo>
                <a:cubicBezTo>
                  <a:pt x="723" y="861"/>
                  <a:pt x="740" y="818"/>
                  <a:pt x="760" y="808"/>
                </a:cubicBezTo>
                <a:cubicBezTo>
                  <a:pt x="772" y="802"/>
                  <a:pt x="787" y="803"/>
                  <a:pt x="800" y="800"/>
                </a:cubicBezTo>
                <a:cubicBezTo>
                  <a:pt x="836" y="803"/>
                  <a:pt x="898" y="821"/>
                  <a:pt x="936" y="808"/>
                </a:cubicBezTo>
                <a:cubicBezTo>
                  <a:pt x="947" y="776"/>
                  <a:pt x="956" y="763"/>
                  <a:pt x="984" y="744"/>
                </a:cubicBezTo>
                <a:cubicBezTo>
                  <a:pt x="989" y="736"/>
                  <a:pt x="993" y="727"/>
                  <a:pt x="1000" y="720"/>
                </a:cubicBezTo>
                <a:cubicBezTo>
                  <a:pt x="1007" y="713"/>
                  <a:pt x="1019" y="712"/>
                  <a:pt x="1024" y="704"/>
                </a:cubicBezTo>
                <a:cubicBezTo>
                  <a:pt x="1033" y="690"/>
                  <a:pt x="1040" y="656"/>
                  <a:pt x="1040" y="656"/>
                </a:cubicBezTo>
                <a:cubicBezTo>
                  <a:pt x="1037" y="608"/>
                  <a:pt x="1043" y="559"/>
                  <a:pt x="1032" y="512"/>
                </a:cubicBezTo>
                <a:cubicBezTo>
                  <a:pt x="1023" y="474"/>
                  <a:pt x="939" y="458"/>
                  <a:pt x="912" y="440"/>
                </a:cubicBezTo>
                <a:cubicBezTo>
                  <a:pt x="867" y="349"/>
                  <a:pt x="897" y="346"/>
                  <a:pt x="880" y="200"/>
                </a:cubicBezTo>
                <a:cubicBezTo>
                  <a:pt x="876" y="165"/>
                  <a:pt x="803" y="138"/>
                  <a:pt x="776" y="136"/>
                </a:cubicBezTo>
                <a:cubicBezTo>
                  <a:pt x="699" y="131"/>
                  <a:pt x="621" y="131"/>
                  <a:pt x="544" y="128"/>
                </a:cubicBezTo>
                <a:cubicBezTo>
                  <a:pt x="526" y="114"/>
                  <a:pt x="503" y="106"/>
                  <a:pt x="488" y="88"/>
                </a:cubicBezTo>
                <a:cubicBezTo>
                  <a:pt x="437" y="27"/>
                  <a:pt x="506" y="79"/>
                  <a:pt x="448" y="40"/>
                </a:cubicBezTo>
                <a:cubicBezTo>
                  <a:pt x="425" y="5"/>
                  <a:pt x="414" y="13"/>
                  <a:pt x="376" y="0"/>
                </a:cubicBezTo>
                <a:cubicBezTo>
                  <a:pt x="355" y="3"/>
                  <a:pt x="332" y="0"/>
                  <a:pt x="312" y="8"/>
                </a:cubicBezTo>
                <a:cubicBezTo>
                  <a:pt x="291" y="17"/>
                  <a:pt x="257" y="74"/>
                  <a:pt x="248" y="88"/>
                </a:cubicBezTo>
                <a:cubicBezTo>
                  <a:pt x="239" y="102"/>
                  <a:pt x="246" y="127"/>
                  <a:pt x="232" y="136"/>
                </a:cubicBezTo>
                <a:cubicBezTo>
                  <a:pt x="195" y="161"/>
                  <a:pt x="217" y="150"/>
                  <a:pt x="160" y="160"/>
                </a:cubicBezTo>
                <a:cubicBezTo>
                  <a:pt x="137" y="228"/>
                  <a:pt x="144" y="191"/>
                  <a:pt x="144" y="272"/>
                </a:cubicBezTo>
                <a:close/>
              </a:path>
            </a:pathLst>
          </a:custGeom>
          <a:gradFill rotWithShape="1">
            <a:gsLst>
              <a:gs pos="0">
                <a:srgbClr val="F3C43F"/>
              </a:gs>
              <a:gs pos="100000">
                <a:srgbClr val="FFFF99"/>
              </a:gs>
            </a:gsLst>
            <a:path path="rect">
              <a:fillToRect l="100000" b="100000"/>
            </a:path>
          </a:gradFill>
          <a:ln w="9525">
            <a:round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3C43F"/>
            </a:extrusionClr>
            <a:contourClr>
              <a:srgbClr val="F3C43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26710" name="AutoShape 86"/>
          <p:cNvSpPr>
            <a:spLocks noChangeArrowheads="1"/>
          </p:cNvSpPr>
          <p:nvPr/>
        </p:nvSpPr>
        <p:spPr bwMode="auto">
          <a:xfrm flipH="1">
            <a:off x="1066800" y="1828800"/>
            <a:ext cx="1905000" cy="533400"/>
          </a:xfrm>
          <a:prstGeom prst="wedgeRoundRectCallout">
            <a:avLst>
              <a:gd name="adj1" fmla="val -15750"/>
              <a:gd name="adj2" fmla="val 191662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/>
              <a:t>Nhựa thông</a:t>
            </a:r>
          </a:p>
        </p:txBody>
      </p:sp>
      <p:sp>
        <p:nvSpPr>
          <p:cNvPr id="26711" name="Freeform 87"/>
          <p:cNvSpPr>
            <a:spLocks/>
          </p:cNvSpPr>
          <p:nvPr/>
        </p:nvSpPr>
        <p:spPr bwMode="auto">
          <a:xfrm>
            <a:off x="0" y="2971800"/>
            <a:ext cx="3581400" cy="393700"/>
          </a:xfrm>
          <a:custGeom>
            <a:avLst/>
            <a:gdLst>
              <a:gd name="T0" fmla="*/ 0 w 2256"/>
              <a:gd name="T1" fmla="*/ 152400 h 248"/>
              <a:gd name="T2" fmla="*/ 1066800 w 2256"/>
              <a:gd name="T3" fmla="*/ 76200 h 248"/>
              <a:gd name="T4" fmla="*/ 2819400 w 2256"/>
              <a:gd name="T5" fmla="*/ 381000 h 248"/>
              <a:gd name="T6" fmla="*/ 3581400 w 2256"/>
              <a:gd name="T7" fmla="*/ 0 h 24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56" h="248">
                <a:moveTo>
                  <a:pt x="0" y="96"/>
                </a:moveTo>
                <a:cubicBezTo>
                  <a:pt x="188" y="60"/>
                  <a:pt x="376" y="24"/>
                  <a:pt x="672" y="48"/>
                </a:cubicBezTo>
                <a:cubicBezTo>
                  <a:pt x="968" y="72"/>
                  <a:pt x="1512" y="248"/>
                  <a:pt x="1776" y="240"/>
                </a:cubicBezTo>
                <a:cubicBezTo>
                  <a:pt x="2040" y="232"/>
                  <a:pt x="2148" y="116"/>
                  <a:pt x="2256" y="0"/>
                </a:cubicBezTo>
              </a:path>
            </a:pathLst>
          </a:custGeom>
          <a:noFill/>
          <a:ln w="57150" cmpd="sng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12" name="AutoShape 88"/>
          <p:cNvSpPr>
            <a:spLocks noChangeArrowheads="1"/>
          </p:cNvSpPr>
          <p:nvPr/>
        </p:nvSpPr>
        <p:spPr bwMode="auto">
          <a:xfrm flipH="1">
            <a:off x="2895600" y="1371600"/>
            <a:ext cx="1905000" cy="533400"/>
          </a:xfrm>
          <a:prstGeom prst="wedgeRoundRectCallout">
            <a:avLst>
              <a:gd name="adj1" fmla="val 86250"/>
              <a:gd name="adj2" fmla="val 306245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/>
              <a:t>Ch</a:t>
            </a:r>
            <a:r>
              <a:rPr lang="en-US" altLang="en-US"/>
              <a:t>ì hàn</a:t>
            </a:r>
          </a:p>
        </p:txBody>
      </p:sp>
      <p:pic>
        <p:nvPicPr>
          <p:cNvPr id="26713" name="cheng2.wav">
            <a:hlinkClick r:id="" action="ppaction://media"/>
          </p:cNvPr>
          <p:cNvPicPr>
            <a:picLocks noRot="1" noChangeAspect="1" noChangeArrowheads="1"/>
          </p:cNvPicPr>
          <p:nvPr>
            <p:ph/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6" name="Picture 9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0"/>
            <a:ext cx="53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6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6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6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6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6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6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6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45" dur="500"/>
                                        <p:tgtEl>
                                          <p:spTgt spid="26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6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1.11022E-16 0.089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713"/>
                </p:tgtEl>
              </p:cMediaNode>
            </p:audio>
          </p:childTnLst>
        </p:cTn>
      </p:par>
    </p:tnLst>
    <p:bldLst>
      <p:bldP spid="26710" grpId="0" animBg="1"/>
      <p:bldP spid="26710" grpId="1" animBg="1"/>
      <p:bldP spid="26712" grpId="0" animBg="1"/>
      <p:bldP spid="267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ohan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44958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mohan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20750"/>
            <a:ext cx="44958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669925" y="3657600"/>
            <a:ext cx="6797675" cy="2895600"/>
            <a:chOff x="422" y="2304"/>
            <a:chExt cx="4282" cy="1824"/>
          </a:xfrm>
        </p:grpSpPr>
        <p:grpSp>
          <p:nvGrpSpPr>
            <p:cNvPr id="27658" name="Group 5"/>
            <p:cNvGrpSpPr>
              <a:grpSpLocks/>
            </p:cNvGrpSpPr>
            <p:nvPr/>
          </p:nvGrpSpPr>
          <p:grpSpPr bwMode="auto">
            <a:xfrm>
              <a:off x="2465" y="2677"/>
              <a:ext cx="192" cy="1451"/>
              <a:chOff x="2667" y="2248"/>
              <a:chExt cx="192" cy="1451"/>
            </a:xfrm>
          </p:grpSpPr>
          <p:sp>
            <p:nvSpPr>
              <p:cNvPr id="27734" name="AutoShape 6"/>
              <p:cNvSpPr>
                <a:spLocks noChangeArrowheads="1"/>
              </p:cNvSpPr>
              <p:nvPr/>
            </p:nvSpPr>
            <p:spPr bwMode="auto">
              <a:xfrm rot="10800000" flipH="1">
                <a:off x="2674" y="2248"/>
                <a:ext cx="173" cy="47"/>
              </a:xfrm>
              <a:custGeom>
                <a:avLst/>
                <a:gdLst>
                  <a:gd name="T0" fmla="*/ 151 w 21600"/>
                  <a:gd name="T1" fmla="*/ 24 h 21600"/>
                  <a:gd name="T2" fmla="*/ 87 w 21600"/>
                  <a:gd name="T3" fmla="*/ 47 h 21600"/>
                  <a:gd name="T4" fmla="*/ 22 w 21600"/>
                  <a:gd name="T5" fmla="*/ 24 h 21600"/>
                  <a:gd name="T6" fmla="*/ 8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5 w 21600"/>
                  <a:gd name="T13" fmla="*/ 4596 h 21600"/>
                  <a:gd name="T14" fmla="*/ 17105 w 21600"/>
                  <a:gd name="T15" fmla="*/ 170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35" name="Rectangle 7"/>
              <p:cNvSpPr>
                <a:spLocks noChangeArrowheads="1"/>
              </p:cNvSpPr>
              <p:nvPr/>
            </p:nvSpPr>
            <p:spPr bwMode="auto">
              <a:xfrm rot="16200000" flipH="1">
                <a:off x="2067" y="2907"/>
                <a:ext cx="1392" cy="192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7659" name="Rectangle 8"/>
            <p:cNvSpPr>
              <a:spLocks noChangeArrowheads="1"/>
            </p:cNvSpPr>
            <p:nvPr/>
          </p:nvSpPr>
          <p:spPr bwMode="auto">
            <a:xfrm>
              <a:off x="1800" y="2399"/>
              <a:ext cx="1440" cy="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27660" name="Group 9"/>
            <p:cNvGrpSpPr>
              <a:grpSpLocks/>
            </p:cNvGrpSpPr>
            <p:nvPr/>
          </p:nvGrpSpPr>
          <p:grpSpPr bwMode="auto">
            <a:xfrm>
              <a:off x="3019" y="2304"/>
              <a:ext cx="221" cy="173"/>
              <a:chOff x="2858" y="2035"/>
              <a:chExt cx="221" cy="173"/>
            </a:xfrm>
          </p:grpSpPr>
          <p:pic>
            <p:nvPicPr>
              <p:cNvPr id="2" name="Picture 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600" b="30800"/>
              <a:stretch>
                <a:fillRect/>
              </a:stretch>
            </p:blipFill>
            <p:spPr bwMode="auto">
              <a:xfrm>
                <a:off x="2858" y="2035"/>
                <a:ext cx="2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733" name="Line 11"/>
              <p:cNvSpPr>
                <a:spLocks noChangeShapeType="1"/>
              </p:cNvSpPr>
              <p:nvPr/>
            </p:nvSpPr>
            <p:spPr bwMode="auto">
              <a:xfrm>
                <a:off x="2976" y="220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61" name="Group 12"/>
            <p:cNvGrpSpPr>
              <a:grpSpLocks/>
            </p:cNvGrpSpPr>
            <p:nvPr/>
          </p:nvGrpSpPr>
          <p:grpSpPr bwMode="auto">
            <a:xfrm>
              <a:off x="2928" y="2323"/>
              <a:ext cx="224" cy="224"/>
              <a:chOff x="3072" y="2448"/>
              <a:chExt cx="224" cy="224"/>
            </a:xfrm>
          </p:grpSpPr>
          <p:sp>
            <p:nvSpPr>
              <p:cNvPr id="27727" name="Rectangle 13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728" name="Freeform 14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9" name="Freeform 15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0" name="Freeform 16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Freeform 17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62" name="Group 18"/>
            <p:cNvGrpSpPr>
              <a:grpSpLocks/>
            </p:cNvGrpSpPr>
            <p:nvPr/>
          </p:nvGrpSpPr>
          <p:grpSpPr bwMode="auto">
            <a:xfrm>
              <a:off x="2832" y="2319"/>
              <a:ext cx="224" cy="224"/>
              <a:chOff x="3072" y="2448"/>
              <a:chExt cx="224" cy="224"/>
            </a:xfrm>
          </p:grpSpPr>
          <p:sp>
            <p:nvSpPr>
              <p:cNvPr id="27722" name="Rectangle 19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723" name="Freeform 20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4" name="Freeform 21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5" name="Freeform 22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6" name="Freeform 23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63" name="Group 24"/>
            <p:cNvGrpSpPr>
              <a:grpSpLocks/>
            </p:cNvGrpSpPr>
            <p:nvPr/>
          </p:nvGrpSpPr>
          <p:grpSpPr bwMode="auto">
            <a:xfrm>
              <a:off x="2736" y="2319"/>
              <a:ext cx="224" cy="224"/>
              <a:chOff x="3072" y="2448"/>
              <a:chExt cx="224" cy="224"/>
            </a:xfrm>
          </p:grpSpPr>
          <p:sp>
            <p:nvSpPr>
              <p:cNvPr id="27717" name="Rectangle 25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718" name="Freeform 26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9" name="Freeform 27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0" name="Freeform 28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1" name="Freeform 29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64" name="Group 30"/>
            <p:cNvGrpSpPr>
              <a:grpSpLocks/>
            </p:cNvGrpSpPr>
            <p:nvPr/>
          </p:nvGrpSpPr>
          <p:grpSpPr bwMode="auto">
            <a:xfrm>
              <a:off x="2640" y="2319"/>
              <a:ext cx="224" cy="224"/>
              <a:chOff x="3072" y="2448"/>
              <a:chExt cx="224" cy="224"/>
            </a:xfrm>
          </p:grpSpPr>
          <p:sp>
            <p:nvSpPr>
              <p:cNvPr id="27712" name="Rectangle 31" descr="Dark downward diagon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713" name="Freeform 32" descr="Dark downward diagon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4" name="Freeform 33" descr="Dark downward diagon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5" name="Freeform 34" descr="Dark downward diagon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6" name="Freeform 35" descr="Dark downward diagon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65" name="Group 36"/>
            <p:cNvGrpSpPr>
              <a:grpSpLocks/>
            </p:cNvGrpSpPr>
            <p:nvPr/>
          </p:nvGrpSpPr>
          <p:grpSpPr bwMode="auto">
            <a:xfrm>
              <a:off x="2544" y="2323"/>
              <a:ext cx="224" cy="224"/>
              <a:chOff x="3072" y="2448"/>
              <a:chExt cx="224" cy="224"/>
            </a:xfrm>
          </p:grpSpPr>
          <p:sp>
            <p:nvSpPr>
              <p:cNvPr id="27707" name="Rectangle 37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708" name="Freeform 38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9" name="Freeform 39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0" name="Freeform 40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1" name="Freeform 41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66" name="Group 42"/>
            <p:cNvGrpSpPr>
              <a:grpSpLocks/>
            </p:cNvGrpSpPr>
            <p:nvPr/>
          </p:nvGrpSpPr>
          <p:grpSpPr bwMode="auto">
            <a:xfrm>
              <a:off x="3254" y="2351"/>
              <a:ext cx="1450" cy="192"/>
              <a:chOff x="3082" y="1385"/>
              <a:chExt cx="1450" cy="192"/>
            </a:xfrm>
          </p:grpSpPr>
          <p:sp>
            <p:nvSpPr>
              <p:cNvPr id="27705" name="AutoShape 43"/>
              <p:cNvSpPr>
                <a:spLocks noChangeArrowheads="1"/>
              </p:cNvSpPr>
              <p:nvPr/>
            </p:nvSpPr>
            <p:spPr bwMode="auto">
              <a:xfrm rot="5400000">
                <a:off x="3019" y="1455"/>
                <a:ext cx="173" cy="47"/>
              </a:xfrm>
              <a:custGeom>
                <a:avLst/>
                <a:gdLst>
                  <a:gd name="T0" fmla="*/ 151 w 21600"/>
                  <a:gd name="T1" fmla="*/ 24 h 21600"/>
                  <a:gd name="T2" fmla="*/ 87 w 21600"/>
                  <a:gd name="T3" fmla="*/ 47 h 21600"/>
                  <a:gd name="T4" fmla="*/ 22 w 21600"/>
                  <a:gd name="T5" fmla="*/ 24 h 21600"/>
                  <a:gd name="T6" fmla="*/ 8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5 w 21600"/>
                  <a:gd name="T13" fmla="*/ 4596 h 21600"/>
                  <a:gd name="T14" fmla="*/ 17105 w 21600"/>
                  <a:gd name="T15" fmla="*/ 170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6" name="Rectangle 44"/>
              <p:cNvSpPr>
                <a:spLocks noChangeArrowheads="1"/>
              </p:cNvSpPr>
              <p:nvPr/>
            </p:nvSpPr>
            <p:spPr bwMode="auto">
              <a:xfrm>
                <a:off x="3140" y="1385"/>
                <a:ext cx="1392" cy="19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7667" name="Group 45"/>
            <p:cNvGrpSpPr>
              <a:grpSpLocks/>
            </p:cNvGrpSpPr>
            <p:nvPr/>
          </p:nvGrpSpPr>
          <p:grpSpPr bwMode="auto">
            <a:xfrm flipH="1">
              <a:off x="422" y="2351"/>
              <a:ext cx="1450" cy="192"/>
              <a:chOff x="3082" y="1385"/>
              <a:chExt cx="1450" cy="192"/>
            </a:xfrm>
          </p:grpSpPr>
          <p:sp>
            <p:nvSpPr>
              <p:cNvPr id="27703" name="AutoShape 46"/>
              <p:cNvSpPr>
                <a:spLocks noChangeArrowheads="1"/>
              </p:cNvSpPr>
              <p:nvPr/>
            </p:nvSpPr>
            <p:spPr bwMode="auto">
              <a:xfrm rot="5400000">
                <a:off x="3019" y="1455"/>
                <a:ext cx="173" cy="47"/>
              </a:xfrm>
              <a:custGeom>
                <a:avLst/>
                <a:gdLst>
                  <a:gd name="T0" fmla="*/ 151 w 21600"/>
                  <a:gd name="T1" fmla="*/ 24 h 21600"/>
                  <a:gd name="T2" fmla="*/ 87 w 21600"/>
                  <a:gd name="T3" fmla="*/ 47 h 21600"/>
                  <a:gd name="T4" fmla="*/ 22 w 21600"/>
                  <a:gd name="T5" fmla="*/ 24 h 21600"/>
                  <a:gd name="T6" fmla="*/ 8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5 w 21600"/>
                  <a:gd name="T13" fmla="*/ 4596 h 21600"/>
                  <a:gd name="T14" fmla="*/ 17105 w 21600"/>
                  <a:gd name="T15" fmla="*/ 170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4" name="Rectangle 47"/>
              <p:cNvSpPr>
                <a:spLocks noChangeArrowheads="1"/>
              </p:cNvSpPr>
              <p:nvPr/>
            </p:nvSpPr>
            <p:spPr bwMode="auto">
              <a:xfrm>
                <a:off x="3140" y="1385"/>
                <a:ext cx="1392" cy="19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7668" name="Group 48"/>
            <p:cNvGrpSpPr>
              <a:grpSpLocks/>
            </p:cNvGrpSpPr>
            <p:nvPr/>
          </p:nvGrpSpPr>
          <p:grpSpPr bwMode="auto">
            <a:xfrm rot="10800000">
              <a:off x="1889" y="2424"/>
              <a:ext cx="221" cy="173"/>
              <a:chOff x="2858" y="2035"/>
              <a:chExt cx="221" cy="173"/>
            </a:xfrm>
          </p:grpSpPr>
          <p:pic>
            <p:nvPicPr>
              <p:cNvPr id="27701" name="Picture 4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600" b="30800"/>
              <a:stretch>
                <a:fillRect/>
              </a:stretch>
            </p:blipFill>
            <p:spPr bwMode="auto">
              <a:xfrm>
                <a:off x="2858" y="2035"/>
                <a:ext cx="2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702" name="Line 50"/>
              <p:cNvSpPr>
                <a:spLocks noChangeShapeType="1"/>
              </p:cNvSpPr>
              <p:nvPr/>
            </p:nvSpPr>
            <p:spPr bwMode="auto">
              <a:xfrm>
                <a:off x="2976" y="220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69" name="Group 51"/>
            <p:cNvGrpSpPr>
              <a:grpSpLocks/>
            </p:cNvGrpSpPr>
            <p:nvPr/>
          </p:nvGrpSpPr>
          <p:grpSpPr bwMode="auto">
            <a:xfrm>
              <a:off x="2240" y="2344"/>
              <a:ext cx="224" cy="224"/>
              <a:chOff x="3072" y="2448"/>
              <a:chExt cx="224" cy="224"/>
            </a:xfrm>
          </p:grpSpPr>
          <p:sp>
            <p:nvSpPr>
              <p:cNvPr id="27696" name="Rectangle 52" descr="Dark downward diagon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697" name="Freeform 53" descr="Dark downward diagon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8" name="Freeform 54" descr="Dark downward diagon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9" name="Freeform 55" descr="Dark downward diagon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0" name="Freeform 56" descr="Dark downward diagon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70" name="Group 57"/>
            <p:cNvGrpSpPr>
              <a:grpSpLocks/>
            </p:cNvGrpSpPr>
            <p:nvPr/>
          </p:nvGrpSpPr>
          <p:grpSpPr bwMode="auto">
            <a:xfrm>
              <a:off x="2130" y="2350"/>
              <a:ext cx="224" cy="224"/>
              <a:chOff x="3072" y="2448"/>
              <a:chExt cx="224" cy="224"/>
            </a:xfrm>
          </p:grpSpPr>
          <p:sp>
            <p:nvSpPr>
              <p:cNvPr id="27691" name="Rectangle 58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692" name="Freeform 59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3" name="Freeform 60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4" name="Freeform 61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5" name="Freeform 62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71" name="Group 63"/>
            <p:cNvGrpSpPr>
              <a:grpSpLocks/>
            </p:cNvGrpSpPr>
            <p:nvPr/>
          </p:nvGrpSpPr>
          <p:grpSpPr bwMode="auto">
            <a:xfrm>
              <a:off x="2038" y="2348"/>
              <a:ext cx="224" cy="224"/>
              <a:chOff x="3072" y="2448"/>
              <a:chExt cx="224" cy="224"/>
            </a:xfrm>
          </p:grpSpPr>
          <p:sp>
            <p:nvSpPr>
              <p:cNvPr id="27686" name="Rectangle 64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687" name="Freeform 65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8" name="Freeform 66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9" name="Freeform 67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0" name="Freeform 68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72" name="Group 69"/>
            <p:cNvGrpSpPr>
              <a:grpSpLocks/>
            </p:cNvGrpSpPr>
            <p:nvPr/>
          </p:nvGrpSpPr>
          <p:grpSpPr bwMode="auto">
            <a:xfrm>
              <a:off x="1954" y="2358"/>
              <a:ext cx="224" cy="224"/>
              <a:chOff x="3072" y="2448"/>
              <a:chExt cx="224" cy="224"/>
            </a:xfrm>
          </p:grpSpPr>
          <p:sp>
            <p:nvSpPr>
              <p:cNvPr id="27681" name="Rectangle 70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682" name="Freeform 71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3" name="Freeform 72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4" name="Freeform 73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5" name="Freeform 74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73" name="Rectangle 75" descr="Dark upward diagonal"/>
            <p:cNvSpPr>
              <a:spLocks noChangeArrowheads="1"/>
            </p:cNvSpPr>
            <p:nvPr/>
          </p:nvSpPr>
          <p:spPr bwMode="auto">
            <a:xfrm>
              <a:off x="2496" y="2496"/>
              <a:ext cx="96" cy="173"/>
            </a:xfrm>
            <a:prstGeom prst="rect">
              <a:avLst/>
            </a:prstGeom>
            <a:pattFill prst="dkUpDiag">
              <a:fgClr>
                <a:srgbClr val="993300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27674" name="Group 76"/>
            <p:cNvGrpSpPr>
              <a:grpSpLocks/>
            </p:cNvGrpSpPr>
            <p:nvPr/>
          </p:nvGrpSpPr>
          <p:grpSpPr bwMode="auto">
            <a:xfrm>
              <a:off x="2348" y="2338"/>
              <a:ext cx="224" cy="224"/>
              <a:chOff x="3072" y="2448"/>
              <a:chExt cx="224" cy="224"/>
            </a:xfrm>
          </p:grpSpPr>
          <p:sp>
            <p:nvSpPr>
              <p:cNvPr id="27676" name="Rectangle 77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677" name="Freeform 78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8" name="Freeform 79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9" name="Freeform 80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0" name="Freeform 81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75" name="Rectangle 82" descr="Dark upward diagonal"/>
            <p:cNvSpPr>
              <a:spLocks noChangeArrowheads="1"/>
            </p:cNvSpPr>
            <p:nvPr/>
          </p:nvSpPr>
          <p:spPr bwMode="auto">
            <a:xfrm>
              <a:off x="2514" y="2532"/>
              <a:ext cx="47" cy="137"/>
            </a:xfrm>
            <a:prstGeom prst="rect">
              <a:avLst/>
            </a:prstGeom>
            <a:pattFill prst="dkUpDiag">
              <a:fgClr>
                <a:srgbClr val="9933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7731" name="Freeform 83"/>
          <p:cNvSpPr>
            <a:spLocks/>
          </p:cNvSpPr>
          <p:nvPr/>
        </p:nvSpPr>
        <p:spPr bwMode="auto">
          <a:xfrm>
            <a:off x="3124200" y="3733800"/>
            <a:ext cx="838200" cy="228600"/>
          </a:xfrm>
          <a:custGeom>
            <a:avLst/>
            <a:gdLst>
              <a:gd name="T0" fmla="*/ 103777 w 840"/>
              <a:gd name="T1" fmla="*/ 72189 h 152"/>
              <a:gd name="T2" fmla="*/ 343263 w 840"/>
              <a:gd name="T3" fmla="*/ 0 h 152"/>
              <a:gd name="T4" fmla="*/ 486954 w 840"/>
              <a:gd name="T5" fmla="*/ 72189 h 152"/>
              <a:gd name="T6" fmla="*/ 678543 w 840"/>
              <a:gd name="T7" fmla="*/ 0 h 152"/>
              <a:gd name="T8" fmla="*/ 822234 w 840"/>
              <a:gd name="T9" fmla="*/ 72189 h 152"/>
              <a:gd name="T10" fmla="*/ 774337 w 840"/>
              <a:gd name="T11" fmla="*/ 144379 h 152"/>
              <a:gd name="T12" fmla="*/ 678543 w 840"/>
              <a:gd name="T13" fmla="*/ 144379 h 152"/>
              <a:gd name="T14" fmla="*/ 486954 w 840"/>
              <a:gd name="T15" fmla="*/ 144379 h 152"/>
              <a:gd name="T16" fmla="*/ 343263 w 840"/>
              <a:gd name="T17" fmla="*/ 144379 h 152"/>
              <a:gd name="T18" fmla="*/ 247469 w 840"/>
              <a:gd name="T19" fmla="*/ 144379 h 152"/>
              <a:gd name="T20" fmla="*/ 151674 w 840"/>
              <a:gd name="T21" fmla="*/ 144379 h 152"/>
              <a:gd name="T22" fmla="*/ 55880 w 840"/>
              <a:gd name="T23" fmla="*/ 216568 h 152"/>
              <a:gd name="T24" fmla="*/ 7983 w 840"/>
              <a:gd name="T25" fmla="*/ 72189 h 152"/>
              <a:gd name="T26" fmla="*/ 103777 w 840"/>
              <a:gd name="T27" fmla="*/ 72189 h 1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0" h="152">
                <a:moveTo>
                  <a:pt x="104" y="48"/>
                </a:moveTo>
                <a:cubicBezTo>
                  <a:pt x="160" y="40"/>
                  <a:pt x="280" y="0"/>
                  <a:pt x="344" y="0"/>
                </a:cubicBezTo>
                <a:cubicBezTo>
                  <a:pt x="408" y="0"/>
                  <a:pt x="432" y="48"/>
                  <a:pt x="488" y="48"/>
                </a:cubicBezTo>
                <a:cubicBezTo>
                  <a:pt x="544" y="48"/>
                  <a:pt x="624" y="0"/>
                  <a:pt x="680" y="0"/>
                </a:cubicBezTo>
                <a:cubicBezTo>
                  <a:pt x="736" y="0"/>
                  <a:pt x="808" y="32"/>
                  <a:pt x="824" y="48"/>
                </a:cubicBezTo>
                <a:cubicBezTo>
                  <a:pt x="840" y="64"/>
                  <a:pt x="800" y="88"/>
                  <a:pt x="776" y="96"/>
                </a:cubicBezTo>
                <a:cubicBezTo>
                  <a:pt x="752" y="104"/>
                  <a:pt x="728" y="96"/>
                  <a:pt x="680" y="96"/>
                </a:cubicBezTo>
                <a:cubicBezTo>
                  <a:pt x="632" y="96"/>
                  <a:pt x="544" y="96"/>
                  <a:pt x="488" y="96"/>
                </a:cubicBezTo>
                <a:cubicBezTo>
                  <a:pt x="432" y="96"/>
                  <a:pt x="384" y="96"/>
                  <a:pt x="344" y="96"/>
                </a:cubicBezTo>
                <a:cubicBezTo>
                  <a:pt x="304" y="96"/>
                  <a:pt x="280" y="96"/>
                  <a:pt x="248" y="96"/>
                </a:cubicBezTo>
                <a:cubicBezTo>
                  <a:pt x="216" y="96"/>
                  <a:pt x="184" y="88"/>
                  <a:pt x="152" y="96"/>
                </a:cubicBezTo>
                <a:cubicBezTo>
                  <a:pt x="120" y="104"/>
                  <a:pt x="80" y="152"/>
                  <a:pt x="56" y="144"/>
                </a:cubicBezTo>
                <a:cubicBezTo>
                  <a:pt x="32" y="136"/>
                  <a:pt x="0" y="64"/>
                  <a:pt x="8" y="48"/>
                </a:cubicBezTo>
                <a:cubicBezTo>
                  <a:pt x="16" y="32"/>
                  <a:pt x="48" y="56"/>
                  <a:pt x="104" y="48"/>
                </a:cubicBezTo>
                <a:close/>
              </a:path>
            </a:pathLst>
          </a:custGeom>
          <a:gradFill rotWithShape="1">
            <a:gsLst>
              <a:gs pos="0">
                <a:srgbClr val="A6A9A9"/>
              </a:gs>
              <a:gs pos="50000">
                <a:srgbClr val="F9FDFD"/>
              </a:gs>
              <a:gs pos="100000">
                <a:srgbClr val="A6A9A9"/>
              </a:gs>
            </a:gsLst>
            <a:lin ang="5400000" scaled="1"/>
          </a:gradFill>
          <a:ln w="9525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32" name="Freeform 84"/>
          <p:cNvSpPr>
            <a:spLocks/>
          </p:cNvSpPr>
          <p:nvPr/>
        </p:nvSpPr>
        <p:spPr bwMode="auto">
          <a:xfrm flipV="1">
            <a:off x="3016250" y="3733800"/>
            <a:ext cx="946150" cy="388938"/>
          </a:xfrm>
          <a:custGeom>
            <a:avLst/>
            <a:gdLst>
              <a:gd name="T0" fmla="*/ 117142 w 840"/>
              <a:gd name="T1" fmla="*/ 122823 h 152"/>
              <a:gd name="T2" fmla="*/ 387471 w 840"/>
              <a:gd name="T3" fmla="*/ 0 h 152"/>
              <a:gd name="T4" fmla="*/ 549668 w 840"/>
              <a:gd name="T5" fmla="*/ 122823 h 152"/>
              <a:gd name="T6" fmla="*/ 765931 w 840"/>
              <a:gd name="T7" fmla="*/ 0 h 152"/>
              <a:gd name="T8" fmla="*/ 928128 w 840"/>
              <a:gd name="T9" fmla="*/ 122823 h 152"/>
              <a:gd name="T10" fmla="*/ 874062 w 840"/>
              <a:gd name="T11" fmla="*/ 245645 h 152"/>
              <a:gd name="T12" fmla="*/ 765931 w 840"/>
              <a:gd name="T13" fmla="*/ 245645 h 152"/>
              <a:gd name="T14" fmla="*/ 549668 w 840"/>
              <a:gd name="T15" fmla="*/ 245645 h 152"/>
              <a:gd name="T16" fmla="*/ 387471 w 840"/>
              <a:gd name="T17" fmla="*/ 245645 h 152"/>
              <a:gd name="T18" fmla="*/ 279340 w 840"/>
              <a:gd name="T19" fmla="*/ 245645 h 152"/>
              <a:gd name="T20" fmla="*/ 171208 w 840"/>
              <a:gd name="T21" fmla="*/ 245645 h 152"/>
              <a:gd name="T22" fmla="*/ 63077 w 840"/>
              <a:gd name="T23" fmla="*/ 368468 h 152"/>
              <a:gd name="T24" fmla="*/ 9011 w 840"/>
              <a:gd name="T25" fmla="*/ 122823 h 152"/>
              <a:gd name="T26" fmla="*/ 117142 w 840"/>
              <a:gd name="T27" fmla="*/ 122823 h 1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0" h="152">
                <a:moveTo>
                  <a:pt x="104" y="48"/>
                </a:moveTo>
                <a:cubicBezTo>
                  <a:pt x="160" y="40"/>
                  <a:pt x="280" y="0"/>
                  <a:pt x="344" y="0"/>
                </a:cubicBezTo>
                <a:cubicBezTo>
                  <a:pt x="408" y="0"/>
                  <a:pt x="432" y="48"/>
                  <a:pt x="488" y="48"/>
                </a:cubicBezTo>
                <a:cubicBezTo>
                  <a:pt x="544" y="48"/>
                  <a:pt x="624" y="0"/>
                  <a:pt x="680" y="0"/>
                </a:cubicBezTo>
                <a:cubicBezTo>
                  <a:pt x="736" y="0"/>
                  <a:pt x="808" y="32"/>
                  <a:pt x="824" y="48"/>
                </a:cubicBezTo>
                <a:cubicBezTo>
                  <a:pt x="840" y="64"/>
                  <a:pt x="800" y="88"/>
                  <a:pt x="776" y="96"/>
                </a:cubicBezTo>
                <a:cubicBezTo>
                  <a:pt x="752" y="104"/>
                  <a:pt x="728" y="96"/>
                  <a:pt x="680" y="96"/>
                </a:cubicBezTo>
                <a:cubicBezTo>
                  <a:pt x="632" y="96"/>
                  <a:pt x="544" y="96"/>
                  <a:pt x="488" y="96"/>
                </a:cubicBezTo>
                <a:cubicBezTo>
                  <a:pt x="432" y="96"/>
                  <a:pt x="384" y="96"/>
                  <a:pt x="344" y="96"/>
                </a:cubicBezTo>
                <a:cubicBezTo>
                  <a:pt x="304" y="96"/>
                  <a:pt x="280" y="96"/>
                  <a:pt x="248" y="96"/>
                </a:cubicBezTo>
                <a:cubicBezTo>
                  <a:pt x="216" y="96"/>
                  <a:pt x="184" y="88"/>
                  <a:pt x="152" y="96"/>
                </a:cubicBezTo>
                <a:cubicBezTo>
                  <a:pt x="120" y="104"/>
                  <a:pt x="80" y="152"/>
                  <a:pt x="56" y="144"/>
                </a:cubicBezTo>
                <a:cubicBezTo>
                  <a:pt x="32" y="136"/>
                  <a:pt x="0" y="64"/>
                  <a:pt x="8" y="48"/>
                </a:cubicBezTo>
                <a:cubicBezTo>
                  <a:pt x="16" y="32"/>
                  <a:pt x="48" y="56"/>
                  <a:pt x="104" y="48"/>
                </a:cubicBezTo>
                <a:close/>
              </a:path>
            </a:pathLst>
          </a:custGeom>
          <a:gradFill rotWithShape="1">
            <a:gsLst>
              <a:gs pos="0">
                <a:srgbClr val="A6A9A9"/>
              </a:gs>
              <a:gs pos="50000">
                <a:srgbClr val="F9FDFD"/>
              </a:gs>
              <a:gs pos="100000">
                <a:srgbClr val="A6A9A9"/>
              </a:gs>
            </a:gsLst>
            <a:lin ang="5400000" scaled="1"/>
          </a:gradFill>
          <a:ln w="9525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WordArt 85"/>
          <p:cNvSpPr>
            <a:spLocks noChangeArrowheads="1" noChangeShapeType="1" noTextEdit="1"/>
          </p:cNvSpPr>
          <p:nvPr/>
        </p:nvSpPr>
        <p:spPr bwMode="auto">
          <a:xfrm>
            <a:off x="1905000" y="304800"/>
            <a:ext cx="6200775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 chì vào mối nối dây</a:t>
            </a:r>
          </a:p>
        </p:txBody>
      </p:sp>
      <p:pic>
        <p:nvPicPr>
          <p:cNvPr id="27656" name="Picture 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7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0"/>
            <a:ext cx="53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5587E-6 L -0.07083 1.6558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3000"/>
                                        <p:tgtEl>
                                          <p:spTgt spid="27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092 L 0.075 0.0013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3000"/>
                                        <p:tgtEl>
                                          <p:spTgt spid="27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ohan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20750"/>
            <a:ext cx="44958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mohan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20750"/>
            <a:ext cx="44958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669925" y="3657600"/>
            <a:ext cx="6797675" cy="2895600"/>
            <a:chOff x="422" y="2304"/>
            <a:chExt cx="4282" cy="1824"/>
          </a:xfrm>
        </p:grpSpPr>
        <p:grpSp>
          <p:nvGrpSpPr>
            <p:cNvPr id="28686" name="Group 5"/>
            <p:cNvGrpSpPr>
              <a:grpSpLocks/>
            </p:cNvGrpSpPr>
            <p:nvPr/>
          </p:nvGrpSpPr>
          <p:grpSpPr bwMode="auto">
            <a:xfrm>
              <a:off x="2465" y="2677"/>
              <a:ext cx="192" cy="1451"/>
              <a:chOff x="2667" y="2248"/>
              <a:chExt cx="192" cy="1451"/>
            </a:xfrm>
          </p:grpSpPr>
          <p:sp>
            <p:nvSpPr>
              <p:cNvPr id="28762" name="AutoShape 6"/>
              <p:cNvSpPr>
                <a:spLocks noChangeArrowheads="1"/>
              </p:cNvSpPr>
              <p:nvPr/>
            </p:nvSpPr>
            <p:spPr bwMode="auto">
              <a:xfrm rot="10800000" flipH="1">
                <a:off x="2674" y="2248"/>
                <a:ext cx="173" cy="47"/>
              </a:xfrm>
              <a:custGeom>
                <a:avLst/>
                <a:gdLst>
                  <a:gd name="T0" fmla="*/ 151 w 21600"/>
                  <a:gd name="T1" fmla="*/ 24 h 21600"/>
                  <a:gd name="T2" fmla="*/ 87 w 21600"/>
                  <a:gd name="T3" fmla="*/ 47 h 21600"/>
                  <a:gd name="T4" fmla="*/ 22 w 21600"/>
                  <a:gd name="T5" fmla="*/ 24 h 21600"/>
                  <a:gd name="T6" fmla="*/ 8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5 w 21600"/>
                  <a:gd name="T13" fmla="*/ 4596 h 21600"/>
                  <a:gd name="T14" fmla="*/ 17105 w 21600"/>
                  <a:gd name="T15" fmla="*/ 170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63" name="Rectangle 7"/>
              <p:cNvSpPr>
                <a:spLocks noChangeArrowheads="1"/>
              </p:cNvSpPr>
              <p:nvPr/>
            </p:nvSpPr>
            <p:spPr bwMode="auto">
              <a:xfrm rot="16200000" flipH="1">
                <a:off x="2067" y="2907"/>
                <a:ext cx="1392" cy="192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8687" name="Rectangle 8"/>
            <p:cNvSpPr>
              <a:spLocks noChangeArrowheads="1"/>
            </p:cNvSpPr>
            <p:nvPr/>
          </p:nvSpPr>
          <p:spPr bwMode="auto">
            <a:xfrm>
              <a:off x="1800" y="2399"/>
              <a:ext cx="1440" cy="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28688" name="Group 9"/>
            <p:cNvGrpSpPr>
              <a:grpSpLocks/>
            </p:cNvGrpSpPr>
            <p:nvPr/>
          </p:nvGrpSpPr>
          <p:grpSpPr bwMode="auto">
            <a:xfrm>
              <a:off x="3019" y="2304"/>
              <a:ext cx="221" cy="173"/>
              <a:chOff x="2858" y="2035"/>
              <a:chExt cx="221" cy="173"/>
            </a:xfrm>
          </p:grpSpPr>
          <p:pic>
            <p:nvPicPr>
              <p:cNvPr id="2" name="Picture 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600" b="30800"/>
              <a:stretch>
                <a:fillRect/>
              </a:stretch>
            </p:blipFill>
            <p:spPr bwMode="auto">
              <a:xfrm>
                <a:off x="2858" y="2035"/>
                <a:ext cx="2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Line 11"/>
              <p:cNvSpPr>
                <a:spLocks noChangeShapeType="1"/>
              </p:cNvSpPr>
              <p:nvPr/>
            </p:nvSpPr>
            <p:spPr bwMode="auto">
              <a:xfrm>
                <a:off x="2976" y="220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89" name="Group 12"/>
            <p:cNvGrpSpPr>
              <a:grpSpLocks/>
            </p:cNvGrpSpPr>
            <p:nvPr/>
          </p:nvGrpSpPr>
          <p:grpSpPr bwMode="auto">
            <a:xfrm>
              <a:off x="2928" y="2323"/>
              <a:ext cx="224" cy="224"/>
              <a:chOff x="3072" y="2448"/>
              <a:chExt cx="224" cy="224"/>
            </a:xfrm>
          </p:grpSpPr>
          <p:sp>
            <p:nvSpPr>
              <p:cNvPr id="28755" name="Rectangle 13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756" name="Freeform 14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15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16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9" name="Freeform 17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0" name="Group 18"/>
            <p:cNvGrpSpPr>
              <a:grpSpLocks/>
            </p:cNvGrpSpPr>
            <p:nvPr/>
          </p:nvGrpSpPr>
          <p:grpSpPr bwMode="auto">
            <a:xfrm>
              <a:off x="2832" y="2319"/>
              <a:ext cx="224" cy="224"/>
              <a:chOff x="3072" y="2448"/>
              <a:chExt cx="224" cy="224"/>
            </a:xfrm>
          </p:grpSpPr>
          <p:sp>
            <p:nvSpPr>
              <p:cNvPr id="28750" name="Rectangle 19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751" name="Freeform 20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2" name="Freeform 21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3" name="Freeform 22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4" name="Freeform 23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1" name="Group 24"/>
            <p:cNvGrpSpPr>
              <a:grpSpLocks/>
            </p:cNvGrpSpPr>
            <p:nvPr/>
          </p:nvGrpSpPr>
          <p:grpSpPr bwMode="auto">
            <a:xfrm>
              <a:off x="2736" y="2319"/>
              <a:ext cx="224" cy="224"/>
              <a:chOff x="3072" y="2448"/>
              <a:chExt cx="224" cy="224"/>
            </a:xfrm>
          </p:grpSpPr>
          <p:sp>
            <p:nvSpPr>
              <p:cNvPr id="28745" name="Rectangle 25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746" name="Freeform 26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7" name="Freeform 27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8" name="Freeform 28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9" name="Freeform 29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2" name="Group 30"/>
            <p:cNvGrpSpPr>
              <a:grpSpLocks/>
            </p:cNvGrpSpPr>
            <p:nvPr/>
          </p:nvGrpSpPr>
          <p:grpSpPr bwMode="auto">
            <a:xfrm>
              <a:off x="2640" y="2319"/>
              <a:ext cx="224" cy="224"/>
              <a:chOff x="3072" y="2448"/>
              <a:chExt cx="224" cy="224"/>
            </a:xfrm>
          </p:grpSpPr>
          <p:sp>
            <p:nvSpPr>
              <p:cNvPr id="28740" name="Rectangle 31" descr="Dark downward diagon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741" name="Freeform 32" descr="Dark downward diagon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2" name="Freeform 33" descr="Dark downward diagon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3" name="Freeform 34" descr="Dark downward diagon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4" name="Freeform 35" descr="Dark downward diagon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3" name="Group 36"/>
            <p:cNvGrpSpPr>
              <a:grpSpLocks/>
            </p:cNvGrpSpPr>
            <p:nvPr/>
          </p:nvGrpSpPr>
          <p:grpSpPr bwMode="auto">
            <a:xfrm>
              <a:off x="2544" y="2323"/>
              <a:ext cx="224" cy="224"/>
              <a:chOff x="3072" y="2448"/>
              <a:chExt cx="224" cy="224"/>
            </a:xfrm>
          </p:grpSpPr>
          <p:sp>
            <p:nvSpPr>
              <p:cNvPr id="28735" name="Rectangle 37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736" name="Freeform 38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7" name="Freeform 39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8" name="Freeform 40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9" name="Freeform 41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4" name="Group 42"/>
            <p:cNvGrpSpPr>
              <a:grpSpLocks/>
            </p:cNvGrpSpPr>
            <p:nvPr/>
          </p:nvGrpSpPr>
          <p:grpSpPr bwMode="auto">
            <a:xfrm>
              <a:off x="3254" y="2351"/>
              <a:ext cx="1450" cy="192"/>
              <a:chOff x="3082" y="1385"/>
              <a:chExt cx="1450" cy="192"/>
            </a:xfrm>
          </p:grpSpPr>
          <p:sp>
            <p:nvSpPr>
              <p:cNvPr id="28733" name="AutoShape 43"/>
              <p:cNvSpPr>
                <a:spLocks noChangeArrowheads="1"/>
              </p:cNvSpPr>
              <p:nvPr/>
            </p:nvSpPr>
            <p:spPr bwMode="auto">
              <a:xfrm rot="5400000">
                <a:off x="3019" y="1455"/>
                <a:ext cx="173" cy="47"/>
              </a:xfrm>
              <a:custGeom>
                <a:avLst/>
                <a:gdLst>
                  <a:gd name="T0" fmla="*/ 151 w 21600"/>
                  <a:gd name="T1" fmla="*/ 24 h 21600"/>
                  <a:gd name="T2" fmla="*/ 87 w 21600"/>
                  <a:gd name="T3" fmla="*/ 47 h 21600"/>
                  <a:gd name="T4" fmla="*/ 22 w 21600"/>
                  <a:gd name="T5" fmla="*/ 24 h 21600"/>
                  <a:gd name="T6" fmla="*/ 8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5 w 21600"/>
                  <a:gd name="T13" fmla="*/ 4596 h 21600"/>
                  <a:gd name="T14" fmla="*/ 17105 w 21600"/>
                  <a:gd name="T15" fmla="*/ 170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4" name="Rectangle 44"/>
              <p:cNvSpPr>
                <a:spLocks noChangeArrowheads="1"/>
              </p:cNvSpPr>
              <p:nvPr/>
            </p:nvSpPr>
            <p:spPr bwMode="auto">
              <a:xfrm>
                <a:off x="3140" y="1385"/>
                <a:ext cx="1392" cy="19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8695" name="Group 45"/>
            <p:cNvGrpSpPr>
              <a:grpSpLocks/>
            </p:cNvGrpSpPr>
            <p:nvPr/>
          </p:nvGrpSpPr>
          <p:grpSpPr bwMode="auto">
            <a:xfrm flipH="1">
              <a:off x="422" y="2351"/>
              <a:ext cx="1450" cy="192"/>
              <a:chOff x="3082" y="1385"/>
              <a:chExt cx="1450" cy="192"/>
            </a:xfrm>
          </p:grpSpPr>
          <p:sp>
            <p:nvSpPr>
              <p:cNvPr id="28731" name="AutoShape 46"/>
              <p:cNvSpPr>
                <a:spLocks noChangeArrowheads="1"/>
              </p:cNvSpPr>
              <p:nvPr/>
            </p:nvSpPr>
            <p:spPr bwMode="auto">
              <a:xfrm rot="5400000">
                <a:off x="3019" y="1455"/>
                <a:ext cx="173" cy="47"/>
              </a:xfrm>
              <a:custGeom>
                <a:avLst/>
                <a:gdLst>
                  <a:gd name="T0" fmla="*/ 151 w 21600"/>
                  <a:gd name="T1" fmla="*/ 24 h 21600"/>
                  <a:gd name="T2" fmla="*/ 87 w 21600"/>
                  <a:gd name="T3" fmla="*/ 47 h 21600"/>
                  <a:gd name="T4" fmla="*/ 22 w 21600"/>
                  <a:gd name="T5" fmla="*/ 24 h 21600"/>
                  <a:gd name="T6" fmla="*/ 8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5 w 21600"/>
                  <a:gd name="T13" fmla="*/ 4596 h 21600"/>
                  <a:gd name="T14" fmla="*/ 17105 w 21600"/>
                  <a:gd name="T15" fmla="*/ 170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2" name="Rectangle 47"/>
              <p:cNvSpPr>
                <a:spLocks noChangeArrowheads="1"/>
              </p:cNvSpPr>
              <p:nvPr/>
            </p:nvSpPr>
            <p:spPr bwMode="auto">
              <a:xfrm>
                <a:off x="3140" y="1385"/>
                <a:ext cx="1392" cy="19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8696" name="Group 48"/>
            <p:cNvGrpSpPr>
              <a:grpSpLocks/>
            </p:cNvGrpSpPr>
            <p:nvPr/>
          </p:nvGrpSpPr>
          <p:grpSpPr bwMode="auto">
            <a:xfrm rot="10800000">
              <a:off x="1889" y="2424"/>
              <a:ext cx="221" cy="173"/>
              <a:chOff x="2858" y="2035"/>
              <a:chExt cx="221" cy="173"/>
            </a:xfrm>
          </p:grpSpPr>
          <p:pic>
            <p:nvPicPr>
              <p:cNvPr id="28729" name="Picture 4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600" b="30800"/>
              <a:stretch>
                <a:fillRect/>
              </a:stretch>
            </p:blipFill>
            <p:spPr bwMode="auto">
              <a:xfrm>
                <a:off x="2858" y="2035"/>
                <a:ext cx="2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730" name="Line 50"/>
              <p:cNvSpPr>
                <a:spLocks noChangeShapeType="1"/>
              </p:cNvSpPr>
              <p:nvPr/>
            </p:nvSpPr>
            <p:spPr bwMode="auto">
              <a:xfrm>
                <a:off x="2976" y="220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7" name="Group 51"/>
            <p:cNvGrpSpPr>
              <a:grpSpLocks/>
            </p:cNvGrpSpPr>
            <p:nvPr/>
          </p:nvGrpSpPr>
          <p:grpSpPr bwMode="auto">
            <a:xfrm>
              <a:off x="2240" y="2344"/>
              <a:ext cx="224" cy="224"/>
              <a:chOff x="3072" y="2448"/>
              <a:chExt cx="224" cy="224"/>
            </a:xfrm>
          </p:grpSpPr>
          <p:sp>
            <p:nvSpPr>
              <p:cNvPr id="28724" name="Rectangle 52" descr="Dark downward diagon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725" name="Freeform 53" descr="Dark downward diagon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6" name="Freeform 54" descr="Dark downward diagon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7" name="Freeform 55" descr="Dark downward diagon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8" name="Freeform 56" descr="Dark downward diagon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dkDnDiag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8" name="Group 57"/>
            <p:cNvGrpSpPr>
              <a:grpSpLocks/>
            </p:cNvGrpSpPr>
            <p:nvPr/>
          </p:nvGrpSpPr>
          <p:grpSpPr bwMode="auto">
            <a:xfrm>
              <a:off x="2130" y="2350"/>
              <a:ext cx="224" cy="224"/>
              <a:chOff x="3072" y="2448"/>
              <a:chExt cx="224" cy="224"/>
            </a:xfrm>
          </p:grpSpPr>
          <p:sp>
            <p:nvSpPr>
              <p:cNvPr id="28719" name="Rectangle 58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720" name="Freeform 59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1" name="Freeform 60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2" name="Freeform 61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3" name="Freeform 62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9" name="Group 63"/>
            <p:cNvGrpSpPr>
              <a:grpSpLocks/>
            </p:cNvGrpSpPr>
            <p:nvPr/>
          </p:nvGrpSpPr>
          <p:grpSpPr bwMode="auto">
            <a:xfrm>
              <a:off x="2038" y="2348"/>
              <a:ext cx="224" cy="224"/>
              <a:chOff x="3072" y="2448"/>
              <a:chExt cx="224" cy="224"/>
            </a:xfrm>
          </p:grpSpPr>
          <p:sp>
            <p:nvSpPr>
              <p:cNvPr id="28714" name="Rectangle 64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715" name="Freeform 65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6" name="Freeform 66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7" name="Freeform 67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8" name="Freeform 68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00" name="Group 69"/>
            <p:cNvGrpSpPr>
              <a:grpSpLocks/>
            </p:cNvGrpSpPr>
            <p:nvPr/>
          </p:nvGrpSpPr>
          <p:grpSpPr bwMode="auto">
            <a:xfrm>
              <a:off x="1954" y="2358"/>
              <a:ext cx="224" cy="224"/>
              <a:chOff x="3072" y="2448"/>
              <a:chExt cx="224" cy="224"/>
            </a:xfrm>
          </p:grpSpPr>
          <p:sp>
            <p:nvSpPr>
              <p:cNvPr id="28709" name="Rectangle 70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710" name="Freeform 71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1" name="Freeform 72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2" name="Freeform 73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3" name="Freeform 74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01" name="Rectangle 75" descr="Dark upward diagonal"/>
            <p:cNvSpPr>
              <a:spLocks noChangeArrowheads="1"/>
            </p:cNvSpPr>
            <p:nvPr/>
          </p:nvSpPr>
          <p:spPr bwMode="auto">
            <a:xfrm>
              <a:off x="2496" y="2496"/>
              <a:ext cx="96" cy="173"/>
            </a:xfrm>
            <a:prstGeom prst="rect">
              <a:avLst/>
            </a:prstGeom>
            <a:pattFill prst="dkUpDiag">
              <a:fgClr>
                <a:srgbClr val="993300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28702" name="Group 76"/>
            <p:cNvGrpSpPr>
              <a:grpSpLocks/>
            </p:cNvGrpSpPr>
            <p:nvPr/>
          </p:nvGrpSpPr>
          <p:grpSpPr bwMode="auto">
            <a:xfrm>
              <a:off x="2348" y="2338"/>
              <a:ext cx="224" cy="224"/>
              <a:chOff x="3072" y="2448"/>
              <a:chExt cx="224" cy="224"/>
            </a:xfrm>
          </p:grpSpPr>
          <p:sp>
            <p:nvSpPr>
              <p:cNvPr id="28704" name="Rectangle 77" descr="Narrow vertical"/>
              <p:cNvSpPr>
                <a:spLocks noChangeArrowheads="1"/>
              </p:cNvSpPr>
              <p:nvPr/>
            </p:nvSpPr>
            <p:spPr bwMode="auto">
              <a:xfrm rot="19632944" flipH="1">
                <a:off x="3156" y="2456"/>
                <a:ext cx="69" cy="205"/>
              </a:xfrm>
              <a:prstGeom prst="rect">
                <a:avLst/>
              </a:pr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705" name="Freeform 78" descr="Narrow vertical"/>
              <p:cNvSpPr>
                <a:spLocks/>
              </p:cNvSpPr>
              <p:nvPr/>
            </p:nvSpPr>
            <p:spPr bwMode="auto">
              <a:xfrm flipH="1">
                <a:off x="3072" y="2496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6" name="Freeform 79" descr="Narrow vertical"/>
              <p:cNvSpPr>
                <a:spLocks/>
              </p:cNvSpPr>
              <p:nvPr/>
            </p:nvSpPr>
            <p:spPr bwMode="auto">
              <a:xfrm flipH="1">
                <a:off x="3140" y="2448"/>
                <a:ext cx="141" cy="175"/>
              </a:xfrm>
              <a:custGeom>
                <a:avLst/>
                <a:gdLst>
                  <a:gd name="T0" fmla="*/ 141 w 144"/>
                  <a:gd name="T1" fmla="*/ 25 h 168"/>
                  <a:gd name="T2" fmla="*/ 94 w 144"/>
                  <a:gd name="T3" fmla="*/ 25 h 168"/>
                  <a:gd name="T4" fmla="*/ 0 w 144"/>
                  <a:gd name="T5" fmla="*/ 175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168">
                    <a:moveTo>
                      <a:pt x="144" y="24"/>
                    </a:moveTo>
                    <a:cubicBezTo>
                      <a:pt x="132" y="12"/>
                      <a:pt x="120" y="0"/>
                      <a:pt x="96" y="24"/>
                    </a:cubicBezTo>
                    <a:cubicBezTo>
                      <a:pt x="72" y="48"/>
                      <a:pt x="16" y="144"/>
                      <a:pt x="0" y="16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7" name="Freeform 80" descr="Narrow vertical"/>
              <p:cNvSpPr>
                <a:spLocks/>
              </p:cNvSpPr>
              <p:nvPr/>
            </p:nvSpPr>
            <p:spPr bwMode="auto">
              <a:xfrm>
                <a:off x="3084" y="2460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8" name="Freeform 81" descr="Narrow vertical"/>
              <p:cNvSpPr>
                <a:spLocks/>
              </p:cNvSpPr>
              <p:nvPr/>
            </p:nvSpPr>
            <p:spPr bwMode="auto">
              <a:xfrm rot="10800000">
                <a:off x="3200" y="2616"/>
                <a:ext cx="96" cy="56"/>
              </a:xfrm>
              <a:custGeom>
                <a:avLst/>
                <a:gdLst>
                  <a:gd name="T0" fmla="*/ 0 w 96"/>
                  <a:gd name="T1" fmla="*/ 56 h 56"/>
                  <a:gd name="T2" fmla="*/ 48 w 96"/>
                  <a:gd name="T3" fmla="*/ 8 h 56"/>
                  <a:gd name="T4" fmla="*/ 96 w 96"/>
                  <a:gd name="T5" fmla="*/ 8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56">
                    <a:moveTo>
                      <a:pt x="0" y="56"/>
                    </a:moveTo>
                    <a:cubicBezTo>
                      <a:pt x="16" y="36"/>
                      <a:pt x="32" y="16"/>
                      <a:pt x="48" y="8"/>
                    </a:cubicBezTo>
                    <a:cubicBezTo>
                      <a:pt x="64" y="0"/>
                      <a:pt x="80" y="4"/>
                      <a:pt x="96" y="8"/>
                    </a:cubicBezTo>
                  </a:path>
                </a:pathLst>
              </a:custGeom>
              <a:pattFill prst="narVert">
                <a:fgClr>
                  <a:srgbClr val="5B0505"/>
                </a:fgClr>
                <a:bgClr>
                  <a:schemeClr val="bg1"/>
                </a:bgClr>
              </a:patt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03" name="Rectangle 82" descr="Dark upward diagonal"/>
            <p:cNvSpPr>
              <a:spLocks noChangeArrowheads="1"/>
            </p:cNvSpPr>
            <p:nvPr/>
          </p:nvSpPr>
          <p:spPr bwMode="auto">
            <a:xfrm>
              <a:off x="2514" y="2532"/>
              <a:ext cx="47" cy="137"/>
            </a:xfrm>
            <a:prstGeom prst="rect">
              <a:avLst/>
            </a:prstGeom>
            <a:pattFill prst="dkUpDiag">
              <a:fgClr>
                <a:srgbClr val="9933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8677" name="Freeform 83"/>
          <p:cNvSpPr>
            <a:spLocks/>
          </p:cNvSpPr>
          <p:nvPr/>
        </p:nvSpPr>
        <p:spPr bwMode="auto">
          <a:xfrm>
            <a:off x="3124200" y="3733800"/>
            <a:ext cx="838200" cy="228600"/>
          </a:xfrm>
          <a:custGeom>
            <a:avLst/>
            <a:gdLst>
              <a:gd name="T0" fmla="*/ 103777 w 840"/>
              <a:gd name="T1" fmla="*/ 72189 h 152"/>
              <a:gd name="T2" fmla="*/ 343263 w 840"/>
              <a:gd name="T3" fmla="*/ 0 h 152"/>
              <a:gd name="T4" fmla="*/ 486954 w 840"/>
              <a:gd name="T5" fmla="*/ 72189 h 152"/>
              <a:gd name="T6" fmla="*/ 678543 w 840"/>
              <a:gd name="T7" fmla="*/ 0 h 152"/>
              <a:gd name="T8" fmla="*/ 822234 w 840"/>
              <a:gd name="T9" fmla="*/ 72189 h 152"/>
              <a:gd name="T10" fmla="*/ 774337 w 840"/>
              <a:gd name="T11" fmla="*/ 144379 h 152"/>
              <a:gd name="T12" fmla="*/ 678543 w 840"/>
              <a:gd name="T13" fmla="*/ 144379 h 152"/>
              <a:gd name="T14" fmla="*/ 486954 w 840"/>
              <a:gd name="T15" fmla="*/ 144379 h 152"/>
              <a:gd name="T16" fmla="*/ 343263 w 840"/>
              <a:gd name="T17" fmla="*/ 144379 h 152"/>
              <a:gd name="T18" fmla="*/ 247469 w 840"/>
              <a:gd name="T19" fmla="*/ 144379 h 152"/>
              <a:gd name="T20" fmla="*/ 151674 w 840"/>
              <a:gd name="T21" fmla="*/ 144379 h 152"/>
              <a:gd name="T22" fmla="*/ 55880 w 840"/>
              <a:gd name="T23" fmla="*/ 216568 h 152"/>
              <a:gd name="T24" fmla="*/ 7983 w 840"/>
              <a:gd name="T25" fmla="*/ 72189 h 152"/>
              <a:gd name="T26" fmla="*/ 103777 w 840"/>
              <a:gd name="T27" fmla="*/ 72189 h 1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0" h="152">
                <a:moveTo>
                  <a:pt x="104" y="48"/>
                </a:moveTo>
                <a:cubicBezTo>
                  <a:pt x="160" y="40"/>
                  <a:pt x="280" y="0"/>
                  <a:pt x="344" y="0"/>
                </a:cubicBezTo>
                <a:cubicBezTo>
                  <a:pt x="408" y="0"/>
                  <a:pt x="432" y="48"/>
                  <a:pt x="488" y="48"/>
                </a:cubicBezTo>
                <a:cubicBezTo>
                  <a:pt x="544" y="48"/>
                  <a:pt x="624" y="0"/>
                  <a:pt x="680" y="0"/>
                </a:cubicBezTo>
                <a:cubicBezTo>
                  <a:pt x="736" y="0"/>
                  <a:pt x="808" y="32"/>
                  <a:pt x="824" y="48"/>
                </a:cubicBezTo>
                <a:cubicBezTo>
                  <a:pt x="840" y="64"/>
                  <a:pt x="800" y="88"/>
                  <a:pt x="776" y="96"/>
                </a:cubicBezTo>
                <a:cubicBezTo>
                  <a:pt x="752" y="104"/>
                  <a:pt x="728" y="96"/>
                  <a:pt x="680" y="96"/>
                </a:cubicBezTo>
                <a:cubicBezTo>
                  <a:pt x="632" y="96"/>
                  <a:pt x="544" y="96"/>
                  <a:pt x="488" y="96"/>
                </a:cubicBezTo>
                <a:cubicBezTo>
                  <a:pt x="432" y="96"/>
                  <a:pt x="384" y="96"/>
                  <a:pt x="344" y="96"/>
                </a:cubicBezTo>
                <a:cubicBezTo>
                  <a:pt x="304" y="96"/>
                  <a:pt x="280" y="96"/>
                  <a:pt x="248" y="96"/>
                </a:cubicBezTo>
                <a:cubicBezTo>
                  <a:pt x="216" y="96"/>
                  <a:pt x="184" y="88"/>
                  <a:pt x="152" y="96"/>
                </a:cubicBezTo>
                <a:cubicBezTo>
                  <a:pt x="120" y="104"/>
                  <a:pt x="80" y="152"/>
                  <a:pt x="56" y="144"/>
                </a:cubicBezTo>
                <a:cubicBezTo>
                  <a:pt x="32" y="136"/>
                  <a:pt x="0" y="64"/>
                  <a:pt x="8" y="48"/>
                </a:cubicBezTo>
                <a:cubicBezTo>
                  <a:pt x="16" y="32"/>
                  <a:pt x="48" y="56"/>
                  <a:pt x="104" y="48"/>
                </a:cubicBezTo>
                <a:close/>
              </a:path>
            </a:pathLst>
          </a:custGeom>
          <a:gradFill rotWithShape="1">
            <a:gsLst>
              <a:gs pos="0">
                <a:srgbClr val="A6A9A9"/>
              </a:gs>
              <a:gs pos="50000">
                <a:srgbClr val="F9FDFD"/>
              </a:gs>
              <a:gs pos="100000">
                <a:srgbClr val="A6A9A9"/>
              </a:gs>
            </a:gsLst>
            <a:lin ang="5400000" scaled="1"/>
          </a:gradFill>
          <a:ln w="9525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Freeform 84"/>
          <p:cNvSpPr>
            <a:spLocks/>
          </p:cNvSpPr>
          <p:nvPr/>
        </p:nvSpPr>
        <p:spPr bwMode="auto">
          <a:xfrm flipV="1">
            <a:off x="2971800" y="3733800"/>
            <a:ext cx="998538" cy="381000"/>
          </a:xfrm>
          <a:custGeom>
            <a:avLst/>
            <a:gdLst>
              <a:gd name="T0" fmla="*/ 123629 w 840"/>
              <a:gd name="T1" fmla="*/ 120316 h 152"/>
              <a:gd name="T2" fmla="*/ 408925 w 840"/>
              <a:gd name="T3" fmla="*/ 0 h 152"/>
              <a:gd name="T4" fmla="*/ 580103 w 840"/>
              <a:gd name="T5" fmla="*/ 120316 h 152"/>
              <a:gd name="T6" fmla="*/ 808340 w 840"/>
              <a:gd name="T7" fmla="*/ 0 h 152"/>
              <a:gd name="T8" fmla="*/ 979518 w 840"/>
              <a:gd name="T9" fmla="*/ 120316 h 152"/>
              <a:gd name="T10" fmla="*/ 922459 w 840"/>
              <a:gd name="T11" fmla="*/ 240632 h 152"/>
              <a:gd name="T12" fmla="*/ 808340 w 840"/>
              <a:gd name="T13" fmla="*/ 240632 h 152"/>
              <a:gd name="T14" fmla="*/ 580103 w 840"/>
              <a:gd name="T15" fmla="*/ 240632 h 152"/>
              <a:gd name="T16" fmla="*/ 408925 w 840"/>
              <a:gd name="T17" fmla="*/ 240632 h 152"/>
              <a:gd name="T18" fmla="*/ 294806 w 840"/>
              <a:gd name="T19" fmla="*/ 240632 h 152"/>
              <a:gd name="T20" fmla="*/ 180688 w 840"/>
              <a:gd name="T21" fmla="*/ 240632 h 152"/>
              <a:gd name="T22" fmla="*/ 66569 w 840"/>
              <a:gd name="T23" fmla="*/ 360947 h 152"/>
              <a:gd name="T24" fmla="*/ 9510 w 840"/>
              <a:gd name="T25" fmla="*/ 120316 h 152"/>
              <a:gd name="T26" fmla="*/ 123629 w 840"/>
              <a:gd name="T27" fmla="*/ 120316 h 1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0" h="152">
                <a:moveTo>
                  <a:pt x="104" y="48"/>
                </a:moveTo>
                <a:cubicBezTo>
                  <a:pt x="160" y="40"/>
                  <a:pt x="280" y="0"/>
                  <a:pt x="344" y="0"/>
                </a:cubicBezTo>
                <a:cubicBezTo>
                  <a:pt x="408" y="0"/>
                  <a:pt x="432" y="48"/>
                  <a:pt x="488" y="48"/>
                </a:cubicBezTo>
                <a:cubicBezTo>
                  <a:pt x="544" y="48"/>
                  <a:pt x="624" y="0"/>
                  <a:pt x="680" y="0"/>
                </a:cubicBezTo>
                <a:cubicBezTo>
                  <a:pt x="736" y="0"/>
                  <a:pt x="808" y="32"/>
                  <a:pt x="824" y="48"/>
                </a:cubicBezTo>
                <a:cubicBezTo>
                  <a:pt x="840" y="64"/>
                  <a:pt x="800" y="88"/>
                  <a:pt x="776" y="96"/>
                </a:cubicBezTo>
                <a:cubicBezTo>
                  <a:pt x="752" y="104"/>
                  <a:pt x="728" y="96"/>
                  <a:pt x="680" y="96"/>
                </a:cubicBezTo>
                <a:cubicBezTo>
                  <a:pt x="632" y="96"/>
                  <a:pt x="544" y="96"/>
                  <a:pt x="488" y="96"/>
                </a:cubicBezTo>
                <a:cubicBezTo>
                  <a:pt x="432" y="96"/>
                  <a:pt x="384" y="96"/>
                  <a:pt x="344" y="96"/>
                </a:cubicBezTo>
                <a:cubicBezTo>
                  <a:pt x="304" y="96"/>
                  <a:pt x="280" y="96"/>
                  <a:pt x="248" y="96"/>
                </a:cubicBezTo>
                <a:cubicBezTo>
                  <a:pt x="216" y="96"/>
                  <a:pt x="184" y="88"/>
                  <a:pt x="152" y="96"/>
                </a:cubicBezTo>
                <a:cubicBezTo>
                  <a:pt x="120" y="104"/>
                  <a:pt x="80" y="152"/>
                  <a:pt x="56" y="144"/>
                </a:cubicBezTo>
                <a:cubicBezTo>
                  <a:pt x="32" y="136"/>
                  <a:pt x="0" y="64"/>
                  <a:pt x="8" y="48"/>
                </a:cubicBezTo>
                <a:cubicBezTo>
                  <a:pt x="16" y="32"/>
                  <a:pt x="48" y="56"/>
                  <a:pt x="104" y="48"/>
                </a:cubicBezTo>
                <a:close/>
              </a:path>
            </a:pathLst>
          </a:custGeom>
          <a:gradFill rotWithShape="1">
            <a:gsLst>
              <a:gs pos="0">
                <a:srgbClr val="A6A9A9"/>
              </a:gs>
              <a:gs pos="50000">
                <a:srgbClr val="F9FDFD"/>
              </a:gs>
              <a:gs pos="100000">
                <a:srgbClr val="A6A9A9"/>
              </a:gs>
            </a:gsLst>
            <a:lin ang="5400000" scaled="1"/>
          </a:gradFill>
          <a:ln w="9525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57" name="Freeform 85"/>
          <p:cNvSpPr>
            <a:spLocks/>
          </p:cNvSpPr>
          <p:nvPr/>
        </p:nvSpPr>
        <p:spPr bwMode="auto">
          <a:xfrm flipV="1">
            <a:off x="4038600" y="3810000"/>
            <a:ext cx="1066800" cy="228600"/>
          </a:xfrm>
          <a:custGeom>
            <a:avLst/>
            <a:gdLst>
              <a:gd name="T0" fmla="*/ 132080 w 840"/>
              <a:gd name="T1" fmla="*/ 72189 h 152"/>
              <a:gd name="T2" fmla="*/ 436880 w 840"/>
              <a:gd name="T3" fmla="*/ 0 h 152"/>
              <a:gd name="T4" fmla="*/ 619760 w 840"/>
              <a:gd name="T5" fmla="*/ 72189 h 152"/>
              <a:gd name="T6" fmla="*/ 863600 w 840"/>
              <a:gd name="T7" fmla="*/ 0 h 152"/>
              <a:gd name="T8" fmla="*/ 1046480 w 840"/>
              <a:gd name="T9" fmla="*/ 72189 h 152"/>
              <a:gd name="T10" fmla="*/ 985520 w 840"/>
              <a:gd name="T11" fmla="*/ 144379 h 152"/>
              <a:gd name="T12" fmla="*/ 863600 w 840"/>
              <a:gd name="T13" fmla="*/ 144379 h 152"/>
              <a:gd name="T14" fmla="*/ 619760 w 840"/>
              <a:gd name="T15" fmla="*/ 144379 h 152"/>
              <a:gd name="T16" fmla="*/ 436880 w 840"/>
              <a:gd name="T17" fmla="*/ 144379 h 152"/>
              <a:gd name="T18" fmla="*/ 314960 w 840"/>
              <a:gd name="T19" fmla="*/ 144379 h 152"/>
              <a:gd name="T20" fmla="*/ 193040 w 840"/>
              <a:gd name="T21" fmla="*/ 144379 h 152"/>
              <a:gd name="T22" fmla="*/ 71120 w 840"/>
              <a:gd name="T23" fmla="*/ 216568 h 152"/>
              <a:gd name="T24" fmla="*/ 10160 w 840"/>
              <a:gd name="T25" fmla="*/ 72189 h 152"/>
              <a:gd name="T26" fmla="*/ 132080 w 840"/>
              <a:gd name="T27" fmla="*/ 72189 h 1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0" h="152">
                <a:moveTo>
                  <a:pt x="104" y="48"/>
                </a:moveTo>
                <a:cubicBezTo>
                  <a:pt x="160" y="40"/>
                  <a:pt x="280" y="0"/>
                  <a:pt x="344" y="0"/>
                </a:cubicBezTo>
                <a:cubicBezTo>
                  <a:pt x="408" y="0"/>
                  <a:pt x="432" y="48"/>
                  <a:pt x="488" y="48"/>
                </a:cubicBezTo>
                <a:cubicBezTo>
                  <a:pt x="544" y="48"/>
                  <a:pt x="624" y="0"/>
                  <a:pt x="680" y="0"/>
                </a:cubicBezTo>
                <a:cubicBezTo>
                  <a:pt x="736" y="0"/>
                  <a:pt x="808" y="32"/>
                  <a:pt x="824" y="48"/>
                </a:cubicBezTo>
                <a:cubicBezTo>
                  <a:pt x="840" y="64"/>
                  <a:pt x="800" y="88"/>
                  <a:pt x="776" y="96"/>
                </a:cubicBezTo>
                <a:cubicBezTo>
                  <a:pt x="752" y="104"/>
                  <a:pt x="728" y="96"/>
                  <a:pt x="680" y="96"/>
                </a:cubicBezTo>
                <a:cubicBezTo>
                  <a:pt x="632" y="96"/>
                  <a:pt x="544" y="96"/>
                  <a:pt x="488" y="96"/>
                </a:cubicBezTo>
                <a:cubicBezTo>
                  <a:pt x="432" y="96"/>
                  <a:pt x="384" y="96"/>
                  <a:pt x="344" y="96"/>
                </a:cubicBezTo>
                <a:cubicBezTo>
                  <a:pt x="304" y="96"/>
                  <a:pt x="280" y="96"/>
                  <a:pt x="248" y="96"/>
                </a:cubicBezTo>
                <a:cubicBezTo>
                  <a:pt x="216" y="96"/>
                  <a:pt x="184" y="88"/>
                  <a:pt x="152" y="96"/>
                </a:cubicBezTo>
                <a:cubicBezTo>
                  <a:pt x="120" y="104"/>
                  <a:pt x="80" y="152"/>
                  <a:pt x="56" y="144"/>
                </a:cubicBezTo>
                <a:cubicBezTo>
                  <a:pt x="32" y="136"/>
                  <a:pt x="0" y="64"/>
                  <a:pt x="8" y="48"/>
                </a:cubicBezTo>
                <a:cubicBezTo>
                  <a:pt x="16" y="32"/>
                  <a:pt x="48" y="56"/>
                  <a:pt x="104" y="48"/>
                </a:cubicBezTo>
                <a:close/>
              </a:path>
            </a:pathLst>
          </a:custGeom>
          <a:gradFill rotWithShape="1">
            <a:gsLst>
              <a:gs pos="0">
                <a:srgbClr val="A6A9A9"/>
              </a:gs>
              <a:gs pos="50000">
                <a:srgbClr val="F9FDFD"/>
              </a:gs>
              <a:gs pos="100000">
                <a:srgbClr val="A6A9A9"/>
              </a:gs>
            </a:gsLst>
            <a:lin ang="5400000" scaled="1"/>
          </a:gradFill>
          <a:ln w="9525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58" name="Freeform 86"/>
          <p:cNvSpPr>
            <a:spLocks/>
          </p:cNvSpPr>
          <p:nvPr/>
        </p:nvSpPr>
        <p:spPr bwMode="auto">
          <a:xfrm>
            <a:off x="3886200" y="3657600"/>
            <a:ext cx="1247775" cy="376238"/>
          </a:xfrm>
          <a:custGeom>
            <a:avLst/>
            <a:gdLst>
              <a:gd name="T0" fmla="*/ 154486 w 840"/>
              <a:gd name="T1" fmla="*/ 118812 h 152"/>
              <a:gd name="T2" fmla="*/ 510994 w 840"/>
              <a:gd name="T3" fmla="*/ 0 h 152"/>
              <a:gd name="T4" fmla="*/ 724898 w 840"/>
              <a:gd name="T5" fmla="*/ 118812 h 152"/>
              <a:gd name="T6" fmla="*/ 1010104 w 840"/>
              <a:gd name="T7" fmla="*/ 0 h 152"/>
              <a:gd name="T8" fmla="*/ 1224008 w 840"/>
              <a:gd name="T9" fmla="*/ 118812 h 152"/>
              <a:gd name="T10" fmla="*/ 1152706 w 840"/>
              <a:gd name="T11" fmla="*/ 237624 h 152"/>
              <a:gd name="T12" fmla="*/ 1010104 w 840"/>
              <a:gd name="T13" fmla="*/ 237624 h 152"/>
              <a:gd name="T14" fmla="*/ 724898 w 840"/>
              <a:gd name="T15" fmla="*/ 237624 h 152"/>
              <a:gd name="T16" fmla="*/ 510994 w 840"/>
              <a:gd name="T17" fmla="*/ 237624 h 152"/>
              <a:gd name="T18" fmla="*/ 368391 w 840"/>
              <a:gd name="T19" fmla="*/ 237624 h 152"/>
              <a:gd name="T20" fmla="*/ 225788 w 840"/>
              <a:gd name="T21" fmla="*/ 237624 h 152"/>
              <a:gd name="T22" fmla="*/ 83185 w 840"/>
              <a:gd name="T23" fmla="*/ 356436 h 152"/>
              <a:gd name="T24" fmla="*/ 11884 w 840"/>
              <a:gd name="T25" fmla="*/ 118812 h 152"/>
              <a:gd name="T26" fmla="*/ 154486 w 840"/>
              <a:gd name="T27" fmla="*/ 118812 h 1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0" h="152">
                <a:moveTo>
                  <a:pt x="104" y="48"/>
                </a:moveTo>
                <a:cubicBezTo>
                  <a:pt x="160" y="40"/>
                  <a:pt x="280" y="0"/>
                  <a:pt x="344" y="0"/>
                </a:cubicBezTo>
                <a:cubicBezTo>
                  <a:pt x="408" y="0"/>
                  <a:pt x="432" y="48"/>
                  <a:pt x="488" y="48"/>
                </a:cubicBezTo>
                <a:cubicBezTo>
                  <a:pt x="544" y="48"/>
                  <a:pt x="624" y="0"/>
                  <a:pt x="680" y="0"/>
                </a:cubicBezTo>
                <a:cubicBezTo>
                  <a:pt x="736" y="0"/>
                  <a:pt x="808" y="32"/>
                  <a:pt x="824" y="48"/>
                </a:cubicBezTo>
                <a:cubicBezTo>
                  <a:pt x="840" y="64"/>
                  <a:pt x="800" y="88"/>
                  <a:pt x="776" y="96"/>
                </a:cubicBezTo>
                <a:cubicBezTo>
                  <a:pt x="752" y="104"/>
                  <a:pt x="728" y="96"/>
                  <a:pt x="680" y="96"/>
                </a:cubicBezTo>
                <a:cubicBezTo>
                  <a:pt x="632" y="96"/>
                  <a:pt x="544" y="96"/>
                  <a:pt x="488" y="96"/>
                </a:cubicBezTo>
                <a:cubicBezTo>
                  <a:pt x="432" y="96"/>
                  <a:pt x="384" y="96"/>
                  <a:pt x="344" y="96"/>
                </a:cubicBezTo>
                <a:cubicBezTo>
                  <a:pt x="304" y="96"/>
                  <a:pt x="280" y="96"/>
                  <a:pt x="248" y="96"/>
                </a:cubicBezTo>
                <a:cubicBezTo>
                  <a:pt x="216" y="96"/>
                  <a:pt x="184" y="88"/>
                  <a:pt x="152" y="96"/>
                </a:cubicBezTo>
                <a:cubicBezTo>
                  <a:pt x="120" y="104"/>
                  <a:pt x="80" y="152"/>
                  <a:pt x="56" y="144"/>
                </a:cubicBezTo>
                <a:cubicBezTo>
                  <a:pt x="32" y="136"/>
                  <a:pt x="0" y="64"/>
                  <a:pt x="8" y="48"/>
                </a:cubicBezTo>
                <a:cubicBezTo>
                  <a:pt x="16" y="32"/>
                  <a:pt x="48" y="56"/>
                  <a:pt x="104" y="48"/>
                </a:cubicBezTo>
                <a:close/>
              </a:path>
            </a:pathLst>
          </a:custGeom>
          <a:gradFill rotWithShape="1">
            <a:gsLst>
              <a:gs pos="0">
                <a:srgbClr val="A6A9A9"/>
              </a:gs>
              <a:gs pos="50000">
                <a:srgbClr val="F9FDFD"/>
              </a:gs>
              <a:gs pos="100000">
                <a:srgbClr val="A6A9A9"/>
              </a:gs>
            </a:gsLst>
            <a:lin ang="5400000" scaled="1"/>
          </a:gradFill>
          <a:ln w="9525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WordArt 87"/>
          <p:cNvSpPr>
            <a:spLocks noChangeArrowheads="1" noChangeShapeType="1" noTextEdit="1"/>
          </p:cNvSpPr>
          <p:nvPr/>
        </p:nvSpPr>
        <p:spPr bwMode="auto">
          <a:xfrm>
            <a:off x="1905000" y="304800"/>
            <a:ext cx="6200775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 chì vào mối nối dây</a:t>
            </a:r>
          </a:p>
        </p:txBody>
      </p:sp>
      <p:sp>
        <p:nvSpPr>
          <p:cNvPr id="28760" name="Oval 88"/>
          <p:cNvSpPr>
            <a:spLocks noChangeArrowheads="1"/>
          </p:cNvSpPr>
          <p:nvPr/>
        </p:nvSpPr>
        <p:spPr bwMode="auto">
          <a:xfrm>
            <a:off x="609600" y="1066800"/>
            <a:ext cx="8610600" cy="5791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8761" name="Picture 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81534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4" name="Picture 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5" name="Picture 9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0"/>
            <a:ext cx="53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1.65587E-6 L -0.12083 1.6558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2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8094E-6 L 0.09167 0.000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0"/>
                                        <p:tgtEl>
                                          <p:spTgt spid="2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8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10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7724" r="2170" b="53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6248400" y="2133600"/>
            <a:ext cx="25146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khoen hở</a:t>
            </a:r>
          </a:p>
        </p:txBody>
      </p:sp>
      <p:sp>
        <p:nvSpPr>
          <p:cNvPr id="29700" name="WordArt 4"/>
          <p:cNvSpPr>
            <a:spLocks noChangeArrowheads="1" noChangeShapeType="1" noTextEdit="1"/>
          </p:cNvSpPr>
          <p:nvPr/>
        </p:nvSpPr>
        <p:spPr bwMode="auto">
          <a:xfrm>
            <a:off x="6096000" y="5029200"/>
            <a:ext cx="25146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khoen kín</a:t>
            </a:r>
          </a:p>
        </p:txBody>
      </p:sp>
      <p:sp>
        <p:nvSpPr>
          <p:cNvPr id="29701" name="WordArt 5"/>
          <p:cNvSpPr>
            <a:spLocks noChangeArrowheads="1" noChangeShapeType="1" noTextEdit="1"/>
          </p:cNvSpPr>
          <p:nvPr/>
        </p:nvSpPr>
        <p:spPr bwMode="auto">
          <a:xfrm>
            <a:off x="838200" y="3124200"/>
            <a:ext cx="35782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lõi đơn</a:t>
            </a:r>
            <a:endParaRPr lang="en-US" sz="3600" kern="10">
              <a:ln w="15875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2" name="WordArt 6"/>
          <p:cNvSpPr>
            <a:spLocks noChangeArrowheads="1" noChangeShapeType="1" noTextEdit="1"/>
          </p:cNvSpPr>
          <p:nvPr/>
        </p:nvSpPr>
        <p:spPr bwMode="auto">
          <a:xfrm>
            <a:off x="762000" y="5943600"/>
            <a:ext cx="48006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lõi nhiều sợi (lõi kép)</a:t>
            </a:r>
          </a:p>
        </p:txBody>
      </p:sp>
      <p:sp>
        <p:nvSpPr>
          <p:cNvPr id="29703" name="WordArt 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620077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(khi nối dây bằng vít, làm khoen đầu dây )</a:t>
            </a:r>
          </a:p>
        </p:txBody>
      </p:sp>
      <p:grpSp>
        <p:nvGrpSpPr>
          <p:cNvPr id="29704" name="Group 8"/>
          <p:cNvGrpSpPr>
            <a:grpSpLocks/>
          </p:cNvGrpSpPr>
          <p:nvPr/>
        </p:nvGrpSpPr>
        <p:grpSpPr bwMode="auto">
          <a:xfrm>
            <a:off x="1524000" y="76200"/>
            <a:ext cx="6248400" cy="749300"/>
            <a:chOff x="960" y="0"/>
            <a:chExt cx="3936" cy="472"/>
          </a:xfrm>
        </p:grpSpPr>
        <p:pic>
          <p:nvPicPr>
            <p:cNvPr id="2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3"/>
            <a:stretch>
              <a:fillRect/>
            </a:stretch>
          </p:blipFill>
          <p:spPr bwMode="auto">
            <a:xfrm>
              <a:off x="960" y="240"/>
              <a:ext cx="3936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621"/>
            <a:stretch>
              <a:fillRect/>
            </a:stretch>
          </p:blipFill>
          <p:spPr bwMode="auto">
            <a:xfrm>
              <a:off x="960" y="0"/>
              <a:ext cx="393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707" name="cheng2.wav">
            <a:hlinkClick r:id="" action="ppaction://media"/>
          </p:cNvPr>
          <p:cNvPicPr>
            <a:picLocks noRot="1" noChangeAspect="1" noChangeArrowheads="1"/>
          </p:cNvPicPr>
          <p:nvPr>
            <p:ph/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8" name="Picture 12" descr="khoen ho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55626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khoen kin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0"/>
            <a:ext cx="5629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khoen ho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19325"/>
            <a:ext cx="68865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khoen ho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962150"/>
            <a:ext cx="60769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khoen ho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66913"/>
            <a:ext cx="55626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17" descr="khoen kin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29200"/>
            <a:ext cx="7315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18" descr="khoen kin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29200"/>
            <a:ext cx="54006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Picture 19" descr="khoen kin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67088"/>
            <a:ext cx="53911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6" name="Picture 20" descr="khoen kin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19675"/>
            <a:ext cx="53911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Picture 21" descr="khoen kin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19575"/>
            <a:ext cx="53911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22" descr="khoen kin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14913"/>
            <a:ext cx="5391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23" descr="khoen kin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33925"/>
            <a:ext cx="53911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24" descr="khoen kin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00625"/>
            <a:ext cx="5391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25" descr="khoen kin 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00625"/>
            <a:ext cx="5391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26" descr="khoen kin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10088"/>
            <a:ext cx="5629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97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7" t="2740" r="-5556" b="32877"/>
          <a:stretch>
            <a:fillRect/>
          </a:stretch>
        </p:blipFill>
        <p:spPr bwMode="auto">
          <a:xfrm>
            <a:off x="2400300" y="2701925"/>
            <a:ext cx="28575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11" b="69862"/>
          <a:stretch>
            <a:fillRect/>
          </a:stretch>
        </p:blipFill>
        <p:spPr bwMode="auto">
          <a:xfrm>
            <a:off x="1790700" y="2730500"/>
            <a:ext cx="4000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1524000" y="0"/>
            <a:ext cx="6248400" cy="749300"/>
            <a:chOff x="960" y="0"/>
            <a:chExt cx="3936" cy="472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3"/>
            <a:stretch>
              <a:fillRect/>
            </a:stretch>
          </p:blipFill>
          <p:spPr bwMode="auto">
            <a:xfrm>
              <a:off x="960" y="240"/>
              <a:ext cx="3936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621"/>
            <a:stretch>
              <a:fillRect/>
            </a:stretch>
          </p:blipFill>
          <p:spPr bwMode="auto">
            <a:xfrm>
              <a:off x="960" y="0"/>
              <a:ext cx="393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27" name="Picture 7" descr="khoen ho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213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tuavit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977900"/>
            <a:ext cx="7334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khoen ho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213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v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4216400"/>
            <a:ext cx="5048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 descr="tuavit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876300"/>
            <a:ext cx="7334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 descr="v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076700"/>
            <a:ext cx="5048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3" t="41096" r="11111" b="-16438"/>
          <a:stretch>
            <a:fillRect/>
          </a:stretch>
        </p:blipFill>
        <p:spPr bwMode="auto">
          <a:xfrm>
            <a:off x="1562100" y="2971800"/>
            <a:ext cx="952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7" t="2740" r="-5556" b="32877"/>
          <a:stretch>
            <a:fillRect/>
          </a:stretch>
        </p:blipFill>
        <p:spPr bwMode="auto">
          <a:xfrm>
            <a:off x="8064500" y="2854325"/>
            <a:ext cx="28575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3" t="41096" r="11111" b="-16438"/>
          <a:stretch>
            <a:fillRect/>
          </a:stretch>
        </p:blipFill>
        <p:spPr bwMode="auto">
          <a:xfrm>
            <a:off x="7226300" y="3124200"/>
            <a:ext cx="952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11" b="69862"/>
          <a:stretch>
            <a:fillRect/>
          </a:stretch>
        </p:blipFill>
        <p:spPr bwMode="auto">
          <a:xfrm>
            <a:off x="7416800" y="2895600"/>
            <a:ext cx="4000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7" name="Picture 17" descr="werkzeug-15"/>
          <p:cNvPicPr>
            <a:picLocks noChangeAspect="1" noChangeArrowheads="1" noCrop="1"/>
          </p:cNvPicPr>
          <p:nvPr>
            <p:ph sz="quarter" idx="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938625">
            <a:off x="736600" y="1447800"/>
            <a:ext cx="30861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38" name="Picture 18" descr="werkzeug-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375">
            <a:off x="6400800" y="1295400"/>
            <a:ext cx="30861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heng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012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AutoShape 15"/>
          <p:cNvSpPr>
            <a:spLocks noChangeArrowheads="1"/>
          </p:cNvSpPr>
          <p:nvPr/>
        </p:nvSpPr>
        <p:spPr bwMode="gray">
          <a:xfrm>
            <a:off x="381000" y="685800"/>
            <a:ext cx="2514600" cy="88265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4101" name="AutoShape 15"/>
          <p:cNvSpPr>
            <a:spLocks noChangeArrowheads="1"/>
          </p:cNvSpPr>
          <p:nvPr/>
        </p:nvSpPr>
        <p:spPr bwMode="gray">
          <a:xfrm>
            <a:off x="2895600" y="685800"/>
            <a:ext cx="5486400" cy="88265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NỐI DÂY DẪN ĐIỆN</a:t>
            </a:r>
          </a:p>
        </p:txBody>
      </p:sp>
      <p:sp>
        <p:nvSpPr>
          <p:cNvPr id="4102" name="AutoShape 16">
            <a:hlinkClick r:id="rId5" action="ppaction://hlinksldjump"/>
          </p:cNvPr>
          <p:cNvSpPr>
            <a:spLocks noChangeArrowheads="1"/>
          </p:cNvSpPr>
          <p:nvPr/>
        </p:nvSpPr>
        <p:spPr bwMode="gray">
          <a:xfrm>
            <a:off x="1176338" y="1981200"/>
            <a:ext cx="6934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DỤNG CỤ, VẬT LIỆU, THIẾT BỊ</a:t>
            </a:r>
          </a:p>
        </p:txBody>
      </p:sp>
      <p:sp>
        <p:nvSpPr>
          <p:cNvPr id="4103" name="AutoShape 16"/>
          <p:cNvSpPr>
            <a:spLocks noChangeArrowheads="1"/>
          </p:cNvSpPr>
          <p:nvPr/>
        </p:nvSpPr>
        <p:spPr bwMode="gray">
          <a:xfrm>
            <a:off x="409575" y="1885950"/>
            <a:ext cx="685800" cy="6858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I.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04" name="AutoShape 16"/>
          <p:cNvSpPr>
            <a:spLocks noChangeArrowheads="1"/>
          </p:cNvSpPr>
          <p:nvPr/>
        </p:nvSpPr>
        <p:spPr bwMode="gray">
          <a:xfrm>
            <a:off x="1133475" y="2743200"/>
            <a:ext cx="6934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NỘI DUNG VÀ TRÌNH TỰ THỰC HÀNH</a:t>
            </a:r>
          </a:p>
        </p:txBody>
      </p:sp>
      <p:sp>
        <p:nvSpPr>
          <p:cNvPr id="4105" name="AutoShape 16"/>
          <p:cNvSpPr>
            <a:spLocks noChangeArrowheads="1"/>
          </p:cNvSpPr>
          <p:nvPr/>
        </p:nvSpPr>
        <p:spPr bwMode="gray">
          <a:xfrm>
            <a:off x="404813" y="2647950"/>
            <a:ext cx="685800" cy="6858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II.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"/>
                </p:tgtEl>
              </p:cMediaNode>
            </p:audio>
          </p:childTnLst>
        </p:cTn>
      </p:par>
    </p:tnLst>
    <p:bldLst>
      <p:bldP spid="4104" grpId="0" animBg="1"/>
      <p:bldP spid="410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1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7724" r="2170" b="53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WordArt 3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3962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Khoen lắp ngược chiều vặn vào của vít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1524000" y="0"/>
            <a:ext cx="6248400" cy="749300"/>
            <a:chOff x="960" y="0"/>
            <a:chExt cx="3936" cy="472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3"/>
            <a:stretch>
              <a:fillRect/>
            </a:stretch>
          </p:blipFill>
          <p:spPr bwMode="auto">
            <a:xfrm>
              <a:off x="960" y="240"/>
              <a:ext cx="3936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621"/>
            <a:stretch>
              <a:fillRect/>
            </a:stretch>
          </p:blipFill>
          <p:spPr bwMode="auto">
            <a:xfrm>
              <a:off x="960" y="0"/>
              <a:ext cx="393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4572000"/>
            <a:ext cx="22161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43400"/>
            <a:ext cx="21431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3"/>
          <a:stretch>
            <a:fillRect/>
          </a:stretch>
        </p:blipFill>
        <p:spPr bwMode="auto">
          <a:xfrm>
            <a:off x="5181600" y="3886200"/>
            <a:ext cx="3352800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4" name="Picture 10" descr="kinh l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kinh lup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23043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WordArt 12"/>
          <p:cNvSpPr>
            <a:spLocks noChangeArrowheads="1" noChangeShapeType="1" noTextEdit="1"/>
          </p:cNvSpPr>
          <p:nvPr/>
        </p:nvSpPr>
        <p:spPr bwMode="auto">
          <a:xfrm>
            <a:off x="152400" y="6019800"/>
            <a:ext cx="3962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Khoen lắp đúng chiều vặn vào của vít</a:t>
            </a:r>
          </a:p>
        </p:txBody>
      </p:sp>
      <p:pic>
        <p:nvPicPr>
          <p:cNvPr id="31757" name="Picture 13" descr="kinh lup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217646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6"/>
          <a:stretch>
            <a:fillRect/>
          </a:stretch>
        </p:blipFill>
        <p:spPr bwMode="auto">
          <a:xfrm>
            <a:off x="188913" y="4114800"/>
            <a:ext cx="3316287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9" name="Picture 15" descr="kinh l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90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4800600" y="1066800"/>
            <a:ext cx="4038600" cy="5410200"/>
          </a:xfrm>
          <a:prstGeom prst="rect">
            <a:avLst/>
          </a:prstGeom>
          <a:gradFill rotWithShape="1">
            <a:gsLst>
              <a:gs pos="0">
                <a:srgbClr val="EAEAEA">
                  <a:alpha val="64998"/>
                </a:srgbClr>
              </a:gs>
              <a:gs pos="100000">
                <a:srgbClr val="DDDDDD">
                  <a:alpha val="67998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4953000" y="1143000"/>
            <a:ext cx="3810000" cy="5257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 rot="4283854">
            <a:off x="4914900" y="1181100"/>
            <a:ext cx="3810000" cy="5257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5134E-6 L 0.25417 0.283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14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0685E-6 L -0.34583 0.4606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23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39" dur="2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04533E-6 L 0.12916 -0.364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8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10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1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7724" r="2170" b="53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khoen kin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966913"/>
            <a:ext cx="5629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2" name="Group 4"/>
          <p:cNvGrpSpPr>
            <a:grpSpLocks/>
          </p:cNvGrpSpPr>
          <p:nvPr/>
        </p:nvGrpSpPr>
        <p:grpSpPr bwMode="auto">
          <a:xfrm>
            <a:off x="5562600" y="1905000"/>
            <a:ext cx="1295400" cy="1295400"/>
            <a:chOff x="2544" y="1200"/>
            <a:chExt cx="816" cy="816"/>
          </a:xfrm>
        </p:grpSpPr>
        <p:grpSp>
          <p:nvGrpSpPr>
            <p:cNvPr id="2" name="Group 5"/>
            <p:cNvGrpSpPr>
              <a:grpSpLocks/>
            </p:cNvGrpSpPr>
            <p:nvPr/>
          </p:nvGrpSpPr>
          <p:grpSpPr bwMode="auto">
            <a:xfrm>
              <a:off x="2544" y="1200"/>
              <a:ext cx="816" cy="816"/>
              <a:chOff x="4272" y="2400"/>
              <a:chExt cx="1008" cy="1008"/>
            </a:xfrm>
          </p:grpSpPr>
          <p:sp>
            <p:nvSpPr>
              <p:cNvPr id="32786" name="Oval 6"/>
              <p:cNvSpPr>
                <a:spLocks noChangeArrowheads="1"/>
              </p:cNvSpPr>
              <p:nvPr/>
            </p:nvSpPr>
            <p:spPr bwMode="auto">
              <a:xfrm>
                <a:off x="4272" y="2400"/>
                <a:ext cx="1008" cy="100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2787" name="Line 7"/>
              <p:cNvSpPr>
                <a:spLocks noChangeShapeType="1"/>
              </p:cNvSpPr>
              <p:nvPr/>
            </p:nvSpPr>
            <p:spPr bwMode="auto">
              <a:xfrm>
                <a:off x="4704" y="2400"/>
                <a:ext cx="0" cy="10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8" name="Line 8"/>
              <p:cNvSpPr>
                <a:spLocks noChangeShapeType="1"/>
              </p:cNvSpPr>
              <p:nvPr/>
            </p:nvSpPr>
            <p:spPr bwMode="auto">
              <a:xfrm>
                <a:off x="4800" y="2400"/>
                <a:ext cx="0" cy="10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9"/>
            <p:cNvSpPr>
              <a:spLocks noChangeArrowheads="1"/>
            </p:cNvSpPr>
            <p:nvPr/>
          </p:nvSpPr>
          <p:spPr bwMode="auto">
            <a:xfrm>
              <a:off x="2880" y="1200"/>
              <a:ext cx="96" cy="8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2778" name="Group 10"/>
          <p:cNvGrpSpPr>
            <a:grpSpLocks/>
          </p:cNvGrpSpPr>
          <p:nvPr/>
        </p:nvGrpSpPr>
        <p:grpSpPr bwMode="auto">
          <a:xfrm>
            <a:off x="5562600" y="1905000"/>
            <a:ext cx="1295400" cy="1295400"/>
            <a:chOff x="2544" y="1200"/>
            <a:chExt cx="816" cy="816"/>
          </a:xfrm>
        </p:grpSpPr>
        <p:grpSp>
          <p:nvGrpSpPr>
            <p:cNvPr id="32779" name="Group 11"/>
            <p:cNvGrpSpPr>
              <a:grpSpLocks/>
            </p:cNvGrpSpPr>
            <p:nvPr/>
          </p:nvGrpSpPr>
          <p:grpSpPr bwMode="auto">
            <a:xfrm>
              <a:off x="2544" y="1200"/>
              <a:ext cx="816" cy="816"/>
              <a:chOff x="4272" y="2400"/>
              <a:chExt cx="1008" cy="1008"/>
            </a:xfrm>
          </p:grpSpPr>
          <p:sp>
            <p:nvSpPr>
              <p:cNvPr id="32781" name="Oval 12"/>
              <p:cNvSpPr>
                <a:spLocks noChangeArrowheads="1"/>
              </p:cNvSpPr>
              <p:nvPr/>
            </p:nvSpPr>
            <p:spPr bwMode="auto">
              <a:xfrm>
                <a:off x="4272" y="2400"/>
                <a:ext cx="1008" cy="100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2782" name="Line 13"/>
              <p:cNvSpPr>
                <a:spLocks noChangeShapeType="1"/>
              </p:cNvSpPr>
              <p:nvPr/>
            </p:nvSpPr>
            <p:spPr bwMode="auto">
              <a:xfrm>
                <a:off x="4704" y="2400"/>
                <a:ext cx="0" cy="10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Line 14"/>
              <p:cNvSpPr>
                <a:spLocks noChangeShapeType="1"/>
              </p:cNvSpPr>
              <p:nvPr/>
            </p:nvSpPr>
            <p:spPr bwMode="auto">
              <a:xfrm>
                <a:off x="4800" y="2400"/>
                <a:ext cx="0" cy="10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783" name="Rectangle 15"/>
            <p:cNvSpPr>
              <a:spLocks noChangeArrowheads="1"/>
            </p:cNvSpPr>
            <p:nvPr/>
          </p:nvSpPr>
          <p:spPr bwMode="auto">
            <a:xfrm>
              <a:off x="2880" y="1200"/>
              <a:ext cx="96" cy="8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2784" name="WordArt 16"/>
          <p:cNvSpPr>
            <a:spLocks noChangeArrowheads="1" noChangeShapeType="1" noTextEdit="1"/>
          </p:cNvSpPr>
          <p:nvPr/>
        </p:nvSpPr>
        <p:spPr bwMode="auto">
          <a:xfrm>
            <a:off x="6096000" y="3429000"/>
            <a:ext cx="25146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khoen kín</a:t>
            </a:r>
          </a:p>
        </p:txBody>
      </p:sp>
      <p:sp>
        <p:nvSpPr>
          <p:cNvPr id="32785" name="WordArt 17"/>
          <p:cNvSpPr>
            <a:spLocks noChangeArrowheads="1" noChangeShapeType="1" noTextEdit="1"/>
          </p:cNvSpPr>
          <p:nvPr/>
        </p:nvSpPr>
        <p:spPr bwMode="auto">
          <a:xfrm>
            <a:off x="838200" y="3962400"/>
            <a:ext cx="48006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lõi nhiều sợi</a:t>
            </a:r>
          </a:p>
        </p:txBody>
      </p:sp>
      <p:grpSp>
        <p:nvGrpSpPr>
          <p:cNvPr id="32776" name="Group 18"/>
          <p:cNvGrpSpPr>
            <a:grpSpLocks/>
          </p:cNvGrpSpPr>
          <p:nvPr/>
        </p:nvGrpSpPr>
        <p:grpSpPr bwMode="auto">
          <a:xfrm>
            <a:off x="1524000" y="0"/>
            <a:ext cx="6248400" cy="749300"/>
            <a:chOff x="960" y="0"/>
            <a:chExt cx="3936" cy="472"/>
          </a:xfrm>
        </p:grpSpPr>
        <p:pic>
          <p:nvPicPr>
            <p:cNvPr id="32777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3"/>
            <a:stretch>
              <a:fillRect/>
            </a:stretch>
          </p:blipFill>
          <p:spPr bwMode="auto">
            <a:xfrm>
              <a:off x="960" y="240"/>
              <a:ext cx="3936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621"/>
            <a:stretch>
              <a:fillRect/>
            </a:stretch>
          </p:blipFill>
          <p:spPr bwMode="auto">
            <a:xfrm>
              <a:off x="960" y="0"/>
              <a:ext cx="393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1524000" y="0"/>
            <a:ext cx="6248400" cy="749300"/>
            <a:chOff x="960" y="0"/>
            <a:chExt cx="3936" cy="472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3"/>
            <a:stretch>
              <a:fillRect/>
            </a:stretch>
          </p:blipFill>
          <p:spPr bwMode="auto">
            <a:xfrm>
              <a:off x="960" y="240"/>
              <a:ext cx="3936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621"/>
            <a:stretch>
              <a:fillRect/>
            </a:stretch>
          </p:blipFill>
          <p:spPr bwMode="auto">
            <a:xfrm>
              <a:off x="960" y="0"/>
              <a:ext cx="393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3200400" y="838200"/>
            <a:ext cx="2971800" cy="295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cs typeface="Arial" panose="020B0604020202020204" pitchFamily="34" charset="0"/>
              </a:rPr>
              <a:t>Nối bằng domino</a:t>
            </a:r>
          </a:p>
        </p:txBody>
      </p:sp>
      <p:grpSp>
        <p:nvGrpSpPr>
          <p:cNvPr id="33798" name="Group 6"/>
          <p:cNvGrpSpPr>
            <a:grpSpLocks/>
          </p:cNvGrpSpPr>
          <p:nvPr/>
        </p:nvGrpSpPr>
        <p:grpSpPr bwMode="auto">
          <a:xfrm>
            <a:off x="0" y="2895600"/>
            <a:ext cx="3568700" cy="228600"/>
            <a:chOff x="0" y="1440"/>
            <a:chExt cx="2248" cy="144"/>
          </a:xfrm>
        </p:grpSpPr>
        <p:pic>
          <p:nvPicPr>
            <p:cNvPr id="4" name="Picture 7" descr="khoen ho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90"/>
            <a:stretch>
              <a:fillRect/>
            </a:stretch>
          </p:blipFill>
          <p:spPr bwMode="auto">
            <a:xfrm>
              <a:off x="1200" y="1440"/>
              <a:ext cx="104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 descr="khoen ho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710"/>
            <a:stretch>
              <a:fillRect/>
            </a:stretch>
          </p:blipFill>
          <p:spPr bwMode="auto">
            <a:xfrm>
              <a:off x="0" y="1440"/>
              <a:ext cx="12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01" name="Group 9"/>
          <p:cNvGrpSpPr>
            <a:grpSpLocks/>
          </p:cNvGrpSpPr>
          <p:nvPr/>
        </p:nvGrpSpPr>
        <p:grpSpPr bwMode="auto">
          <a:xfrm>
            <a:off x="0" y="4038600"/>
            <a:ext cx="3568700" cy="228600"/>
            <a:chOff x="0" y="2592"/>
            <a:chExt cx="2248" cy="144"/>
          </a:xfrm>
        </p:grpSpPr>
        <p:pic>
          <p:nvPicPr>
            <p:cNvPr id="6" name="Picture 10" descr="khoen ho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90"/>
            <a:stretch>
              <a:fillRect/>
            </a:stretch>
          </p:blipFill>
          <p:spPr bwMode="auto">
            <a:xfrm>
              <a:off x="1200" y="2592"/>
              <a:ext cx="104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1" descr="khoen ho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710"/>
            <a:stretch>
              <a:fillRect/>
            </a:stretch>
          </p:blipFill>
          <p:spPr bwMode="auto">
            <a:xfrm>
              <a:off x="0" y="2592"/>
              <a:ext cx="12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04" name="Group 12"/>
          <p:cNvGrpSpPr>
            <a:grpSpLocks/>
          </p:cNvGrpSpPr>
          <p:nvPr/>
        </p:nvGrpSpPr>
        <p:grpSpPr bwMode="auto">
          <a:xfrm flipH="1">
            <a:off x="5575300" y="2895600"/>
            <a:ext cx="3568700" cy="228600"/>
            <a:chOff x="0" y="1440"/>
            <a:chExt cx="2248" cy="144"/>
          </a:xfrm>
        </p:grpSpPr>
        <p:pic>
          <p:nvPicPr>
            <p:cNvPr id="8" name="Picture 13" descr="khoen ho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90"/>
            <a:stretch>
              <a:fillRect/>
            </a:stretch>
          </p:blipFill>
          <p:spPr bwMode="auto">
            <a:xfrm>
              <a:off x="1200" y="1440"/>
              <a:ext cx="104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khoen ho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710"/>
            <a:stretch>
              <a:fillRect/>
            </a:stretch>
          </p:blipFill>
          <p:spPr bwMode="auto">
            <a:xfrm>
              <a:off x="0" y="1440"/>
              <a:ext cx="12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07" name="Group 15"/>
          <p:cNvGrpSpPr>
            <a:grpSpLocks/>
          </p:cNvGrpSpPr>
          <p:nvPr/>
        </p:nvGrpSpPr>
        <p:grpSpPr bwMode="auto">
          <a:xfrm flipH="1">
            <a:off x="5575300" y="4038600"/>
            <a:ext cx="3568700" cy="228600"/>
            <a:chOff x="0" y="2592"/>
            <a:chExt cx="2248" cy="144"/>
          </a:xfrm>
        </p:grpSpPr>
        <p:pic>
          <p:nvPicPr>
            <p:cNvPr id="10" name="Picture 16" descr="khoen ho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90"/>
            <a:stretch>
              <a:fillRect/>
            </a:stretch>
          </p:blipFill>
          <p:spPr bwMode="auto">
            <a:xfrm>
              <a:off x="1200" y="2592"/>
              <a:ext cx="104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7" descr="khoen ho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710"/>
            <a:stretch>
              <a:fillRect/>
            </a:stretch>
          </p:blipFill>
          <p:spPr bwMode="auto">
            <a:xfrm>
              <a:off x="0" y="2592"/>
              <a:ext cx="12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10" name="Picture 18" descr="tru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2828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19" descr="t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550"/>
            <a:ext cx="29146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20" descr="tr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4019550"/>
            <a:ext cx="29146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21" descr="tru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895600"/>
            <a:ext cx="2828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4" name="Picture 22" descr="tr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550"/>
            <a:ext cx="2905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5" name="Picture 23" descr="tr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38600"/>
            <a:ext cx="2905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24" descr="domino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56"/>
          <a:stretch>
            <a:fillRect/>
          </a:stretch>
        </p:blipFill>
        <p:spPr bwMode="auto">
          <a:xfrm>
            <a:off x="3733800" y="1524000"/>
            <a:ext cx="1638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7" name="Picture 25" descr="tr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2905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8" name="Picture 26" descr="tr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29175"/>
            <a:ext cx="2905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9" name="Picture 27" descr="domino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6"/>
          <a:stretch>
            <a:fillRect/>
          </a:stretch>
        </p:blipFill>
        <p:spPr bwMode="auto">
          <a:xfrm>
            <a:off x="3752850" y="3657600"/>
            <a:ext cx="16383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20364 -2.22222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1198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7341E-6 L 0.19115 1.7341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3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8385 -3.33333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7341E-6 L 0.19115 1.7341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8385 -3.33333E-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1524000" y="0"/>
            <a:ext cx="6248400" cy="749300"/>
            <a:chOff x="960" y="0"/>
            <a:chExt cx="3936" cy="472"/>
          </a:xfrm>
        </p:grpSpPr>
        <p:pic>
          <p:nvPicPr>
            <p:cNvPr id="3482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3"/>
            <a:stretch>
              <a:fillRect/>
            </a:stretch>
          </p:blipFill>
          <p:spPr bwMode="auto">
            <a:xfrm>
              <a:off x="960" y="240"/>
              <a:ext cx="3936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829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621"/>
            <a:stretch>
              <a:fillRect/>
            </a:stretch>
          </p:blipFill>
          <p:spPr bwMode="auto">
            <a:xfrm>
              <a:off x="960" y="0"/>
              <a:ext cx="393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4819" name="WordArt 5"/>
          <p:cNvSpPr>
            <a:spLocks noChangeArrowheads="1" noChangeShapeType="1" noTextEdit="1"/>
          </p:cNvSpPr>
          <p:nvPr/>
        </p:nvSpPr>
        <p:spPr bwMode="auto">
          <a:xfrm>
            <a:off x="3200400" y="838200"/>
            <a:ext cx="2971800" cy="295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cs typeface="Arial" panose="020B0604020202020204" pitchFamily="34" charset="0"/>
              </a:rPr>
              <a:t>Nối bằng domino</a:t>
            </a:r>
          </a:p>
        </p:txBody>
      </p:sp>
      <p:pic>
        <p:nvPicPr>
          <p:cNvPr id="34820" name="Picture 6" descr="t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2895600"/>
            <a:ext cx="2905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7" descr="tr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4876800"/>
            <a:ext cx="2905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8" descr="tr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895600"/>
            <a:ext cx="2905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9" descr="tr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4114800"/>
            <a:ext cx="2905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0" descr="t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4876800"/>
            <a:ext cx="2905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1" descr="t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4114800"/>
            <a:ext cx="2905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2" descr="domino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6"/>
          <a:stretch>
            <a:fillRect/>
          </a:stretch>
        </p:blipFill>
        <p:spPr bwMode="auto">
          <a:xfrm>
            <a:off x="3752850" y="3657600"/>
            <a:ext cx="16383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3" descr="domino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4" b="51456"/>
          <a:stretch>
            <a:fillRect/>
          </a:stretch>
        </p:blipFill>
        <p:spPr bwMode="auto">
          <a:xfrm>
            <a:off x="3733800" y="2205038"/>
            <a:ext cx="16383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06 Track 25.wav">
            <a:hlinkClick r:id="" action="ppaction://media"/>
          </p:cNvPr>
          <p:cNvPicPr>
            <a:picLocks noRot="1" noChangeAspect="1" noChangeArrowheads="1"/>
          </p:cNvPicPr>
          <p:nvPr>
            <p:ph sz="half" idx="1"/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3962400"/>
            <a:ext cx="3048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cheng2.wav">
            <a:hlinkClick r:id="" action="ppaction://media"/>
          </p:cNvPr>
          <p:cNvPicPr>
            <a:picLocks noRot="1" noChangeAspect="1" noChangeArrowheads="1"/>
          </p:cNvPicPr>
          <p:nvPr>
            <p:ph sz="half" idx="2"/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23"/>
          <a:stretch>
            <a:fillRect/>
          </a:stretch>
        </p:blipFill>
        <p:spPr bwMode="auto">
          <a:xfrm>
            <a:off x="2057400" y="457200"/>
            <a:ext cx="45196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3"/>
          <a:stretch>
            <a:fillRect/>
          </a:stretch>
        </p:blipFill>
        <p:spPr bwMode="auto">
          <a:xfrm>
            <a:off x="2038350" y="838200"/>
            <a:ext cx="451961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101013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8561388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7269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0600"/>
            <a:ext cx="8107363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1" name="Oval 11"/>
          <p:cNvSpPr>
            <a:spLocks noChangeArrowheads="1"/>
          </p:cNvSpPr>
          <p:nvPr/>
        </p:nvSpPr>
        <p:spPr bwMode="auto">
          <a:xfrm>
            <a:off x="8382000" y="2133600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52" name="Oval 12"/>
          <p:cNvSpPr>
            <a:spLocks noChangeArrowheads="1"/>
          </p:cNvSpPr>
          <p:nvPr/>
        </p:nvSpPr>
        <p:spPr bwMode="auto">
          <a:xfrm>
            <a:off x="7924800" y="4267200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53" name="Oval 13"/>
          <p:cNvSpPr>
            <a:spLocks noChangeArrowheads="1"/>
          </p:cNvSpPr>
          <p:nvPr/>
        </p:nvSpPr>
        <p:spPr bwMode="auto">
          <a:xfrm>
            <a:off x="8305800" y="5334000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0" fill="hold"/>
                                        <p:tgtEl>
                                          <p:spTgt spid="35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0404" fill="hold"/>
                                        <p:tgtEl>
                                          <p:spTgt spid="358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2"/>
                </p:tgtEl>
              </p:cMediaNode>
            </p:audio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3"/>
                </p:tgtEl>
              </p:cMediaNode>
            </p:audio>
          </p:childTnLst>
        </p:cTn>
      </p:par>
    </p:tnLst>
    <p:bldLst>
      <p:bldP spid="35851" grpId="0" animBg="1"/>
      <p:bldP spid="35852" grpId="0" animBg="1"/>
      <p:bldP spid="3585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ucc137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uccess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TV3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NHAC3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NHAC3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TV3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009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8750" r="93439" b="1805"/>
          <a:stretch>
            <a:fillRect/>
          </a:stretch>
        </p:blipFill>
        <p:spPr bwMode="auto"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009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8750" b="78601"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 descr="009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93781" b="1805"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5" name="Picture 11" descr="by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27432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luv4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24200"/>
            <a:ext cx="17621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 descr="redbu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90800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4" descr="redbu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5114" flipV="1">
            <a:off x="609600" y="2286000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redbu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5715000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 descr="redbu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72420" flipV="1">
            <a:off x="5867400" y="457200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 descr="redbu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72420" flipV="1">
            <a:off x="2924175" y="542925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8" descr="redbu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867400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" fill="hold"/>
                                        <p:tgtEl>
                                          <p:spTgt spid="368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5645" fill="hold"/>
                                        <p:tgtEl>
                                          <p:spTgt spid="368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0"/>
                </p:tgtEl>
              </p:cMediaNode>
            </p:audio>
            <p:audio>
              <p:cMediaNode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69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67"/>
                </p:tgtEl>
              </p:cMediaNode>
            </p:audio>
            <p:audio>
              <p:cMediaNode>
                <p:cTn id="4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68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6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TV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7526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2 day loi kep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7"/>
          <a:stretch>
            <a:fillRect/>
          </a:stretch>
        </p:blipFill>
        <p:spPr bwMode="auto">
          <a:xfrm>
            <a:off x="5029200" y="5156200"/>
            <a:ext cx="36576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khung1 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kem tuot day s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2349500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kem tuot day truo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36713"/>
            <a:ext cx="23717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kem kep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514475"/>
            <a:ext cx="12414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kem kep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147161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AutoShape 16">
            <a:hlinkClick r:id="rId11" action="ppaction://hlinksldjump"/>
          </p:cNvPr>
          <p:cNvSpPr>
            <a:spLocks noChangeArrowheads="1"/>
          </p:cNvSpPr>
          <p:nvPr/>
        </p:nvSpPr>
        <p:spPr bwMode="gray">
          <a:xfrm>
            <a:off x="1143000" y="533400"/>
            <a:ext cx="6934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DỤNG CỤ, VẬT LIỆU, THIẾT BỊ:</a:t>
            </a:r>
          </a:p>
        </p:txBody>
      </p:sp>
      <p:sp>
        <p:nvSpPr>
          <p:cNvPr id="5131" name="AutoShape 16"/>
          <p:cNvSpPr>
            <a:spLocks noChangeArrowheads="1"/>
          </p:cNvSpPr>
          <p:nvPr/>
        </p:nvSpPr>
        <p:spPr bwMode="gray">
          <a:xfrm>
            <a:off x="361950" y="438150"/>
            <a:ext cx="685800" cy="6858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I. </a:t>
            </a:r>
          </a:p>
        </p:txBody>
      </p:sp>
      <p:pic>
        <p:nvPicPr>
          <p:cNvPr id="5132" name="Picture 12" descr="day xanh loi d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44196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day do loi d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57800"/>
            <a:ext cx="42672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228600" y="1066800"/>
            <a:ext cx="8610600" cy="541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5" name="AutoShape 16"/>
          <p:cNvSpPr>
            <a:spLocks noChangeArrowheads="1"/>
          </p:cNvSpPr>
          <p:nvPr/>
        </p:nvSpPr>
        <p:spPr bwMode="gray">
          <a:xfrm>
            <a:off x="1133475" y="2533650"/>
            <a:ext cx="6934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NỘI DUNG VÀ TRÌNH TỰ THỰC HÀNH</a:t>
            </a:r>
          </a:p>
        </p:txBody>
      </p:sp>
      <p:sp>
        <p:nvSpPr>
          <p:cNvPr id="5136" name="AutoShape 16"/>
          <p:cNvSpPr>
            <a:spLocks noChangeArrowheads="1"/>
          </p:cNvSpPr>
          <p:nvPr/>
        </p:nvSpPr>
        <p:spPr bwMode="gray">
          <a:xfrm>
            <a:off x="404813" y="2438400"/>
            <a:ext cx="685800" cy="6858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II.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914400" y="3048000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1. Kiến thức hỗ trợ: </a:t>
            </a:r>
            <a:r>
              <a:rPr lang="en-US" altLang="en-US" sz="2400" i="1"/>
              <a:t>(Trang 23, 24 SGK)</a:t>
            </a:r>
            <a:endParaRPr lang="en-US" altLang="en-US" sz="2400" b="1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1219200" y="34290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a/ Các loại mối nối dây dẫn điện: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1295400" y="37338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- Mối nối thẳng (nối tiếp)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1295400" y="41148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- Mối nối rẽ nhánh (phân nhánh)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1281113" y="4495800"/>
            <a:ext cx="717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- Mối nối dùng phụ kiện (vít, hộp nối, domino…) </a:t>
            </a:r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1143000" y="3454400"/>
            <a:ext cx="73152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1314450" y="3724275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b. Yêu cầu mối nối: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1095375" y="4100513"/>
            <a:ext cx="3667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- Bề mặt tiếp xúc sạch.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1095375" y="4529138"/>
            <a:ext cx="3590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- Diện tích tiếp xúc lớn.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1095375" y="4943475"/>
            <a:ext cx="5038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- Gọn, chắc chắn, thẩm mỹ.</a:t>
            </a:r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1095375" y="5362575"/>
            <a:ext cx="374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- Bọc cách điện an toàn.</a:t>
            </a: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1295400" y="33528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a. Các loại mối nối dây dẫn điện:</a:t>
            </a: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1066800" y="1042988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- Kềm, kềm tuốt dây.</a:t>
            </a:r>
          </a:p>
        </p:txBody>
      </p:sp>
      <p:sp>
        <p:nvSpPr>
          <p:cNvPr id="5150" name="Text Box 30"/>
          <p:cNvSpPr txBox="1">
            <a:spLocks noChangeArrowheads="1"/>
          </p:cNvSpPr>
          <p:nvPr/>
        </p:nvSpPr>
        <p:spPr bwMode="auto">
          <a:xfrm>
            <a:off x="1066800" y="14478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- Dây lõi đơn, lõi nhiều sợi, giấy nhám,  </a:t>
            </a:r>
          </a:p>
        </p:txBody>
      </p:sp>
      <p:sp>
        <p:nvSpPr>
          <p:cNvPr id="5151" name="Text Box 31"/>
          <p:cNvSpPr txBox="1">
            <a:spLocks noChangeArrowheads="1"/>
          </p:cNvSpPr>
          <p:nvPr/>
        </p:nvSpPr>
        <p:spPr bwMode="auto">
          <a:xfrm>
            <a:off x="6858000" y="14478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nhựa</a:t>
            </a:r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1281113" y="1828800"/>
            <a:ext cx="4433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thông, chì hàn, mỏ hàn điện.  </a:t>
            </a:r>
          </a:p>
        </p:txBody>
      </p:sp>
      <p:sp>
        <p:nvSpPr>
          <p:cNvPr id="5153" name="Text Box 33"/>
          <p:cNvSpPr txBox="1">
            <a:spLocks noChangeArrowheads="1"/>
          </p:cNvSpPr>
          <p:nvPr/>
        </p:nvSpPr>
        <p:spPr bwMode="auto">
          <a:xfrm>
            <a:off x="6858000" y="14478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>
                    <a:alpha val="7607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B2B2B2"/>
                </a:solidFill>
              </a:rPr>
              <a:t>nhựa</a:t>
            </a:r>
          </a:p>
        </p:txBody>
      </p:sp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1281113" y="1828800"/>
            <a:ext cx="4433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4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B2B2B2"/>
                </a:solidFill>
              </a:rPr>
              <a:t>thông, chì hàn, mỏ hàn điện.</a:t>
            </a:r>
            <a:r>
              <a:rPr lang="en-US" altLang="en-US" sz="2400" b="1"/>
              <a:t>  </a:t>
            </a:r>
          </a:p>
        </p:txBody>
      </p:sp>
      <p:pic>
        <p:nvPicPr>
          <p:cNvPr id="5155" name="Picture 35" descr="day doi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863600"/>
            <a:ext cx="2159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6" name="Picture 36" descr="day doi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914400"/>
            <a:ext cx="238125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7" name="TV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" fill="hold"/>
                                        <p:tgtEl>
                                          <p:spTgt spid="5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141" fill="hold"/>
                                        <p:tgtEl>
                                          <p:spTgt spid="5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2"/>
                </p:tgtEl>
              </p:cMediaNode>
            </p:audio>
            <p:audio>
              <p:cMediaNode>
                <p:cTn id="1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57"/>
                </p:tgtEl>
              </p:cMediaNode>
            </p:audio>
          </p:childTnLst>
        </p:cTn>
      </p:par>
    </p:tnLst>
    <p:bldLst>
      <p:bldP spid="5134" grpId="0" animBg="1"/>
      <p:bldP spid="5135" grpId="0" animBg="1"/>
      <p:bldP spid="5136" grpId="0" animBg="1"/>
      <p:bldP spid="5137" grpId="0"/>
      <p:bldP spid="5138" grpId="0"/>
      <p:bldP spid="5139" grpId="0"/>
      <p:bldP spid="5140" grpId="0"/>
      <p:bldP spid="5141" grpId="0"/>
      <p:bldP spid="5142" grpId="0" animBg="1"/>
      <p:bldP spid="5143" grpId="0"/>
      <p:bldP spid="5144" grpId="0"/>
      <p:bldP spid="5145" grpId="0"/>
      <p:bldP spid="5146" grpId="0"/>
      <p:bldP spid="5147" grpId="0"/>
      <p:bldP spid="5148" grpId="0"/>
      <p:bldP spid="5149" grpId="0"/>
      <p:bldP spid="5150" grpId="0"/>
      <p:bldP spid="5151" grpId="0"/>
      <p:bldP spid="5152" grpId="0"/>
      <p:bldP spid="5153" grpId="0"/>
      <p:bldP spid="51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TV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cheng2.wav">
            <a:hlinkClick r:id="" action="ppaction://media"/>
          </p:cNvPr>
          <p:cNvPicPr>
            <a:picLocks noRot="1" noChangeAspect="1" noChangeArrowheads="1"/>
          </p:cNvPicPr>
          <p:nvPr>
            <p:ph/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53200"/>
            <a:ext cx="3048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 descr="khung1 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0" y="3276600"/>
            <a:ext cx="1733550" cy="1733550"/>
            <a:chOff x="192" y="1776"/>
            <a:chExt cx="1092" cy="1092"/>
          </a:xfrm>
        </p:grpSpPr>
        <p:grpSp>
          <p:nvGrpSpPr>
            <p:cNvPr id="6183" name="Group 6"/>
            <p:cNvGrpSpPr>
              <a:grpSpLocks/>
            </p:cNvGrpSpPr>
            <p:nvPr/>
          </p:nvGrpSpPr>
          <p:grpSpPr bwMode="auto">
            <a:xfrm>
              <a:off x="192" y="1776"/>
              <a:ext cx="1092" cy="1092"/>
              <a:chOff x="252" y="354"/>
              <a:chExt cx="1092" cy="1092"/>
            </a:xfrm>
          </p:grpSpPr>
          <p:sp>
            <p:nvSpPr>
              <p:cNvPr id="2" name="Oval 67"/>
              <p:cNvSpPr>
                <a:spLocks noChangeArrowheads="1"/>
              </p:cNvSpPr>
              <p:nvPr/>
            </p:nvSpPr>
            <p:spPr bwMode="auto">
              <a:xfrm>
                <a:off x="252" y="354"/>
                <a:ext cx="1092" cy="109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" name="Oval 68"/>
              <p:cNvSpPr>
                <a:spLocks noChangeArrowheads="1"/>
              </p:cNvSpPr>
              <p:nvPr/>
            </p:nvSpPr>
            <p:spPr bwMode="auto">
              <a:xfrm>
                <a:off x="306" y="393"/>
                <a:ext cx="989" cy="989"/>
              </a:xfrm>
              <a:prstGeom prst="ellipse">
                <a:avLst/>
              </a:prstGeom>
              <a:gradFill rotWithShape="1">
                <a:gsLst>
                  <a:gs pos="0">
                    <a:srgbClr val="576869"/>
                  </a:gs>
                  <a:gs pos="50000">
                    <a:schemeClr val="accent1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rtl="1">
                  <a:defRPr/>
                </a:pP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6184" name="Text Box 9"/>
            <p:cNvSpPr txBox="1">
              <a:spLocks noChangeArrowheads="1"/>
            </p:cNvSpPr>
            <p:nvPr/>
          </p:nvSpPr>
          <p:spPr bwMode="auto">
            <a:xfrm>
              <a:off x="225" y="2244"/>
              <a:ext cx="10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cách điện</a:t>
              </a:r>
            </a:p>
          </p:txBody>
        </p:sp>
        <p:sp>
          <p:nvSpPr>
            <p:cNvPr id="6185" name="Text Box 10"/>
            <p:cNvSpPr txBox="1">
              <a:spLocks noChangeArrowheads="1"/>
            </p:cNvSpPr>
            <p:nvPr/>
          </p:nvSpPr>
          <p:spPr bwMode="auto">
            <a:xfrm>
              <a:off x="336" y="2064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Bóc vỏ</a:t>
              </a:r>
            </a:p>
          </p:txBody>
        </p:sp>
      </p:grpSp>
      <p:grpSp>
        <p:nvGrpSpPr>
          <p:cNvPr id="6155" name="Group 11"/>
          <p:cNvGrpSpPr>
            <a:grpSpLocks/>
          </p:cNvGrpSpPr>
          <p:nvPr/>
        </p:nvGrpSpPr>
        <p:grpSpPr bwMode="auto">
          <a:xfrm>
            <a:off x="1924050" y="4953000"/>
            <a:ext cx="1938338" cy="1733550"/>
            <a:chOff x="1632" y="1680"/>
            <a:chExt cx="1221" cy="1092"/>
          </a:xfrm>
        </p:grpSpPr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1632" y="1680"/>
              <a:ext cx="1092" cy="1092"/>
              <a:chOff x="252" y="354"/>
              <a:chExt cx="1092" cy="1092"/>
            </a:xfrm>
          </p:grpSpPr>
          <p:sp>
            <p:nvSpPr>
              <p:cNvPr id="4" name="Oval 67"/>
              <p:cNvSpPr>
                <a:spLocks noChangeArrowheads="1"/>
              </p:cNvSpPr>
              <p:nvPr/>
            </p:nvSpPr>
            <p:spPr bwMode="auto">
              <a:xfrm>
                <a:off x="252" y="354"/>
                <a:ext cx="1092" cy="109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5" name="Oval 68"/>
              <p:cNvSpPr>
                <a:spLocks noChangeArrowheads="1"/>
              </p:cNvSpPr>
              <p:nvPr/>
            </p:nvSpPr>
            <p:spPr bwMode="auto">
              <a:xfrm>
                <a:off x="306" y="393"/>
                <a:ext cx="989" cy="989"/>
              </a:xfrm>
              <a:prstGeom prst="ellipse">
                <a:avLst/>
              </a:prstGeom>
              <a:gradFill rotWithShape="1">
                <a:gsLst>
                  <a:gs pos="0">
                    <a:srgbClr val="576869"/>
                  </a:gs>
                  <a:gs pos="50000">
                    <a:schemeClr val="accent1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rtl="1">
                  <a:defRPr/>
                </a:pP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6179" name="Text Box 15"/>
            <p:cNvSpPr txBox="1">
              <a:spLocks noChangeArrowheads="1"/>
            </p:cNvSpPr>
            <p:nvPr/>
          </p:nvSpPr>
          <p:spPr bwMode="auto">
            <a:xfrm>
              <a:off x="1827" y="2184"/>
              <a:ext cx="10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lõi dây</a:t>
              </a:r>
            </a:p>
          </p:txBody>
        </p:sp>
        <p:sp>
          <p:nvSpPr>
            <p:cNvPr id="6180" name="Text Box 16"/>
            <p:cNvSpPr txBox="1">
              <a:spLocks noChangeArrowheads="1"/>
            </p:cNvSpPr>
            <p:nvPr/>
          </p:nvSpPr>
          <p:spPr bwMode="auto">
            <a:xfrm>
              <a:off x="1677" y="1968"/>
              <a:ext cx="10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Làm sạch</a:t>
              </a:r>
            </a:p>
          </p:txBody>
        </p:sp>
      </p:grpSp>
      <p:grpSp>
        <p:nvGrpSpPr>
          <p:cNvPr id="6161" name="Group 17"/>
          <p:cNvGrpSpPr>
            <a:grpSpLocks/>
          </p:cNvGrpSpPr>
          <p:nvPr/>
        </p:nvGrpSpPr>
        <p:grpSpPr bwMode="auto">
          <a:xfrm>
            <a:off x="1990725" y="3200400"/>
            <a:ext cx="1733550" cy="1733550"/>
            <a:chOff x="2928" y="1680"/>
            <a:chExt cx="1092" cy="1092"/>
          </a:xfrm>
        </p:grpSpPr>
        <p:grpSp>
          <p:nvGrpSpPr>
            <p:cNvPr id="6174" name="Group 18"/>
            <p:cNvGrpSpPr>
              <a:grpSpLocks/>
            </p:cNvGrpSpPr>
            <p:nvPr/>
          </p:nvGrpSpPr>
          <p:grpSpPr bwMode="auto">
            <a:xfrm>
              <a:off x="2928" y="1680"/>
              <a:ext cx="1092" cy="1092"/>
              <a:chOff x="252" y="354"/>
              <a:chExt cx="1092" cy="1092"/>
            </a:xfrm>
          </p:grpSpPr>
          <p:sp>
            <p:nvSpPr>
              <p:cNvPr id="6" name="Oval 67"/>
              <p:cNvSpPr>
                <a:spLocks noChangeArrowheads="1"/>
              </p:cNvSpPr>
              <p:nvPr/>
            </p:nvSpPr>
            <p:spPr bwMode="auto">
              <a:xfrm>
                <a:off x="252" y="354"/>
                <a:ext cx="1092" cy="109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7" name="Oval 68"/>
              <p:cNvSpPr>
                <a:spLocks noChangeArrowheads="1"/>
              </p:cNvSpPr>
              <p:nvPr/>
            </p:nvSpPr>
            <p:spPr bwMode="auto">
              <a:xfrm>
                <a:off x="306" y="393"/>
                <a:ext cx="989" cy="989"/>
              </a:xfrm>
              <a:prstGeom prst="ellipse">
                <a:avLst/>
              </a:prstGeom>
              <a:gradFill rotWithShape="1">
                <a:gsLst>
                  <a:gs pos="0">
                    <a:srgbClr val="576869"/>
                  </a:gs>
                  <a:gs pos="50000">
                    <a:schemeClr val="accent1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rtl="1">
                  <a:defRPr/>
                </a:pP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6175" name="Text Box 21"/>
            <p:cNvSpPr txBox="1">
              <a:spLocks noChangeArrowheads="1"/>
            </p:cNvSpPr>
            <p:nvPr/>
          </p:nvSpPr>
          <p:spPr bwMode="auto">
            <a:xfrm>
              <a:off x="2991" y="2058"/>
              <a:ext cx="10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Nối dây</a:t>
              </a:r>
            </a:p>
          </p:txBody>
        </p:sp>
      </p:grpSp>
      <p:grpSp>
        <p:nvGrpSpPr>
          <p:cNvPr id="6166" name="Group 22"/>
          <p:cNvGrpSpPr>
            <a:grpSpLocks/>
          </p:cNvGrpSpPr>
          <p:nvPr/>
        </p:nvGrpSpPr>
        <p:grpSpPr bwMode="auto">
          <a:xfrm>
            <a:off x="0" y="5038725"/>
            <a:ext cx="1781175" cy="1733550"/>
            <a:chOff x="3504" y="2592"/>
            <a:chExt cx="1122" cy="1092"/>
          </a:xfrm>
        </p:grpSpPr>
        <p:grpSp>
          <p:nvGrpSpPr>
            <p:cNvPr id="6169" name="Group 23"/>
            <p:cNvGrpSpPr>
              <a:grpSpLocks/>
            </p:cNvGrpSpPr>
            <p:nvPr/>
          </p:nvGrpSpPr>
          <p:grpSpPr bwMode="auto">
            <a:xfrm>
              <a:off x="3504" y="2592"/>
              <a:ext cx="1092" cy="1092"/>
              <a:chOff x="252" y="354"/>
              <a:chExt cx="1092" cy="1092"/>
            </a:xfrm>
          </p:grpSpPr>
          <p:sp>
            <p:nvSpPr>
              <p:cNvPr id="8" name="Oval 67"/>
              <p:cNvSpPr>
                <a:spLocks noChangeArrowheads="1"/>
              </p:cNvSpPr>
              <p:nvPr/>
            </p:nvSpPr>
            <p:spPr bwMode="auto">
              <a:xfrm>
                <a:off x="252" y="354"/>
                <a:ext cx="1092" cy="109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Oval 68"/>
              <p:cNvSpPr>
                <a:spLocks noChangeArrowheads="1"/>
              </p:cNvSpPr>
              <p:nvPr/>
            </p:nvSpPr>
            <p:spPr bwMode="auto">
              <a:xfrm>
                <a:off x="306" y="393"/>
                <a:ext cx="989" cy="989"/>
              </a:xfrm>
              <a:prstGeom prst="ellipse">
                <a:avLst/>
              </a:prstGeom>
              <a:gradFill rotWithShape="1">
                <a:gsLst>
                  <a:gs pos="0">
                    <a:srgbClr val="576869"/>
                  </a:gs>
                  <a:gs pos="50000">
                    <a:schemeClr val="accent1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rtl="1">
                  <a:defRPr/>
                </a:pP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6170" name="Text Box 26"/>
            <p:cNvSpPr txBox="1">
              <a:spLocks noChangeArrowheads="1"/>
            </p:cNvSpPr>
            <p:nvPr/>
          </p:nvSpPr>
          <p:spPr bwMode="auto">
            <a:xfrm>
              <a:off x="3600" y="3096"/>
              <a:ext cx="10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mối nối</a:t>
              </a:r>
            </a:p>
          </p:txBody>
        </p:sp>
        <p:sp>
          <p:nvSpPr>
            <p:cNvPr id="6171" name="Text Box 27"/>
            <p:cNvSpPr txBox="1">
              <a:spLocks noChangeArrowheads="1"/>
            </p:cNvSpPr>
            <p:nvPr/>
          </p:nvSpPr>
          <p:spPr bwMode="auto">
            <a:xfrm>
              <a:off x="3549" y="2880"/>
              <a:ext cx="10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Kiểm tra</a:t>
              </a:r>
            </a:p>
          </p:txBody>
        </p:sp>
      </p:grpSp>
      <p:grpSp>
        <p:nvGrpSpPr>
          <p:cNvPr id="6172" name="Group 28"/>
          <p:cNvGrpSpPr>
            <a:grpSpLocks/>
          </p:cNvGrpSpPr>
          <p:nvPr/>
        </p:nvGrpSpPr>
        <p:grpSpPr bwMode="auto">
          <a:xfrm>
            <a:off x="3843338" y="3181350"/>
            <a:ext cx="1781175" cy="1733550"/>
            <a:chOff x="3504" y="1248"/>
            <a:chExt cx="1122" cy="1092"/>
          </a:xfrm>
        </p:grpSpPr>
        <p:grpSp>
          <p:nvGrpSpPr>
            <p:cNvPr id="6164" name="Group 29"/>
            <p:cNvGrpSpPr>
              <a:grpSpLocks/>
            </p:cNvGrpSpPr>
            <p:nvPr/>
          </p:nvGrpSpPr>
          <p:grpSpPr bwMode="auto">
            <a:xfrm>
              <a:off x="3504" y="1248"/>
              <a:ext cx="1092" cy="1092"/>
              <a:chOff x="252" y="354"/>
              <a:chExt cx="1092" cy="1092"/>
            </a:xfrm>
          </p:grpSpPr>
          <p:sp>
            <p:nvSpPr>
              <p:cNvPr id="10" name="Oval 67"/>
              <p:cNvSpPr>
                <a:spLocks noChangeArrowheads="1"/>
              </p:cNvSpPr>
              <p:nvPr/>
            </p:nvSpPr>
            <p:spPr bwMode="auto">
              <a:xfrm>
                <a:off x="252" y="354"/>
                <a:ext cx="1092" cy="109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Oval 68"/>
              <p:cNvSpPr>
                <a:spLocks noChangeArrowheads="1"/>
              </p:cNvSpPr>
              <p:nvPr/>
            </p:nvSpPr>
            <p:spPr bwMode="auto">
              <a:xfrm>
                <a:off x="306" y="393"/>
                <a:ext cx="989" cy="989"/>
              </a:xfrm>
              <a:prstGeom prst="ellipse">
                <a:avLst/>
              </a:prstGeom>
              <a:gradFill rotWithShape="1">
                <a:gsLst>
                  <a:gs pos="0">
                    <a:srgbClr val="576869"/>
                  </a:gs>
                  <a:gs pos="50000">
                    <a:schemeClr val="accent1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rtl="1">
                  <a:defRPr/>
                </a:pP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6165" name="Text Box 32"/>
            <p:cNvSpPr txBox="1">
              <a:spLocks noChangeArrowheads="1"/>
            </p:cNvSpPr>
            <p:nvPr/>
          </p:nvSpPr>
          <p:spPr bwMode="auto">
            <a:xfrm>
              <a:off x="3600" y="1752"/>
              <a:ext cx="10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mối nối</a:t>
              </a:r>
            </a:p>
          </p:txBody>
        </p:sp>
        <p:sp>
          <p:nvSpPr>
            <p:cNvPr id="13" name="Text Box 33"/>
            <p:cNvSpPr txBox="1">
              <a:spLocks noChangeArrowheads="1"/>
            </p:cNvSpPr>
            <p:nvPr/>
          </p:nvSpPr>
          <p:spPr bwMode="auto">
            <a:xfrm>
              <a:off x="3741" y="1536"/>
              <a:ext cx="6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Hàn</a:t>
              </a:r>
            </a:p>
          </p:txBody>
        </p:sp>
      </p:grpSp>
      <p:grpSp>
        <p:nvGrpSpPr>
          <p:cNvPr id="6178" name="Group 34"/>
          <p:cNvGrpSpPr>
            <a:grpSpLocks/>
          </p:cNvGrpSpPr>
          <p:nvPr/>
        </p:nvGrpSpPr>
        <p:grpSpPr bwMode="auto">
          <a:xfrm>
            <a:off x="3790950" y="4953000"/>
            <a:ext cx="1781175" cy="1733550"/>
            <a:chOff x="4014" y="2592"/>
            <a:chExt cx="1122" cy="1092"/>
          </a:xfrm>
        </p:grpSpPr>
        <p:grpSp>
          <p:nvGrpSpPr>
            <p:cNvPr id="6159" name="Group 35"/>
            <p:cNvGrpSpPr>
              <a:grpSpLocks/>
            </p:cNvGrpSpPr>
            <p:nvPr/>
          </p:nvGrpSpPr>
          <p:grpSpPr bwMode="auto">
            <a:xfrm>
              <a:off x="4014" y="2592"/>
              <a:ext cx="1092" cy="1092"/>
              <a:chOff x="252" y="354"/>
              <a:chExt cx="1092" cy="1092"/>
            </a:xfrm>
          </p:grpSpPr>
          <p:sp>
            <p:nvSpPr>
              <p:cNvPr id="4163" name="Oval 67"/>
              <p:cNvSpPr>
                <a:spLocks noChangeArrowheads="1"/>
              </p:cNvSpPr>
              <p:nvPr/>
            </p:nvSpPr>
            <p:spPr bwMode="auto">
              <a:xfrm>
                <a:off x="252" y="354"/>
                <a:ext cx="1092" cy="109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4164" name="Oval 68"/>
              <p:cNvSpPr>
                <a:spLocks noChangeArrowheads="1"/>
              </p:cNvSpPr>
              <p:nvPr/>
            </p:nvSpPr>
            <p:spPr bwMode="auto">
              <a:xfrm>
                <a:off x="306" y="393"/>
                <a:ext cx="989" cy="989"/>
              </a:xfrm>
              <a:prstGeom prst="ellipse">
                <a:avLst/>
              </a:prstGeom>
              <a:gradFill rotWithShape="1">
                <a:gsLst>
                  <a:gs pos="0">
                    <a:srgbClr val="576869"/>
                  </a:gs>
                  <a:gs pos="50000">
                    <a:schemeClr val="accent1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rtl="1">
                  <a:defRPr/>
                </a:pP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6160" name="Text Box 38"/>
            <p:cNvSpPr txBox="1">
              <a:spLocks noChangeArrowheads="1"/>
            </p:cNvSpPr>
            <p:nvPr/>
          </p:nvSpPr>
          <p:spPr bwMode="auto">
            <a:xfrm>
              <a:off x="4110" y="3096"/>
              <a:ext cx="10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mối nối</a:t>
              </a:r>
            </a:p>
          </p:txBody>
        </p:sp>
        <p:sp>
          <p:nvSpPr>
            <p:cNvPr id="14" name="Text Box 39"/>
            <p:cNvSpPr txBox="1">
              <a:spLocks noChangeArrowheads="1"/>
            </p:cNvSpPr>
            <p:nvPr/>
          </p:nvSpPr>
          <p:spPr bwMode="auto">
            <a:xfrm>
              <a:off x="4050" y="2880"/>
              <a:ext cx="10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Cách điện</a:t>
              </a:r>
            </a:p>
          </p:txBody>
        </p:sp>
      </p:grpSp>
      <p:sp>
        <p:nvSpPr>
          <p:cNvPr id="15" name="AutoShape 16"/>
          <p:cNvSpPr>
            <a:spLocks noChangeArrowheads="1"/>
          </p:cNvSpPr>
          <p:nvPr/>
        </p:nvSpPr>
        <p:spPr bwMode="gray">
          <a:xfrm>
            <a:off x="1133475" y="552450"/>
            <a:ext cx="6934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NỘI DUNG VÀ TRÌNH TỰ THỰC HÀNH</a:t>
            </a:r>
          </a:p>
        </p:txBody>
      </p:sp>
      <p:sp>
        <p:nvSpPr>
          <p:cNvPr id="6156" name="AutoShape 16"/>
          <p:cNvSpPr>
            <a:spLocks noChangeArrowheads="1"/>
          </p:cNvSpPr>
          <p:nvPr/>
        </p:nvSpPr>
        <p:spPr bwMode="gray">
          <a:xfrm>
            <a:off x="404813" y="457200"/>
            <a:ext cx="685800" cy="6858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II.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157" name="Text Box 42"/>
          <p:cNvSpPr txBox="1">
            <a:spLocks noChangeArrowheads="1"/>
          </p:cNvSpPr>
          <p:nvPr/>
        </p:nvSpPr>
        <p:spPr bwMode="auto">
          <a:xfrm>
            <a:off x="914400" y="1071563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1. Kiến thức hỗ trợ:</a:t>
            </a:r>
          </a:p>
        </p:txBody>
      </p:sp>
      <p:sp>
        <p:nvSpPr>
          <p:cNvPr id="6187" name="Text Box 43"/>
          <p:cNvSpPr txBox="1">
            <a:spLocks noChangeArrowheads="1"/>
          </p:cNvSpPr>
          <p:nvPr/>
        </p:nvSpPr>
        <p:spPr bwMode="auto">
          <a:xfrm>
            <a:off x="914400" y="13716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2. Quy trình chung: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" fill="hold"/>
                                        <p:tgtEl>
                                          <p:spTgt spid="6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0" fill="hold"/>
                                        <p:tgtEl>
                                          <p:spTgt spid="6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7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6"/>
                </p:tgtEl>
              </p:cMediaNode>
            </p:audio>
          </p:childTnLst>
        </p:cTn>
      </p:par>
    </p:tnLst>
    <p:bldLst>
      <p:bldP spid="61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hung1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6"/>
          <p:cNvSpPr>
            <a:spLocks noChangeArrowheads="1"/>
          </p:cNvSpPr>
          <p:nvPr/>
        </p:nvSpPr>
        <p:spPr bwMode="gray">
          <a:xfrm>
            <a:off x="1133475" y="552450"/>
            <a:ext cx="6934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NỘI DUNG VÀ TRÌNH TỰ THỰC HÀNH</a:t>
            </a:r>
          </a:p>
        </p:txBody>
      </p:sp>
      <p:sp>
        <p:nvSpPr>
          <p:cNvPr id="7172" name="AutoShape 16"/>
          <p:cNvSpPr>
            <a:spLocks noChangeArrowheads="1"/>
          </p:cNvSpPr>
          <p:nvPr/>
        </p:nvSpPr>
        <p:spPr bwMode="gray">
          <a:xfrm>
            <a:off x="404813" y="457200"/>
            <a:ext cx="685800" cy="6858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B2020F"/>
              </a:gs>
              <a:gs pos="50000">
                <a:srgbClr val="FC6C6F"/>
              </a:gs>
              <a:gs pos="100000">
                <a:srgbClr val="B2020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II.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14400" y="1071563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1. Kiến thức hỗ trợ: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914400" y="13716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2. Quy trình chung: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3352800" y="26670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gradFill rotWithShape="1">
            <a:gsLst>
              <a:gs pos="0">
                <a:srgbClr val="FF33CC"/>
              </a:gs>
              <a:gs pos="50000">
                <a:srgbClr val="FF0000"/>
              </a:gs>
              <a:gs pos="100000">
                <a:srgbClr val="FF33CC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6248400" y="27432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gradFill rotWithShape="1">
            <a:gsLst>
              <a:gs pos="0">
                <a:srgbClr val="FF33CC"/>
              </a:gs>
              <a:gs pos="50000">
                <a:srgbClr val="FF0000"/>
              </a:gs>
              <a:gs pos="100000">
                <a:srgbClr val="FF33CC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 rot="16267643" flipH="1">
            <a:off x="7581900" y="41529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gradFill rotWithShape="1">
            <a:gsLst>
              <a:gs pos="0">
                <a:srgbClr val="FF33CC"/>
              </a:gs>
              <a:gs pos="50000">
                <a:srgbClr val="FF0000"/>
              </a:gs>
              <a:gs pos="100000">
                <a:srgbClr val="FF33CC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 flipH="1">
            <a:off x="6172200" y="54102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gradFill rotWithShape="1">
            <a:gsLst>
              <a:gs pos="0">
                <a:srgbClr val="FF33CC"/>
              </a:gs>
              <a:gs pos="50000">
                <a:srgbClr val="FF0000"/>
              </a:gs>
              <a:gs pos="100000">
                <a:srgbClr val="FF33CC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 flipH="1">
            <a:off x="3429000" y="54102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gradFill rotWithShape="1">
            <a:gsLst>
              <a:gs pos="0">
                <a:srgbClr val="FF33CC"/>
              </a:gs>
              <a:gs pos="50000">
                <a:srgbClr val="FF0000"/>
              </a:gs>
              <a:gs pos="100000">
                <a:srgbClr val="FF33CC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180" name="Group 12"/>
          <p:cNvGrpSpPr>
            <a:grpSpLocks/>
          </p:cNvGrpSpPr>
          <p:nvPr/>
        </p:nvGrpSpPr>
        <p:grpSpPr bwMode="auto">
          <a:xfrm>
            <a:off x="0" y="3276600"/>
            <a:ext cx="1733550" cy="1733550"/>
            <a:chOff x="192" y="1776"/>
            <a:chExt cx="1092" cy="1092"/>
          </a:xfrm>
        </p:grpSpPr>
        <p:grpSp>
          <p:nvGrpSpPr>
            <p:cNvPr id="7214" name="Group 13"/>
            <p:cNvGrpSpPr>
              <a:grpSpLocks/>
            </p:cNvGrpSpPr>
            <p:nvPr/>
          </p:nvGrpSpPr>
          <p:grpSpPr bwMode="auto">
            <a:xfrm>
              <a:off x="192" y="1776"/>
              <a:ext cx="1092" cy="1092"/>
              <a:chOff x="252" y="354"/>
              <a:chExt cx="1092" cy="1092"/>
            </a:xfrm>
          </p:grpSpPr>
          <p:sp>
            <p:nvSpPr>
              <p:cNvPr id="2" name="Oval 67"/>
              <p:cNvSpPr>
                <a:spLocks noChangeArrowheads="1"/>
              </p:cNvSpPr>
              <p:nvPr/>
            </p:nvSpPr>
            <p:spPr bwMode="auto">
              <a:xfrm>
                <a:off x="252" y="354"/>
                <a:ext cx="1092" cy="109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" name="Oval 68"/>
              <p:cNvSpPr>
                <a:spLocks noChangeArrowheads="1"/>
              </p:cNvSpPr>
              <p:nvPr/>
            </p:nvSpPr>
            <p:spPr bwMode="auto">
              <a:xfrm>
                <a:off x="306" y="393"/>
                <a:ext cx="989" cy="989"/>
              </a:xfrm>
              <a:prstGeom prst="ellipse">
                <a:avLst/>
              </a:prstGeom>
              <a:gradFill rotWithShape="1">
                <a:gsLst>
                  <a:gs pos="0">
                    <a:srgbClr val="576869"/>
                  </a:gs>
                  <a:gs pos="50000">
                    <a:schemeClr val="accent1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rtl="1">
                  <a:defRPr/>
                </a:pP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225" y="2244"/>
              <a:ext cx="10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cách điện</a:t>
              </a: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336" y="2064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Bóc vỏ</a:t>
              </a:r>
            </a:p>
          </p:txBody>
        </p:sp>
      </p:grpSp>
      <p:grpSp>
        <p:nvGrpSpPr>
          <p:cNvPr id="7186" name="Group 18"/>
          <p:cNvGrpSpPr>
            <a:grpSpLocks/>
          </p:cNvGrpSpPr>
          <p:nvPr/>
        </p:nvGrpSpPr>
        <p:grpSpPr bwMode="auto">
          <a:xfrm>
            <a:off x="1919288" y="4953000"/>
            <a:ext cx="1938337" cy="1733550"/>
            <a:chOff x="1632" y="1680"/>
            <a:chExt cx="1221" cy="1092"/>
          </a:xfrm>
        </p:grpSpPr>
        <p:grpSp>
          <p:nvGrpSpPr>
            <p:cNvPr id="14" name="Group 19"/>
            <p:cNvGrpSpPr>
              <a:grpSpLocks/>
            </p:cNvGrpSpPr>
            <p:nvPr/>
          </p:nvGrpSpPr>
          <p:grpSpPr bwMode="auto">
            <a:xfrm>
              <a:off x="1632" y="1680"/>
              <a:ext cx="1092" cy="1092"/>
              <a:chOff x="252" y="354"/>
              <a:chExt cx="1092" cy="1092"/>
            </a:xfrm>
          </p:grpSpPr>
          <p:sp>
            <p:nvSpPr>
              <p:cNvPr id="4" name="Oval 67"/>
              <p:cNvSpPr>
                <a:spLocks noChangeArrowheads="1"/>
              </p:cNvSpPr>
              <p:nvPr/>
            </p:nvSpPr>
            <p:spPr bwMode="auto">
              <a:xfrm>
                <a:off x="252" y="354"/>
                <a:ext cx="1092" cy="109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5" name="Oval 68"/>
              <p:cNvSpPr>
                <a:spLocks noChangeArrowheads="1"/>
              </p:cNvSpPr>
              <p:nvPr/>
            </p:nvSpPr>
            <p:spPr bwMode="auto">
              <a:xfrm>
                <a:off x="306" y="393"/>
                <a:ext cx="989" cy="989"/>
              </a:xfrm>
              <a:prstGeom prst="ellipse">
                <a:avLst/>
              </a:prstGeom>
              <a:gradFill rotWithShape="1">
                <a:gsLst>
                  <a:gs pos="0">
                    <a:srgbClr val="576869"/>
                  </a:gs>
                  <a:gs pos="50000">
                    <a:schemeClr val="accent1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rtl="1">
                  <a:defRPr/>
                </a:pP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7210" name="Text Box 22"/>
            <p:cNvSpPr txBox="1">
              <a:spLocks noChangeArrowheads="1"/>
            </p:cNvSpPr>
            <p:nvPr/>
          </p:nvSpPr>
          <p:spPr bwMode="auto">
            <a:xfrm>
              <a:off x="1827" y="2184"/>
              <a:ext cx="10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lõi dây</a:t>
              </a:r>
            </a:p>
          </p:txBody>
        </p:sp>
        <p:sp>
          <p:nvSpPr>
            <p:cNvPr id="7211" name="Text Box 23"/>
            <p:cNvSpPr txBox="1">
              <a:spLocks noChangeArrowheads="1"/>
            </p:cNvSpPr>
            <p:nvPr/>
          </p:nvSpPr>
          <p:spPr bwMode="auto">
            <a:xfrm>
              <a:off x="1677" y="1968"/>
              <a:ext cx="10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Làm sạch</a:t>
              </a:r>
            </a:p>
          </p:txBody>
        </p:sp>
      </p:grpSp>
      <p:grpSp>
        <p:nvGrpSpPr>
          <p:cNvPr id="7192" name="Group 24"/>
          <p:cNvGrpSpPr>
            <a:grpSpLocks/>
          </p:cNvGrpSpPr>
          <p:nvPr/>
        </p:nvGrpSpPr>
        <p:grpSpPr bwMode="auto">
          <a:xfrm>
            <a:off x="1990725" y="3200400"/>
            <a:ext cx="1733550" cy="1733550"/>
            <a:chOff x="2928" y="1680"/>
            <a:chExt cx="1092" cy="1092"/>
          </a:xfrm>
        </p:grpSpPr>
        <p:grpSp>
          <p:nvGrpSpPr>
            <p:cNvPr id="7205" name="Group 25"/>
            <p:cNvGrpSpPr>
              <a:grpSpLocks/>
            </p:cNvGrpSpPr>
            <p:nvPr/>
          </p:nvGrpSpPr>
          <p:grpSpPr bwMode="auto">
            <a:xfrm>
              <a:off x="2928" y="1680"/>
              <a:ext cx="1092" cy="1092"/>
              <a:chOff x="252" y="354"/>
              <a:chExt cx="1092" cy="1092"/>
            </a:xfrm>
          </p:grpSpPr>
          <p:sp>
            <p:nvSpPr>
              <p:cNvPr id="6" name="Oval 67"/>
              <p:cNvSpPr>
                <a:spLocks noChangeArrowheads="1"/>
              </p:cNvSpPr>
              <p:nvPr/>
            </p:nvSpPr>
            <p:spPr bwMode="auto">
              <a:xfrm>
                <a:off x="252" y="354"/>
                <a:ext cx="1092" cy="109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7" name="Oval 68"/>
              <p:cNvSpPr>
                <a:spLocks noChangeArrowheads="1"/>
              </p:cNvSpPr>
              <p:nvPr/>
            </p:nvSpPr>
            <p:spPr bwMode="auto">
              <a:xfrm>
                <a:off x="306" y="393"/>
                <a:ext cx="989" cy="989"/>
              </a:xfrm>
              <a:prstGeom prst="ellipse">
                <a:avLst/>
              </a:prstGeom>
              <a:gradFill rotWithShape="1">
                <a:gsLst>
                  <a:gs pos="0">
                    <a:srgbClr val="576869"/>
                  </a:gs>
                  <a:gs pos="50000">
                    <a:schemeClr val="accent1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rtl="1">
                  <a:defRPr/>
                </a:pP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7206" name="Text Box 28"/>
            <p:cNvSpPr txBox="1">
              <a:spLocks noChangeArrowheads="1"/>
            </p:cNvSpPr>
            <p:nvPr/>
          </p:nvSpPr>
          <p:spPr bwMode="auto">
            <a:xfrm>
              <a:off x="2991" y="2058"/>
              <a:ext cx="10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Nối dây</a:t>
              </a:r>
            </a:p>
          </p:txBody>
        </p:sp>
      </p:grpSp>
      <p:grpSp>
        <p:nvGrpSpPr>
          <p:cNvPr id="7197" name="Group 29"/>
          <p:cNvGrpSpPr>
            <a:grpSpLocks/>
          </p:cNvGrpSpPr>
          <p:nvPr/>
        </p:nvGrpSpPr>
        <p:grpSpPr bwMode="auto">
          <a:xfrm>
            <a:off x="0" y="5038725"/>
            <a:ext cx="1781175" cy="1733550"/>
            <a:chOff x="3504" y="2592"/>
            <a:chExt cx="1122" cy="1092"/>
          </a:xfrm>
        </p:grpSpPr>
        <p:grpSp>
          <p:nvGrpSpPr>
            <p:cNvPr id="7200" name="Group 30"/>
            <p:cNvGrpSpPr>
              <a:grpSpLocks/>
            </p:cNvGrpSpPr>
            <p:nvPr/>
          </p:nvGrpSpPr>
          <p:grpSpPr bwMode="auto">
            <a:xfrm>
              <a:off x="3504" y="2592"/>
              <a:ext cx="1092" cy="1092"/>
              <a:chOff x="252" y="354"/>
              <a:chExt cx="1092" cy="1092"/>
            </a:xfrm>
          </p:grpSpPr>
          <p:sp>
            <p:nvSpPr>
              <p:cNvPr id="8" name="Oval 67"/>
              <p:cNvSpPr>
                <a:spLocks noChangeArrowheads="1"/>
              </p:cNvSpPr>
              <p:nvPr/>
            </p:nvSpPr>
            <p:spPr bwMode="auto">
              <a:xfrm>
                <a:off x="252" y="354"/>
                <a:ext cx="1092" cy="109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Oval 68"/>
              <p:cNvSpPr>
                <a:spLocks noChangeArrowheads="1"/>
              </p:cNvSpPr>
              <p:nvPr/>
            </p:nvSpPr>
            <p:spPr bwMode="auto">
              <a:xfrm>
                <a:off x="306" y="393"/>
                <a:ext cx="989" cy="989"/>
              </a:xfrm>
              <a:prstGeom prst="ellipse">
                <a:avLst/>
              </a:prstGeom>
              <a:gradFill rotWithShape="1">
                <a:gsLst>
                  <a:gs pos="0">
                    <a:srgbClr val="576869"/>
                  </a:gs>
                  <a:gs pos="50000">
                    <a:schemeClr val="accent1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rtl="1">
                  <a:defRPr/>
                </a:pP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7201" name="Text Box 33"/>
            <p:cNvSpPr txBox="1">
              <a:spLocks noChangeArrowheads="1"/>
            </p:cNvSpPr>
            <p:nvPr/>
          </p:nvSpPr>
          <p:spPr bwMode="auto">
            <a:xfrm>
              <a:off x="3600" y="3096"/>
              <a:ext cx="10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mối nối</a:t>
              </a:r>
            </a:p>
          </p:txBody>
        </p:sp>
        <p:sp>
          <p:nvSpPr>
            <p:cNvPr id="7202" name="Text Box 34"/>
            <p:cNvSpPr txBox="1">
              <a:spLocks noChangeArrowheads="1"/>
            </p:cNvSpPr>
            <p:nvPr/>
          </p:nvSpPr>
          <p:spPr bwMode="auto">
            <a:xfrm>
              <a:off x="3549" y="2880"/>
              <a:ext cx="10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Kiểm tra</a:t>
              </a:r>
            </a:p>
          </p:txBody>
        </p:sp>
      </p:grpSp>
      <p:grpSp>
        <p:nvGrpSpPr>
          <p:cNvPr id="7203" name="Group 35"/>
          <p:cNvGrpSpPr>
            <a:grpSpLocks/>
          </p:cNvGrpSpPr>
          <p:nvPr/>
        </p:nvGrpSpPr>
        <p:grpSpPr bwMode="auto">
          <a:xfrm>
            <a:off x="3838575" y="3181350"/>
            <a:ext cx="1781175" cy="1733550"/>
            <a:chOff x="3504" y="1248"/>
            <a:chExt cx="1122" cy="1092"/>
          </a:xfrm>
        </p:grpSpPr>
        <p:grpSp>
          <p:nvGrpSpPr>
            <p:cNvPr id="7195" name="Group 36"/>
            <p:cNvGrpSpPr>
              <a:grpSpLocks/>
            </p:cNvGrpSpPr>
            <p:nvPr/>
          </p:nvGrpSpPr>
          <p:grpSpPr bwMode="auto">
            <a:xfrm>
              <a:off x="3504" y="1248"/>
              <a:ext cx="1092" cy="1092"/>
              <a:chOff x="252" y="354"/>
              <a:chExt cx="1092" cy="1092"/>
            </a:xfrm>
          </p:grpSpPr>
          <p:sp>
            <p:nvSpPr>
              <p:cNvPr id="10" name="Oval 67"/>
              <p:cNvSpPr>
                <a:spLocks noChangeArrowheads="1"/>
              </p:cNvSpPr>
              <p:nvPr/>
            </p:nvSpPr>
            <p:spPr bwMode="auto">
              <a:xfrm>
                <a:off x="252" y="354"/>
                <a:ext cx="1092" cy="109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Oval 68"/>
              <p:cNvSpPr>
                <a:spLocks noChangeArrowheads="1"/>
              </p:cNvSpPr>
              <p:nvPr/>
            </p:nvSpPr>
            <p:spPr bwMode="auto">
              <a:xfrm>
                <a:off x="306" y="393"/>
                <a:ext cx="989" cy="989"/>
              </a:xfrm>
              <a:prstGeom prst="ellipse">
                <a:avLst/>
              </a:prstGeom>
              <a:gradFill rotWithShape="1">
                <a:gsLst>
                  <a:gs pos="0">
                    <a:srgbClr val="576869"/>
                  </a:gs>
                  <a:gs pos="50000">
                    <a:schemeClr val="accent1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rtl="1">
                  <a:defRPr/>
                </a:pP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7196" name="Text Box 39"/>
            <p:cNvSpPr txBox="1">
              <a:spLocks noChangeArrowheads="1"/>
            </p:cNvSpPr>
            <p:nvPr/>
          </p:nvSpPr>
          <p:spPr bwMode="auto">
            <a:xfrm>
              <a:off x="3600" y="1752"/>
              <a:ext cx="10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mối nối</a:t>
              </a: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3741" y="1536"/>
              <a:ext cx="6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Hàn</a:t>
              </a:r>
            </a:p>
          </p:txBody>
        </p:sp>
      </p:grpSp>
      <p:grpSp>
        <p:nvGrpSpPr>
          <p:cNvPr id="7209" name="Group 41"/>
          <p:cNvGrpSpPr>
            <a:grpSpLocks/>
          </p:cNvGrpSpPr>
          <p:nvPr/>
        </p:nvGrpSpPr>
        <p:grpSpPr bwMode="auto">
          <a:xfrm>
            <a:off x="3790950" y="4953000"/>
            <a:ext cx="1781175" cy="1733550"/>
            <a:chOff x="4014" y="2592"/>
            <a:chExt cx="1122" cy="1092"/>
          </a:xfrm>
        </p:grpSpPr>
        <p:grpSp>
          <p:nvGrpSpPr>
            <p:cNvPr id="7190" name="Group 42"/>
            <p:cNvGrpSpPr>
              <a:grpSpLocks/>
            </p:cNvGrpSpPr>
            <p:nvPr/>
          </p:nvGrpSpPr>
          <p:grpSpPr bwMode="auto">
            <a:xfrm>
              <a:off x="4014" y="2592"/>
              <a:ext cx="1092" cy="1092"/>
              <a:chOff x="252" y="354"/>
              <a:chExt cx="1092" cy="1092"/>
            </a:xfrm>
          </p:grpSpPr>
          <p:sp>
            <p:nvSpPr>
              <p:cNvPr id="4163" name="Oval 67"/>
              <p:cNvSpPr>
                <a:spLocks noChangeArrowheads="1"/>
              </p:cNvSpPr>
              <p:nvPr/>
            </p:nvSpPr>
            <p:spPr bwMode="auto">
              <a:xfrm>
                <a:off x="252" y="354"/>
                <a:ext cx="1092" cy="109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4164" name="Oval 68"/>
              <p:cNvSpPr>
                <a:spLocks noChangeArrowheads="1"/>
              </p:cNvSpPr>
              <p:nvPr/>
            </p:nvSpPr>
            <p:spPr bwMode="auto">
              <a:xfrm>
                <a:off x="306" y="393"/>
                <a:ext cx="989" cy="989"/>
              </a:xfrm>
              <a:prstGeom prst="ellipse">
                <a:avLst/>
              </a:prstGeom>
              <a:gradFill rotWithShape="1">
                <a:gsLst>
                  <a:gs pos="0">
                    <a:srgbClr val="576869"/>
                  </a:gs>
                  <a:gs pos="50000">
                    <a:schemeClr val="accent1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rtl="1">
                  <a:defRPr/>
                </a:pP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7191" name="Text Box 45"/>
            <p:cNvSpPr txBox="1">
              <a:spLocks noChangeArrowheads="1"/>
            </p:cNvSpPr>
            <p:nvPr/>
          </p:nvSpPr>
          <p:spPr bwMode="auto">
            <a:xfrm>
              <a:off x="4110" y="3096"/>
              <a:ext cx="10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mối nối</a:t>
              </a:r>
            </a:p>
          </p:txBody>
        </p:sp>
        <p:sp>
          <p:nvSpPr>
            <p:cNvPr id="16" name="Text Box 46"/>
            <p:cNvSpPr txBox="1">
              <a:spLocks noChangeArrowheads="1"/>
            </p:cNvSpPr>
            <p:nvPr/>
          </p:nvSpPr>
          <p:spPr bwMode="auto">
            <a:xfrm>
              <a:off x="4050" y="2880"/>
              <a:ext cx="10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</a:rPr>
                <a:t>Cách điện</a:t>
              </a:r>
            </a:p>
          </p:txBody>
        </p:sp>
      </p:grpSp>
      <p:sp>
        <p:nvSpPr>
          <p:cNvPr id="7215" name="Oval 47"/>
          <p:cNvSpPr>
            <a:spLocks noChangeArrowheads="1"/>
          </p:cNvSpPr>
          <p:nvPr/>
        </p:nvSpPr>
        <p:spPr bwMode="auto">
          <a:xfrm>
            <a:off x="4133850" y="4662488"/>
            <a:ext cx="1736725" cy="1736725"/>
          </a:xfrm>
          <a:prstGeom prst="ellipse">
            <a:avLst/>
          </a:prstGeom>
          <a:solidFill>
            <a:srgbClr val="DDDDDD">
              <a:alpha val="70195"/>
            </a:srgbClr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6" name="Oval 48"/>
          <p:cNvSpPr>
            <a:spLocks noChangeArrowheads="1"/>
          </p:cNvSpPr>
          <p:nvPr/>
        </p:nvSpPr>
        <p:spPr bwMode="auto">
          <a:xfrm>
            <a:off x="1443038" y="4724400"/>
            <a:ext cx="1736725" cy="1736725"/>
          </a:xfrm>
          <a:prstGeom prst="ellipse">
            <a:avLst/>
          </a:prstGeom>
          <a:solidFill>
            <a:srgbClr val="DDDDDD">
              <a:alpha val="70195"/>
            </a:srgbClr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7" name="AutoShape 49"/>
          <p:cNvSpPr>
            <a:spLocks noChangeArrowheads="1"/>
          </p:cNvSpPr>
          <p:nvPr/>
        </p:nvSpPr>
        <p:spPr bwMode="auto">
          <a:xfrm flipH="1">
            <a:off x="6172200" y="54102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B2B2B2">
              <a:alpha val="67058"/>
            </a:srgbClr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8" name="AutoShape 50"/>
          <p:cNvSpPr>
            <a:spLocks noChangeArrowheads="1"/>
          </p:cNvSpPr>
          <p:nvPr/>
        </p:nvSpPr>
        <p:spPr bwMode="auto">
          <a:xfrm flipH="1">
            <a:off x="3429000" y="54102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B2B2B2">
              <a:alpha val="67058"/>
            </a:srgbClr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79191E-6 L 0.15521 -0.1817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9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5.78035E-8 L 0.25035 -0.4259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21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5.78035E-8 L 0.55417 -0.15954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-7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9306E-6 L 0.7677 -0.0504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85" y="-2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62428E-6 L 0.03281 0.22057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" y="110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5.78035E-8 L -0.25642 -0.03168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-1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 animBg="1"/>
      <p:bldP spid="7177" grpId="0" animBg="1"/>
      <p:bldP spid="7178" grpId="0" animBg="1"/>
      <p:bldP spid="7179" grpId="0" animBg="1"/>
      <p:bldP spid="7215" grpId="0" animBg="1"/>
      <p:bldP spid="7216" grpId="0" animBg="1"/>
      <p:bldP spid="7217" grpId="0" animBg="1"/>
      <p:bldP spid="72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V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succ1207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success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006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AutoShape 15"/>
          <p:cNvSpPr>
            <a:spLocks noChangeArrowheads="1"/>
          </p:cNvSpPr>
          <p:nvPr/>
        </p:nvSpPr>
        <p:spPr bwMode="gray">
          <a:xfrm>
            <a:off x="0" y="115888"/>
            <a:ext cx="9144000" cy="474662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ớc 1: Bóc vỏ cách </a:t>
            </a:r>
            <a: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iện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028700"/>
            <a:ext cx="35528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028700"/>
            <a:ext cx="35528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028700"/>
            <a:ext cx="35528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028700"/>
            <a:ext cx="35528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028700"/>
            <a:ext cx="35528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028700"/>
            <a:ext cx="35528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028700"/>
            <a:ext cx="35528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 descr="kem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66800"/>
            <a:ext cx="17907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AutoShape 14"/>
          <p:cNvSpPr>
            <a:spLocks noChangeArrowheads="1"/>
          </p:cNvSpPr>
          <p:nvPr/>
        </p:nvSpPr>
        <p:spPr bwMode="auto">
          <a:xfrm rot="-1903980">
            <a:off x="7620000" y="1828800"/>
            <a:ext cx="1066800" cy="304800"/>
          </a:xfrm>
          <a:prstGeom prst="lef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7" name="WordArt 15"/>
          <p:cNvSpPr>
            <a:spLocks noChangeArrowheads="1" noChangeShapeType="1" noTextEdit="1"/>
          </p:cNvSpPr>
          <p:nvPr/>
        </p:nvSpPr>
        <p:spPr bwMode="auto">
          <a:xfrm>
            <a:off x="1485900" y="666750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THẲNG 2 DÂY LÕI ĐƠN)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5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4"/>
                </p:tgtEl>
              </p:cMediaNode>
            </p:audio>
          </p:childTnLst>
        </p:cTn>
      </p:par>
    </p:tnLst>
    <p:bldLst>
      <p:bldP spid="8197" grpId="0" animBg="1"/>
      <p:bldP spid="8206" grpId="0" animBg="1"/>
      <p:bldP spid="8206" grpId="1" animBg="1"/>
      <p:bldP spid="820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0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5"/>
          <p:cNvSpPr>
            <a:spLocks noChangeArrowheads="1"/>
          </p:cNvSpPr>
          <p:nvPr/>
        </p:nvSpPr>
        <p:spPr bwMode="gray">
          <a:xfrm>
            <a:off x="0" y="115888"/>
            <a:ext cx="9144000" cy="474662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ớc 1: Bóc vỏ cách </a:t>
            </a:r>
            <a: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iện</a:t>
            </a:r>
          </a:p>
        </p:txBody>
      </p:sp>
      <p:pic>
        <p:nvPicPr>
          <p:cNvPr id="9220" name="Picture 4" descr="tuot day loi d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028700"/>
            <a:ext cx="35528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1485900" y="666750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THẲNG 2 DÂY LÕI ĐƠN)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TV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00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AutoShape 15"/>
          <p:cNvSpPr>
            <a:spLocks noChangeArrowheads="1"/>
          </p:cNvSpPr>
          <p:nvPr/>
        </p:nvSpPr>
        <p:spPr bwMode="gray">
          <a:xfrm>
            <a:off x="0" y="115888"/>
            <a:ext cx="9144000" cy="474662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ớc 2: Làm sạch lõi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71675"/>
            <a:ext cx="68580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71675"/>
            <a:ext cx="68580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7" name="WordArt 7"/>
          <p:cNvSpPr>
            <a:spLocks noChangeArrowheads="1" noChangeShapeType="1" noTextEdit="1"/>
          </p:cNvSpPr>
          <p:nvPr/>
        </p:nvSpPr>
        <p:spPr bwMode="auto">
          <a:xfrm>
            <a:off x="1485900" y="666750"/>
            <a:ext cx="670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(NỐI THẲNG 2 DÂY LÕI ĐƠN)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1" fill="hold"/>
                                        <p:tgtEl>
                                          <p:spTgt spid="1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774</Words>
  <Application>Microsoft Office PowerPoint</Application>
  <PresentationFormat>On-screen Show (4:3)</PresentationFormat>
  <Paragraphs>135</Paragraphs>
  <Slides>35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Wingdings 3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Cong nghe</dc:creator>
  <cp:lastModifiedBy>XuanHoang</cp:lastModifiedBy>
  <cp:revision>72</cp:revision>
  <dcterms:created xsi:type="dcterms:W3CDTF">2009-04-13T11:54:25Z</dcterms:created>
  <dcterms:modified xsi:type="dcterms:W3CDTF">2021-10-01T07:36:28Z</dcterms:modified>
</cp:coreProperties>
</file>