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45DC4-E4AC-4124-B129-8DFDFB975A7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D5B04-D17D-41D2-AD36-9424FE39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2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CẤU TRÚC THAM GIA VÀO QUÁ TRÌNH THOÁT HƠI NƯỚC Ở LÁ: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TẦNG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+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KHỔNG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CẤU TẠO CỦA LÁ THÍCH NGHI VỚI CHỨC NĂNG THOÁT HƠI NƯỚC.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 2 cấu</a:t>
            </a:r>
            <a:r>
              <a:rPr lang="vi-V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trúc này: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Hơi</a:t>
            </a:r>
            <a:r>
              <a:rPr lang="vi-V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nước chủ yếu thoát ra ở đâu? </a:t>
            </a:r>
            <a:r>
              <a:rPr lang="vi-VN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(kk vừa có thể đóng mở, mặt dưới là nào cũng có)</a:t>
            </a:r>
            <a:endParaRPr lang="vi-VN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Symbol" panose="05050102010706020507" pitchFamily="18" charset="2"/>
              <a:buNone/>
            </a:pP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vi-V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thoát hơi nước ở 2 con đường này diễn ra ntn =&gt; </a:t>
            </a:r>
            <a:r>
              <a:rPr lang="en-US" sz="1200" b="1" u="dotDotDash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2/ HAI CON </a:t>
            </a:r>
            <a:r>
              <a:rPr lang="en-US" sz="1200" b="1" u="dotDotDash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b="1" u="dotDotDash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dotDotDash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THOÁT</a:t>
            </a:r>
            <a:r>
              <a:rPr lang="en-US" sz="1200" b="1" u="dotDotDash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dotDotDash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HƠI</a:t>
            </a:r>
            <a:r>
              <a:rPr lang="en-US" sz="1200" b="1" u="dotDotDash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dotDotDash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b="1" u="dotDotDash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69A22-6BB8-455E-972E-FCA81DE6B72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2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DFF-2684-4726-A798-D45D0863E1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086E-08A5-4BB8-8F63-EA9F7C41B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0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DFF-2684-4726-A798-D45D0863E1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086E-08A5-4BB8-8F63-EA9F7C41B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5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DFF-2684-4726-A798-D45D0863E1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086E-08A5-4BB8-8F63-EA9F7C41B0F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022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DFF-2684-4726-A798-D45D0863E1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086E-08A5-4BB8-8F63-EA9F7C41B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42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DFF-2684-4726-A798-D45D0863E1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086E-08A5-4BB8-8F63-EA9F7C41B0F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3064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DFF-2684-4726-A798-D45D0863E1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086E-08A5-4BB8-8F63-EA9F7C41B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DFF-2684-4726-A798-D45D0863E1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086E-08A5-4BB8-8F63-EA9F7C41B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8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DFF-2684-4726-A798-D45D0863E1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086E-08A5-4BB8-8F63-EA9F7C41B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2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DFF-2684-4726-A798-D45D0863E1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086E-08A5-4BB8-8F63-EA9F7C41B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DFF-2684-4726-A798-D45D0863E1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086E-08A5-4BB8-8F63-EA9F7C41B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8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DFF-2684-4726-A798-D45D0863E1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086E-08A5-4BB8-8F63-EA9F7C41B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8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DFF-2684-4726-A798-D45D0863E1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086E-08A5-4BB8-8F63-EA9F7C41B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5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DFF-2684-4726-A798-D45D0863E1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086E-08A5-4BB8-8F63-EA9F7C41B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2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DFF-2684-4726-A798-D45D0863E1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086E-08A5-4BB8-8F63-EA9F7C41B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6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DFF-2684-4726-A798-D45D0863E1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086E-08A5-4BB8-8F63-EA9F7C41B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0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DFF-2684-4726-A798-D45D0863E1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086E-08A5-4BB8-8F63-EA9F7C41B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6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2BDFF-2684-4726-A798-D45D0863E1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FD086E-08A5-4BB8-8F63-EA9F7C41B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596" y="1698968"/>
            <a:ext cx="6259237" cy="1495336"/>
          </a:xfrm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83,84 - 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22: Quang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58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1850" y="417238"/>
            <a:ext cx="8112421" cy="582506"/>
          </a:xfrm>
        </p:spPr>
        <p:txBody>
          <a:bodyPr/>
          <a:lstStyle/>
          <a:p>
            <a:pPr algn="l"/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4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79" y="1112560"/>
            <a:ext cx="8241792" cy="1142960"/>
          </a:xfrm>
        </p:spPr>
        <p:txBody>
          <a:bodyPr>
            <a:noAutofit/>
          </a:bodyPr>
          <a:lstStyle/>
          <a:p>
            <a:pPr algn="l"/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1851" y="2572512"/>
            <a:ext cx="7283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76" y="4059938"/>
            <a:ext cx="3755136" cy="1907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0" y="4059937"/>
            <a:ext cx="3394118" cy="180536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674108" y="4634961"/>
            <a:ext cx="1100328" cy="655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2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9184"/>
            <a:ext cx="9064074" cy="117043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871" y="1499616"/>
            <a:ext cx="5904105" cy="48158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77334" y="1845432"/>
            <a:ext cx="3572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030" y="4094855"/>
            <a:ext cx="4309194" cy="233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0121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9184"/>
            <a:ext cx="9064074" cy="117043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562166" cy="388077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230880" y="4437888"/>
            <a:ext cx="1572768" cy="1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30880" y="4450080"/>
            <a:ext cx="1524000" cy="65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1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9184"/>
            <a:ext cx="9064074" cy="117043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9616"/>
            <a:ext cx="10562166" cy="3880773"/>
          </a:xfrm>
        </p:spPr>
        <p:txBody>
          <a:bodyPr>
            <a:norm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22701"/>
              </p:ext>
            </p:extLst>
          </p:nvPr>
        </p:nvGraphicFramePr>
        <p:xfrm>
          <a:off x="812800" y="2466736"/>
          <a:ext cx="8465313" cy="3348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771">
                  <a:extLst>
                    <a:ext uri="{9D8B030D-6E8A-4147-A177-3AD203B41FA5}">
                      <a16:colId xmlns:a16="http://schemas.microsoft.com/office/drawing/2014/main" val="2700530258"/>
                    </a:ext>
                  </a:extLst>
                </a:gridCol>
                <a:gridCol w="2821771">
                  <a:extLst>
                    <a:ext uri="{9D8B030D-6E8A-4147-A177-3AD203B41FA5}">
                      <a16:colId xmlns:a16="http://schemas.microsoft.com/office/drawing/2014/main" val="7839708"/>
                    </a:ext>
                  </a:extLst>
                </a:gridCol>
                <a:gridCol w="2821771">
                  <a:extLst>
                    <a:ext uri="{9D8B030D-6E8A-4147-A177-3AD203B41FA5}">
                      <a16:colId xmlns:a16="http://schemas.microsoft.com/office/drawing/2014/main" val="2691748110"/>
                    </a:ext>
                  </a:extLst>
                </a:gridCol>
              </a:tblGrid>
              <a:tr h="931465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endParaRPr lang="en-US" sz="2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59921"/>
                  </a:ext>
                </a:extLst>
              </a:tr>
              <a:tr h="604346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Phiến</a:t>
                      </a:r>
                      <a:r>
                        <a:rPr lang="en-US" sz="2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en-US" sz="2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388384"/>
                  </a:ext>
                </a:extLst>
              </a:tr>
              <a:tr h="604346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lạp</a:t>
                      </a:r>
                      <a:endParaRPr lang="en-US" sz="2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582332"/>
                  </a:ext>
                </a:extLst>
              </a:tr>
              <a:tr h="604346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Gân</a:t>
                      </a:r>
                      <a:r>
                        <a:rPr lang="en-US" sz="2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417259"/>
                  </a:ext>
                </a:extLst>
              </a:tr>
              <a:tr h="604346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khổng</a:t>
                      </a:r>
                      <a:endParaRPr lang="en-US" sz="2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260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1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9184"/>
            <a:ext cx="9064074" cy="117043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063507"/>
              </p:ext>
            </p:extLst>
          </p:nvPr>
        </p:nvGraphicFramePr>
        <p:xfrm>
          <a:off x="5425440" y="1966102"/>
          <a:ext cx="5742432" cy="40047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4144">
                  <a:extLst>
                    <a:ext uri="{9D8B030D-6E8A-4147-A177-3AD203B41FA5}">
                      <a16:colId xmlns:a16="http://schemas.microsoft.com/office/drawing/2014/main" val="825482440"/>
                    </a:ext>
                  </a:extLst>
                </a:gridCol>
                <a:gridCol w="1914144">
                  <a:extLst>
                    <a:ext uri="{9D8B030D-6E8A-4147-A177-3AD203B41FA5}">
                      <a16:colId xmlns:a16="http://schemas.microsoft.com/office/drawing/2014/main" val="3177218998"/>
                    </a:ext>
                  </a:extLst>
                </a:gridCol>
                <a:gridCol w="1914144">
                  <a:extLst>
                    <a:ext uri="{9D8B030D-6E8A-4147-A177-3AD203B41FA5}">
                      <a16:colId xmlns:a16="http://schemas.microsoft.com/office/drawing/2014/main" val="1294613981"/>
                    </a:ext>
                  </a:extLst>
                </a:gridCol>
              </a:tblGrid>
              <a:tr h="1657826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2400" b="1" dirty="0" err="1"/>
                        <a:t>Bộ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phận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2400" b="1" dirty="0" err="1"/>
                        <a:t>Đặc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điểm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Vai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trò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trong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quang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hợp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33783"/>
                  </a:ext>
                </a:extLst>
              </a:tr>
              <a:tr h="1657826">
                <a:tc>
                  <a:txBody>
                    <a:bodyPr/>
                    <a:lstStyle/>
                    <a:p>
                      <a:pPr algn="ctr" fontAlgn="t"/>
                      <a:endParaRPr lang="en-US" sz="2400" b="1" dirty="0">
                        <a:effectLst/>
                      </a:endParaRPr>
                    </a:p>
                    <a:p>
                      <a:pPr algn="ctr" fontAlgn="t"/>
                      <a:endParaRPr lang="en-US" sz="2400" b="1" dirty="0">
                        <a:effectLst/>
                      </a:endParaRPr>
                    </a:p>
                    <a:p>
                      <a:pPr algn="ctr" fontAlgn="t"/>
                      <a:r>
                        <a:rPr lang="en-US" sz="2400" b="1" dirty="0" err="1">
                          <a:effectLst/>
                        </a:rPr>
                        <a:t>Phiến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lá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dirty="0">
                        <a:effectLst/>
                      </a:endParaRPr>
                    </a:p>
                    <a:p>
                      <a:pPr algn="ctr" fontAlgn="t"/>
                      <a:endParaRPr lang="en-US" sz="2400" b="1" dirty="0">
                        <a:effectLst/>
                      </a:endParaRPr>
                    </a:p>
                    <a:p>
                      <a:pPr algn="ctr" fontAlgn="t"/>
                      <a:r>
                        <a:rPr lang="en-US" sz="2400" b="1" dirty="0" err="1">
                          <a:effectLst/>
                        </a:rPr>
                        <a:t>Dạng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bản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mỏng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effectLst/>
                        </a:rPr>
                        <a:t>Giúp tăng diện tích bề mặt → Hấp thu được nhiều ánh sáng hơn.</a:t>
                      </a:r>
                      <a:endParaRPr lang="vi-VN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89836429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2036064"/>
            <a:ext cx="4706111" cy="38648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369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9184"/>
            <a:ext cx="9064074" cy="117043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7373"/>
            <a:ext cx="8596668" cy="4503990"/>
          </a:xfrm>
        </p:spPr>
        <p:txBody>
          <a:bodyPr>
            <a:normAutofit/>
          </a:bodyPr>
          <a:lstStyle/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93" y="2670049"/>
            <a:ext cx="3259374" cy="2913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2670049"/>
            <a:ext cx="3243072" cy="2913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2670049"/>
            <a:ext cx="2840736" cy="291388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112347" y="5726592"/>
            <a:ext cx="2097024" cy="862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38463" y="5700575"/>
            <a:ext cx="201366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2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993620" y="3701088"/>
            <a:ext cx="642066" cy="1961731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682240" y="5583936"/>
            <a:ext cx="902208" cy="25495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036967" y="4557950"/>
            <a:ext cx="456522" cy="131279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3843023" y="3672020"/>
            <a:ext cx="742667" cy="23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972070" y="3669676"/>
            <a:ext cx="742667" cy="23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35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 animBg="1"/>
      <p:bldP spid="12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9184"/>
            <a:ext cx="9064074" cy="117043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68" y="1694688"/>
            <a:ext cx="3864864" cy="3157728"/>
          </a:xfr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6925056" y="5132832"/>
            <a:ext cx="2816352" cy="755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590603"/>
              </p:ext>
            </p:extLst>
          </p:nvPr>
        </p:nvGraphicFramePr>
        <p:xfrm>
          <a:off x="548640" y="2023873"/>
          <a:ext cx="5132832" cy="32814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0944">
                  <a:extLst>
                    <a:ext uri="{9D8B030D-6E8A-4147-A177-3AD203B41FA5}">
                      <a16:colId xmlns:a16="http://schemas.microsoft.com/office/drawing/2014/main" val="974380704"/>
                    </a:ext>
                  </a:extLst>
                </a:gridCol>
                <a:gridCol w="1710944">
                  <a:extLst>
                    <a:ext uri="{9D8B030D-6E8A-4147-A177-3AD203B41FA5}">
                      <a16:colId xmlns:a16="http://schemas.microsoft.com/office/drawing/2014/main" val="2250893534"/>
                    </a:ext>
                  </a:extLst>
                </a:gridCol>
                <a:gridCol w="1710944">
                  <a:extLst>
                    <a:ext uri="{9D8B030D-6E8A-4147-A177-3AD203B41FA5}">
                      <a16:colId xmlns:a16="http://schemas.microsoft.com/office/drawing/2014/main" val="3294114677"/>
                    </a:ext>
                  </a:extLst>
                </a:gridCol>
              </a:tblGrid>
              <a:tr h="1080244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3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endParaRPr lang="en-US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3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3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3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27090"/>
                  </a:ext>
                </a:extLst>
              </a:tr>
              <a:tr h="2138443"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Gân lá</a:t>
                      </a:r>
                      <a:endParaRPr lang="en-US" sz="23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nhiều ở phiến lá</a:t>
                      </a:r>
                      <a:endParaRPr lang="pt-BR" sz="2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3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3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3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3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3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3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3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3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vi-VN" sz="2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540997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4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9184"/>
            <a:ext cx="9064074" cy="117043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80288" y="2048257"/>
          <a:ext cx="10021824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880">
                  <a:extLst>
                    <a:ext uri="{9D8B030D-6E8A-4147-A177-3AD203B41FA5}">
                      <a16:colId xmlns:a16="http://schemas.microsoft.com/office/drawing/2014/main" val="974380704"/>
                    </a:ext>
                  </a:extLst>
                </a:gridCol>
                <a:gridCol w="3230880">
                  <a:extLst>
                    <a:ext uri="{9D8B030D-6E8A-4147-A177-3AD203B41FA5}">
                      <a16:colId xmlns:a16="http://schemas.microsoft.com/office/drawing/2014/main" val="2250893534"/>
                    </a:ext>
                  </a:extLst>
                </a:gridCol>
                <a:gridCol w="3560064">
                  <a:extLst>
                    <a:ext uri="{9D8B030D-6E8A-4147-A177-3AD203B41FA5}">
                      <a16:colId xmlns:a16="http://schemas.microsoft.com/office/drawing/2014/main" val="3294114677"/>
                    </a:ext>
                  </a:extLst>
                </a:gridCol>
              </a:tblGrid>
              <a:tr h="1080244"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27090"/>
                  </a:ext>
                </a:extLst>
              </a:tr>
              <a:tr h="21384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ctr" fontAlgn="t"/>
                      <a:endParaRPr lang="en-US" sz="2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khổng</a:t>
                      </a:r>
                      <a:endParaRPr lang="en-US" sz="2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nơi carbon dioxide (nguyên liệu của quá trình quang hợp) từ bên ngoài vào trong lá và khí oxygen đi từ trong lá ra ngoài môi trường.</a:t>
                      </a:r>
                      <a:endParaRPr lang="vi-VN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540997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4398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3.bp.blogspot.com/-xblwNYZs2YM/T8A2UHZy91I/AAAAAAAAAIo/l1FSBJE0OnM/s1600/103654047-STOMAT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81151" y="1769746"/>
            <a:ext cx="4242435" cy="47529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56" y="2041526"/>
            <a:ext cx="4559935" cy="4323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Trình bày cơ chế đóng mở khí khổng chính xác nhấ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81" y="1769111"/>
            <a:ext cx="1576705" cy="164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6146" idx="3"/>
            <a:endCxn id="9" idx="0"/>
          </p:cNvCxnSpPr>
          <p:nvPr/>
        </p:nvCxnSpPr>
        <p:spPr>
          <a:xfrm>
            <a:off x="5823593" y="4146510"/>
            <a:ext cx="897890" cy="15633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55659" y="5709771"/>
            <a:ext cx="13322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khổng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39916" y="2702560"/>
            <a:ext cx="668655" cy="222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62369" y="2321671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cutin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1487804" y="344382"/>
            <a:ext cx="8534019" cy="116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 cap="none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901826" y="922020"/>
            <a:ext cx="6443345" cy="487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 cap="none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90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6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9184"/>
            <a:ext cx="9064074" cy="1170432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67968"/>
            <a:ext cx="10562166" cy="3880773"/>
          </a:xfrm>
        </p:spPr>
        <p:txBody>
          <a:bodyPr>
            <a:normAutofit/>
          </a:bodyPr>
          <a:lstStyle/>
          <a:p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093949"/>
              </p:ext>
            </p:extLst>
          </p:nvPr>
        </p:nvGraphicFramePr>
        <p:xfrm>
          <a:off x="976714" y="1816607"/>
          <a:ext cx="8630582" cy="4864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771">
                  <a:extLst>
                    <a:ext uri="{9D8B030D-6E8A-4147-A177-3AD203B41FA5}">
                      <a16:colId xmlns:a16="http://schemas.microsoft.com/office/drawing/2014/main" val="2700530258"/>
                    </a:ext>
                  </a:extLst>
                </a:gridCol>
                <a:gridCol w="2821771">
                  <a:extLst>
                    <a:ext uri="{9D8B030D-6E8A-4147-A177-3AD203B41FA5}">
                      <a16:colId xmlns:a16="http://schemas.microsoft.com/office/drawing/2014/main" val="7839708"/>
                    </a:ext>
                  </a:extLst>
                </a:gridCol>
                <a:gridCol w="2987040">
                  <a:extLst>
                    <a:ext uri="{9D8B030D-6E8A-4147-A177-3AD203B41FA5}">
                      <a16:colId xmlns:a16="http://schemas.microsoft.com/office/drawing/2014/main" val="2691748110"/>
                    </a:ext>
                  </a:extLst>
                </a:gridCol>
              </a:tblGrid>
              <a:tr h="993996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endParaRPr lang="en-US" sz="2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59921"/>
                  </a:ext>
                </a:extLst>
              </a:tr>
              <a:tr h="1040837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Phiến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en-US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 bản mỏng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 tăng diện tích bề mặt → Hấp thu được nhiều ánh sáng hơn.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484388384"/>
                  </a:ext>
                </a:extLst>
              </a:tr>
              <a:tr h="748102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lạp</a:t>
                      </a:r>
                      <a:endParaRPr lang="en-US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diệp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endParaRPr lang="en-US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 thu và chuyển hóa năng lượng ánh sáng.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679582332"/>
                  </a:ext>
                </a:extLst>
              </a:tr>
              <a:tr h="748102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Gân lá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nhiều ở phiến lá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Vận chuyển nguyên liệu </a:t>
                      </a:r>
                      <a:r>
                        <a:rPr lang="en-US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vi-VN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727417259"/>
                  </a:ext>
                </a:extLst>
              </a:tr>
              <a:tr h="1333572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 khổng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nhiều ở lớp biểu bì (trên bề mặt lá)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nơi carbon dioxide từ bên ngoài vào trong lá và khí oxygen đi từ trong lá ra ngoài môi trường.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920260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159" y="859875"/>
            <a:ext cx="8596668" cy="1005501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983" y="2454808"/>
            <a:ext cx="4687145" cy="2921864"/>
          </a:xfrm>
        </p:spPr>
        <p:txBody>
          <a:bodyPr>
            <a:noAutofit/>
          </a:bodyPr>
          <a:lstStyle/>
          <a:p>
            <a:r>
              <a:rPr 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2" y="2186940"/>
            <a:ext cx="5181600" cy="399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5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9184"/>
            <a:ext cx="9064074" cy="1170432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030820"/>
            <a:ext cx="4352544" cy="239436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65504"/>
            <a:ext cx="4352544" cy="23681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77334" y="1499616"/>
            <a:ext cx="4845642" cy="1706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896790" y="3925824"/>
            <a:ext cx="4406730" cy="203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3616" y="2106575"/>
            <a:ext cx="75077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3615" y="3052986"/>
            <a:ext cx="61114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3614" y="3616900"/>
            <a:ext cx="61114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3614" y="4163202"/>
            <a:ext cx="70148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3616" y="4730369"/>
            <a:ext cx="71287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54387" y="4758567"/>
            <a:ext cx="441323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06624" y="695268"/>
            <a:ext cx="48036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– CỦNG CỐ</a:t>
            </a:r>
          </a:p>
        </p:txBody>
      </p:sp>
    </p:spTree>
    <p:extLst>
      <p:ext uri="{BB962C8B-B14F-4D97-AF65-F5344CB8AC3E}">
        <p14:creationId xmlns:p14="http://schemas.microsoft.com/office/powerpoint/2010/main" val="3748788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0209" y="747936"/>
            <a:ext cx="7560840" cy="504056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6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HỌC BÀI CŨ NHÉ!!!</a:t>
            </a:r>
            <a:br>
              <a:rPr lang="en-US" sz="6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VÀ YÊU CÁC CON </a:t>
            </a:r>
            <a:r>
              <a:rPr lang="en-US" sz="6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S2!!!</a:t>
            </a:r>
          </a:p>
        </p:txBody>
      </p:sp>
    </p:spTree>
    <p:extLst>
      <p:ext uri="{BB962C8B-B14F-4D97-AF65-F5344CB8AC3E}">
        <p14:creationId xmlns:p14="http://schemas.microsoft.com/office/powerpoint/2010/main" val="1070057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6251" y="502582"/>
            <a:ext cx="7766936" cy="997034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6251" y="1853184"/>
            <a:ext cx="7766936" cy="4303775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8458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1850" y="417238"/>
            <a:ext cx="8112421" cy="582506"/>
          </a:xfrm>
        </p:spPr>
        <p:txBody>
          <a:bodyPr/>
          <a:lstStyle/>
          <a:p>
            <a:pPr algn="l"/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4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79" y="1112560"/>
            <a:ext cx="5250643" cy="630895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168" y="1743455"/>
            <a:ext cx="6589112" cy="501091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870706"/>
              </p:ext>
            </p:extLst>
          </p:nvPr>
        </p:nvGraphicFramePr>
        <p:xfrm>
          <a:off x="524255" y="2765890"/>
          <a:ext cx="4120899" cy="2920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3633">
                  <a:extLst>
                    <a:ext uri="{9D8B030D-6E8A-4147-A177-3AD203B41FA5}">
                      <a16:colId xmlns:a16="http://schemas.microsoft.com/office/drawing/2014/main" val="3027888696"/>
                    </a:ext>
                  </a:extLst>
                </a:gridCol>
                <a:gridCol w="1373633">
                  <a:extLst>
                    <a:ext uri="{9D8B030D-6E8A-4147-A177-3AD203B41FA5}">
                      <a16:colId xmlns:a16="http://schemas.microsoft.com/office/drawing/2014/main" val="1089622054"/>
                    </a:ext>
                  </a:extLst>
                </a:gridCol>
                <a:gridCol w="1373633">
                  <a:extLst>
                    <a:ext uri="{9D8B030D-6E8A-4147-A177-3AD203B41FA5}">
                      <a16:colId xmlns:a16="http://schemas.microsoft.com/office/drawing/2014/main" val="1648580785"/>
                    </a:ext>
                  </a:extLst>
                </a:gridCol>
              </a:tblGrid>
              <a:tr h="101363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Nguyên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liệu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 err="1"/>
                        <a:t>Lấy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chất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vào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Sản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phẩm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 err="1"/>
                        <a:t>Chất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tạo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ra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Các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yếu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tố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tham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354222"/>
                  </a:ext>
                </a:extLst>
              </a:tr>
              <a:tr h="1907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194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833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1850" y="417238"/>
            <a:ext cx="8112421" cy="582506"/>
          </a:xfrm>
        </p:spPr>
        <p:txBody>
          <a:bodyPr/>
          <a:lstStyle/>
          <a:p>
            <a:pPr algn="l"/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4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79" y="1112560"/>
            <a:ext cx="5250643" cy="630895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168" y="1743455"/>
            <a:ext cx="6589112" cy="501091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352778"/>
              </p:ext>
            </p:extLst>
          </p:nvPr>
        </p:nvGraphicFramePr>
        <p:xfrm>
          <a:off x="524255" y="2765890"/>
          <a:ext cx="4120899" cy="28617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3633">
                  <a:extLst>
                    <a:ext uri="{9D8B030D-6E8A-4147-A177-3AD203B41FA5}">
                      <a16:colId xmlns:a16="http://schemas.microsoft.com/office/drawing/2014/main" val="3027888696"/>
                    </a:ext>
                  </a:extLst>
                </a:gridCol>
                <a:gridCol w="1373633">
                  <a:extLst>
                    <a:ext uri="{9D8B030D-6E8A-4147-A177-3AD203B41FA5}">
                      <a16:colId xmlns:a16="http://schemas.microsoft.com/office/drawing/2014/main" val="1089622054"/>
                    </a:ext>
                  </a:extLst>
                </a:gridCol>
                <a:gridCol w="1373633">
                  <a:extLst>
                    <a:ext uri="{9D8B030D-6E8A-4147-A177-3AD203B41FA5}">
                      <a16:colId xmlns:a16="http://schemas.microsoft.com/office/drawing/2014/main" val="1648580785"/>
                    </a:ext>
                  </a:extLst>
                </a:gridCol>
              </a:tblGrid>
              <a:tr h="9864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354222"/>
                  </a:ext>
                </a:extLst>
              </a:tr>
              <a:tr h="1855957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dioxide,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glucose (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diệp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194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017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1850" y="417238"/>
            <a:ext cx="8112421" cy="582506"/>
          </a:xfrm>
        </p:spPr>
        <p:txBody>
          <a:bodyPr/>
          <a:lstStyle/>
          <a:p>
            <a:pPr algn="l"/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4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79" y="1112560"/>
            <a:ext cx="5250643" cy="630895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984" y="2584704"/>
            <a:ext cx="100706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 </a:t>
            </a:r>
          </a:p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glucose 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55150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1850" y="417238"/>
            <a:ext cx="8112421" cy="582506"/>
          </a:xfrm>
        </p:spPr>
        <p:txBody>
          <a:bodyPr/>
          <a:lstStyle/>
          <a:p>
            <a:pPr algn="l"/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4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79" y="1112560"/>
            <a:ext cx="8241792" cy="630895"/>
          </a:xfrm>
        </p:spPr>
        <p:txBody>
          <a:bodyPr>
            <a:no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1004" y="2267713"/>
            <a:ext cx="77541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1004" y="3925824"/>
            <a:ext cx="9798644" cy="2657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Carbon dioxide      =&gt;      Glucose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1850" y="417238"/>
            <a:ext cx="8112421" cy="582506"/>
          </a:xfrm>
        </p:spPr>
        <p:txBody>
          <a:bodyPr/>
          <a:lstStyle/>
          <a:p>
            <a:pPr algn="l"/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4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79" y="1112560"/>
            <a:ext cx="8241792" cy="1142960"/>
          </a:xfrm>
        </p:spPr>
        <p:txBody>
          <a:bodyPr>
            <a:noAutofit/>
          </a:bodyPr>
          <a:lstStyle/>
          <a:p>
            <a:pPr algn="l"/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99" y="2368336"/>
            <a:ext cx="5782482" cy="40568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1850" y="2901696"/>
            <a:ext cx="3674534" cy="1170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921850" y="4511040"/>
            <a:ext cx="3674534" cy="1682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23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1850" y="417238"/>
            <a:ext cx="8112421" cy="582506"/>
          </a:xfrm>
        </p:spPr>
        <p:txBody>
          <a:bodyPr/>
          <a:lstStyle/>
          <a:p>
            <a:pPr algn="l"/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4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79" y="1112560"/>
            <a:ext cx="8241792" cy="1142960"/>
          </a:xfrm>
        </p:spPr>
        <p:txBody>
          <a:bodyPr>
            <a:noAutofit/>
          </a:bodyPr>
          <a:lstStyle/>
          <a:p>
            <a:pPr algn="l"/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99" y="2368336"/>
            <a:ext cx="5782482" cy="40568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1850" y="2901696"/>
            <a:ext cx="3674534" cy="2804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dioxi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0513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1785</TotalTime>
  <Words>1087</Words>
  <Application>Microsoft Office PowerPoint</Application>
  <PresentationFormat>Widescreen</PresentationFormat>
  <Paragraphs>156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Trebuchet MS</vt:lpstr>
      <vt:lpstr>Wingdings 3</vt:lpstr>
      <vt:lpstr>Facet</vt:lpstr>
      <vt:lpstr>Tiết 83,84 -  Bài 22: Quang hợp  ở thực vật</vt:lpstr>
      <vt:lpstr>Khởi động vui</vt:lpstr>
      <vt:lpstr>Nội dung bài học</vt:lpstr>
      <vt:lpstr>I. Khái quát về quang hợp</vt:lpstr>
      <vt:lpstr>I. Khái quát về quang hợp</vt:lpstr>
      <vt:lpstr>I. Khái quát về quang hợp</vt:lpstr>
      <vt:lpstr>I. Khái quát về quang hợp</vt:lpstr>
      <vt:lpstr>I. Khái quát về quang hợp</vt:lpstr>
      <vt:lpstr>I. Khái quát về quang hợp</vt:lpstr>
      <vt:lpstr>I. Khái quát về quang hợp</vt:lpstr>
      <vt:lpstr>II. Vai trò của lá cây với chức năng  quang hợp</vt:lpstr>
      <vt:lpstr>II. Vai trò của lá cây với chức năng  quang hợp</vt:lpstr>
      <vt:lpstr>II. Vai trò của lá cây với chức năng  quang hợp</vt:lpstr>
      <vt:lpstr>II. Vai trò của lá cây với chức năng  quang hợp</vt:lpstr>
      <vt:lpstr>II. Vai trò của lá cây với chức năng  quang hợp</vt:lpstr>
      <vt:lpstr>II. Vai trò của lá cây với chức năng  quang hợp</vt:lpstr>
      <vt:lpstr>II. Vai trò của lá cây với chức năng  quang hợp</vt:lpstr>
      <vt:lpstr>PowerPoint Presentation</vt:lpstr>
      <vt:lpstr>II. Vai trò của lá cây với chức năng  quang hợp</vt:lpstr>
      <vt:lpstr>II. Vai trò của lá cây với chức năng  quang hợp</vt:lpstr>
      <vt:lpstr>PowerPoint Presentation</vt:lpstr>
      <vt:lpstr>VỀ NHÀ HỌC BÀI CŨ NHÉ!!! CHÀO VÀ YÊU CÁC CON S2!!!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22: Quang hợp  ở thực vật</dc:title>
  <dc:creator>Admin</dc:creator>
  <cp:lastModifiedBy>Administrator</cp:lastModifiedBy>
  <cp:revision>27</cp:revision>
  <dcterms:created xsi:type="dcterms:W3CDTF">2022-08-23T21:47:03Z</dcterms:created>
  <dcterms:modified xsi:type="dcterms:W3CDTF">2024-02-28T20:30:49Z</dcterms:modified>
</cp:coreProperties>
</file>