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media/audio1.bin" ContentType="audio/unknown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6" r:id="rId3"/>
    <p:sldId id="273" r:id="rId4"/>
    <p:sldId id="295" r:id="rId5"/>
    <p:sldId id="274" r:id="rId6"/>
    <p:sldId id="26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61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62" r:id="rId28"/>
    <p:sldId id="25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25F06-D38D-4287-A570-056D9B4CFF53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CC4E1-72EF-43DF-A2D3-3E1F66D9A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F23D75-8D1C-455D-946B-953FB5ECF4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hỗ dành sẵn cho Hình ảnh của Bản chiế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Chỗ dành sẵn cho Ghi chú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Chỗ dành sẵn cho Số hiệu Bản chiế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D0EFB6-F4FE-4EBC-8B14-6A80EBA580A0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F23D75-8D1C-455D-946B-953FB5ECF4F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3BA7-E7D4-48D1-A0C6-3D75853A4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1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0926-B8F8-4B48-95EC-27C096E3DB5C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6FBB-7058-4C13-9EB2-149E6CD9F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 /><Relationship Id="rId2" Type="http://schemas.openxmlformats.org/officeDocument/2006/relationships/oleObject" Target="../embeddings/oleObject1.bin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1.xml" 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 /><Relationship Id="rId13" Type="http://schemas.openxmlformats.org/officeDocument/2006/relationships/oleObject" Target="../embeddings/oleObject6.bin" /><Relationship Id="rId3" Type="http://schemas.openxmlformats.org/officeDocument/2006/relationships/notesSlide" Target="../notesSlides/notesSlide3.xml" /><Relationship Id="rId7" Type="http://schemas.openxmlformats.org/officeDocument/2006/relationships/oleObject" Target="../embeddings/oleObject3.bin" /><Relationship Id="rId12" Type="http://schemas.openxmlformats.org/officeDocument/2006/relationships/image" Target="../media/image12.wmf" /><Relationship Id="rId2" Type="http://schemas.openxmlformats.org/officeDocument/2006/relationships/slideLayout" Target="../slideLayouts/slideLayout6.xml" /><Relationship Id="rId16" Type="http://schemas.openxmlformats.org/officeDocument/2006/relationships/image" Target="../media/image14.wmf" /><Relationship Id="rId1" Type="http://schemas.openxmlformats.org/officeDocument/2006/relationships/tags" Target="../tags/tag2.xml" /><Relationship Id="rId6" Type="http://schemas.openxmlformats.org/officeDocument/2006/relationships/image" Target="../media/image9.wmf" /><Relationship Id="rId11" Type="http://schemas.openxmlformats.org/officeDocument/2006/relationships/oleObject" Target="../embeddings/oleObject5.bin" /><Relationship Id="rId5" Type="http://schemas.openxmlformats.org/officeDocument/2006/relationships/oleObject" Target="../embeddings/oleObject2.bin" /><Relationship Id="rId15" Type="http://schemas.openxmlformats.org/officeDocument/2006/relationships/oleObject" Target="../embeddings/oleObject7.bin" /><Relationship Id="rId10" Type="http://schemas.openxmlformats.org/officeDocument/2006/relationships/image" Target="../media/image11.wmf" /><Relationship Id="rId4" Type="http://schemas.openxmlformats.org/officeDocument/2006/relationships/audio" Target="../media/audio1.bin" /><Relationship Id="rId9" Type="http://schemas.openxmlformats.org/officeDocument/2006/relationships/oleObject" Target="../embeddings/oleObject4.bin" /><Relationship Id="rId14" Type="http://schemas.openxmlformats.org/officeDocument/2006/relationships/image" Target="../media/image13.wmf" 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 /><Relationship Id="rId13" Type="http://schemas.openxmlformats.org/officeDocument/2006/relationships/oleObject" Target="../embeddings/oleObject12.bin" /><Relationship Id="rId3" Type="http://schemas.openxmlformats.org/officeDocument/2006/relationships/slideLayout" Target="../slideLayouts/slideLayout12.xml" /><Relationship Id="rId7" Type="http://schemas.openxmlformats.org/officeDocument/2006/relationships/oleObject" Target="../embeddings/oleObject9.bin" /><Relationship Id="rId12" Type="http://schemas.openxmlformats.org/officeDocument/2006/relationships/image" Target="../media/image18.wmf" /><Relationship Id="rId17" Type="http://schemas.openxmlformats.org/officeDocument/2006/relationships/image" Target="../media/image19.png" /><Relationship Id="rId2" Type="http://schemas.openxmlformats.org/officeDocument/2006/relationships/video" Target="NULL" TargetMode="External" /><Relationship Id="rId16" Type="http://schemas.openxmlformats.org/officeDocument/2006/relationships/image" Target="../media/image14.wmf" /><Relationship Id="rId1" Type="http://schemas.openxmlformats.org/officeDocument/2006/relationships/tags" Target="../tags/tag3.xml" /><Relationship Id="rId6" Type="http://schemas.openxmlformats.org/officeDocument/2006/relationships/image" Target="../media/image15.wmf" /><Relationship Id="rId11" Type="http://schemas.openxmlformats.org/officeDocument/2006/relationships/oleObject" Target="../embeddings/oleObject11.bin" /><Relationship Id="rId5" Type="http://schemas.openxmlformats.org/officeDocument/2006/relationships/oleObject" Target="../embeddings/oleObject8.bin" /><Relationship Id="rId15" Type="http://schemas.openxmlformats.org/officeDocument/2006/relationships/oleObject" Target="../embeddings/oleObject13.bin" /><Relationship Id="rId10" Type="http://schemas.openxmlformats.org/officeDocument/2006/relationships/image" Target="../media/image17.wmf" /><Relationship Id="rId4" Type="http://schemas.openxmlformats.org/officeDocument/2006/relationships/notesSlide" Target="../notesSlides/notesSlide4.xml" /><Relationship Id="rId9" Type="http://schemas.openxmlformats.org/officeDocument/2006/relationships/oleObject" Target="../embeddings/oleObject10.bin" /><Relationship Id="rId14" Type="http://schemas.openxmlformats.org/officeDocument/2006/relationships/image" Target="../media/image13.wmf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Documents%20and%20Settings/Administrator/My%20Documents/truc%20chinh.ckt" TargetMode="Externa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9+ Background Powerpoint Đẹp cho bài thuyết trình chuyên nghiệp | Hình  nền, Phong cảnh, Hì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7400" y="457200"/>
            <a:ext cx="838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i="1" kern="10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C</a:t>
            </a:r>
            <a:r>
              <a:rPr lang="en-US" sz="5400" b="1" i="1" kern="10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HÀO MỪNG QUÝ THẦY</a:t>
            </a:r>
            <a:r>
              <a:rPr lang="vi-VN" sz="5400" b="1" i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CÔ ĐẾN DỰGIỜ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2971800"/>
            <a:ext cx="5658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vi-VN" altLang="en-US" sz="6000" b="1" kern="0" dirty="0">
                <a:solidFill>
                  <a:srgbClr val="FF0000"/>
                </a:solidFill>
                <a:latin typeface="+mj-lt"/>
              </a:rPr>
              <a:t>MÔN</a:t>
            </a:r>
            <a:r>
              <a:rPr lang="en-US" altLang="en-US" sz="6000" b="1" kern="0" dirty="0">
                <a:solidFill>
                  <a:srgbClr val="FF0000"/>
                </a:solidFill>
                <a:latin typeface="+mj-lt"/>
              </a:rPr>
              <a:t>: </a:t>
            </a:r>
            <a:r>
              <a:rPr lang="vi-VN" altLang="en-US" sz="6000" b="1" kern="0" dirty="0">
                <a:solidFill>
                  <a:srgbClr val="FF0000"/>
                </a:solidFill>
                <a:latin typeface="+mj-lt"/>
              </a:rPr>
              <a:t>VẬT LÍ 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vi-VN" altLang="en-US" sz="6000" b="1" kern="0" dirty="0">
                <a:solidFill>
                  <a:srgbClr val="FF0000"/>
                </a:solidFill>
                <a:latin typeface="+mj-lt"/>
              </a:rPr>
              <a:t> </a:t>
            </a:r>
            <a:endParaRPr lang="en-US" altLang="en-US" sz="6000" b="1" kern="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488" y="766288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&gt; 2f: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61988" y="6151562"/>
            <a:ext cx="111252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 thật, ngược chiều với 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nhỏ hơn 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Line 2"/>
          <p:cNvSpPr>
            <a:spLocks noChangeShapeType="1"/>
          </p:cNvSpPr>
          <p:nvPr/>
        </p:nvSpPr>
        <p:spPr bwMode="auto">
          <a:xfrm>
            <a:off x="7250113" y="33718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297" name="Line 3"/>
          <p:cNvSpPr>
            <a:spLocks noChangeShapeType="1"/>
          </p:cNvSpPr>
          <p:nvPr/>
        </p:nvSpPr>
        <p:spPr bwMode="auto">
          <a:xfrm>
            <a:off x="7291388" y="33718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298" name="Line 4"/>
          <p:cNvSpPr>
            <a:spLocks noChangeShapeType="1"/>
          </p:cNvSpPr>
          <p:nvPr/>
        </p:nvSpPr>
        <p:spPr bwMode="auto">
          <a:xfrm>
            <a:off x="7900988" y="3378200"/>
            <a:ext cx="2324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rot="5400000">
            <a:off x="6072188" y="2055813"/>
            <a:ext cx="2438400" cy="22860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2300" name="AutoShape 6"/>
          <p:cNvSpPr>
            <a:spLocks noChangeArrowheads="1"/>
          </p:cNvSpPr>
          <p:nvPr/>
        </p:nvSpPr>
        <p:spPr bwMode="auto">
          <a:xfrm rot="-5400000">
            <a:off x="4852988" y="270033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5767388" y="411638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7277100" y="4133850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2303" name="Line 9"/>
          <p:cNvSpPr>
            <a:spLocks noChangeShapeType="1"/>
          </p:cNvSpPr>
          <p:nvPr/>
        </p:nvSpPr>
        <p:spPr bwMode="auto">
          <a:xfrm>
            <a:off x="2185988" y="5403850"/>
            <a:ext cx="8229600" cy="0"/>
          </a:xfrm>
          <a:prstGeom prst="line">
            <a:avLst/>
          </a:prstGeom>
          <a:noFill/>
          <a:ln w="9525">
            <a:solidFill>
              <a:srgbClr val="D5FFD5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5FFD5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 sz="1800"/>
          </a:p>
        </p:txBody>
      </p:sp>
      <p:sp>
        <p:nvSpPr>
          <p:cNvPr id="12304" name="Oval 10"/>
          <p:cNvSpPr>
            <a:spLocks noChangeArrowheads="1"/>
          </p:cNvSpPr>
          <p:nvPr/>
        </p:nvSpPr>
        <p:spPr bwMode="auto">
          <a:xfrm rot="2834016">
            <a:off x="5292726" y="2940051"/>
            <a:ext cx="1044575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2305" name="Text Box 12"/>
          <p:cNvSpPr txBox="1">
            <a:spLocks noChangeArrowheads="1"/>
          </p:cNvSpPr>
          <p:nvPr/>
        </p:nvSpPr>
        <p:spPr bwMode="auto">
          <a:xfrm>
            <a:off x="3786188" y="56388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d &gt; 2f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2338388" y="5715000"/>
            <a:ext cx="3484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4310064" y="55626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308" name="Text Box 17"/>
          <p:cNvSpPr txBox="1">
            <a:spLocks noChangeArrowheads="1"/>
          </p:cNvSpPr>
          <p:nvPr/>
        </p:nvSpPr>
        <p:spPr bwMode="auto">
          <a:xfrm>
            <a:off x="4167188" y="2720976"/>
            <a:ext cx="609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931025" y="2711451"/>
            <a:ext cx="533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5310188" y="4848226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133600" y="2914651"/>
            <a:ext cx="457200" cy="2455863"/>
            <a:chOff x="4800" y="1536"/>
            <a:chExt cx="170" cy="1019"/>
          </a:xfrm>
        </p:grpSpPr>
        <p:sp>
          <p:nvSpPr>
            <p:cNvPr id="12324" name="Freeform 21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2326" name="Freeform 23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327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  <p:sp>
            <p:nvSpPr>
              <p:cNvPr id="12328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</p:grpSp>
      </p:grpSp>
      <p:grpSp>
        <p:nvGrpSpPr>
          <p:cNvPr id="4" name="Group 26"/>
          <p:cNvGrpSpPr>
            <a:grpSpLocks noChangeAspect="1"/>
          </p:cNvGrpSpPr>
          <p:nvPr/>
        </p:nvGrpSpPr>
        <p:grpSpPr bwMode="auto">
          <a:xfrm rot="10508945">
            <a:off x="8097636" y="3059398"/>
            <a:ext cx="295275" cy="607020"/>
            <a:chOff x="5760" y="1488"/>
            <a:chExt cx="811" cy="2081"/>
          </a:xfrm>
        </p:grpSpPr>
        <p:sp>
          <p:nvSpPr>
            <p:cNvPr id="12322" name="Freeform 27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3" name="Freeform 28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2313" name="Line 29"/>
          <p:cNvSpPr>
            <a:spLocks noChangeShapeType="1"/>
          </p:cNvSpPr>
          <p:nvPr/>
        </p:nvSpPr>
        <p:spPr bwMode="auto">
          <a:xfrm>
            <a:off x="6924675" y="3371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314" name="Line 30"/>
          <p:cNvSpPr>
            <a:spLocks noChangeShapeType="1"/>
          </p:cNvSpPr>
          <p:nvPr/>
        </p:nvSpPr>
        <p:spPr bwMode="auto">
          <a:xfrm>
            <a:off x="6529388" y="33718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7215188" y="33718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316" name="Line 33"/>
          <p:cNvSpPr>
            <a:spLocks noChangeShapeType="1"/>
          </p:cNvSpPr>
          <p:nvPr/>
        </p:nvSpPr>
        <p:spPr bwMode="auto">
          <a:xfrm flipH="1">
            <a:off x="2566988" y="33718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317" name="Text Box 19"/>
          <p:cNvSpPr txBox="1">
            <a:spLocks noChangeArrowheads="1"/>
          </p:cNvSpPr>
          <p:nvPr/>
        </p:nvSpPr>
        <p:spPr bwMode="auto">
          <a:xfrm>
            <a:off x="4076700" y="465455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2318" name="Text Box 19"/>
          <p:cNvSpPr txBox="1">
            <a:spLocks noChangeArrowheads="1"/>
          </p:cNvSpPr>
          <p:nvPr/>
        </p:nvSpPr>
        <p:spPr bwMode="auto">
          <a:xfrm>
            <a:off x="6845300" y="47037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F’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162800" y="5130801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46575" y="5153026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67388" y="5153026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80"/>
          <p:cNvSpPr txBox="1">
            <a:spLocks noChangeArrowheads="1"/>
          </p:cNvSpPr>
          <p:nvPr/>
        </p:nvSpPr>
        <p:spPr bwMode="auto">
          <a:xfrm>
            <a:off x="90488" y="11868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(d &gt; f)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2504651" y="2971801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50643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55905E-7 L 0.11788 -3.55905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8135E-6 L 0.11372 -0.005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-27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1" grpId="0"/>
      <p:bldP spid="34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748" y="749242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= 2f: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129902" y="6168285"/>
            <a:ext cx="9932195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 thật, ngược chiều với 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Line 2"/>
          <p:cNvSpPr>
            <a:spLocks noChangeShapeType="1"/>
          </p:cNvSpPr>
          <p:nvPr/>
        </p:nvSpPr>
        <p:spPr bwMode="auto">
          <a:xfrm>
            <a:off x="7250113" y="33718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21" name="Line 3"/>
          <p:cNvSpPr>
            <a:spLocks noChangeShapeType="1"/>
          </p:cNvSpPr>
          <p:nvPr/>
        </p:nvSpPr>
        <p:spPr bwMode="auto">
          <a:xfrm>
            <a:off x="7291388" y="33718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22" name="Line 4"/>
          <p:cNvSpPr>
            <a:spLocks noChangeShapeType="1"/>
          </p:cNvSpPr>
          <p:nvPr/>
        </p:nvSpPr>
        <p:spPr bwMode="auto">
          <a:xfrm>
            <a:off x="7900988" y="3378200"/>
            <a:ext cx="2324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rot="5400000">
            <a:off x="6072188" y="2055813"/>
            <a:ext cx="2438400" cy="22860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3324" name="AutoShape 6"/>
          <p:cNvSpPr>
            <a:spLocks noChangeArrowheads="1"/>
          </p:cNvSpPr>
          <p:nvPr/>
        </p:nvSpPr>
        <p:spPr bwMode="auto">
          <a:xfrm rot="-5400000">
            <a:off x="4852988" y="270033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5767388" y="411638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7277100" y="4133850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3327" name="Line 9"/>
          <p:cNvSpPr>
            <a:spLocks noChangeShapeType="1"/>
          </p:cNvSpPr>
          <p:nvPr/>
        </p:nvSpPr>
        <p:spPr bwMode="auto">
          <a:xfrm>
            <a:off x="2185988" y="5403850"/>
            <a:ext cx="8229600" cy="0"/>
          </a:xfrm>
          <a:prstGeom prst="line">
            <a:avLst/>
          </a:prstGeom>
          <a:noFill/>
          <a:ln w="9525">
            <a:solidFill>
              <a:srgbClr val="D5FFD5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5FFD5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 sz="1800"/>
          </a:p>
        </p:txBody>
      </p:sp>
      <p:sp>
        <p:nvSpPr>
          <p:cNvPr id="13328" name="Oval 10"/>
          <p:cNvSpPr>
            <a:spLocks noChangeArrowheads="1"/>
          </p:cNvSpPr>
          <p:nvPr/>
        </p:nvSpPr>
        <p:spPr bwMode="auto">
          <a:xfrm rot="2834016">
            <a:off x="5292726" y="2940051"/>
            <a:ext cx="1044575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3329" name="Text Box 12"/>
          <p:cNvSpPr txBox="1">
            <a:spLocks noChangeArrowheads="1"/>
          </p:cNvSpPr>
          <p:nvPr/>
        </p:nvSpPr>
        <p:spPr bwMode="auto">
          <a:xfrm>
            <a:off x="3786188" y="56388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d = 2f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2948543" y="5707064"/>
            <a:ext cx="2874407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31" name="Line 16"/>
          <p:cNvSpPr>
            <a:spLocks noChangeShapeType="1"/>
          </p:cNvSpPr>
          <p:nvPr/>
        </p:nvSpPr>
        <p:spPr bwMode="auto">
          <a:xfrm>
            <a:off x="4302126" y="55626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32" name="Text Box 17"/>
          <p:cNvSpPr txBox="1">
            <a:spLocks noChangeArrowheads="1"/>
          </p:cNvSpPr>
          <p:nvPr/>
        </p:nvSpPr>
        <p:spPr bwMode="auto">
          <a:xfrm>
            <a:off x="4167188" y="2720976"/>
            <a:ext cx="609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931025" y="2711451"/>
            <a:ext cx="533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3334" name="Text Box 19"/>
          <p:cNvSpPr txBox="1">
            <a:spLocks noChangeArrowheads="1"/>
          </p:cNvSpPr>
          <p:nvPr/>
        </p:nvSpPr>
        <p:spPr bwMode="auto">
          <a:xfrm>
            <a:off x="5310188" y="4848226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743200" y="2900363"/>
            <a:ext cx="457200" cy="2455862"/>
            <a:chOff x="4800" y="1536"/>
            <a:chExt cx="170" cy="1019"/>
          </a:xfrm>
        </p:grpSpPr>
        <p:sp>
          <p:nvSpPr>
            <p:cNvPr id="13348" name="Freeform 21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3350" name="Freeform 23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3351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  <p:sp>
            <p:nvSpPr>
              <p:cNvPr id="13352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</p:grpSp>
      </p:grpSp>
      <p:grpSp>
        <p:nvGrpSpPr>
          <p:cNvPr id="4" name="Group 26"/>
          <p:cNvGrpSpPr>
            <a:grpSpLocks noChangeAspect="1"/>
          </p:cNvGrpSpPr>
          <p:nvPr/>
        </p:nvGrpSpPr>
        <p:grpSpPr bwMode="auto">
          <a:xfrm rot="10800000">
            <a:off x="8342313" y="2955954"/>
            <a:ext cx="436562" cy="854046"/>
            <a:chOff x="5760" y="1488"/>
            <a:chExt cx="811" cy="2081"/>
          </a:xfrm>
        </p:grpSpPr>
        <p:sp>
          <p:nvSpPr>
            <p:cNvPr id="13346" name="Freeform 27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7" name="Freeform 28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3337" name="Line 29"/>
          <p:cNvSpPr>
            <a:spLocks noChangeShapeType="1"/>
          </p:cNvSpPr>
          <p:nvPr/>
        </p:nvSpPr>
        <p:spPr bwMode="auto">
          <a:xfrm>
            <a:off x="6924675" y="3371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38" name="Line 30"/>
          <p:cNvSpPr>
            <a:spLocks noChangeShapeType="1"/>
          </p:cNvSpPr>
          <p:nvPr/>
        </p:nvSpPr>
        <p:spPr bwMode="auto">
          <a:xfrm>
            <a:off x="6529388" y="33718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7215188" y="33718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 flipH="1">
            <a:off x="2566988" y="33718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41" name="Text Box 19"/>
          <p:cNvSpPr txBox="1">
            <a:spLocks noChangeArrowheads="1"/>
          </p:cNvSpPr>
          <p:nvPr/>
        </p:nvSpPr>
        <p:spPr bwMode="auto">
          <a:xfrm>
            <a:off x="4076700" y="465455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3342" name="Text Box 19"/>
          <p:cNvSpPr txBox="1">
            <a:spLocks noChangeArrowheads="1"/>
          </p:cNvSpPr>
          <p:nvPr/>
        </p:nvSpPr>
        <p:spPr bwMode="auto">
          <a:xfrm>
            <a:off x="6845300" y="47037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F’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162800" y="5130801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46575" y="5153026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67388" y="5153026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80"/>
          <p:cNvSpPr txBox="1">
            <a:spLocks noChangeArrowheads="1"/>
          </p:cNvSpPr>
          <p:nvPr/>
        </p:nvSpPr>
        <p:spPr bwMode="auto">
          <a:xfrm>
            <a:off x="90488" y="67818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(d &gt; f)</a:t>
            </a: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2438401" y="2967336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0750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13698 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3455 -0.005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2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1" grpId="0"/>
      <p:bldP spid="34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89205"/>
            <a:ext cx="115232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 &lt; d &lt; 2f: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065297" y="6136371"/>
            <a:ext cx="11076384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 thật, ngược chiều với 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 </a:t>
            </a:r>
            <a:r>
              <a:rPr lang="vi-VN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AutoShape 2"/>
          <p:cNvSpPr>
            <a:spLocks noChangeArrowheads="1"/>
          </p:cNvSpPr>
          <p:nvPr/>
        </p:nvSpPr>
        <p:spPr bwMode="auto">
          <a:xfrm rot="5400000">
            <a:off x="7429500" y="1881188"/>
            <a:ext cx="2895600" cy="25146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4345" name="AutoShape 3"/>
          <p:cNvSpPr>
            <a:spLocks noChangeArrowheads="1"/>
          </p:cNvSpPr>
          <p:nvPr/>
        </p:nvSpPr>
        <p:spPr bwMode="auto">
          <a:xfrm rot="-5400000">
            <a:off x="4648200" y="2836863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562600" y="426243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839200" y="4240213"/>
            <a:ext cx="0" cy="118745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4348" name="Line 6"/>
          <p:cNvSpPr>
            <a:spLocks noChangeShapeType="1"/>
          </p:cNvSpPr>
          <p:nvPr/>
        </p:nvSpPr>
        <p:spPr bwMode="auto">
          <a:xfrm>
            <a:off x="1981200" y="5434013"/>
            <a:ext cx="822960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 sz="1800"/>
          </a:p>
        </p:txBody>
      </p:sp>
      <p:sp>
        <p:nvSpPr>
          <p:cNvPr id="14349" name="Oval 7"/>
          <p:cNvSpPr>
            <a:spLocks noChangeArrowheads="1"/>
          </p:cNvSpPr>
          <p:nvPr/>
        </p:nvSpPr>
        <p:spPr bwMode="auto">
          <a:xfrm rot="2834016">
            <a:off x="5083970" y="3093245"/>
            <a:ext cx="1050925" cy="8588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>
            <a:off x="4232275" y="556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4352" name="Text Box 13"/>
          <p:cNvSpPr txBox="1">
            <a:spLocks noChangeArrowheads="1"/>
          </p:cNvSpPr>
          <p:nvPr/>
        </p:nvSpPr>
        <p:spPr bwMode="auto">
          <a:xfrm>
            <a:off x="4127500" y="2827339"/>
            <a:ext cx="5207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4353" name="Text Box 14"/>
          <p:cNvSpPr txBox="1">
            <a:spLocks noChangeArrowheads="1"/>
          </p:cNvSpPr>
          <p:nvPr/>
        </p:nvSpPr>
        <p:spPr bwMode="auto">
          <a:xfrm>
            <a:off x="6753226" y="2833689"/>
            <a:ext cx="4413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4727575" y="5181601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581400" y="58404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2" name="Group 18"/>
          <p:cNvGrpSpPr>
            <a:grpSpLocks noChangeAspect="1"/>
          </p:cNvGrpSpPr>
          <p:nvPr/>
        </p:nvGrpSpPr>
        <p:grpSpPr bwMode="auto">
          <a:xfrm rot="10508945">
            <a:off x="8547100" y="2653331"/>
            <a:ext cx="615950" cy="1590675"/>
            <a:chOff x="5760" y="1488"/>
            <a:chExt cx="811" cy="2081"/>
          </a:xfrm>
        </p:grpSpPr>
        <p:sp>
          <p:nvSpPr>
            <p:cNvPr id="14373" name="Freeform 19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374" name="Freeform 20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2438400" y="3478213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6324600" y="347821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10134600" y="34782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057400" y="2967038"/>
            <a:ext cx="457200" cy="2455862"/>
            <a:chOff x="4800" y="1536"/>
            <a:chExt cx="170" cy="1019"/>
          </a:xfrm>
        </p:grpSpPr>
        <p:sp>
          <p:nvSpPr>
            <p:cNvPr id="14368" name="Freeform 25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4370" name="Freeform 27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371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  <p:sp>
            <p:nvSpPr>
              <p:cNvPr id="14372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</p:grpSp>
      </p:grp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4419600" y="54816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4362" name="Text Box 19"/>
          <p:cNvSpPr txBox="1">
            <a:spLocks noChangeArrowheads="1"/>
          </p:cNvSpPr>
          <p:nvPr/>
        </p:nvSpPr>
        <p:spPr bwMode="auto">
          <a:xfrm>
            <a:off x="5094288" y="4848226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4363" name="Text Box 19"/>
          <p:cNvSpPr txBox="1">
            <a:spLocks noChangeArrowheads="1"/>
          </p:cNvSpPr>
          <p:nvPr/>
        </p:nvSpPr>
        <p:spPr bwMode="auto">
          <a:xfrm>
            <a:off x="4041775" y="465455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4364" name="Text Box 19"/>
          <p:cNvSpPr txBox="1">
            <a:spLocks noChangeArrowheads="1"/>
          </p:cNvSpPr>
          <p:nvPr/>
        </p:nvSpPr>
        <p:spPr bwMode="auto">
          <a:xfrm>
            <a:off x="6629400" y="47037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F’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946900" y="5130801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75138" y="5153026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51488" y="5153026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80"/>
          <p:cNvSpPr txBox="1">
            <a:spLocks noChangeArrowheads="1"/>
          </p:cNvSpPr>
          <p:nvPr/>
        </p:nvSpPr>
        <p:spPr bwMode="auto">
          <a:xfrm>
            <a:off x="0" y="-43081"/>
            <a:ext cx="868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(d &gt; f)</a:t>
            </a: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2362201" y="3119736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14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7438E-6 L 0.13334 -0.000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32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25" y="672574"/>
            <a:ext cx="116169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&lt; f: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525" y="5638384"/>
            <a:ext cx="12182475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vi-VN" sz="3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+mj-lt"/>
                <a:sym typeface="Wingdings"/>
              </a:rPr>
              <a:t></a:t>
            </a:r>
            <a:r>
              <a:rPr lang="en-US" sz="3600" b="1" dirty="0">
                <a:solidFill>
                  <a:srgbClr val="0000FF"/>
                </a:solidFill>
                <a:latin typeface="+mj-lt"/>
                <a:sym typeface="Wingdings"/>
              </a:rPr>
              <a:t> </a:t>
            </a:r>
            <a:r>
              <a:rPr lang="vi-VN" sz="3600" b="1" dirty="0" err="1">
                <a:solidFill>
                  <a:srgbClr val="C00000"/>
                </a:solidFill>
                <a:latin typeface="+mj-lt"/>
              </a:rPr>
              <a:t>Ảnh</a:t>
            </a:r>
            <a:r>
              <a:rPr lang="vi-VN" sz="3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80"/>
          <p:cNvSpPr txBox="1">
            <a:spLocks noChangeArrowheads="1"/>
          </p:cNvSpPr>
          <p:nvPr/>
        </p:nvSpPr>
        <p:spPr bwMode="auto">
          <a:xfrm>
            <a:off x="9525" y="10894"/>
            <a:ext cx="883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(d &lt; f)</a:t>
            </a:r>
          </a:p>
        </p:txBody>
      </p:sp>
      <p:sp>
        <p:nvSpPr>
          <p:cNvPr id="15370" name="AutoShape 3"/>
          <p:cNvSpPr>
            <a:spLocks noChangeArrowheads="1"/>
          </p:cNvSpPr>
          <p:nvPr/>
        </p:nvSpPr>
        <p:spPr bwMode="auto">
          <a:xfrm rot="-5400000">
            <a:off x="4727575" y="290353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5641975" y="435133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775575" y="1966913"/>
            <a:ext cx="2133600" cy="3581400"/>
            <a:chOff x="3888" y="816"/>
            <a:chExt cx="1344" cy="2256"/>
          </a:xfrm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 rot="5400000">
              <a:off x="3792" y="912"/>
              <a:ext cx="1536" cy="1344"/>
            </a:xfrm>
            <a:prstGeom prst="flowChartInputOutput">
              <a:avLst/>
            </a:prstGeom>
            <a:gradFill rotWithShape="1">
              <a:gsLst>
                <a:gs pos="0">
                  <a:schemeClr val="bg1">
                    <a:gamma/>
                    <a:shade val="8902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4512" y="2208"/>
              <a:ext cx="0" cy="86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sp>
        <p:nvSpPr>
          <p:cNvPr id="15373" name="Line 6"/>
          <p:cNvSpPr>
            <a:spLocks noChangeShapeType="1"/>
          </p:cNvSpPr>
          <p:nvPr/>
        </p:nvSpPr>
        <p:spPr bwMode="auto">
          <a:xfrm>
            <a:off x="2060575" y="5545138"/>
            <a:ext cx="8229600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 sz="1800"/>
          </a:p>
        </p:txBody>
      </p:sp>
      <p:sp>
        <p:nvSpPr>
          <p:cNvPr id="15374" name="Oval 7"/>
          <p:cNvSpPr>
            <a:spLocks noChangeArrowheads="1"/>
          </p:cNvSpPr>
          <p:nvPr/>
        </p:nvSpPr>
        <p:spPr bwMode="auto">
          <a:xfrm rot="2834016">
            <a:off x="5188744" y="3204369"/>
            <a:ext cx="963612" cy="6667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206875" y="2852739"/>
            <a:ext cx="4445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346575" y="58562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803775" y="554355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727575" y="56467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032375" y="5307013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365375" y="3055938"/>
            <a:ext cx="457200" cy="2455862"/>
            <a:chOff x="4800" y="1536"/>
            <a:chExt cx="170" cy="1019"/>
          </a:xfrm>
        </p:grpSpPr>
        <p:sp>
          <p:nvSpPr>
            <p:cNvPr id="15394" name="Freeform 24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5396" name="Freeform 26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5397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  <p:sp>
            <p:nvSpPr>
              <p:cNvPr id="15398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</p:grpSp>
      </p:grpSp>
      <p:sp>
        <p:nvSpPr>
          <p:cNvPr id="15381" name="Line 31"/>
          <p:cNvSpPr>
            <a:spLocks noChangeShapeType="1"/>
          </p:cNvSpPr>
          <p:nvPr/>
        </p:nvSpPr>
        <p:spPr bwMode="auto">
          <a:xfrm flipH="1">
            <a:off x="2971801" y="3503613"/>
            <a:ext cx="267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382" name="Line 32"/>
          <p:cNvSpPr>
            <a:spLocks noChangeShapeType="1"/>
          </p:cNvSpPr>
          <p:nvPr/>
        </p:nvSpPr>
        <p:spPr bwMode="auto">
          <a:xfrm flipV="1">
            <a:off x="6403976" y="3503614"/>
            <a:ext cx="11398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383" name="Text Box 33"/>
          <p:cNvSpPr txBox="1">
            <a:spLocks noChangeArrowheads="1"/>
          </p:cNvSpPr>
          <p:nvPr/>
        </p:nvSpPr>
        <p:spPr bwMode="auto">
          <a:xfrm>
            <a:off x="6751638" y="2865439"/>
            <a:ext cx="4445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5384" name="Text Box 19"/>
          <p:cNvSpPr txBox="1">
            <a:spLocks noChangeArrowheads="1"/>
          </p:cNvSpPr>
          <p:nvPr/>
        </p:nvSpPr>
        <p:spPr bwMode="auto">
          <a:xfrm>
            <a:off x="5167313" y="5000626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5385" name="Text Box 19"/>
          <p:cNvSpPr txBox="1">
            <a:spLocks noChangeArrowheads="1"/>
          </p:cNvSpPr>
          <p:nvPr/>
        </p:nvSpPr>
        <p:spPr bwMode="auto">
          <a:xfrm>
            <a:off x="4114800" y="480695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5386" name="Text Box 19"/>
          <p:cNvSpPr txBox="1">
            <a:spLocks noChangeArrowheads="1"/>
          </p:cNvSpPr>
          <p:nvPr/>
        </p:nvSpPr>
        <p:spPr bwMode="auto">
          <a:xfrm>
            <a:off x="6702425" y="48561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F’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934200" y="5283201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59275" y="5305426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24513" y="5305426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41" descr="Ojo Ojos De Dibujos Animados Ojo Ilustrador Ojos De Personaje ..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0594">
            <a:off x="7361239" y="2609014"/>
            <a:ext cx="1749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Nhóm 2"/>
          <p:cNvGrpSpPr>
            <a:grpSpLocks/>
          </p:cNvGrpSpPr>
          <p:nvPr/>
        </p:nvGrpSpPr>
        <p:grpSpPr bwMode="auto">
          <a:xfrm>
            <a:off x="1600200" y="2837736"/>
            <a:ext cx="685800" cy="1353264"/>
            <a:chOff x="1470017" y="2515671"/>
            <a:chExt cx="435685" cy="1004999"/>
          </a:xfrm>
        </p:grpSpPr>
        <p:sp>
          <p:nvSpPr>
            <p:cNvPr id="15392" name="Freeform 24"/>
            <p:cNvSpPr>
              <a:spLocks noChangeAspect="1"/>
            </p:cNvSpPr>
            <p:nvPr/>
          </p:nvSpPr>
          <p:spPr bwMode="auto">
            <a:xfrm rot="5700000">
              <a:off x="1185360" y="2800328"/>
              <a:ext cx="1004999" cy="435685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393" name="Freeform 26"/>
            <p:cNvSpPr>
              <a:spLocks noChangeAspect="1"/>
            </p:cNvSpPr>
            <p:nvPr/>
          </p:nvSpPr>
          <p:spPr bwMode="auto">
            <a:xfrm rot="5700000">
              <a:off x="1421546" y="3114176"/>
              <a:ext cx="532625" cy="23129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2828926" y="3119736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3461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23334 -0.001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125 -0.00556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 animBg="1"/>
      <p:bldP spid="21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080691"/>
              </p:ext>
            </p:extLst>
          </p:nvPr>
        </p:nvGraphicFramePr>
        <p:xfrm>
          <a:off x="1676400" y="838200"/>
          <a:ext cx="8763000" cy="57540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ật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thấu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(d)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52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ảo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  <a:p>
                      <a:pPr algn="ctr"/>
                      <a:endParaRPr lang="en-US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272">
                <a:tc rowSpan="4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876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7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1200"/>
                        </a:spcBef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1200"/>
                        </a:spcBef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77"/>
          <p:cNvSpPr>
            <a:spLocks noChangeArrowheads="1"/>
          </p:cNvSpPr>
          <p:nvPr/>
        </p:nvSpPr>
        <p:spPr bwMode="auto">
          <a:xfrm>
            <a:off x="1752600" y="152401"/>
            <a:ext cx="579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2438400"/>
            <a:ext cx="99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(d &gt; f)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1" y="2438400"/>
            <a:ext cx="312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2514600"/>
            <a:ext cx="1797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</a:rPr>
              <a:t>Vật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 ở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</a:rPr>
              <a:t>rất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</a:rPr>
              <a:t>xa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 TK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1" y="2514600"/>
            <a:ext cx="10743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1" y="2971800"/>
            <a:ext cx="10743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1" y="3505200"/>
            <a:ext cx="10743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1" y="4038600"/>
            <a:ext cx="10743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2514600"/>
            <a:ext cx="1507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0400" y="3048000"/>
            <a:ext cx="1507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10400" y="3505200"/>
            <a:ext cx="1507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0400" y="4038600"/>
            <a:ext cx="1507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839200" y="2514600"/>
            <a:ext cx="1460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839200" y="3048000"/>
            <a:ext cx="1460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63000" y="3505200"/>
            <a:ext cx="1545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39200" y="4114800"/>
            <a:ext cx="1439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57601" y="2971800"/>
            <a:ext cx="7986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&gt; 2f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19401" y="2971800"/>
            <a:ext cx="312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19401" y="3505200"/>
            <a:ext cx="3493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57601" y="3581400"/>
            <a:ext cx="7986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= 2f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95601" y="4038600"/>
            <a:ext cx="312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81401" y="4038600"/>
            <a:ext cx="1156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&lt; d &lt; 2f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76400" y="4800600"/>
            <a:ext cx="11747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(d &lt; f)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1" y="4876800"/>
            <a:ext cx="312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33801" y="5029200"/>
            <a:ext cx="865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defRPr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 &lt; f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62601" y="4953000"/>
            <a:ext cx="12314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endParaRPr lang="en-US" alt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00" y="4800600"/>
            <a:ext cx="1827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763000" y="4648200"/>
            <a:ext cx="15007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1200"/>
              </a:spcBef>
              <a:defRPr/>
            </a:pP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4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ình nền Slide xanh nhạ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3046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Clr>
                <a:srgbClr val="0000FF"/>
              </a:buClr>
              <a:defRPr/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KẾT LUẬN: </a:t>
            </a:r>
          </a:p>
          <a:p>
            <a:pPr marL="342900" indent="-342900" algn="just"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Khi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4495800" y="2819400"/>
            <a:ext cx="1915716" cy="7881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6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CHÚ Ý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2" y="3733800"/>
            <a:ext cx="12192001" cy="3124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77"/>
          <p:cNvSpPr>
            <a:spLocks noChangeArrowheads="1"/>
          </p:cNvSpPr>
          <p:nvPr/>
        </p:nvSpPr>
        <p:spPr bwMode="auto">
          <a:xfrm>
            <a:off x="141711" y="557121"/>
            <a:ext cx="11163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1.Dựng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endParaRPr lang="en-US" altLang="en-US" sz="36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18" y="1352680"/>
            <a:ext cx="11476827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dựng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dựng 2 trong 3 tia đặc biệt đến TK, giao điểm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tia ló là ảnh S</a:t>
            </a:r>
            <a:r>
              <a:rPr lang="en-US" sz="36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Rectangle 77"/>
          <p:cNvSpPr>
            <a:spLocks noChangeArrowheads="1"/>
          </p:cNvSpPr>
          <p:nvPr/>
        </p:nvSpPr>
        <p:spPr bwMode="auto">
          <a:xfrm>
            <a:off x="-1130037" y="0"/>
            <a:ext cx="6157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ảnh</a:t>
            </a:r>
            <a:endParaRPr lang="en-US" alt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876800" y="5181601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9144000" y="5334000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grpSp>
        <p:nvGrpSpPr>
          <p:cNvPr id="2" name="Group 192"/>
          <p:cNvGrpSpPr>
            <a:grpSpLocks/>
          </p:cNvGrpSpPr>
          <p:nvPr/>
        </p:nvGrpSpPr>
        <p:grpSpPr bwMode="auto">
          <a:xfrm>
            <a:off x="2400301" y="3155950"/>
            <a:ext cx="1508125" cy="0"/>
            <a:chOff x="876300" y="2208212"/>
            <a:chExt cx="1508125" cy="0"/>
          </a:xfrm>
        </p:grpSpPr>
        <p:sp>
          <p:nvSpPr>
            <p:cNvPr id="19524" name="Line 141"/>
            <p:cNvSpPr>
              <a:spLocks noChangeShapeType="1"/>
            </p:cNvSpPr>
            <p:nvPr/>
          </p:nvSpPr>
          <p:spPr bwMode="auto">
            <a:xfrm>
              <a:off x="756" y="1734"/>
              <a:ext cx="95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525" name="Line 142"/>
            <p:cNvSpPr>
              <a:spLocks noChangeShapeType="1"/>
            </p:cNvSpPr>
            <p:nvPr/>
          </p:nvSpPr>
          <p:spPr bwMode="auto">
            <a:xfrm>
              <a:off x="768" y="1734"/>
              <a:ext cx="556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3" name="Group 199"/>
          <p:cNvGrpSpPr>
            <a:grpSpLocks/>
          </p:cNvGrpSpPr>
          <p:nvPr/>
        </p:nvGrpSpPr>
        <p:grpSpPr bwMode="auto">
          <a:xfrm>
            <a:off x="2133600" y="2836863"/>
            <a:ext cx="3581400" cy="2895600"/>
            <a:chOff x="384" y="1776"/>
            <a:chExt cx="2256" cy="1824"/>
          </a:xfrm>
        </p:grpSpPr>
        <p:grpSp>
          <p:nvGrpSpPr>
            <p:cNvPr id="4" name="Group 81"/>
            <p:cNvGrpSpPr>
              <a:grpSpLocks/>
            </p:cNvGrpSpPr>
            <p:nvPr/>
          </p:nvGrpSpPr>
          <p:grpSpPr bwMode="auto">
            <a:xfrm>
              <a:off x="384" y="1776"/>
              <a:ext cx="2256" cy="1824"/>
              <a:chOff x="336" y="1776"/>
              <a:chExt cx="2256" cy="1824"/>
            </a:xfrm>
          </p:grpSpPr>
          <p:grpSp>
            <p:nvGrpSpPr>
              <p:cNvPr id="5" name="Group 77"/>
              <p:cNvGrpSpPr>
                <a:grpSpLocks/>
              </p:cNvGrpSpPr>
              <p:nvPr/>
            </p:nvGrpSpPr>
            <p:grpSpPr bwMode="auto">
              <a:xfrm>
                <a:off x="432" y="1776"/>
                <a:ext cx="2160" cy="1824"/>
                <a:chOff x="432" y="1776"/>
                <a:chExt cx="2160" cy="1824"/>
              </a:xfrm>
            </p:grpSpPr>
            <p:sp>
              <p:nvSpPr>
                <p:cNvPr id="19520" name="Line 73"/>
                <p:cNvSpPr>
                  <a:spLocks noChangeShapeType="1"/>
                </p:cNvSpPr>
                <p:nvPr/>
              </p:nvSpPr>
              <p:spPr bwMode="auto">
                <a:xfrm>
                  <a:off x="432" y="2736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9521" name="Line 74"/>
                <p:cNvSpPr>
                  <a:spLocks noChangeShapeType="1"/>
                </p:cNvSpPr>
                <p:nvPr/>
              </p:nvSpPr>
              <p:spPr bwMode="auto">
                <a:xfrm>
                  <a:off x="1440" y="1776"/>
                  <a:ext cx="0" cy="182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9522" name="Line 75"/>
                <p:cNvSpPr>
                  <a:spLocks noChangeShapeType="1"/>
                </p:cNvSpPr>
                <p:nvPr/>
              </p:nvSpPr>
              <p:spPr bwMode="auto">
                <a:xfrm>
                  <a:off x="960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9523" name="Line 76"/>
                <p:cNvSpPr>
                  <a:spLocks noChangeShapeType="1"/>
                </p:cNvSpPr>
                <p:nvPr/>
              </p:nvSpPr>
              <p:spPr bwMode="auto">
                <a:xfrm>
                  <a:off x="1920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19517" name="Text Box 78"/>
              <p:cNvSpPr txBox="1">
                <a:spLocks noChangeArrowheads="1"/>
              </p:cNvSpPr>
              <p:nvPr/>
            </p:nvSpPr>
            <p:spPr bwMode="auto">
              <a:xfrm>
                <a:off x="336" y="1776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S.</a:t>
                </a:r>
              </a:p>
            </p:txBody>
          </p:sp>
          <p:sp>
            <p:nvSpPr>
              <p:cNvPr id="19518" name="Text Box 79"/>
              <p:cNvSpPr txBox="1">
                <a:spLocks noChangeArrowheads="1"/>
              </p:cNvSpPr>
              <p:nvPr/>
            </p:nvSpPr>
            <p:spPr bwMode="auto">
              <a:xfrm>
                <a:off x="720" y="2686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9519" name="Text Box 80"/>
              <p:cNvSpPr txBox="1">
                <a:spLocks noChangeArrowheads="1"/>
              </p:cNvSpPr>
              <p:nvPr/>
            </p:nvSpPr>
            <p:spPr bwMode="auto">
              <a:xfrm>
                <a:off x="1920" y="2446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</p:grpSp>
        <p:sp>
          <p:nvSpPr>
            <p:cNvPr id="19515" name="Text Box 113"/>
            <p:cNvSpPr txBox="1">
              <a:spLocks noChangeArrowheads="1"/>
            </p:cNvSpPr>
            <p:nvPr/>
          </p:nvSpPr>
          <p:spPr bwMode="auto">
            <a:xfrm>
              <a:off x="1248" y="2677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7" name="Group 167"/>
          <p:cNvGrpSpPr>
            <a:grpSpLocks/>
          </p:cNvGrpSpPr>
          <p:nvPr/>
        </p:nvGrpSpPr>
        <p:grpSpPr bwMode="auto">
          <a:xfrm>
            <a:off x="6248400" y="2794000"/>
            <a:ext cx="3581400" cy="2895600"/>
            <a:chOff x="336" y="1776"/>
            <a:chExt cx="2256" cy="1824"/>
          </a:xfrm>
        </p:grpSpPr>
        <p:grpSp>
          <p:nvGrpSpPr>
            <p:cNvPr id="10" name="Group 168"/>
            <p:cNvGrpSpPr>
              <a:grpSpLocks/>
            </p:cNvGrpSpPr>
            <p:nvPr/>
          </p:nvGrpSpPr>
          <p:grpSpPr bwMode="auto">
            <a:xfrm>
              <a:off x="432" y="1776"/>
              <a:ext cx="2160" cy="1824"/>
              <a:chOff x="432" y="1776"/>
              <a:chExt cx="2160" cy="1824"/>
            </a:xfrm>
          </p:grpSpPr>
          <p:sp>
            <p:nvSpPr>
              <p:cNvPr id="19510" name="Line 169"/>
              <p:cNvSpPr>
                <a:spLocks noChangeShapeType="1"/>
              </p:cNvSpPr>
              <p:nvPr/>
            </p:nvSpPr>
            <p:spPr bwMode="auto">
              <a:xfrm>
                <a:off x="432" y="2736"/>
                <a:ext cx="21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511" name="Line 170"/>
              <p:cNvSpPr>
                <a:spLocks noChangeShapeType="1"/>
              </p:cNvSpPr>
              <p:nvPr/>
            </p:nvSpPr>
            <p:spPr bwMode="auto">
              <a:xfrm>
                <a:off x="1440" y="1776"/>
                <a:ext cx="0" cy="182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512" name="Line 171"/>
              <p:cNvSpPr>
                <a:spLocks noChangeShapeType="1"/>
              </p:cNvSpPr>
              <p:nvPr/>
            </p:nvSpPr>
            <p:spPr bwMode="auto">
              <a:xfrm>
                <a:off x="960" y="2640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513" name="Line 172"/>
              <p:cNvSpPr>
                <a:spLocks noChangeShapeType="1"/>
              </p:cNvSpPr>
              <p:nvPr/>
            </p:nvSpPr>
            <p:spPr bwMode="auto">
              <a:xfrm>
                <a:off x="1920" y="2640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9507" name="Text Box 173"/>
            <p:cNvSpPr txBox="1">
              <a:spLocks noChangeArrowheads="1"/>
            </p:cNvSpPr>
            <p:nvPr/>
          </p:nvSpPr>
          <p:spPr bwMode="auto">
            <a:xfrm>
              <a:off x="336" y="1792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en-US" sz="2800" b="1" dirty="0">
                  <a:latin typeface="Arial" charset="0"/>
                </a:rPr>
                <a:t>.</a:t>
              </a:r>
            </a:p>
          </p:txBody>
        </p:sp>
        <p:sp>
          <p:nvSpPr>
            <p:cNvPr id="19508" name="Text Box 174"/>
            <p:cNvSpPr txBox="1">
              <a:spLocks noChangeArrowheads="1"/>
            </p:cNvSpPr>
            <p:nvPr/>
          </p:nvSpPr>
          <p:spPr bwMode="auto">
            <a:xfrm>
              <a:off x="720" y="2665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19509" name="Text Box 175"/>
            <p:cNvSpPr txBox="1">
              <a:spLocks noChangeArrowheads="1"/>
            </p:cNvSpPr>
            <p:nvPr/>
          </p:nvSpPr>
          <p:spPr bwMode="auto">
            <a:xfrm>
              <a:off x="1920" y="2473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F’</a:t>
              </a:r>
            </a:p>
          </p:txBody>
        </p:sp>
      </p:grpSp>
      <p:sp>
        <p:nvSpPr>
          <p:cNvPr id="19505" name="Text Box 176"/>
          <p:cNvSpPr txBox="1">
            <a:spLocks noChangeArrowheads="1"/>
          </p:cNvSpPr>
          <p:nvPr/>
        </p:nvSpPr>
        <p:spPr bwMode="auto">
          <a:xfrm>
            <a:off x="7543800" y="3886201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11" name="Group 180"/>
          <p:cNvGrpSpPr>
            <a:grpSpLocks/>
          </p:cNvGrpSpPr>
          <p:nvPr/>
        </p:nvGrpSpPr>
        <p:grpSpPr bwMode="auto">
          <a:xfrm>
            <a:off x="6550025" y="3152776"/>
            <a:ext cx="1462088" cy="3175"/>
            <a:chOff x="3166" y="1975"/>
            <a:chExt cx="921" cy="2"/>
          </a:xfrm>
        </p:grpSpPr>
        <p:sp>
          <p:nvSpPr>
            <p:cNvPr id="36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37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94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2" name="Group 183"/>
          <p:cNvGrpSpPr>
            <a:grpSpLocks/>
          </p:cNvGrpSpPr>
          <p:nvPr/>
        </p:nvGrpSpPr>
        <p:grpSpPr bwMode="auto">
          <a:xfrm>
            <a:off x="7989888" y="3152775"/>
            <a:ext cx="1871662" cy="2808288"/>
            <a:chOff x="4073" y="1975"/>
            <a:chExt cx="1001" cy="1481"/>
          </a:xfrm>
        </p:grpSpPr>
        <p:sp>
          <p:nvSpPr>
            <p:cNvPr id="39" name="Line 181"/>
            <p:cNvSpPr>
              <a:spLocks noChangeShapeType="1"/>
            </p:cNvSpPr>
            <p:nvPr/>
          </p:nvSpPr>
          <p:spPr bwMode="auto">
            <a:xfrm>
              <a:off x="4073" y="1975"/>
              <a:ext cx="1001" cy="148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40" name="Line 182"/>
            <p:cNvSpPr>
              <a:spLocks noChangeShapeType="1"/>
            </p:cNvSpPr>
            <p:nvPr/>
          </p:nvSpPr>
          <p:spPr bwMode="auto">
            <a:xfrm>
              <a:off x="4085" y="1987"/>
              <a:ext cx="644" cy="954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sp>
        <p:nvSpPr>
          <p:cNvPr id="44" name="Text Box 189"/>
          <p:cNvSpPr txBox="1">
            <a:spLocks noChangeArrowheads="1"/>
          </p:cNvSpPr>
          <p:nvPr/>
        </p:nvSpPr>
        <p:spPr bwMode="auto">
          <a:xfrm>
            <a:off x="3962400" y="2819400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5" name="Text Box 190"/>
          <p:cNvSpPr txBox="1">
            <a:spLocks noChangeArrowheads="1"/>
          </p:cNvSpPr>
          <p:nvPr/>
        </p:nvSpPr>
        <p:spPr bwMode="auto">
          <a:xfrm>
            <a:off x="8077200" y="2833688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6" name="Text Box 198"/>
          <p:cNvSpPr txBox="1">
            <a:spLocks noChangeArrowheads="1"/>
          </p:cNvSpPr>
          <p:nvPr/>
        </p:nvSpPr>
        <p:spPr bwMode="auto">
          <a:xfrm>
            <a:off x="7526338" y="5181600"/>
            <a:ext cx="32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grpSp>
        <p:nvGrpSpPr>
          <p:cNvPr id="13" name="Group 180"/>
          <p:cNvGrpSpPr>
            <a:grpSpLocks/>
          </p:cNvGrpSpPr>
          <p:nvPr/>
        </p:nvGrpSpPr>
        <p:grpSpPr bwMode="auto">
          <a:xfrm>
            <a:off x="2438400" y="3157538"/>
            <a:ext cx="1462088" cy="3175"/>
            <a:chOff x="3166" y="1975"/>
            <a:chExt cx="921" cy="2"/>
          </a:xfrm>
        </p:grpSpPr>
        <p:sp>
          <p:nvSpPr>
            <p:cNvPr id="48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 w="38100">
              <a:headEnd/>
              <a:tailEnd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49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61" cy="0"/>
            </a:xfrm>
            <a:prstGeom prst="line">
              <a:avLst/>
            </a:prstGeom>
            <a:ln w="38100"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4" name="Group 74"/>
          <p:cNvGrpSpPr>
            <a:grpSpLocks/>
          </p:cNvGrpSpPr>
          <p:nvPr/>
        </p:nvGrpSpPr>
        <p:grpSpPr bwMode="auto">
          <a:xfrm>
            <a:off x="2411413" y="3173412"/>
            <a:ext cx="1458912" cy="1131888"/>
            <a:chOff x="887413" y="2225675"/>
            <a:chExt cx="1458912" cy="1131887"/>
          </a:xfrm>
        </p:grpSpPr>
        <p:grpSp>
          <p:nvGrpSpPr>
            <p:cNvPr id="15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53" name="Line 138"/>
              <p:cNvSpPr>
                <a:spLocks noChangeShapeType="1"/>
              </p:cNvSpPr>
              <p:nvPr/>
            </p:nvSpPr>
            <p:spPr bwMode="auto">
              <a:xfrm>
                <a:off x="572" y="1999"/>
                <a:ext cx="906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54" name="Line 139"/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20" cy="548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1008063" y="2314575"/>
              <a:ext cx="1143000" cy="869949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6" name="Group 64"/>
          <p:cNvGrpSpPr>
            <a:grpSpLocks/>
          </p:cNvGrpSpPr>
          <p:nvPr/>
        </p:nvGrpSpPr>
        <p:grpSpPr bwMode="auto">
          <a:xfrm>
            <a:off x="3641725" y="4100513"/>
            <a:ext cx="2635250" cy="1978025"/>
            <a:chOff x="838200" y="4114800"/>
            <a:chExt cx="2635250" cy="1978025"/>
          </a:xfrm>
        </p:grpSpPr>
        <p:grpSp>
          <p:nvGrpSpPr>
            <p:cNvPr id="17" name="Group 194"/>
            <p:cNvGrpSpPr>
              <a:grpSpLocks/>
            </p:cNvGrpSpPr>
            <p:nvPr/>
          </p:nvGrpSpPr>
          <p:grpSpPr bwMode="auto">
            <a:xfrm>
              <a:off x="838200" y="4114800"/>
              <a:ext cx="2635250" cy="1978025"/>
              <a:chOff x="450" y="3074"/>
              <a:chExt cx="1660" cy="1246"/>
            </a:xfrm>
          </p:grpSpPr>
          <p:sp>
            <p:nvSpPr>
              <p:cNvPr id="58" name="Line 148"/>
              <p:cNvSpPr>
                <a:spLocks noChangeShapeType="1"/>
              </p:cNvSpPr>
              <p:nvPr/>
            </p:nvSpPr>
            <p:spPr bwMode="auto">
              <a:xfrm>
                <a:off x="467" y="3091"/>
                <a:ext cx="720" cy="543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59" name="Line 193"/>
              <p:cNvSpPr>
                <a:spLocks noChangeShapeType="1"/>
              </p:cNvSpPr>
              <p:nvPr/>
            </p:nvSpPr>
            <p:spPr bwMode="auto">
              <a:xfrm>
                <a:off x="450" y="3074"/>
                <a:ext cx="1660" cy="124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57" name="Line 139"/>
            <p:cNvSpPr>
              <a:spLocks noChangeShapeType="1"/>
            </p:cNvSpPr>
            <p:nvPr/>
          </p:nvSpPr>
          <p:spPr bwMode="auto">
            <a:xfrm>
              <a:off x="974725" y="4222750"/>
              <a:ext cx="1143000" cy="869950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8" name="Group 147"/>
          <p:cNvGrpSpPr>
            <a:grpSpLocks/>
          </p:cNvGrpSpPr>
          <p:nvPr/>
        </p:nvGrpSpPr>
        <p:grpSpPr bwMode="auto">
          <a:xfrm>
            <a:off x="3871913" y="3132138"/>
            <a:ext cx="1854200" cy="2898775"/>
            <a:chOff x="1479" y="1973"/>
            <a:chExt cx="1168" cy="1826"/>
          </a:xfrm>
        </p:grpSpPr>
        <p:sp>
          <p:nvSpPr>
            <p:cNvPr id="61" name="Line 145"/>
            <p:cNvSpPr>
              <a:spLocks noChangeShapeType="1"/>
            </p:cNvSpPr>
            <p:nvPr/>
          </p:nvSpPr>
          <p:spPr bwMode="auto">
            <a:xfrm>
              <a:off x="1481" y="1975"/>
              <a:ext cx="1166" cy="1824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62" name="Line 146"/>
            <p:cNvSpPr>
              <a:spLocks noChangeShapeType="1"/>
            </p:cNvSpPr>
            <p:nvPr/>
          </p:nvSpPr>
          <p:spPr bwMode="auto">
            <a:xfrm>
              <a:off x="1479" y="1973"/>
              <a:ext cx="728" cy="1139"/>
            </a:xfrm>
            <a:prstGeom prst="line">
              <a:avLst/>
            </a:prstGeom>
            <a:ln w="38100"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9" name="Group 67"/>
          <p:cNvGrpSpPr>
            <a:grpSpLocks/>
          </p:cNvGrpSpPr>
          <p:nvPr/>
        </p:nvGrpSpPr>
        <p:grpSpPr bwMode="auto">
          <a:xfrm>
            <a:off x="7951789" y="5394325"/>
            <a:ext cx="2554287" cy="14288"/>
            <a:chOff x="6427788" y="4429125"/>
            <a:chExt cx="2554287" cy="14288"/>
          </a:xfrm>
        </p:grpSpPr>
        <p:grpSp>
          <p:nvGrpSpPr>
            <p:cNvPr id="20" name="Group 196"/>
            <p:cNvGrpSpPr>
              <a:grpSpLocks/>
            </p:cNvGrpSpPr>
            <p:nvPr/>
          </p:nvGrpSpPr>
          <p:grpSpPr bwMode="auto">
            <a:xfrm>
              <a:off x="6427788" y="4429125"/>
              <a:ext cx="2554287" cy="14288"/>
              <a:chOff x="4151" y="3209"/>
              <a:chExt cx="1609" cy="9"/>
            </a:xfrm>
          </p:grpSpPr>
          <p:sp>
            <p:nvSpPr>
              <p:cNvPr id="66" name="Line 188"/>
              <p:cNvSpPr>
                <a:spLocks noChangeShapeType="1"/>
              </p:cNvSpPr>
              <p:nvPr/>
            </p:nvSpPr>
            <p:spPr bwMode="auto">
              <a:xfrm>
                <a:off x="4208" y="3213"/>
                <a:ext cx="518" cy="0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67" name="Line 195"/>
              <p:cNvSpPr>
                <a:spLocks noChangeShapeType="1"/>
              </p:cNvSpPr>
              <p:nvPr/>
            </p:nvSpPr>
            <p:spPr bwMode="auto">
              <a:xfrm>
                <a:off x="4151" y="3209"/>
                <a:ext cx="1609" cy="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65" name="Line 188"/>
            <p:cNvSpPr>
              <a:spLocks noChangeShapeType="1"/>
            </p:cNvSpPr>
            <p:nvPr/>
          </p:nvSpPr>
          <p:spPr bwMode="auto">
            <a:xfrm>
              <a:off x="6670675" y="4430713"/>
              <a:ext cx="822325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21" name="Group 74"/>
          <p:cNvGrpSpPr>
            <a:grpSpLocks/>
          </p:cNvGrpSpPr>
          <p:nvPr/>
        </p:nvGrpSpPr>
        <p:grpSpPr bwMode="auto">
          <a:xfrm>
            <a:off x="6526214" y="3175001"/>
            <a:ext cx="1474787" cy="2227263"/>
            <a:chOff x="887413" y="2225675"/>
            <a:chExt cx="1458912" cy="1131887"/>
          </a:xfrm>
        </p:grpSpPr>
        <p:grpSp>
          <p:nvGrpSpPr>
            <p:cNvPr id="22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71" name="Line 138"/>
              <p:cNvSpPr>
                <a:spLocks noChangeShapeType="1"/>
              </p:cNvSpPr>
              <p:nvPr/>
            </p:nvSpPr>
            <p:spPr bwMode="auto">
              <a:xfrm>
                <a:off x="572" y="1999"/>
                <a:ext cx="906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72" name="Line 139"/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20" cy="548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70" name="Line 139"/>
            <p:cNvSpPr>
              <a:spLocks noChangeShapeType="1"/>
            </p:cNvSpPr>
            <p:nvPr/>
          </p:nvSpPr>
          <p:spPr bwMode="auto">
            <a:xfrm>
              <a:off x="1008334" y="2314419"/>
              <a:ext cx="1143260" cy="870496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sp>
        <p:nvSpPr>
          <p:cNvPr id="69" name="TextBox 1"/>
          <p:cNvSpPr txBox="1">
            <a:spLocks noChangeArrowheads="1"/>
          </p:cNvSpPr>
          <p:nvPr/>
        </p:nvSpPr>
        <p:spPr bwMode="auto">
          <a:xfrm>
            <a:off x="2133601" y="3962401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1"/>
          <p:cNvSpPr txBox="1">
            <a:spLocks noChangeArrowheads="1"/>
          </p:cNvSpPr>
          <p:nvPr/>
        </p:nvSpPr>
        <p:spPr bwMode="auto">
          <a:xfrm>
            <a:off x="6334126" y="3957936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090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6" grpId="0" animBg="1"/>
      <p:bldP spid="19463" grpId="0"/>
      <p:bldP spid="8" grpId="0"/>
      <p:bldP spid="9" grpId="0"/>
      <p:bldP spid="19505" grpId="0"/>
      <p:bldP spid="44" grpId="0"/>
      <p:bldP spid="45" grpId="0"/>
      <p:bldP spid="46" grpId="0"/>
      <p:bldP spid="69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2057400" y="2362200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6019800" y="2438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grpSp>
        <p:nvGrpSpPr>
          <p:cNvPr id="2" name="Group 192"/>
          <p:cNvGrpSpPr>
            <a:grpSpLocks/>
          </p:cNvGrpSpPr>
          <p:nvPr/>
        </p:nvGrpSpPr>
        <p:grpSpPr bwMode="auto">
          <a:xfrm>
            <a:off x="2400301" y="3197225"/>
            <a:ext cx="1508125" cy="0"/>
            <a:chOff x="876300" y="2208212"/>
            <a:chExt cx="1508125" cy="0"/>
          </a:xfrm>
        </p:grpSpPr>
        <p:sp>
          <p:nvSpPr>
            <p:cNvPr id="20553" name="Line 141"/>
            <p:cNvSpPr>
              <a:spLocks noChangeShapeType="1"/>
            </p:cNvSpPr>
            <p:nvPr/>
          </p:nvSpPr>
          <p:spPr bwMode="auto">
            <a:xfrm>
              <a:off x="756" y="1734"/>
              <a:ext cx="95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54" name="Line 142"/>
            <p:cNvSpPr>
              <a:spLocks noChangeShapeType="1"/>
            </p:cNvSpPr>
            <p:nvPr/>
          </p:nvSpPr>
          <p:spPr bwMode="auto">
            <a:xfrm>
              <a:off x="768" y="1734"/>
              <a:ext cx="556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3" name="Group 199"/>
          <p:cNvGrpSpPr>
            <a:grpSpLocks/>
          </p:cNvGrpSpPr>
          <p:nvPr/>
        </p:nvGrpSpPr>
        <p:grpSpPr bwMode="auto">
          <a:xfrm>
            <a:off x="2286000" y="2860675"/>
            <a:ext cx="3429000" cy="2895600"/>
            <a:chOff x="480" y="1776"/>
            <a:chExt cx="2160" cy="1824"/>
          </a:xfrm>
        </p:grpSpPr>
        <p:grpSp>
          <p:nvGrpSpPr>
            <p:cNvPr id="4" name="Group 81"/>
            <p:cNvGrpSpPr>
              <a:grpSpLocks/>
            </p:cNvGrpSpPr>
            <p:nvPr/>
          </p:nvGrpSpPr>
          <p:grpSpPr bwMode="auto">
            <a:xfrm>
              <a:off x="480" y="1776"/>
              <a:ext cx="2160" cy="1824"/>
              <a:chOff x="432" y="1776"/>
              <a:chExt cx="2160" cy="1824"/>
            </a:xfrm>
          </p:grpSpPr>
          <p:grpSp>
            <p:nvGrpSpPr>
              <p:cNvPr id="5" name="Group 77"/>
              <p:cNvGrpSpPr>
                <a:grpSpLocks/>
              </p:cNvGrpSpPr>
              <p:nvPr/>
            </p:nvGrpSpPr>
            <p:grpSpPr bwMode="auto">
              <a:xfrm>
                <a:off x="432" y="1776"/>
                <a:ext cx="2160" cy="1824"/>
                <a:chOff x="432" y="1776"/>
                <a:chExt cx="2160" cy="1824"/>
              </a:xfrm>
            </p:grpSpPr>
            <p:sp>
              <p:nvSpPr>
                <p:cNvPr id="20549" name="Line 73"/>
                <p:cNvSpPr>
                  <a:spLocks noChangeShapeType="1"/>
                </p:cNvSpPr>
                <p:nvPr/>
              </p:nvSpPr>
              <p:spPr bwMode="auto">
                <a:xfrm>
                  <a:off x="432" y="2736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20550" name="Line 74"/>
                <p:cNvSpPr>
                  <a:spLocks noChangeShapeType="1"/>
                </p:cNvSpPr>
                <p:nvPr/>
              </p:nvSpPr>
              <p:spPr bwMode="auto">
                <a:xfrm>
                  <a:off x="1440" y="1776"/>
                  <a:ext cx="0" cy="182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20551" name="Line 75"/>
                <p:cNvSpPr>
                  <a:spLocks noChangeShapeType="1"/>
                </p:cNvSpPr>
                <p:nvPr/>
              </p:nvSpPr>
              <p:spPr bwMode="auto">
                <a:xfrm>
                  <a:off x="816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20552" name="Line 76"/>
                <p:cNvSpPr>
                  <a:spLocks noChangeShapeType="1"/>
                </p:cNvSpPr>
                <p:nvPr/>
              </p:nvSpPr>
              <p:spPr bwMode="auto">
                <a:xfrm>
                  <a:off x="2064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20546" name="Text Box 78"/>
              <p:cNvSpPr txBox="1">
                <a:spLocks noChangeArrowheads="1"/>
              </p:cNvSpPr>
              <p:nvPr/>
            </p:nvSpPr>
            <p:spPr bwMode="auto">
              <a:xfrm>
                <a:off x="744" y="2092"/>
                <a:ext cx="69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S  .</a:t>
                </a:r>
              </a:p>
            </p:txBody>
          </p:sp>
          <p:sp>
            <p:nvSpPr>
              <p:cNvPr id="20547" name="Text Box 79"/>
              <p:cNvSpPr txBox="1">
                <a:spLocks noChangeArrowheads="1"/>
              </p:cNvSpPr>
              <p:nvPr/>
            </p:nvSpPr>
            <p:spPr bwMode="auto">
              <a:xfrm>
                <a:off x="677" y="2719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20548" name="Text Box 80"/>
              <p:cNvSpPr txBox="1">
                <a:spLocks noChangeArrowheads="1"/>
              </p:cNvSpPr>
              <p:nvPr/>
            </p:nvSpPr>
            <p:spPr bwMode="auto">
              <a:xfrm>
                <a:off x="2064" y="2431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</p:grpSp>
        <p:sp>
          <p:nvSpPr>
            <p:cNvPr id="20544" name="Text Box 113"/>
            <p:cNvSpPr txBox="1">
              <a:spLocks noChangeArrowheads="1"/>
            </p:cNvSpPr>
            <p:nvPr/>
          </p:nvSpPr>
          <p:spPr bwMode="auto">
            <a:xfrm>
              <a:off x="1248" y="2662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6" name="Group 167"/>
          <p:cNvGrpSpPr>
            <a:grpSpLocks/>
          </p:cNvGrpSpPr>
          <p:nvPr/>
        </p:nvGrpSpPr>
        <p:grpSpPr bwMode="auto">
          <a:xfrm>
            <a:off x="6400800" y="2530476"/>
            <a:ext cx="3429000" cy="3527425"/>
            <a:chOff x="432" y="1595"/>
            <a:chExt cx="2160" cy="2222"/>
          </a:xfrm>
        </p:grpSpPr>
        <p:grpSp>
          <p:nvGrpSpPr>
            <p:cNvPr id="7" name="Group 168"/>
            <p:cNvGrpSpPr>
              <a:grpSpLocks/>
            </p:cNvGrpSpPr>
            <p:nvPr/>
          </p:nvGrpSpPr>
          <p:grpSpPr bwMode="auto">
            <a:xfrm>
              <a:off x="432" y="1595"/>
              <a:ext cx="2160" cy="2222"/>
              <a:chOff x="432" y="1595"/>
              <a:chExt cx="2160" cy="2222"/>
            </a:xfrm>
          </p:grpSpPr>
          <p:sp>
            <p:nvSpPr>
              <p:cNvPr id="20539" name="Line 169"/>
              <p:cNvSpPr>
                <a:spLocks noChangeShapeType="1"/>
              </p:cNvSpPr>
              <p:nvPr/>
            </p:nvSpPr>
            <p:spPr bwMode="auto">
              <a:xfrm>
                <a:off x="432" y="2736"/>
                <a:ext cx="21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540" name="Line 170"/>
              <p:cNvSpPr>
                <a:spLocks noChangeShapeType="1"/>
              </p:cNvSpPr>
              <p:nvPr/>
            </p:nvSpPr>
            <p:spPr bwMode="auto">
              <a:xfrm flipH="1">
                <a:off x="1462" y="1595"/>
                <a:ext cx="0" cy="222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541" name="Line 171"/>
              <p:cNvSpPr>
                <a:spLocks noChangeShapeType="1"/>
              </p:cNvSpPr>
              <p:nvPr/>
            </p:nvSpPr>
            <p:spPr bwMode="auto">
              <a:xfrm>
                <a:off x="768" y="2640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542" name="Line 172"/>
              <p:cNvSpPr>
                <a:spLocks noChangeShapeType="1"/>
              </p:cNvSpPr>
              <p:nvPr/>
            </p:nvSpPr>
            <p:spPr bwMode="auto">
              <a:xfrm>
                <a:off x="2064" y="2640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20536" name="Text Box 173"/>
            <p:cNvSpPr txBox="1">
              <a:spLocks noChangeArrowheads="1"/>
            </p:cNvSpPr>
            <p:nvPr/>
          </p:nvSpPr>
          <p:spPr bwMode="auto">
            <a:xfrm>
              <a:off x="825" y="2128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en-US" sz="2800" b="1">
                  <a:latin typeface="Arial" charset="0"/>
                </a:rPr>
                <a:t>.</a:t>
              </a:r>
            </a:p>
          </p:txBody>
        </p:sp>
        <p:sp>
          <p:nvSpPr>
            <p:cNvPr id="20537" name="Text Box 174"/>
            <p:cNvSpPr txBox="1">
              <a:spLocks noChangeArrowheads="1"/>
            </p:cNvSpPr>
            <p:nvPr/>
          </p:nvSpPr>
          <p:spPr bwMode="auto">
            <a:xfrm>
              <a:off x="624" y="2737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20538" name="Text Box 175"/>
            <p:cNvSpPr txBox="1">
              <a:spLocks noChangeArrowheads="1"/>
            </p:cNvSpPr>
            <p:nvPr/>
          </p:nvSpPr>
          <p:spPr bwMode="auto">
            <a:xfrm>
              <a:off x="2016" y="2449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F’</a:t>
              </a:r>
            </a:p>
          </p:txBody>
        </p:sp>
      </p:grpSp>
      <p:sp>
        <p:nvSpPr>
          <p:cNvPr id="20534" name="Text Box 176"/>
          <p:cNvSpPr txBox="1">
            <a:spLocks noChangeArrowheads="1"/>
          </p:cNvSpPr>
          <p:nvPr/>
        </p:nvSpPr>
        <p:spPr bwMode="auto">
          <a:xfrm>
            <a:off x="7620000" y="4281489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10" name="Group 180"/>
          <p:cNvGrpSpPr>
            <a:grpSpLocks/>
          </p:cNvGrpSpPr>
          <p:nvPr/>
        </p:nvGrpSpPr>
        <p:grpSpPr bwMode="auto">
          <a:xfrm>
            <a:off x="7340600" y="3702051"/>
            <a:ext cx="731838" cy="3175"/>
            <a:chOff x="3166" y="1975"/>
            <a:chExt cx="921" cy="2"/>
          </a:xfrm>
        </p:grpSpPr>
        <p:sp>
          <p:nvSpPr>
            <p:cNvPr id="36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37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93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1" name="Group 183"/>
          <p:cNvGrpSpPr>
            <a:grpSpLocks/>
          </p:cNvGrpSpPr>
          <p:nvPr/>
        </p:nvGrpSpPr>
        <p:grpSpPr bwMode="auto">
          <a:xfrm>
            <a:off x="8035925" y="3697288"/>
            <a:ext cx="2071688" cy="1338263"/>
            <a:chOff x="4073" y="1975"/>
            <a:chExt cx="1001" cy="1481"/>
          </a:xfrm>
        </p:grpSpPr>
        <p:sp>
          <p:nvSpPr>
            <p:cNvPr id="39" name="Line 181"/>
            <p:cNvSpPr>
              <a:spLocks noChangeShapeType="1"/>
            </p:cNvSpPr>
            <p:nvPr/>
          </p:nvSpPr>
          <p:spPr bwMode="auto">
            <a:xfrm>
              <a:off x="4073" y="1975"/>
              <a:ext cx="1001" cy="148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40" name="Line 182"/>
            <p:cNvSpPr>
              <a:spLocks noChangeShapeType="1"/>
            </p:cNvSpPr>
            <p:nvPr/>
          </p:nvSpPr>
          <p:spPr bwMode="auto">
            <a:xfrm>
              <a:off x="4085" y="1987"/>
              <a:ext cx="644" cy="954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sp>
        <p:nvSpPr>
          <p:cNvPr id="44" name="Text Box 189"/>
          <p:cNvSpPr txBox="1">
            <a:spLocks noChangeArrowheads="1"/>
          </p:cNvSpPr>
          <p:nvPr/>
        </p:nvSpPr>
        <p:spPr bwMode="auto">
          <a:xfrm>
            <a:off x="3962400" y="33670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5" name="Text Box 190"/>
          <p:cNvSpPr txBox="1">
            <a:spLocks noChangeArrowheads="1"/>
          </p:cNvSpPr>
          <p:nvPr/>
        </p:nvSpPr>
        <p:spPr bwMode="auto">
          <a:xfrm>
            <a:off x="8001000" y="32766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6" name="Text Box 198"/>
          <p:cNvSpPr txBox="1">
            <a:spLocks noChangeArrowheads="1"/>
          </p:cNvSpPr>
          <p:nvPr/>
        </p:nvSpPr>
        <p:spPr bwMode="auto">
          <a:xfrm>
            <a:off x="8116538" y="2286000"/>
            <a:ext cx="32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3292476" y="3687763"/>
            <a:ext cx="639763" cy="3175"/>
            <a:chOff x="3166" y="1975"/>
            <a:chExt cx="921" cy="2"/>
          </a:xfrm>
        </p:grpSpPr>
        <p:sp>
          <p:nvSpPr>
            <p:cNvPr id="48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>
              <a:headEnd/>
              <a:tailEnd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49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62" cy="0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3" name="Group 74"/>
          <p:cNvGrpSpPr>
            <a:grpSpLocks/>
          </p:cNvGrpSpPr>
          <p:nvPr/>
        </p:nvGrpSpPr>
        <p:grpSpPr bwMode="auto">
          <a:xfrm>
            <a:off x="3262313" y="3673475"/>
            <a:ext cx="627062" cy="704850"/>
            <a:chOff x="887413" y="2225675"/>
            <a:chExt cx="1458912" cy="1131887"/>
          </a:xfrm>
        </p:grpSpPr>
        <p:grpSp>
          <p:nvGrpSpPr>
            <p:cNvPr id="14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53" name="Line 138"/>
              <p:cNvSpPr>
                <a:spLocks noChangeShapeType="1"/>
              </p:cNvSpPr>
              <p:nvPr/>
            </p:nvSpPr>
            <p:spPr bwMode="auto">
              <a:xfrm>
                <a:off x="573" y="1999"/>
                <a:ext cx="905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54" name="Line 139"/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19" cy="548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1009296" y="2314900"/>
              <a:ext cx="1141278" cy="869310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3860801" y="4349750"/>
            <a:ext cx="1909763" cy="1974850"/>
            <a:chOff x="838200" y="4114800"/>
            <a:chExt cx="2635250" cy="1978025"/>
          </a:xfrm>
        </p:grpSpPr>
        <p:grpSp>
          <p:nvGrpSpPr>
            <p:cNvPr id="16" name="Group 194"/>
            <p:cNvGrpSpPr>
              <a:grpSpLocks/>
            </p:cNvGrpSpPr>
            <p:nvPr/>
          </p:nvGrpSpPr>
          <p:grpSpPr bwMode="auto">
            <a:xfrm>
              <a:off x="838200" y="4114800"/>
              <a:ext cx="2635250" cy="1978025"/>
              <a:chOff x="450" y="3074"/>
              <a:chExt cx="1660" cy="1246"/>
            </a:xfrm>
          </p:grpSpPr>
          <p:sp>
            <p:nvSpPr>
              <p:cNvPr id="58" name="Line 148"/>
              <p:cNvSpPr>
                <a:spLocks noChangeShapeType="1"/>
              </p:cNvSpPr>
              <p:nvPr/>
            </p:nvSpPr>
            <p:spPr bwMode="auto">
              <a:xfrm>
                <a:off x="467" y="3091"/>
                <a:ext cx="720" cy="543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59" name="Line 193"/>
              <p:cNvSpPr>
                <a:spLocks noChangeShapeType="1"/>
              </p:cNvSpPr>
              <p:nvPr/>
            </p:nvSpPr>
            <p:spPr bwMode="auto">
              <a:xfrm>
                <a:off x="450" y="3074"/>
                <a:ext cx="1660" cy="124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57" name="Line 139"/>
            <p:cNvSpPr>
              <a:spLocks noChangeShapeType="1"/>
            </p:cNvSpPr>
            <p:nvPr/>
          </p:nvSpPr>
          <p:spPr bwMode="auto">
            <a:xfrm>
              <a:off x="974015" y="4222924"/>
              <a:ext cx="1143475" cy="869758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7" name="Group 147"/>
          <p:cNvGrpSpPr>
            <a:grpSpLocks/>
          </p:cNvGrpSpPr>
          <p:nvPr/>
        </p:nvGrpSpPr>
        <p:grpSpPr bwMode="auto">
          <a:xfrm>
            <a:off x="3859213" y="3671888"/>
            <a:ext cx="2819400" cy="1914525"/>
            <a:chOff x="1481" y="1975"/>
            <a:chExt cx="1166" cy="1824"/>
          </a:xfrm>
        </p:grpSpPr>
        <p:sp>
          <p:nvSpPr>
            <p:cNvPr id="61" name="Line 145"/>
            <p:cNvSpPr>
              <a:spLocks noChangeShapeType="1"/>
            </p:cNvSpPr>
            <p:nvPr/>
          </p:nvSpPr>
          <p:spPr bwMode="auto">
            <a:xfrm>
              <a:off x="1481" y="1975"/>
              <a:ext cx="1166" cy="18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62" name="Line 146"/>
            <p:cNvSpPr>
              <a:spLocks noChangeShapeType="1"/>
            </p:cNvSpPr>
            <p:nvPr/>
          </p:nvSpPr>
          <p:spPr bwMode="auto">
            <a:xfrm>
              <a:off x="1509" y="2022"/>
              <a:ext cx="728" cy="1139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 dirty="0"/>
            </a:p>
          </p:txBody>
        </p:sp>
      </p:grpSp>
      <p:grpSp>
        <p:nvGrpSpPr>
          <p:cNvPr id="18" name="Group 67"/>
          <p:cNvGrpSpPr>
            <a:grpSpLocks/>
          </p:cNvGrpSpPr>
          <p:nvPr/>
        </p:nvGrpSpPr>
        <p:grpSpPr bwMode="auto">
          <a:xfrm>
            <a:off x="7967664" y="2738437"/>
            <a:ext cx="2554287" cy="14288"/>
            <a:chOff x="6427788" y="4429125"/>
            <a:chExt cx="2554287" cy="14288"/>
          </a:xfrm>
        </p:grpSpPr>
        <p:grpSp>
          <p:nvGrpSpPr>
            <p:cNvPr id="19" name="Group 196"/>
            <p:cNvGrpSpPr>
              <a:grpSpLocks/>
            </p:cNvGrpSpPr>
            <p:nvPr/>
          </p:nvGrpSpPr>
          <p:grpSpPr bwMode="auto">
            <a:xfrm>
              <a:off x="6427788" y="4429125"/>
              <a:ext cx="2554287" cy="14288"/>
              <a:chOff x="4151" y="3209"/>
              <a:chExt cx="1609" cy="9"/>
            </a:xfrm>
          </p:grpSpPr>
          <p:sp>
            <p:nvSpPr>
              <p:cNvPr id="66" name="Line 188"/>
              <p:cNvSpPr>
                <a:spLocks noChangeShapeType="1"/>
              </p:cNvSpPr>
              <p:nvPr/>
            </p:nvSpPr>
            <p:spPr bwMode="auto">
              <a:xfrm>
                <a:off x="4208" y="3213"/>
                <a:ext cx="518" cy="0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67" name="Line 195"/>
              <p:cNvSpPr>
                <a:spLocks noChangeShapeType="1"/>
              </p:cNvSpPr>
              <p:nvPr/>
            </p:nvSpPr>
            <p:spPr bwMode="auto">
              <a:xfrm>
                <a:off x="4151" y="3209"/>
                <a:ext cx="1609" cy="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65" name="Line 188"/>
            <p:cNvSpPr>
              <a:spLocks noChangeShapeType="1"/>
            </p:cNvSpPr>
            <p:nvPr/>
          </p:nvSpPr>
          <p:spPr bwMode="auto">
            <a:xfrm>
              <a:off x="6670675" y="4430713"/>
              <a:ext cx="822325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20" name="Group 74"/>
          <p:cNvGrpSpPr>
            <a:grpSpLocks/>
          </p:cNvGrpSpPr>
          <p:nvPr/>
        </p:nvGrpSpPr>
        <p:grpSpPr bwMode="auto">
          <a:xfrm rot="11723242" flipH="1">
            <a:off x="7515226" y="2649537"/>
            <a:ext cx="379413" cy="1119188"/>
            <a:chOff x="887413" y="2225675"/>
            <a:chExt cx="1458912" cy="1131887"/>
          </a:xfrm>
        </p:grpSpPr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71" name="Line 138"/>
              <p:cNvSpPr>
                <a:spLocks noChangeShapeType="1"/>
              </p:cNvSpPr>
              <p:nvPr/>
            </p:nvSpPr>
            <p:spPr bwMode="auto">
              <a:xfrm>
                <a:off x="570" y="1999"/>
                <a:ext cx="907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72" name="Line 139"/>
              <p:cNvSpPr>
                <a:spLocks noChangeShapeType="1"/>
              </p:cNvSpPr>
              <p:nvPr/>
            </p:nvSpPr>
            <p:spPr bwMode="auto">
              <a:xfrm>
                <a:off x="570" y="2000"/>
                <a:ext cx="408" cy="292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70" name="Line 139"/>
            <p:cNvSpPr>
              <a:spLocks noChangeShapeType="1"/>
            </p:cNvSpPr>
            <p:nvPr/>
          </p:nvSpPr>
          <p:spPr bwMode="auto">
            <a:xfrm>
              <a:off x="992826" y="2311229"/>
              <a:ext cx="372356" cy="272937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sp>
        <p:nvSpPr>
          <p:cNvPr id="73" name="Line 145"/>
          <p:cNvSpPr>
            <a:spLocks noChangeShapeType="1"/>
          </p:cNvSpPr>
          <p:nvPr/>
        </p:nvSpPr>
        <p:spPr bwMode="auto">
          <a:xfrm>
            <a:off x="2393951" y="2663826"/>
            <a:ext cx="1514475" cy="1023937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75" name="Line 145"/>
          <p:cNvSpPr>
            <a:spLocks noChangeShapeType="1"/>
          </p:cNvSpPr>
          <p:nvPr/>
        </p:nvSpPr>
        <p:spPr bwMode="auto">
          <a:xfrm>
            <a:off x="2436813" y="2695575"/>
            <a:ext cx="900112" cy="1033462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 dirty="0"/>
          </a:p>
        </p:txBody>
      </p:sp>
      <p:sp>
        <p:nvSpPr>
          <p:cNvPr id="78" name="Line 145"/>
          <p:cNvSpPr>
            <a:spLocks noChangeShapeType="1"/>
          </p:cNvSpPr>
          <p:nvPr/>
        </p:nvSpPr>
        <p:spPr bwMode="auto">
          <a:xfrm flipH="1">
            <a:off x="6934200" y="3614024"/>
            <a:ext cx="489744" cy="729377"/>
          </a:xfrm>
          <a:prstGeom prst="line">
            <a:avLst/>
          </a:prstGeom>
          <a:ln w="38100"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79" name="Line 145"/>
          <p:cNvSpPr>
            <a:spLocks noChangeShapeType="1"/>
          </p:cNvSpPr>
          <p:nvPr/>
        </p:nvSpPr>
        <p:spPr bwMode="auto">
          <a:xfrm flipV="1">
            <a:off x="6348413" y="2720466"/>
            <a:ext cx="1962150" cy="16385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80" name="Line 145"/>
          <p:cNvSpPr>
            <a:spLocks noChangeShapeType="1"/>
          </p:cNvSpPr>
          <p:nvPr/>
        </p:nvSpPr>
        <p:spPr bwMode="auto">
          <a:xfrm>
            <a:off x="6346825" y="2719387"/>
            <a:ext cx="1620838" cy="947738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74" name="Rectangle 73"/>
          <p:cNvSpPr/>
          <p:nvPr/>
        </p:nvSpPr>
        <p:spPr>
          <a:xfrm>
            <a:off x="1676400" y="457200"/>
            <a:ext cx="10515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dựng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dựng 2 trong 3 tia đặc biệt đến TK, giao điểm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tia ló là ảnh S</a:t>
            </a:r>
            <a:r>
              <a:rPr lang="en-US" sz="36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1"/>
          <p:cNvSpPr txBox="1">
            <a:spLocks noChangeArrowheads="1"/>
          </p:cNvSpPr>
          <p:nvPr/>
        </p:nvSpPr>
        <p:spPr bwMode="auto">
          <a:xfrm>
            <a:off x="2219326" y="3962401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1"/>
          <p:cNvSpPr txBox="1">
            <a:spLocks noChangeArrowheads="1"/>
          </p:cNvSpPr>
          <p:nvPr/>
        </p:nvSpPr>
        <p:spPr bwMode="auto">
          <a:xfrm>
            <a:off x="6248401" y="3957936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383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534" grpId="0"/>
      <p:bldP spid="44" grpId="0"/>
      <p:bldP spid="45" grpId="0"/>
      <p:bldP spid="46" grpId="0"/>
      <p:bldP spid="73" grpId="0" animBg="1"/>
      <p:bldP spid="75" grpId="0" animBg="1"/>
      <p:bldP spid="78" grpId="0" animBg="1"/>
      <p:bldP spid="79" grpId="0" animBg="1"/>
      <p:bldP spid="80" grpId="0" animBg="1"/>
      <p:bldP spid="82" grpId="0"/>
      <p:bldP spid="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5969000" y="3787775"/>
            <a:ext cx="1758950" cy="1981200"/>
            <a:chOff x="4444782" y="2981107"/>
            <a:chExt cx="1758950" cy="1981200"/>
          </a:xfrm>
        </p:grpSpPr>
        <p:sp>
          <p:nvSpPr>
            <p:cNvPr id="3" name="Line 42"/>
            <p:cNvSpPr>
              <a:spLocks noChangeShapeType="1"/>
            </p:cNvSpPr>
            <p:nvPr/>
          </p:nvSpPr>
          <p:spPr bwMode="auto">
            <a:xfrm>
              <a:off x="4451132" y="2981107"/>
              <a:ext cx="1752600" cy="198120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  <p:sp>
          <p:nvSpPr>
            <p:cNvPr id="4" name="Line 45"/>
            <p:cNvSpPr>
              <a:spLocks noChangeShapeType="1"/>
            </p:cNvSpPr>
            <p:nvPr/>
          </p:nvSpPr>
          <p:spPr bwMode="auto">
            <a:xfrm>
              <a:off x="4444782" y="2981107"/>
              <a:ext cx="685800" cy="762000"/>
            </a:xfrm>
            <a:prstGeom prst="line">
              <a:avLst/>
            </a:prstGeom>
            <a:ln w="38100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3206750" y="3778251"/>
            <a:ext cx="2768600" cy="9525"/>
            <a:chOff x="1682532" y="2971800"/>
            <a:chExt cx="2768600" cy="9307"/>
          </a:xfrm>
        </p:grpSpPr>
        <p:sp>
          <p:nvSpPr>
            <p:cNvPr id="6" name="Line 41"/>
            <p:cNvSpPr>
              <a:spLocks noChangeShapeType="1"/>
            </p:cNvSpPr>
            <p:nvPr/>
          </p:nvSpPr>
          <p:spPr bwMode="auto">
            <a:xfrm>
              <a:off x="1682532" y="2981107"/>
              <a:ext cx="914400" cy="0"/>
            </a:xfrm>
            <a:prstGeom prst="line">
              <a:avLst/>
            </a:prstGeom>
            <a:ln w="38100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  <p:sp>
          <p:nvSpPr>
            <p:cNvPr id="7" name="Line 40"/>
            <p:cNvSpPr>
              <a:spLocks noChangeShapeType="1"/>
            </p:cNvSpPr>
            <p:nvPr/>
          </p:nvSpPr>
          <p:spPr bwMode="auto">
            <a:xfrm>
              <a:off x="1707932" y="2971800"/>
              <a:ext cx="2743200" cy="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228725" y="538531"/>
            <a:ext cx="8686800" cy="21852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A’B’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                           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B1: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B’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B2: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B’A’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A’ =&gt; A’B’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defRPr/>
            </a:pPr>
            <a:endParaRPr lang="vi-VN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77"/>
          <p:cNvSpPr>
            <a:spLocks noChangeArrowheads="1"/>
          </p:cNvSpPr>
          <p:nvPr/>
        </p:nvSpPr>
        <p:spPr bwMode="auto">
          <a:xfrm>
            <a:off x="-348696" y="-31638"/>
            <a:ext cx="119930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ctr" eaLnBrk="1" hangingPunct="1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2.Dựng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endParaRPr lang="en-US" alt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80"/>
          <p:cNvSpPr txBox="1">
            <a:spLocks noChangeArrowheads="1"/>
          </p:cNvSpPr>
          <p:nvPr/>
        </p:nvSpPr>
        <p:spPr bwMode="auto">
          <a:xfrm>
            <a:off x="1752600" y="22860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 &gt; 2f)</a:t>
            </a:r>
            <a:endParaRPr lang="en-US" alt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2698750" y="3352800"/>
            <a:ext cx="6934200" cy="2667000"/>
            <a:chOff x="1174532" y="2546330"/>
            <a:chExt cx="6934200" cy="2666802"/>
          </a:xfrm>
        </p:grpSpPr>
        <p:sp>
          <p:nvSpPr>
            <p:cNvPr id="21531" name="Text Box 31"/>
            <p:cNvSpPr txBox="1">
              <a:spLocks noChangeArrowheads="1"/>
            </p:cNvSpPr>
            <p:nvPr/>
          </p:nvSpPr>
          <p:spPr bwMode="auto">
            <a:xfrm>
              <a:off x="3438307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1532" name="Text Box 32"/>
            <p:cNvSpPr txBox="1">
              <a:spLocks noChangeArrowheads="1"/>
            </p:cNvSpPr>
            <p:nvPr/>
          </p:nvSpPr>
          <p:spPr bwMode="auto">
            <a:xfrm>
              <a:off x="5136932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grpSp>
          <p:nvGrpSpPr>
            <p:cNvPr id="9" name="Group 98"/>
            <p:cNvGrpSpPr>
              <a:grpSpLocks/>
            </p:cNvGrpSpPr>
            <p:nvPr/>
          </p:nvGrpSpPr>
          <p:grpSpPr bwMode="auto">
            <a:xfrm>
              <a:off x="1174532" y="2546330"/>
              <a:ext cx="6934200" cy="2666802"/>
              <a:chOff x="1174532" y="4101862"/>
              <a:chExt cx="6934200" cy="2666802"/>
            </a:xfrm>
          </p:grpSpPr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>
                <a:off x="1174532" y="4101862"/>
                <a:ext cx="6934200" cy="2666802"/>
                <a:chOff x="1174532" y="4101862"/>
                <a:chExt cx="6934200" cy="2666802"/>
              </a:xfrm>
            </p:grpSpPr>
            <p:sp>
              <p:nvSpPr>
                <p:cNvPr id="22" name="Line 29"/>
                <p:cNvSpPr>
                  <a:spLocks noChangeShapeType="1"/>
                </p:cNvSpPr>
                <p:nvPr/>
              </p:nvSpPr>
              <p:spPr bwMode="auto">
                <a:xfrm>
                  <a:off x="1174532" y="5486059"/>
                  <a:ext cx="693420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Line 30"/>
                <p:cNvSpPr>
                  <a:spLocks noChangeShapeType="1"/>
                </p:cNvSpPr>
                <p:nvPr/>
              </p:nvSpPr>
              <p:spPr bwMode="auto">
                <a:xfrm>
                  <a:off x="4451132" y="4101862"/>
                  <a:ext cx="0" cy="2666802"/>
                </a:xfrm>
                <a:prstGeom prst="line">
                  <a:avLst/>
                </a:prstGeom>
                <a:ln>
                  <a:headEnd type="stealth" w="lg" len="lg"/>
                  <a:tailEnd type="stealth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3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28782" y="5463739"/>
                  <a:ext cx="1219200" cy="4000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F</a:t>
                  </a:r>
                </a:p>
              </p:txBody>
            </p:sp>
            <p:sp>
              <p:nvSpPr>
                <p:cNvPr id="2153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028982" y="5378057"/>
                  <a:ext cx="1219200" cy="4000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F</a:t>
                  </a:r>
                  <a:r>
                    <a:rPr lang="en-US" altLang="en-US" sz="2000" b="1" baseline="30000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/</a:t>
                  </a:r>
                  <a:endParaRPr lang="en-US" altLang="en-US" sz="2000" b="1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endParaRPr>
                </a:p>
              </p:txBody>
            </p:sp>
          </p:grpSp>
          <p:sp>
            <p:nvSpPr>
              <p:cNvPr id="21535" name="Text Box 35"/>
              <p:cNvSpPr txBox="1">
                <a:spLocks noChangeArrowheads="1"/>
              </p:cNvSpPr>
              <p:nvPr/>
            </p:nvSpPr>
            <p:spPr bwMode="auto">
              <a:xfrm>
                <a:off x="4114582" y="5454252"/>
                <a:ext cx="1219200" cy="40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O</a:t>
                </a:r>
              </a:p>
            </p:txBody>
          </p:sp>
        </p:grpSp>
      </p:grp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3016250" y="466725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3038475" y="34098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6886575" y="5124450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7162800" y="4724400"/>
            <a:ext cx="0" cy="381000"/>
          </a:xfrm>
          <a:prstGeom prst="line">
            <a:avLst/>
          </a:prstGeom>
          <a:ln w="57150">
            <a:solidFill>
              <a:srgbClr val="0000FF"/>
            </a:solidFill>
            <a:headEnd/>
            <a:tail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/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7010400" y="4400490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V="1">
            <a:off x="3232150" y="3797300"/>
            <a:ext cx="0" cy="914400"/>
          </a:xfrm>
          <a:prstGeom prst="line">
            <a:avLst/>
          </a:prstGeom>
          <a:ln w="76200">
            <a:solidFill>
              <a:srgbClr val="0000FF"/>
            </a:solidFill>
            <a:headEnd/>
            <a:tailEnd type="stealth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/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3206750" y="3787775"/>
            <a:ext cx="4648200" cy="1555750"/>
            <a:chOff x="1682021" y="2981325"/>
            <a:chExt cx="4648200" cy="1555750"/>
          </a:xfrm>
        </p:grpSpPr>
        <p:grpSp>
          <p:nvGrpSpPr>
            <p:cNvPr id="16" name="Group 95"/>
            <p:cNvGrpSpPr>
              <a:grpSpLocks/>
            </p:cNvGrpSpPr>
            <p:nvPr/>
          </p:nvGrpSpPr>
          <p:grpSpPr bwMode="auto">
            <a:xfrm>
              <a:off x="1682021" y="2981325"/>
              <a:ext cx="4648200" cy="1555750"/>
              <a:chOff x="1707932" y="2993807"/>
              <a:chExt cx="4648200" cy="1555750"/>
            </a:xfrm>
          </p:grpSpPr>
          <p:sp>
            <p:nvSpPr>
              <p:cNvPr id="32" name="Line 46"/>
              <p:cNvSpPr>
                <a:spLocks noChangeShapeType="1"/>
              </p:cNvSpPr>
              <p:nvPr/>
            </p:nvSpPr>
            <p:spPr bwMode="auto">
              <a:xfrm>
                <a:off x="1707932" y="2993807"/>
                <a:ext cx="4648200" cy="1555750"/>
              </a:xfrm>
              <a:prstGeom prst="line">
                <a:avLst/>
              </a:prstGeom>
              <a:ln w="28575">
                <a:solidFill>
                  <a:srgbClr val="07450D"/>
                </a:solidFill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47"/>
              <p:cNvSpPr>
                <a:spLocks noChangeShapeType="1"/>
              </p:cNvSpPr>
              <p:nvPr/>
            </p:nvSpPr>
            <p:spPr bwMode="auto">
              <a:xfrm>
                <a:off x="3123982" y="3460532"/>
                <a:ext cx="609600" cy="212725"/>
              </a:xfrm>
              <a:prstGeom prst="line">
                <a:avLst/>
              </a:prstGeom>
              <a:ln w="28575">
                <a:solidFill>
                  <a:srgbClr val="07450D"/>
                </a:solidFill>
                <a:headEnd/>
                <a:tailEnd type="arrow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4495582" y="3930432"/>
                <a:ext cx="609600" cy="212725"/>
              </a:xfrm>
              <a:prstGeom prst="line">
                <a:avLst/>
              </a:prstGeom>
              <a:ln w="28575">
                <a:solidFill>
                  <a:srgbClr val="07450D"/>
                </a:solidFill>
                <a:headEnd/>
                <a:tailEnd type="arrow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275871" y="3508375"/>
              <a:ext cx="609600" cy="212725"/>
            </a:xfrm>
            <a:prstGeom prst="line">
              <a:avLst/>
            </a:prstGeom>
            <a:ln w="28575">
              <a:solidFill>
                <a:srgbClr val="07450D"/>
              </a:solidFill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4647471" y="3978275"/>
              <a:ext cx="609600" cy="212725"/>
            </a:xfrm>
            <a:prstGeom prst="line">
              <a:avLst/>
            </a:prstGeom>
            <a:ln w="28575">
              <a:solidFill>
                <a:srgbClr val="07450D"/>
              </a:solidFill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</p:grp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5943600" y="34860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653916"/>
              </p:ext>
            </p:extLst>
          </p:nvPr>
        </p:nvGraphicFramePr>
        <p:xfrm>
          <a:off x="6781800" y="685800"/>
          <a:ext cx="1955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203040" progId="">
                  <p:embed/>
                </p:oleObj>
              </mc:Choice>
              <mc:Fallback>
                <p:oleObj name="Equation" r:id="rId2" imgW="1015920" imgH="203040" progId="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85800"/>
                        <a:ext cx="1955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80"/>
          <p:cNvSpPr txBox="1">
            <a:spLocks noChangeArrowheads="1"/>
          </p:cNvSpPr>
          <p:nvPr/>
        </p:nvSpPr>
        <p:spPr bwMode="auto">
          <a:xfrm>
            <a:off x="1946564" y="2743201"/>
            <a:ext cx="868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C5: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f = 12cm; d = 36cm)</a:t>
            </a:r>
            <a:endParaRPr lang="en-US" alt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752600" y="6167438"/>
            <a:ext cx="8686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2600326" y="4343401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856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26" grpId="0"/>
      <p:bldP spid="27" grpId="0"/>
      <p:bldP spid="28" grpId="0"/>
      <p:bldP spid="29" grpId="0" animBg="1"/>
      <p:bldP spid="30" grpId="0"/>
      <p:bldP spid="35" grpId="0" animBg="1"/>
      <p:bldP spid="39" grpId="0"/>
      <p:bldP spid="44" grpId="0"/>
      <p:bldP spid="45" grpId="0" animBg="1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9363" y="5597647"/>
            <a:ext cx="1041717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0"/>
          <p:cNvSpPr txBox="1">
            <a:spLocks noChangeArrowheads="1"/>
          </p:cNvSpPr>
          <p:nvPr/>
        </p:nvSpPr>
        <p:spPr bwMode="auto">
          <a:xfrm>
            <a:off x="152400" y="133260"/>
            <a:ext cx="123670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altLang="en-US" sz="36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hợp2: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 = 2f)</a:t>
            </a:r>
            <a:endParaRPr lang="en-US" alt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828800" y="2068512"/>
            <a:ext cx="8305800" cy="2514600"/>
            <a:chOff x="381000" y="2590800"/>
            <a:chExt cx="8305800" cy="251460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81000" y="3962400"/>
              <a:ext cx="83058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638800" y="2590800"/>
              <a:ext cx="0" cy="25146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81" name="Text Box 7"/>
            <p:cNvSpPr txBox="1">
              <a:spLocks noChangeArrowheads="1"/>
            </p:cNvSpPr>
            <p:nvPr/>
          </p:nvSpPr>
          <p:spPr bwMode="auto">
            <a:xfrm>
              <a:off x="4203700" y="3756025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3582" name="Text Box 8"/>
            <p:cNvSpPr txBox="1">
              <a:spLocks noChangeArrowheads="1"/>
            </p:cNvSpPr>
            <p:nvPr/>
          </p:nvSpPr>
          <p:spPr bwMode="auto">
            <a:xfrm>
              <a:off x="6838950" y="3756025"/>
              <a:ext cx="8572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3583" name="Text Box 9"/>
            <p:cNvSpPr txBox="1">
              <a:spLocks noChangeArrowheads="1"/>
            </p:cNvSpPr>
            <p:nvPr/>
          </p:nvSpPr>
          <p:spPr bwMode="auto">
            <a:xfrm>
              <a:off x="4191000" y="3951288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23584" name="Text Box 10"/>
            <p:cNvSpPr txBox="1">
              <a:spLocks noChangeArrowheads="1"/>
            </p:cNvSpPr>
            <p:nvPr/>
          </p:nvSpPr>
          <p:spPr bwMode="auto">
            <a:xfrm>
              <a:off x="6705600" y="3932178"/>
              <a:ext cx="533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en-US" sz="2000" b="1" baseline="30000" dirty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alt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85" name="Text Box 11"/>
            <p:cNvSpPr txBox="1">
              <a:spLocks noChangeArrowheads="1"/>
            </p:cNvSpPr>
            <p:nvPr/>
          </p:nvSpPr>
          <p:spPr bwMode="auto">
            <a:xfrm>
              <a:off x="5267325" y="3927475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4419600" y="2541587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267200" y="34098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191000" y="22098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4405314" y="2571750"/>
            <a:ext cx="2651125" cy="87312"/>
            <a:chOff x="3886200" y="3048000"/>
            <a:chExt cx="1752600" cy="0"/>
          </a:xfrm>
        </p:grpSpPr>
        <p:sp>
          <p:nvSpPr>
            <p:cNvPr id="23577" name="Line 15"/>
            <p:cNvSpPr>
              <a:spLocks noChangeShapeType="1"/>
            </p:cNvSpPr>
            <p:nvPr/>
          </p:nvSpPr>
          <p:spPr bwMode="auto">
            <a:xfrm>
              <a:off x="3886200" y="3048000"/>
              <a:ext cx="17526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78" name="Line 16"/>
            <p:cNvSpPr>
              <a:spLocks noChangeShapeType="1"/>
            </p:cNvSpPr>
            <p:nvPr/>
          </p:nvSpPr>
          <p:spPr bwMode="auto">
            <a:xfrm>
              <a:off x="4343400" y="3048000"/>
              <a:ext cx="1524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7088189" y="2571750"/>
            <a:ext cx="3165475" cy="2011362"/>
            <a:chOff x="5638800" y="3048000"/>
            <a:chExt cx="3166238" cy="1158766"/>
          </a:xfrm>
        </p:grpSpPr>
        <p:sp>
          <p:nvSpPr>
            <p:cNvPr id="23575" name="Line 17"/>
            <p:cNvSpPr>
              <a:spLocks noChangeShapeType="1"/>
            </p:cNvSpPr>
            <p:nvPr/>
          </p:nvSpPr>
          <p:spPr bwMode="auto">
            <a:xfrm>
              <a:off x="5680838" y="3063766"/>
              <a:ext cx="3124200" cy="11430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76" name="Line 18"/>
            <p:cNvSpPr>
              <a:spLocks noChangeShapeType="1"/>
            </p:cNvSpPr>
            <p:nvPr/>
          </p:nvSpPr>
          <p:spPr bwMode="auto">
            <a:xfrm>
              <a:off x="5638800" y="3048000"/>
              <a:ext cx="1676400" cy="6096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419600" y="2568576"/>
            <a:ext cx="6248400" cy="2014537"/>
            <a:chOff x="3886200" y="3027363"/>
            <a:chExt cx="3886200" cy="1981200"/>
          </a:xfrm>
        </p:grpSpPr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3886200" y="3027363"/>
              <a:ext cx="3886200" cy="1981200"/>
              <a:chOff x="3886200" y="3027799"/>
              <a:chExt cx="3886200" cy="1981200"/>
            </a:xfrm>
          </p:grpSpPr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3886200" y="3027799"/>
                <a:ext cx="3886200" cy="1981200"/>
                <a:chOff x="3886200" y="3027799"/>
                <a:chExt cx="3886200" cy="1981200"/>
              </a:xfrm>
            </p:grpSpPr>
            <p:sp>
              <p:nvSpPr>
                <p:cNvPr id="38" name="Line 19"/>
                <p:cNvSpPr>
                  <a:spLocks noChangeShapeType="1"/>
                </p:cNvSpPr>
                <p:nvPr/>
              </p:nvSpPr>
              <p:spPr bwMode="auto">
                <a:xfrm>
                  <a:off x="3886200" y="3027799"/>
                  <a:ext cx="3886200" cy="1981200"/>
                </a:xfrm>
                <a:prstGeom prst="line">
                  <a:avLst/>
                </a:prstGeom>
                <a:noFill/>
                <a:ln w="28575">
                  <a:solidFill>
                    <a:srgbClr val="07450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Line 20"/>
                <p:cNvSpPr>
                  <a:spLocks noChangeShapeType="1"/>
                </p:cNvSpPr>
                <p:nvPr/>
              </p:nvSpPr>
              <p:spPr bwMode="auto">
                <a:xfrm>
                  <a:off x="3886200" y="3048094"/>
                  <a:ext cx="1066335" cy="533941"/>
                </a:xfrm>
                <a:prstGeom prst="line">
                  <a:avLst/>
                </a:prstGeom>
                <a:noFill/>
                <a:ln w="28575">
                  <a:solidFill>
                    <a:srgbClr val="07450D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>
                <a:off x="5638742" y="3931751"/>
                <a:ext cx="1067322" cy="532380"/>
              </a:xfrm>
              <a:prstGeom prst="line">
                <a:avLst/>
              </a:prstGeom>
              <a:noFill/>
              <a:ln w="28575">
                <a:solidFill>
                  <a:srgbClr val="07450D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038252" y="3124159"/>
              <a:ext cx="1067323" cy="533941"/>
            </a:xfrm>
            <a:prstGeom prst="line">
              <a:avLst/>
            </a:prstGeom>
            <a:noFill/>
            <a:ln w="28575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5829300" y="4039040"/>
              <a:ext cx="1066335" cy="532379"/>
            </a:xfrm>
            <a:prstGeom prst="line">
              <a:avLst/>
            </a:prstGeom>
            <a:noFill/>
            <a:ln w="28575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9906000" y="3455988"/>
            <a:ext cx="0" cy="862013"/>
          </a:xfrm>
          <a:prstGeom prst="line">
            <a:avLst/>
          </a:prstGeom>
          <a:ln w="57150">
            <a:solidFill>
              <a:srgbClr val="0000FF"/>
            </a:solidFill>
            <a:headEnd/>
            <a:tail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9601200" y="432429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9747250" y="3105090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7086600" y="2284412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1752601" y="3070523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12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15" grpId="0"/>
      <p:bldP spid="40" grpId="0" animBg="1"/>
      <p:bldP spid="41" grpId="0"/>
      <p:bldP spid="42" grpId="0"/>
      <p:bldP spid="43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667000" y="3352800"/>
            <a:ext cx="914400" cy="914400"/>
          </a:xfrm>
          <a:prstGeom prst="rect">
            <a:avLst/>
          </a:prstGeom>
          <a:noFill/>
          <a:effectLst>
            <a:glow rad="127000">
              <a:srgbClr val="0000FF"/>
            </a:glow>
          </a:effectLst>
        </p:spPr>
        <p:txBody>
          <a:bodyPr spcFirstLastPara="1" wrap="none" fromWordArt="1" anchor="ctr">
            <a:prstTxWarp prst="textArchUp">
              <a:avLst>
                <a:gd name="adj" fmla="val 10800004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CCCCFF"/>
              </a:extrusionClr>
            </a:sp3d>
          </a:bodyPr>
          <a:lstStyle/>
          <a:p>
            <a:pPr algn="ctr">
              <a:defRPr/>
            </a:pPr>
            <a:endParaRPr lang="en-US" sz="3600" kern="10" dirty="0" err="1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CCCFF"/>
                  </a:gs>
                  <a:gs pos="100000">
                    <a:srgbClr val="0000FF"/>
                  </a:gs>
                </a:gsLst>
                <a:path path="rect">
                  <a:fillToRect l="50000" t="50000" r="50000" b="50000"/>
                </a:path>
              </a:gradFill>
              <a:latin typeface="Times New Roman"/>
              <a:cs typeface="Times New Roman"/>
            </a:endParaRPr>
          </a:p>
        </p:txBody>
      </p:sp>
      <p:pic>
        <p:nvPicPr>
          <p:cNvPr id="4103" name="Picture 23" descr="feuerwerk_1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450975" y="0"/>
            <a:ext cx="21796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3" descr="feuerwerk_1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37589" y="5116513"/>
            <a:ext cx="21796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3" descr="feuerwerk_1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6389" y="5181600"/>
            <a:ext cx="2181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3" descr="feuerwerk_1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443914" y="58738"/>
            <a:ext cx="21796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0" y="1600201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KIỂM TRA BÀI CŨ: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303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9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5708650" y="2273300"/>
            <a:ext cx="2901950" cy="2835275"/>
            <a:chOff x="4444782" y="2981107"/>
            <a:chExt cx="1758950" cy="1981200"/>
          </a:xfrm>
        </p:grpSpPr>
        <p:sp>
          <p:nvSpPr>
            <p:cNvPr id="3" name="Line 42"/>
            <p:cNvSpPr>
              <a:spLocks noChangeShapeType="1"/>
            </p:cNvSpPr>
            <p:nvPr/>
          </p:nvSpPr>
          <p:spPr bwMode="auto">
            <a:xfrm>
              <a:off x="4451518" y="2981107"/>
              <a:ext cx="1752214" cy="198120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Line 45"/>
            <p:cNvSpPr>
              <a:spLocks noChangeShapeType="1"/>
            </p:cNvSpPr>
            <p:nvPr/>
          </p:nvSpPr>
          <p:spPr bwMode="auto">
            <a:xfrm>
              <a:off x="4444782" y="2981107"/>
              <a:ext cx="686068" cy="762086"/>
            </a:xfrm>
            <a:prstGeom prst="line">
              <a:avLst/>
            </a:prstGeom>
            <a:ln w="38100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4251325" y="2243138"/>
            <a:ext cx="1462088" cy="9525"/>
            <a:chOff x="1682532" y="2981107"/>
            <a:chExt cx="2768600" cy="44924360"/>
          </a:xfrm>
        </p:grpSpPr>
        <p:sp>
          <p:nvSpPr>
            <p:cNvPr id="6" name="Line 41"/>
            <p:cNvSpPr>
              <a:spLocks noChangeShapeType="1"/>
            </p:cNvSpPr>
            <p:nvPr/>
          </p:nvSpPr>
          <p:spPr bwMode="auto">
            <a:xfrm>
              <a:off x="1682532" y="2981107"/>
              <a:ext cx="913848" cy="0"/>
            </a:xfrm>
            <a:prstGeom prst="line">
              <a:avLst/>
            </a:prstGeom>
            <a:ln w="38100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40"/>
            <p:cNvSpPr>
              <a:spLocks noChangeShapeType="1"/>
            </p:cNvSpPr>
            <p:nvPr/>
          </p:nvSpPr>
          <p:spPr bwMode="auto">
            <a:xfrm>
              <a:off x="1706581" y="47905467"/>
              <a:ext cx="2744551" cy="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80"/>
          <p:cNvSpPr txBox="1">
            <a:spLocks noChangeArrowheads="1"/>
          </p:cNvSpPr>
          <p:nvPr/>
        </p:nvSpPr>
        <p:spPr bwMode="auto">
          <a:xfrm>
            <a:off x="964408" y="452440"/>
            <a:ext cx="112275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altLang="en-US" sz="36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hợp3: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(f &lt; d &lt; 2f)</a:t>
            </a:r>
            <a:endParaRPr lang="en-US" alt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2438400" y="1787524"/>
            <a:ext cx="6934200" cy="2667000"/>
            <a:chOff x="1174532" y="2545608"/>
            <a:chExt cx="6934200" cy="2667524"/>
          </a:xfrm>
        </p:grpSpPr>
        <p:sp>
          <p:nvSpPr>
            <p:cNvPr id="22555" name="Text Box 31"/>
            <p:cNvSpPr txBox="1">
              <a:spLocks noChangeArrowheads="1"/>
            </p:cNvSpPr>
            <p:nvPr/>
          </p:nvSpPr>
          <p:spPr bwMode="auto">
            <a:xfrm>
              <a:off x="3438307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2556" name="Text Box 32"/>
            <p:cNvSpPr txBox="1">
              <a:spLocks noChangeArrowheads="1"/>
            </p:cNvSpPr>
            <p:nvPr/>
          </p:nvSpPr>
          <p:spPr bwMode="auto">
            <a:xfrm>
              <a:off x="5136932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</a:t>
              </a:r>
            </a:p>
          </p:txBody>
        </p:sp>
        <p:grpSp>
          <p:nvGrpSpPr>
            <p:cNvPr id="9" name="Group 98"/>
            <p:cNvGrpSpPr>
              <a:grpSpLocks/>
            </p:cNvGrpSpPr>
            <p:nvPr/>
          </p:nvGrpSpPr>
          <p:grpSpPr bwMode="auto">
            <a:xfrm>
              <a:off x="1174532" y="2545608"/>
              <a:ext cx="6934200" cy="2667524"/>
              <a:chOff x="1174532" y="4101140"/>
              <a:chExt cx="6934200" cy="2667524"/>
            </a:xfrm>
          </p:grpSpPr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>
                <a:off x="1174532" y="4101140"/>
                <a:ext cx="6934200" cy="2667524"/>
                <a:chOff x="1174532" y="4101140"/>
                <a:chExt cx="6934200" cy="2667524"/>
              </a:xfrm>
            </p:grpSpPr>
            <p:sp>
              <p:nvSpPr>
                <p:cNvPr id="22" name="Line 29"/>
                <p:cNvSpPr>
                  <a:spLocks noChangeShapeType="1"/>
                </p:cNvSpPr>
                <p:nvPr/>
              </p:nvSpPr>
              <p:spPr bwMode="auto">
                <a:xfrm>
                  <a:off x="1174532" y="5485712"/>
                  <a:ext cx="693420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Line 30"/>
                <p:cNvSpPr>
                  <a:spLocks noChangeShapeType="1"/>
                </p:cNvSpPr>
                <p:nvPr/>
              </p:nvSpPr>
              <p:spPr bwMode="auto">
                <a:xfrm>
                  <a:off x="4451132" y="4101140"/>
                  <a:ext cx="0" cy="2667524"/>
                </a:xfrm>
                <a:prstGeom prst="line">
                  <a:avLst/>
                </a:prstGeom>
                <a:ln>
                  <a:headEnd type="stealth" w="lg" len="lg"/>
                  <a:tailEnd type="stealth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56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384332" y="5438079"/>
                  <a:ext cx="1219200" cy="4001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F</a:t>
                  </a:r>
                </a:p>
              </p:txBody>
            </p:sp>
            <p:sp>
              <p:nvSpPr>
                <p:cNvPr id="2256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289332" y="5116407"/>
                  <a:ext cx="760072" cy="4001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F</a:t>
                  </a:r>
                  <a:r>
                    <a:rPr lang="en-US" altLang="en-US" sz="2000" b="1" baseline="30000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/</a:t>
                  </a:r>
                  <a:endParaRPr lang="en-US" altLang="en-US" sz="2000" b="1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endParaRPr>
                </a:p>
              </p:txBody>
            </p:sp>
          </p:grpSp>
          <p:sp>
            <p:nvSpPr>
              <p:cNvPr id="22559" name="Text Box 35"/>
              <p:cNvSpPr txBox="1">
                <a:spLocks noChangeArrowheads="1"/>
              </p:cNvSpPr>
              <p:nvPr/>
            </p:nvSpPr>
            <p:spPr bwMode="auto">
              <a:xfrm>
                <a:off x="4146332" y="5418965"/>
                <a:ext cx="741362" cy="400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O</a:t>
                </a:r>
              </a:p>
            </p:txBody>
          </p:sp>
        </p:grpSp>
      </p:grp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4051301" y="3124200"/>
            <a:ext cx="441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3962400" y="19620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7772400" y="4552890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8121650" y="3148013"/>
            <a:ext cx="0" cy="1463675"/>
          </a:xfrm>
          <a:prstGeom prst="line">
            <a:avLst/>
          </a:prstGeom>
          <a:ln w="76200">
            <a:solidFill>
              <a:srgbClr val="0000FF"/>
            </a:solidFill>
            <a:headEnd/>
            <a:tail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7924800" y="2800290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V="1">
            <a:off x="4251325" y="2233612"/>
            <a:ext cx="0" cy="914400"/>
          </a:xfrm>
          <a:prstGeom prst="line">
            <a:avLst/>
          </a:prstGeom>
          <a:ln w="57150">
            <a:solidFill>
              <a:srgbClr val="0000FF"/>
            </a:solidFill>
            <a:headEnd/>
            <a:tailEnd type="stealth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241800" y="2273300"/>
            <a:ext cx="4673600" cy="2835275"/>
            <a:chOff x="1682021" y="2981325"/>
            <a:chExt cx="4648200" cy="1555750"/>
          </a:xfrm>
        </p:grpSpPr>
        <p:grpSp>
          <p:nvGrpSpPr>
            <p:cNvPr id="12" name="Group 95"/>
            <p:cNvGrpSpPr>
              <a:grpSpLocks/>
            </p:cNvGrpSpPr>
            <p:nvPr/>
          </p:nvGrpSpPr>
          <p:grpSpPr bwMode="auto">
            <a:xfrm>
              <a:off x="1682021" y="2981325"/>
              <a:ext cx="4648200" cy="1555750"/>
              <a:chOff x="1707932" y="2993807"/>
              <a:chExt cx="4648200" cy="1555750"/>
            </a:xfrm>
          </p:grpSpPr>
          <p:sp>
            <p:nvSpPr>
              <p:cNvPr id="32" name="Line 46"/>
              <p:cNvSpPr>
                <a:spLocks noChangeShapeType="1"/>
              </p:cNvSpPr>
              <p:nvPr/>
            </p:nvSpPr>
            <p:spPr bwMode="auto">
              <a:xfrm>
                <a:off x="1707932" y="2993807"/>
                <a:ext cx="4648200" cy="1555750"/>
              </a:xfrm>
              <a:prstGeom prst="line">
                <a:avLst/>
              </a:prstGeom>
              <a:ln>
                <a:solidFill>
                  <a:srgbClr val="07450D"/>
                </a:solidFill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47"/>
              <p:cNvSpPr>
                <a:spLocks noChangeShapeType="1"/>
              </p:cNvSpPr>
              <p:nvPr/>
            </p:nvSpPr>
            <p:spPr bwMode="auto">
              <a:xfrm>
                <a:off x="3124181" y="3460706"/>
                <a:ext cx="609445" cy="212544"/>
              </a:xfrm>
              <a:prstGeom prst="line">
                <a:avLst/>
              </a:prstGeom>
              <a:ln>
                <a:solidFill>
                  <a:srgbClr val="07450D"/>
                </a:solidFill>
                <a:headEnd/>
                <a:tailEnd type="arrow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4496220" y="3930219"/>
                <a:ext cx="609445" cy="212544"/>
              </a:xfrm>
              <a:prstGeom prst="line">
                <a:avLst/>
              </a:prstGeom>
              <a:ln>
                <a:solidFill>
                  <a:srgbClr val="07450D"/>
                </a:solidFill>
                <a:headEnd/>
                <a:tailEnd type="arrow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276682" y="3508329"/>
              <a:ext cx="609445" cy="212544"/>
            </a:xfrm>
            <a:prstGeom prst="line">
              <a:avLst/>
            </a:prstGeom>
            <a:ln>
              <a:solidFill>
                <a:srgbClr val="07450D"/>
              </a:solidFill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4648723" y="3977841"/>
              <a:ext cx="609445" cy="213415"/>
            </a:xfrm>
            <a:prstGeom prst="line">
              <a:avLst/>
            </a:prstGeom>
            <a:ln>
              <a:solidFill>
                <a:srgbClr val="07450D"/>
              </a:solidFill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5715000" y="19812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64408" y="5771025"/>
            <a:ext cx="1078468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2371726" y="2738438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280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26" grpId="0"/>
      <p:bldP spid="27" grpId="0"/>
      <p:bldP spid="28" grpId="0" autoUpdateAnimBg="0"/>
      <p:bldP spid="29" grpId="0" animBg="1"/>
      <p:bldP spid="30" grpId="0"/>
      <p:bldP spid="35" grpId="0" animBg="1"/>
      <p:bldP spid="39" grpId="0" autoUpdateAnimBg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2286000" y="887413"/>
            <a:ext cx="502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2525" y="5819973"/>
            <a:ext cx="957024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0"/>
          <p:cNvSpPr txBox="1">
            <a:spLocks noChangeArrowheads="1"/>
          </p:cNvSpPr>
          <p:nvPr/>
        </p:nvSpPr>
        <p:spPr bwMode="auto">
          <a:xfrm>
            <a:off x="923925" y="-7422"/>
            <a:ext cx="10668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altLang="en-US" sz="36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 &lt; f)</a:t>
            </a:r>
            <a:endParaRPr lang="en-US" alt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905000" y="2574925"/>
            <a:ext cx="8458200" cy="2514600"/>
            <a:chOff x="381000" y="2590800"/>
            <a:chExt cx="8458200" cy="251460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81000" y="3962400"/>
              <a:ext cx="83058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638800" y="2590800"/>
              <a:ext cx="0" cy="25146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7" name="Text Box 7"/>
            <p:cNvSpPr txBox="1">
              <a:spLocks noChangeArrowheads="1"/>
            </p:cNvSpPr>
            <p:nvPr/>
          </p:nvSpPr>
          <p:spPr bwMode="auto">
            <a:xfrm>
              <a:off x="2832100" y="3769985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4608" name="Text Box 8"/>
            <p:cNvSpPr txBox="1">
              <a:spLocks noChangeArrowheads="1"/>
            </p:cNvSpPr>
            <p:nvPr/>
          </p:nvSpPr>
          <p:spPr bwMode="auto">
            <a:xfrm>
              <a:off x="7981950" y="3769985"/>
              <a:ext cx="8572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4609" name="Text Box 9"/>
            <p:cNvSpPr txBox="1">
              <a:spLocks noChangeArrowheads="1"/>
            </p:cNvSpPr>
            <p:nvPr/>
          </p:nvSpPr>
          <p:spPr bwMode="auto">
            <a:xfrm>
              <a:off x="2819400" y="3959165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24610" name="Text Box 10"/>
            <p:cNvSpPr txBox="1">
              <a:spLocks noChangeArrowheads="1"/>
            </p:cNvSpPr>
            <p:nvPr/>
          </p:nvSpPr>
          <p:spPr bwMode="auto">
            <a:xfrm>
              <a:off x="8001000" y="3597275"/>
              <a:ext cx="533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en-US" sz="2000" b="1" baseline="30000" dirty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alt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11" name="Text Box 11"/>
            <p:cNvSpPr txBox="1">
              <a:spLocks noChangeArrowheads="1"/>
            </p:cNvSpPr>
            <p:nvPr/>
          </p:nvSpPr>
          <p:spPr bwMode="auto">
            <a:xfrm>
              <a:off x="5334000" y="3882965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5400675" y="3048000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207000" y="38862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57800" y="26670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410200" y="3048000"/>
            <a:ext cx="1752600" cy="0"/>
            <a:chOff x="3886200" y="3048000"/>
            <a:chExt cx="1752600" cy="0"/>
          </a:xfrm>
        </p:grpSpPr>
        <p:sp>
          <p:nvSpPr>
            <p:cNvPr id="24603" name="Line 15"/>
            <p:cNvSpPr>
              <a:spLocks noChangeShapeType="1"/>
            </p:cNvSpPr>
            <p:nvPr/>
          </p:nvSpPr>
          <p:spPr bwMode="auto">
            <a:xfrm>
              <a:off x="3886200" y="3048000"/>
              <a:ext cx="17526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4" name="Line 16"/>
            <p:cNvSpPr>
              <a:spLocks noChangeShapeType="1"/>
            </p:cNvSpPr>
            <p:nvPr/>
          </p:nvSpPr>
          <p:spPr bwMode="auto">
            <a:xfrm>
              <a:off x="4343400" y="3048000"/>
              <a:ext cx="1524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7162801" y="3048001"/>
            <a:ext cx="3165475" cy="1158875"/>
            <a:chOff x="5638800" y="3048000"/>
            <a:chExt cx="3166238" cy="1158766"/>
          </a:xfrm>
        </p:grpSpPr>
        <p:sp>
          <p:nvSpPr>
            <p:cNvPr id="24601" name="Line 17"/>
            <p:cNvSpPr>
              <a:spLocks noChangeShapeType="1"/>
            </p:cNvSpPr>
            <p:nvPr/>
          </p:nvSpPr>
          <p:spPr bwMode="auto">
            <a:xfrm>
              <a:off x="5680838" y="3063766"/>
              <a:ext cx="3124200" cy="11430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2" name="Line 18"/>
            <p:cNvSpPr>
              <a:spLocks noChangeShapeType="1"/>
            </p:cNvSpPr>
            <p:nvPr/>
          </p:nvSpPr>
          <p:spPr bwMode="auto">
            <a:xfrm>
              <a:off x="5638800" y="3048000"/>
              <a:ext cx="1676400" cy="6096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Line 21"/>
          <p:cNvSpPr>
            <a:spLocks noChangeShapeType="1"/>
          </p:cNvSpPr>
          <p:nvPr/>
        </p:nvSpPr>
        <p:spPr bwMode="auto">
          <a:xfrm flipH="1" flipV="1">
            <a:off x="2209800" y="1295400"/>
            <a:ext cx="4953000" cy="175260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 flipV="1">
            <a:off x="2133600" y="1219199"/>
            <a:ext cx="3276600" cy="1828800"/>
          </a:xfrm>
          <a:prstGeom prst="line">
            <a:avLst/>
          </a:prstGeom>
          <a:noFill/>
          <a:ln w="38100">
            <a:solidFill>
              <a:srgbClr val="07450D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2317750" y="1295400"/>
            <a:ext cx="0" cy="2667000"/>
          </a:xfrm>
          <a:prstGeom prst="line">
            <a:avLst/>
          </a:prstGeom>
          <a:noFill/>
          <a:ln w="76200">
            <a:solidFill>
              <a:srgbClr val="0000FF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133600" y="8952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133600" y="39432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5410200" y="3027363"/>
            <a:ext cx="3886200" cy="1981200"/>
            <a:chOff x="3886200" y="3027363"/>
            <a:chExt cx="3886200" cy="1981200"/>
          </a:xfrm>
        </p:grpSpPr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3886200" y="3027363"/>
              <a:ext cx="3886200" cy="1981200"/>
              <a:chOff x="3886200" y="3027799"/>
              <a:chExt cx="3886200" cy="1981200"/>
            </a:xfrm>
          </p:grpSpPr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3886200" y="3027799"/>
                <a:ext cx="3886200" cy="1981200"/>
                <a:chOff x="3886200" y="3027799"/>
                <a:chExt cx="3886200" cy="1981200"/>
              </a:xfrm>
            </p:grpSpPr>
            <p:sp>
              <p:nvSpPr>
                <p:cNvPr id="28" name="Line 19"/>
                <p:cNvSpPr>
                  <a:spLocks noChangeShapeType="1"/>
                </p:cNvSpPr>
                <p:nvPr/>
              </p:nvSpPr>
              <p:spPr bwMode="auto">
                <a:xfrm>
                  <a:off x="3886200" y="3027799"/>
                  <a:ext cx="3886200" cy="1981200"/>
                </a:xfrm>
                <a:prstGeom prst="line">
                  <a:avLst/>
                </a:prstGeom>
                <a:noFill/>
                <a:ln w="38100">
                  <a:solidFill>
                    <a:srgbClr val="07450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Line 20"/>
                <p:cNvSpPr>
                  <a:spLocks noChangeShapeType="1"/>
                </p:cNvSpPr>
                <p:nvPr/>
              </p:nvSpPr>
              <p:spPr bwMode="auto">
                <a:xfrm>
                  <a:off x="3886200" y="3048436"/>
                  <a:ext cx="1066800" cy="533400"/>
                </a:xfrm>
                <a:prstGeom prst="line">
                  <a:avLst/>
                </a:prstGeom>
                <a:noFill/>
                <a:ln w="38100">
                  <a:solidFill>
                    <a:srgbClr val="07450D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5638800" y="3931086"/>
                <a:ext cx="1066800" cy="533400"/>
              </a:xfrm>
              <a:prstGeom prst="line">
                <a:avLst/>
              </a:prstGeom>
              <a:noFill/>
              <a:ln w="38100">
                <a:solidFill>
                  <a:srgbClr val="07450D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038600" y="3124200"/>
              <a:ext cx="1066800" cy="533400"/>
            </a:xfrm>
            <a:prstGeom prst="line">
              <a:avLst/>
            </a:prstGeom>
            <a:noFill/>
            <a:ln w="38100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5829300" y="4038600"/>
              <a:ext cx="1066800" cy="533400"/>
            </a:xfrm>
            <a:prstGeom prst="line">
              <a:avLst/>
            </a:prstGeom>
            <a:noFill/>
            <a:ln w="38100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7162800" y="27240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6" name="TextBox 80"/>
          <p:cNvSpPr txBox="1">
            <a:spLocks noChangeArrowheads="1"/>
          </p:cNvSpPr>
          <p:nvPr/>
        </p:nvSpPr>
        <p:spPr bwMode="auto">
          <a:xfrm>
            <a:off x="2816225" y="833439"/>
            <a:ext cx="6559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C5: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(f = 12cm; d = 8cm)</a:t>
            </a:r>
            <a:endParaRPr lang="en-US" alt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1752601" y="3576936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653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15" grpId="0"/>
      <p:bldP spid="22" grpId="0" animBg="1"/>
      <p:bldP spid="24" grpId="0" animBg="1"/>
      <p:bldP spid="30" grpId="0"/>
      <p:bldP spid="31" grpId="0"/>
      <p:bldP spid="35" grpId="0"/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"/>
          <p:cNvSpPr txBox="1">
            <a:spLocks noChangeArrowheads="1"/>
          </p:cNvSpPr>
          <p:nvPr/>
        </p:nvSpPr>
        <p:spPr bwMode="auto">
          <a:xfrm>
            <a:off x="2286000" y="88741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865614"/>
            <a:ext cx="1223367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A’B’,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ở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cực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nằm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rất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xa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thấu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kính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).</a:t>
            </a:r>
            <a:endParaRPr lang="vi-V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0"/>
          <p:cNvSpPr txBox="1">
            <a:spLocks noChangeArrowheads="1"/>
          </p:cNvSpPr>
          <p:nvPr/>
        </p:nvSpPr>
        <p:spPr bwMode="auto">
          <a:xfrm>
            <a:off x="1752600" y="304801"/>
            <a:ext cx="868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en-US" altLang="en-US" sz="36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 = f)</a:t>
            </a:r>
            <a:endParaRPr lang="en-US" alt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731963" y="2762250"/>
            <a:ext cx="8305800" cy="2514600"/>
            <a:chOff x="381000" y="2759075"/>
            <a:chExt cx="8305800" cy="251460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81000" y="3962400"/>
              <a:ext cx="83058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226050" y="2759075"/>
              <a:ext cx="0" cy="25146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9" name="Text Box 7"/>
            <p:cNvSpPr txBox="1">
              <a:spLocks noChangeArrowheads="1"/>
            </p:cNvSpPr>
            <p:nvPr/>
          </p:nvSpPr>
          <p:spPr bwMode="auto">
            <a:xfrm>
              <a:off x="4172010" y="3740845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25630" name="Text Box 8"/>
            <p:cNvSpPr txBox="1">
              <a:spLocks noChangeArrowheads="1"/>
            </p:cNvSpPr>
            <p:nvPr/>
          </p:nvSpPr>
          <p:spPr bwMode="auto">
            <a:xfrm>
              <a:off x="7208248" y="3785955"/>
              <a:ext cx="8572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5631" name="Text Box 9"/>
            <p:cNvSpPr txBox="1">
              <a:spLocks noChangeArrowheads="1"/>
            </p:cNvSpPr>
            <p:nvPr/>
          </p:nvSpPr>
          <p:spPr bwMode="auto">
            <a:xfrm>
              <a:off x="3144837" y="4019670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25632" name="Text Box 10"/>
            <p:cNvSpPr txBox="1">
              <a:spLocks noChangeArrowheads="1"/>
            </p:cNvSpPr>
            <p:nvPr/>
          </p:nvSpPr>
          <p:spPr bwMode="auto">
            <a:xfrm>
              <a:off x="7107237" y="3959225"/>
              <a:ext cx="533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en-US" sz="2000" b="1" baseline="30000" dirty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alt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33" name="Text Box 11"/>
            <p:cNvSpPr txBox="1">
              <a:spLocks noChangeArrowheads="1"/>
            </p:cNvSpPr>
            <p:nvPr/>
          </p:nvSpPr>
          <p:spPr bwMode="auto">
            <a:xfrm>
              <a:off x="4897437" y="3927475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4419600" y="3048000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038600" y="4019550"/>
            <a:ext cx="6254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≡ 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267200" y="27240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4405314" y="3078164"/>
            <a:ext cx="2193925" cy="339725"/>
            <a:chOff x="3886200" y="3048000"/>
            <a:chExt cx="1752600" cy="0"/>
          </a:xfrm>
        </p:grpSpPr>
        <p:sp>
          <p:nvSpPr>
            <p:cNvPr id="25625" name="Line 15"/>
            <p:cNvSpPr>
              <a:spLocks noChangeShapeType="1"/>
            </p:cNvSpPr>
            <p:nvPr/>
          </p:nvSpPr>
          <p:spPr bwMode="auto">
            <a:xfrm>
              <a:off x="3886200" y="3048000"/>
              <a:ext cx="17526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6" name="Line 16"/>
            <p:cNvSpPr>
              <a:spLocks noChangeShapeType="1"/>
            </p:cNvSpPr>
            <p:nvPr/>
          </p:nvSpPr>
          <p:spPr bwMode="auto">
            <a:xfrm>
              <a:off x="4343400" y="3048000"/>
              <a:ext cx="1524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6604000" y="3078164"/>
            <a:ext cx="3835400" cy="1601787"/>
            <a:chOff x="5638800" y="3048000"/>
            <a:chExt cx="3166238" cy="1158766"/>
          </a:xfrm>
        </p:grpSpPr>
        <p:sp>
          <p:nvSpPr>
            <p:cNvPr id="25623" name="Line 17"/>
            <p:cNvSpPr>
              <a:spLocks noChangeShapeType="1"/>
            </p:cNvSpPr>
            <p:nvPr/>
          </p:nvSpPr>
          <p:spPr bwMode="auto">
            <a:xfrm>
              <a:off x="5680838" y="3063766"/>
              <a:ext cx="3124200" cy="11430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4" name="Line 18"/>
            <p:cNvSpPr>
              <a:spLocks noChangeShapeType="1"/>
            </p:cNvSpPr>
            <p:nvPr/>
          </p:nvSpPr>
          <p:spPr bwMode="auto">
            <a:xfrm>
              <a:off x="5638800" y="3048000"/>
              <a:ext cx="1676400" cy="6096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419600" y="3074988"/>
            <a:ext cx="6248400" cy="2487612"/>
            <a:chOff x="3886200" y="3027363"/>
            <a:chExt cx="3886200" cy="1981200"/>
          </a:xfrm>
        </p:grpSpPr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3886200" y="3027363"/>
              <a:ext cx="3886200" cy="1981200"/>
              <a:chOff x="3886200" y="3027799"/>
              <a:chExt cx="3886200" cy="1981200"/>
            </a:xfrm>
          </p:grpSpPr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3886200" y="3027799"/>
                <a:ext cx="3886200" cy="1981200"/>
                <a:chOff x="3886200" y="3027799"/>
                <a:chExt cx="3886200" cy="1981200"/>
              </a:xfrm>
            </p:grpSpPr>
            <p:sp>
              <p:nvSpPr>
                <p:cNvPr id="38" name="Line 19"/>
                <p:cNvSpPr>
                  <a:spLocks noChangeShapeType="1"/>
                </p:cNvSpPr>
                <p:nvPr/>
              </p:nvSpPr>
              <p:spPr bwMode="auto">
                <a:xfrm>
                  <a:off x="3886200" y="3027799"/>
                  <a:ext cx="3886200" cy="1981200"/>
                </a:xfrm>
                <a:prstGeom prst="line">
                  <a:avLst/>
                </a:prstGeom>
                <a:noFill/>
                <a:ln w="28575">
                  <a:solidFill>
                    <a:srgbClr val="07450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Line 20"/>
                <p:cNvSpPr>
                  <a:spLocks noChangeShapeType="1"/>
                </p:cNvSpPr>
                <p:nvPr/>
              </p:nvSpPr>
              <p:spPr bwMode="auto">
                <a:xfrm>
                  <a:off x="3886200" y="3048028"/>
                  <a:ext cx="1066335" cy="533546"/>
                </a:xfrm>
                <a:prstGeom prst="line">
                  <a:avLst/>
                </a:prstGeom>
                <a:noFill/>
                <a:ln w="28575">
                  <a:solidFill>
                    <a:srgbClr val="07450D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>
                <a:off x="5638742" y="3930528"/>
                <a:ext cx="1067322" cy="533546"/>
              </a:xfrm>
              <a:prstGeom prst="line">
                <a:avLst/>
              </a:prstGeom>
              <a:noFill/>
              <a:ln w="28575">
                <a:solidFill>
                  <a:srgbClr val="07450D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038252" y="3124716"/>
              <a:ext cx="1067323" cy="533546"/>
            </a:xfrm>
            <a:prstGeom prst="line">
              <a:avLst/>
            </a:prstGeom>
            <a:noFill/>
            <a:ln w="28575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5829300" y="4038825"/>
              <a:ext cx="1066335" cy="533546"/>
            </a:xfrm>
            <a:prstGeom prst="line">
              <a:avLst/>
            </a:prstGeom>
            <a:noFill/>
            <a:ln w="28575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6629400" y="27432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2251076" y="2241551"/>
            <a:ext cx="2206625" cy="855663"/>
          </a:xfrm>
          <a:prstGeom prst="line">
            <a:avLst/>
          </a:prstGeom>
          <a:noFill/>
          <a:ln w="28575">
            <a:solidFill>
              <a:srgbClr val="07450D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2795588" y="1468438"/>
            <a:ext cx="3784600" cy="157956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4281488" y="3770313"/>
            <a:ext cx="8572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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1676401" y="3576936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701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15" grpId="0"/>
      <p:bldP spid="43" grpId="0"/>
      <p:bldP spid="41" grpId="0" animBg="1"/>
      <p:bldP spid="42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gray">
          <a:xfrm>
            <a:off x="4660612" y="302419"/>
            <a:ext cx="2271713" cy="46196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400" b="1" dirty="0" err="1">
                <a:latin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dựng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ảnh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gray">
          <a:xfrm>
            <a:off x="1676400" y="1295401"/>
            <a:ext cx="4267200" cy="95410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Dựng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ảnh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điểm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sáng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(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ngoài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trục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chính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d &gt; f)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gray">
          <a:xfrm>
            <a:off x="6362990" y="1304925"/>
            <a:ext cx="4152611" cy="181588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Dựng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ảnh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vật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sáng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AB     	</a:t>
            </a: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+ A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trục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chính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+ AB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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trục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chính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gray">
          <a:xfrm>
            <a:off x="1770713" y="3948114"/>
            <a:ext cx="4122737" cy="255454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+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Vẽ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2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tia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tới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đặc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biệt</a:t>
            </a:r>
            <a:endParaRPr lang="en-US" sz="32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 typeface="Symbol" pitchFamily="18" charset="2"/>
              <a:buChar char="®"/>
              <a:defRPr/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dựng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2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tia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ló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tương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ứng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buFont typeface="Symbol" pitchFamily="18" charset="2"/>
              <a:buChar char="®"/>
              <a:defRPr/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giao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điểm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2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tia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ló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là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ảnh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điểm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sáng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gray">
          <a:xfrm>
            <a:off x="6248400" y="4313238"/>
            <a:ext cx="4267200" cy="156966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+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Dựng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ảnh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điểm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B.</a:t>
            </a:r>
          </a:p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+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Từ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B’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dựng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B’A’ 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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trục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chính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64519" name="AutoShape 7"/>
          <p:cNvCxnSpPr>
            <a:cxnSpLocks noChangeShapeType="1"/>
            <a:stCxn id="64514" idx="2"/>
            <a:endCxn id="64515" idx="0"/>
          </p:cNvCxnSpPr>
          <p:nvPr/>
        </p:nvCxnSpPr>
        <p:spPr bwMode="auto">
          <a:xfrm rot="5400000">
            <a:off x="4537726" y="36656"/>
            <a:ext cx="531019" cy="1986468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1" name="AutoShape 9"/>
          <p:cNvCxnSpPr>
            <a:cxnSpLocks noChangeShapeType="1"/>
            <a:stCxn id="64516" idx="2"/>
            <a:endCxn id="64518" idx="0"/>
          </p:cNvCxnSpPr>
          <p:nvPr/>
        </p:nvCxnSpPr>
        <p:spPr bwMode="auto">
          <a:xfrm rot="5400000">
            <a:off x="7814434" y="3688376"/>
            <a:ext cx="1192431" cy="57295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2" name="AutoShape 10"/>
          <p:cNvCxnSpPr>
            <a:cxnSpLocks noChangeShapeType="1"/>
            <a:stCxn id="64515" idx="2"/>
            <a:endCxn id="64517" idx="0"/>
          </p:cNvCxnSpPr>
          <p:nvPr/>
        </p:nvCxnSpPr>
        <p:spPr bwMode="auto">
          <a:xfrm rot="16200000" flipH="1">
            <a:off x="2971737" y="3087770"/>
            <a:ext cx="1698606" cy="22081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6049385" y="764381"/>
            <a:ext cx="2027815" cy="5385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6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27"/>
    </mc:Choice>
    <mc:Fallback xmlns="">
      <p:transition spd="slow" advTm="178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  <p:bldP spid="64516" grpId="0" animBg="1"/>
      <p:bldP spid="64517" grpId="0" animBg="1"/>
      <p:bldP spid="64518" grpId="0" animBg="1"/>
      <p:bldP spid="645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77"/>
          <p:cNvSpPr>
            <a:spLocks noChangeArrowheads="1"/>
          </p:cNvSpPr>
          <p:nvPr/>
        </p:nvSpPr>
        <p:spPr bwMode="auto">
          <a:xfrm>
            <a:off x="1524000" y="457201"/>
            <a:ext cx="27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4" name="PubTriangle"/>
          <p:cNvSpPr>
            <a:spLocks noEditPoints="1" noChangeArrowheads="1"/>
          </p:cNvSpPr>
          <p:nvPr/>
        </p:nvSpPr>
        <p:spPr bwMode="auto">
          <a:xfrm rot="3213793">
            <a:off x="8751888" y="1760538"/>
            <a:ext cx="1247775" cy="1308100"/>
          </a:xfrm>
          <a:custGeom>
            <a:avLst/>
            <a:gdLst>
              <a:gd name="T0" fmla="*/ 891697 w 21600"/>
              <a:gd name="T1" fmla="*/ 0 h 21600"/>
              <a:gd name="T2" fmla="*/ 445848 w 21600"/>
              <a:gd name="T3" fmla="*/ 654050 h 21600"/>
              <a:gd name="T4" fmla="*/ 0 w 21600"/>
              <a:gd name="T5" fmla="*/ 1308100 h 21600"/>
              <a:gd name="T6" fmla="*/ 623888 w 21600"/>
              <a:gd name="T7" fmla="*/ 816351 h 21600"/>
              <a:gd name="T8" fmla="*/ 1247775 w 21600"/>
              <a:gd name="T9" fmla="*/ 324542 h 21600"/>
              <a:gd name="T10" fmla="*/ 1069736 w 21600"/>
              <a:gd name="T11" fmla="*/ 16230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3521 w 21600"/>
              <a:gd name="T19" fmla="*/ 2679 h 21600"/>
              <a:gd name="T20" fmla="*/ 18518 w 21600"/>
              <a:gd name="T21" fmla="*/ 767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6" y="0"/>
                </a:moveTo>
                <a:lnTo>
                  <a:pt x="0" y="21600"/>
                </a:lnTo>
                <a:lnTo>
                  <a:pt x="21600" y="5359"/>
                </a:lnTo>
                <a:lnTo>
                  <a:pt x="15436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" name="PubTriangle"/>
          <p:cNvSpPr>
            <a:spLocks noEditPoints="1" noChangeArrowheads="1"/>
          </p:cNvSpPr>
          <p:nvPr/>
        </p:nvSpPr>
        <p:spPr bwMode="auto">
          <a:xfrm rot="14030014">
            <a:off x="8171657" y="1600994"/>
            <a:ext cx="1250950" cy="741363"/>
          </a:xfrm>
          <a:custGeom>
            <a:avLst/>
            <a:gdLst>
              <a:gd name="T0" fmla="*/ 579838 w 21600"/>
              <a:gd name="T1" fmla="*/ 0 h 21600"/>
              <a:gd name="T2" fmla="*/ 289919 w 21600"/>
              <a:gd name="T3" fmla="*/ 370682 h 21600"/>
              <a:gd name="T4" fmla="*/ 0 w 21600"/>
              <a:gd name="T5" fmla="*/ 741363 h 21600"/>
              <a:gd name="T6" fmla="*/ 625475 w 21600"/>
              <a:gd name="T7" fmla="*/ 612071 h 21600"/>
              <a:gd name="T8" fmla="*/ 1250950 w 21600"/>
              <a:gd name="T9" fmla="*/ 482744 h 21600"/>
              <a:gd name="T10" fmla="*/ 915394 w 21600"/>
              <a:gd name="T11" fmla="*/ 24138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752 w 21600"/>
              <a:gd name="T19" fmla="*/ 7032 h 21600"/>
              <a:gd name="T20" fmla="*/ 15806 w 21600"/>
              <a:gd name="T21" fmla="*/ 1608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012" y="0"/>
                </a:moveTo>
                <a:lnTo>
                  <a:pt x="0" y="21600"/>
                </a:lnTo>
                <a:lnTo>
                  <a:pt x="21600" y="14065"/>
                </a:lnTo>
                <a:lnTo>
                  <a:pt x="10012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" name="PubTriangle"/>
          <p:cNvSpPr>
            <a:spLocks noEditPoints="1" noChangeArrowheads="1"/>
          </p:cNvSpPr>
          <p:nvPr/>
        </p:nvSpPr>
        <p:spPr bwMode="auto">
          <a:xfrm rot="3298254">
            <a:off x="9569450" y="2141538"/>
            <a:ext cx="628650" cy="488950"/>
          </a:xfrm>
          <a:custGeom>
            <a:avLst/>
            <a:gdLst>
              <a:gd name="T0" fmla="*/ 359262 w 21600"/>
              <a:gd name="T1" fmla="*/ 0 h 21600"/>
              <a:gd name="T2" fmla="*/ 179631 w 21600"/>
              <a:gd name="T3" fmla="*/ 244475 h 21600"/>
              <a:gd name="T4" fmla="*/ 0 w 21600"/>
              <a:gd name="T5" fmla="*/ 488950 h 21600"/>
              <a:gd name="T6" fmla="*/ 314325 w 21600"/>
              <a:gd name="T7" fmla="*/ 399694 h 21600"/>
              <a:gd name="T8" fmla="*/ 628650 w 21600"/>
              <a:gd name="T9" fmla="*/ 310415 h 21600"/>
              <a:gd name="T10" fmla="*/ 493956 w 21600"/>
              <a:gd name="T11" fmla="*/ 15521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8426 w 21600"/>
              <a:gd name="T19" fmla="*/ 6857 h 21600"/>
              <a:gd name="T20" fmla="*/ 16972 w 21600"/>
              <a:gd name="T21" fmla="*/ 15403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344" y="0"/>
                </a:moveTo>
                <a:lnTo>
                  <a:pt x="0" y="21600"/>
                </a:lnTo>
                <a:lnTo>
                  <a:pt x="21600" y="13713"/>
                </a:lnTo>
                <a:lnTo>
                  <a:pt x="12344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dir="419999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8" name="Text Box 78"/>
          <p:cNvSpPr txBox="1">
            <a:spLocks noChangeArrowheads="1"/>
          </p:cNvSpPr>
          <p:nvPr/>
        </p:nvSpPr>
        <p:spPr bwMode="auto">
          <a:xfrm>
            <a:off x="1676400" y="1524000"/>
            <a:ext cx="3505200" cy="1815882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h = 1cm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 = d = 36cm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OF=OF’= f = 12cm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 = h’=? cm</a:t>
            </a:r>
          </a:p>
        </p:txBody>
      </p:sp>
      <p:sp>
        <p:nvSpPr>
          <p:cNvPr id="18442" name="Rectangle 38"/>
          <p:cNvSpPr>
            <a:spLocks noChangeArrowheads="1"/>
          </p:cNvSpPr>
          <p:nvPr/>
        </p:nvSpPr>
        <p:spPr bwMode="auto">
          <a:xfrm>
            <a:off x="1524001" y="990601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C6.</a:t>
            </a:r>
            <a:endParaRPr lang="en-US" altLang="en-US" sz="2400" b="1" dirty="0">
              <a:solidFill>
                <a:srgbClr val="0000FF"/>
              </a:solidFill>
            </a:endParaRPr>
          </a:p>
        </p:txBody>
      </p:sp>
      <p:sp>
        <p:nvSpPr>
          <p:cNvPr id="18443" name="Text Box 50"/>
          <p:cNvSpPr txBox="1">
            <a:spLocks noChangeArrowheads="1"/>
          </p:cNvSpPr>
          <p:nvPr/>
        </p:nvSpPr>
        <p:spPr bwMode="auto">
          <a:xfrm>
            <a:off x="6688139" y="4370388"/>
            <a:ext cx="198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graphicFrame>
        <p:nvGraphicFramePr>
          <p:cNvPr id="4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237493"/>
              </p:ext>
            </p:extLst>
          </p:nvPr>
        </p:nvGraphicFramePr>
        <p:xfrm>
          <a:off x="2544763" y="5715001"/>
          <a:ext cx="19939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63225" imgH="393529" progId="Equation.3">
                  <p:embed/>
                </p:oleObj>
              </mc:Choice>
              <mc:Fallback>
                <p:oleObj name="Equation" r:id="rId5" imgW="863225" imgH="393529" progId="Equation.3">
                  <p:embed/>
                  <p:pic>
                    <p:nvPicPr>
                      <p:cNvPr id="4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5715001"/>
                        <a:ext cx="19939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86"/>
          <p:cNvSpPr txBox="1">
            <a:spLocks noChangeArrowheads="1"/>
          </p:cNvSpPr>
          <p:nvPr/>
        </p:nvSpPr>
        <p:spPr bwMode="auto">
          <a:xfrm>
            <a:off x="6351589" y="3576638"/>
            <a:ext cx="405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Mà  OI = AB</a:t>
            </a:r>
          </a:p>
        </p:txBody>
      </p:sp>
      <p:sp>
        <p:nvSpPr>
          <p:cNvPr id="43" name="Line 91"/>
          <p:cNvSpPr>
            <a:spLocks noChangeShapeType="1"/>
          </p:cNvSpPr>
          <p:nvPr/>
        </p:nvSpPr>
        <p:spPr bwMode="auto">
          <a:xfrm>
            <a:off x="5989638" y="3790950"/>
            <a:ext cx="12700" cy="277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graphicFrame>
        <p:nvGraphicFramePr>
          <p:cNvPr id="4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921230"/>
              </p:ext>
            </p:extLst>
          </p:nvPr>
        </p:nvGraphicFramePr>
        <p:xfrm>
          <a:off x="1871664" y="4114801"/>
          <a:ext cx="330358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75673" imgH="393529" progId="Equation.3">
                  <p:embed/>
                </p:oleObj>
              </mc:Choice>
              <mc:Fallback>
                <p:oleObj name="Equation" r:id="rId7" imgW="1675673" imgH="393529" progId="Equation.3">
                  <p:embed/>
                  <p:pic>
                    <p:nvPicPr>
                      <p:cNvPr id="4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4" y="4114801"/>
                        <a:ext cx="3303587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92"/>
          <p:cNvSpPr txBox="1">
            <a:spLocks noChangeArrowheads="1"/>
          </p:cNvSpPr>
          <p:nvPr/>
        </p:nvSpPr>
        <p:spPr bwMode="auto">
          <a:xfrm>
            <a:off x="5491164" y="4267201"/>
            <a:ext cx="592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7010400" y="4217989"/>
            <a:ext cx="3429000" cy="808037"/>
            <a:chOff x="3456" y="2657"/>
            <a:chExt cx="2304" cy="645"/>
          </a:xfrm>
        </p:grpSpPr>
        <p:graphicFrame>
          <p:nvGraphicFramePr>
            <p:cNvPr id="18489" name="Object 12"/>
            <p:cNvGraphicFramePr>
              <a:graphicFrameLocks noChangeAspect="1"/>
            </p:cNvGraphicFramePr>
            <p:nvPr/>
          </p:nvGraphicFramePr>
          <p:xfrm>
            <a:off x="3456" y="2657"/>
            <a:ext cx="1792" cy="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028254" imgH="393529" progId="">
                    <p:embed/>
                  </p:oleObj>
                </mc:Choice>
                <mc:Fallback>
                  <p:oleObj name="Equation" r:id="rId9" imgW="1028254" imgH="393529" progId="">
                    <p:embed/>
                    <p:pic>
                      <p:nvPicPr>
                        <p:cNvPr id="18489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657"/>
                          <a:ext cx="1792" cy="6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90" name="Text Box 93"/>
            <p:cNvSpPr txBox="1">
              <a:spLocks noChangeArrowheads="1"/>
            </p:cNvSpPr>
            <p:nvPr/>
          </p:nvSpPr>
          <p:spPr bwMode="auto">
            <a:xfrm>
              <a:off x="5294" y="2838"/>
              <a:ext cx="466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aphicFrame>
        <p:nvGraphicFramePr>
          <p:cNvPr id="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904360"/>
              </p:ext>
            </p:extLst>
          </p:nvPr>
        </p:nvGraphicFramePr>
        <p:xfrm>
          <a:off x="6700838" y="5195888"/>
          <a:ext cx="32242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37589" imgH="393529" progId="Equation.3">
                  <p:embed/>
                </p:oleObj>
              </mc:Choice>
              <mc:Fallback>
                <p:oleObj name="Equation" r:id="rId11" imgW="1637589" imgH="393529" progId="Equation.3">
                  <p:embed/>
                  <p:pic>
                    <p:nvPicPr>
                      <p:cNvPr id="4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5195888"/>
                        <a:ext cx="322421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99"/>
          <p:cNvSpPr txBox="1">
            <a:spLocks noChangeArrowheads="1"/>
          </p:cNvSpPr>
          <p:nvPr/>
        </p:nvSpPr>
        <p:spPr bwMode="auto">
          <a:xfrm>
            <a:off x="5957888" y="6184900"/>
            <a:ext cx="4710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A’O = 18cm , A’B’ = h’ = 0,5cm</a:t>
            </a:r>
          </a:p>
        </p:txBody>
      </p:sp>
      <p:sp>
        <p:nvSpPr>
          <p:cNvPr id="51" name="PubTriangle"/>
          <p:cNvSpPr>
            <a:spLocks noEditPoints="1" noChangeArrowheads="1"/>
          </p:cNvSpPr>
          <p:nvPr/>
        </p:nvSpPr>
        <p:spPr bwMode="auto">
          <a:xfrm rot="13926947">
            <a:off x="5615782" y="864394"/>
            <a:ext cx="2378075" cy="2236788"/>
          </a:xfrm>
          <a:custGeom>
            <a:avLst/>
            <a:gdLst>
              <a:gd name="T0" fmla="*/ 1699443 w 21600"/>
              <a:gd name="T1" fmla="*/ 0 h 21600"/>
              <a:gd name="T2" fmla="*/ 849721 w 21600"/>
              <a:gd name="T3" fmla="*/ 1118394 h 21600"/>
              <a:gd name="T4" fmla="*/ 0 w 21600"/>
              <a:gd name="T5" fmla="*/ 2236788 h 21600"/>
              <a:gd name="T6" fmla="*/ 1189038 w 21600"/>
              <a:gd name="T7" fmla="*/ 1395921 h 21600"/>
              <a:gd name="T8" fmla="*/ 2378075 w 21600"/>
              <a:gd name="T9" fmla="*/ 554951 h 21600"/>
              <a:gd name="T10" fmla="*/ 2038759 w 21600"/>
              <a:gd name="T11" fmla="*/ 27752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3521 w 21600"/>
              <a:gd name="T19" fmla="*/ 2680 h 21600"/>
              <a:gd name="T20" fmla="*/ 18518 w 21600"/>
              <a:gd name="T21" fmla="*/ 767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6" y="0"/>
                </a:moveTo>
                <a:lnTo>
                  <a:pt x="0" y="21600"/>
                </a:lnTo>
                <a:lnTo>
                  <a:pt x="21600" y="5359"/>
                </a:lnTo>
                <a:lnTo>
                  <a:pt x="15436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>
                <a:alpha val="98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334000" y="914401"/>
            <a:ext cx="5786438" cy="2257425"/>
            <a:chOff x="2895600" y="1095375"/>
            <a:chExt cx="5786438" cy="2257425"/>
          </a:xfrm>
        </p:grpSpPr>
        <p:sp>
          <p:nvSpPr>
            <p:cNvPr id="18460" name="Text Box 23"/>
            <p:cNvSpPr txBox="1">
              <a:spLocks noChangeArrowheads="1"/>
            </p:cNvSpPr>
            <p:nvPr/>
          </p:nvSpPr>
          <p:spPr bwMode="auto">
            <a:xfrm>
              <a:off x="2895600" y="2397125"/>
              <a:ext cx="762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3048001" y="1095375"/>
              <a:ext cx="5634037" cy="2257425"/>
              <a:chOff x="3048001" y="1095375"/>
              <a:chExt cx="5634037" cy="2257425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3151188" y="1522413"/>
                <a:ext cx="2895600" cy="0"/>
                <a:chOff x="3151188" y="1522413"/>
                <a:chExt cx="2895600" cy="0"/>
              </a:xfrm>
            </p:grpSpPr>
            <p:sp>
              <p:nvSpPr>
                <p:cNvPr id="18487" name="Line 6"/>
                <p:cNvSpPr>
                  <a:spLocks noChangeShapeType="1"/>
                </p:cNvSpPr>
                <p:nvPr/>
              </p:nvSpPr>
              <p:spPr bwMode="auto">
                <a:xfrm>
                  <a:off x="999" y="2315"/>
                  <a:ext cx="18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8488" name="Line 7"/>
                <p:cNvSpPr>
                  <a:spLocks noChangeShapeType="1"/>
                </p:cNvSpPr>
                <p:nvPr/>
              </p:nvSpPr>
              <p:spPr bwMode="auto">
                <a:xfrm>
                  <a:off x="999" y="2315"/>
                  <a:ext cx="48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6034088" y="1536700"/>
                <a:ext cx="1614487" cy="1435100"/>
                <a:chOff x="2784" y="1872"/>
                <a:chExt cx="2256" cy="1440"/>
              </a:xfrm>
            </p:grpSpPr>
            <p:sp>
              <p:nvSpPr>
                <p:cNvPr id="18485" name="Line 9"/>
                <p:cNvSpPr>
                  <a:spLocks noChangeShapeType="1"/>
                </p:cNvSpPr>
                <p:nvPr/>
              </p:nvSpPr>
              <p:spPr bwMode="auto">
                <a:xfrm>
                  <a:off x="2784" y="1872"/>
                  <a:ext cx="2256" cy="1440"/>
                </a:xfrm>
                <a:prstGeom prst="line">
                  <a:avLst/>
                </a:prstGeom>
                <a:noFill/>
                <a:ln w="28575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8486" name="Line 10"/>
                <p:cNvSpPr>
                  <a:spLocks noChangeShapeType="1"/>
                </p:cNvSpPr>
                <p:nvPr/>
              </p:nvSpPr>
              <p:spPr bwMode="auto">
                <a:xfrm>
                  <a:off x="3098" y="2080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00B05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18464" name="Line 22"/>
              <p:cNvSpPr>
                <a:spLocks noChangeShapeType="1"/>
              </p:cNvSpPr>
              <p:nvPr/>
            </p:nvSpPr>
            <p:spPr bwMode="auto">
              <a:xfrm flipV="1">
                <a:off x="3152775" y="1524000"/>
                <a:ext cx="0" cy="91440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465" name="Text Box 20"/>
              <p:cNvSpPr txBox="1">
                <a:spLocks noChangeArrowheads="1"/>
              </p:cNvSpPr>
              <p:nvPr/>
            </p:nvSpPr>
            <p:spPr bwMode="auto">
              <a:xfrm>
                <a:off x="4930775" y="2501900"/>
                <a:ext cx="1285875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8466" name="Text Box 21"/>
              <p:cNvSpPr txBox="1">
                <a:spLocks noChangeArrowheads="1"/>
              </p:cNvSpPr>
              <p:nvPr/>
            </p:nvSpPr>
            <p:spPr bwMode="auto">
              <a:xfrm>
                <a:off x="6732588" y="1744663"/>
                <a:ext cx="841375" cy="519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  <p:sp>
            <p:nvSpPr>
              <p:cNvPr id="18467" name="Line 15"/>
              <p:cNvSpPr>
                <a:spLocks noChangeShapeType="1"/>
              </p:cNvSpPr>
              <p:nvPr/>
            </p:nvSpPr>
            <p:spPr bwMode="auto">
              <a:xfrm>
                <a:off x="3048001" y="2438400"/>
                <a:ext cx="48463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468" name="Line 16"/>
              <p:cNvSpPr>
                <a:spLocks noChangeShapeType="1"/>
              </p:cNvSpPr>
              <p:nvPr/>
            </p:nvSpPr>
            <p:spPr bwMode="auto">
              <a:xfrm flipH="1">
                <a:off x="6019798" y="1219200"/>
                <a:ext cx="45719" cy="2133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469" name="Line 17"/>
              <p:cNvSpPr>
                <a:spLocks noChangeShapeType="1"/>
              </p:cNvSpPr>
              <p:nvPr/>
            </p:nvSpPr>
            <p:spPr bwMode="auto">
              <a:xfrm>
                <a:off x="5091113" y="2325688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470" name="Line 18"/>
              <p:cNvSpPr>
                <a:spLocks noChangeShapeType="1"/>
              </p:cNvSpPr>
              <p:nvPr/>
            </p:nvSpPr>
            <p:spPr bwMode="auto">
              <a:xfrm>
                <a:off x="7062788" y="2312988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471" name="Text Box 24"/>
              <p:cNvSpPr txBox="1">
                <a:spLocks noChangeArrowheads="1"/>
              </p:cNvSpPr>
              <p:nvPr/>
            </p:nvSpPr>
            <p:spPr bwMode="auto">
              <a:xfrm>
                <a:off x="5591175" y="2514600"/>
                <a:ext cx="5334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8472" name="Line 33"/>
              <p:cNvSpPr>
                <a:spLocks noChangeShapeType="1"/>
              </p:cNvSpPr>
              <p:nvPr/>
            </p:nvSpPr>
            <p:spPr bwMode="auto">
              <a:xfrm flipH="1">
                <a:off x="7635875" y="2459038"/>
                <a:ext cx="14288" cy="49212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473" name="Text Box 19"/>
              <p:cNvSpPr txBox="1">
                <a:spLocks noChangeArrowheads="1"/>
              </p:cNvSpPr>
              <p:nvPr/>
            </p:nvSpPr>
            <p:spPr bwMode="auto">
              <a:xfrm>
                <a:off x="3049588" y="1095375"/>
                <a:ext cx="11430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8474" name="Text Box 34"/>
              <p:cNvSpPr txBox="1">
                <a:spLocks noChangeArrowheads="1"/>
              </p:cNvSpPr>
              <p:nvPr/>
            </p:nvSpPr>
            <p:spPr bwMode="auto">
              <a:xfrm>
                <a:off x="7539038" y="1998663"/>
                <a:ext cx="11430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A’</a:t>
                </a:r>
              </a:p>
            </p:txBody>
          </p:sp>
          <p:sp>
            <p:nvSpPr>
              <p:cNvPr id="18475" name="Text Box 35"/>
              <p:cNvSpPr txBox="1">
                <a:spLocks noChangeArrowheads="1"/>
              </p:cNvSpPr>
              <p:nvPr/>
            </p:nvSpPr>
            <p:spPr bwMode="auto">
              <a:xfrm>
                <a:off x="7470775" y="2974975"/>
                <a:ext cx="8064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B’</a:t>
                </a:r>
              </a:p>
            </p:txBody>
          </p:sp>
          <p:grpSp>
            <p:nvGrpSpPr>
              <p:cNvPr id="7" name="Group 52"/>
              <p:cNvGrpSpPr>
                <a:grpSpLocks/>
              </p:cNvGrpSpPr>
              <p:nvPr/>
            </p:nvGrpSpPr>
            <p:grpSpPr bwMode="auto">
              <a:xfrm>
                <a:off x="3152775" y="1522413"/>
                <a:ext cx="4495800" cy="1449387"/>
                <a:chOff x="3152775" y="1509713"/>
                <a:chExt cx="4495800" cy="1449387"/>
              </a:xfrm>
            </p:grpSpPr>
            <p:grpSp>
              <p:nvGrpSpPr>
                <p:cNvPr id="8" name="Group 26"/>
                <p:cNvGrpSpPr>
                  <a:grpSpLocks/>
                </p:cNvGrpSpPr>
                <p:nvPr/>
              </p:nvGrpSpPr>
              <p:grpSpPr bwMode="auto">
                <a:xfrm>
                  <a:off x="3152775" y="1509713"/>
                  <a:ext cx="4495800" cy="1449387"/>
                  <a:chOff x="960" y="1872"/>
                  <a:chExt cx="4320" cy="1392"/>
                </a:xfrm>
              </p:grpSpPr>
              <p:sp>
                <p:nvSpPr>
                  <p:cNvPr id="1848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72"/>
                    <a:ext cx="432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  <p:sp>
                <p:nvSpPr>
                  <p:cNvPr id="1848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2160"/>
                    <a:ext cx="144" cy="48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800"/>
                  </a:p>
                </p:txBody>
              </p:sp>
            </p:grpSp>
            <p:sp>
              <p:nvSpPr>
                <p:cNvPr id="18482" name="Line 28"/>
                <p:cNvSpPr>
                  <a:spLocks noChangeShapeType="1"/>
                </p:cNvSpPr>
                <p:nvPr/>
              </p:nvSpPr>
              <p:spPr bwMode="auto">
                <a:xfrm>
                  <a:off x="6403340" y="2559268"/>
                  <a:ext cx="149860" cy="49979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9" name="Group 62"/>
              <p:cNvGrpSpPr>
                <a:grpSpLocks/>
              </p:cNvGrpSpPr>
              <p:nvPr/>
            </p:nvGrpSpPr>
            <p:grpSpPr bwMode="auto">
              <a:xfrm>
                <a:off x="3152775" y="1538178"/>
                <a:ext cx="2867025" cy="3176"/>
                <a:chOff x="3152775" y="1538178"/>
                <a:chExt cx="2867025" cy="3176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4114800" y="1539875"/>
                  <a:ext cx="2286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4585494" y="105569"/>
                  <a:ext cx="1587" cy="2867025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78" name="Text Box 19"/>
              <p:cNvSpPr txBox="1">
                <a:spLocks noChangeArrowheads="1"/>
              </p:cNvSpPr>
              <p:nvPr/>
            </p:nvSpPr>
            <p:spPr bwMode="auto">
              <a:xfrm>
                <a:off x="5791201" y="1155700"/>
                <a:ext cx="5334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</p:txBody>
          </p:sp>
        </p:grp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1836738" y="3617914"/>
            <a:ext cx="2049462" cy="420687"/>
            <a:chOff x="80963" y="3617913"/>
            <a:chExt cx="2049462" cy="449262"/>
          </a:xfrm>
        </p:grpSpPr>
        <p:graphicFrame>
          <p:nvGraphicFramePr>
            <p:cNvPr id="18458" name="Object 14"/>
            <p:cNvGraphicFramePr>
              <a:graphicFrameLocks noChangeAspect="1"/>
            </p:cNvGraphicFramePr>
            <p:nvPr/>
          </p:nvGraphicFramePr>
          <p:xfrm>
            <a:off x="80963" y="3617913"/>
            <a:ext cx="2049462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079032" imgH="203112" progId="">
                    <p:embed/>
                  </p:oleObj>
                </mc:Choice>
                <mc:Fallback>
                  <p:oleObj name="Equation" r:id="rId13" imgW="1079032" imgH="203112" progId="">
                    <p:embed/>
                    <p:pic>
                      <p:nvPicPr>
                        <p:cNvPr id="18458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963" y="3617913"/>
                          <a:ext cx="2049462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Wave 69"/>
            <p:cNvSpPr/>
            <p:nvPr/>
          </p:nvSpPr>
          <p:spPr>
            <a:xfrm flipV="1">
              <a:off x="930275" y="3762016"/>
              <a:ext cx="228600" cy="76290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1981201" y="5181600"/>
            <a:ext cx="2170113" cy="420688"/>
            <a:chOff x="20638" y="3617913"/>
            <a:chExt cx="2170113" cy="449263"/>
          </a:xfrm>
        </p:grpSpPr>
        <p:graphicFrame>
          <p:nvGraphicFramePr>
            <p:cNvPr id="18456" name="Object 15"/>
            <p:cNvGraphicFramePr>
              <a:graphicFrameLocks noChangeAspect="1"/>
            </p:cNvGraphicFramePr>
            <p:nvPr/>
          </p:nvGraphicFramePr>
          <p:xfrm>
            <a:off x="20638" y="3617913"/>
            <a:ext cx="2170113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143000" imgH="203200" progId="">
                    <p:embed/>
                  </p:oleObj>
                </mc:Choice>
                <mc:Fallback>
                  <p:oleObj name="Equation" r:id="rId15" imgW="1143000" imgH="203200" progId="">
                    <p:embed/>
                    <p:pic>
                      <p:nvPicPr>
                        <p:cNvPr id="1845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38" y="3617913"/>
                          <a:ext cx="2170113" cy="449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Wave 84"/>
            <p:cNvSpPr/>
            <p:nvPr/>
          </p:nvSpPr>
          <p:spPr>
            <a:xfrm flipV="1">
              <a:off x="835026" y="3812876"/>
              <a:ext cx="228600" cy="76289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3849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180"/>
    </mc:Choice>
    <mc:Fallback xmlns="">
      <p:transition spd="slow" advTm="3361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7" grpId="0" animBg="1"/>
      <p:bldP spid="38" grpId="0" animBg="1"/>
      <p:bldP spid="42" grpId="0"/>
      <p:bldP spid="43" grpId="0" animBg="1"/>
      <p:bldP spid="45" grpId="0"/>
      <p:bldP spid="50" grpId="0"/>
      <p:bldP spid="51" grpId="0" animBg="1"/>
      <p:bldP spid="51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1" name="PubTriangle"/>
          <p:cNvSpPr>
            <a:spLocks noEditPoints="1" noChangeArrowheads="1"/>
          </p:cNvSpPr>
          <p:nvPr/>
        </p:nvSpPr>
        <p:spPr bwMode="auto">
          <a:xfrm rot="14065125">
            <a:off x="4431507" y="-289719"/>
            <a:ext cx="4649788" cy="4041775"/>
          </a:xfrm>
          <a:custGeom>
            <a:avLst/>
            <a:gdLst>
              <a:gd name="T0" fmla="*/ 2998467 w 21600"/>
              <a:gd name="T1" fmla="*/ 0 h 21600"/>
              <a:gd name="T2" fmla="*/ 1499341 w 21600"/>
              <a:gd name="T3" fmla="*/ 2020888 h 21600"/>
              <a:gd name="T4" fmla="*/ 0 w 21600"/>
              <a:gd name="T5" fmla="*/ 4041775 h 21600"/>
              <a:gd name="T6" fmla="*/ 2324894 w 21600"/>
              <a:gd name="T7" fmla="*/ 2682167 h 21600"/>
              <a:gd name="T8" fmla="*/ 4649788 w 21600"/>
              <a:gd name="T9" fmla="*/ 1322559 h 21600"/>
              <a:gd name="T10" fmla="*/ 3824235 w 21600"/>
              <a:gd name="T11" fmla="*/ 66127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1650 w 21600"/>
              <a:gd name="T19" fmla="*/ 3534 h 21600"/>
              <a:gd name="T20" fmla="*/ 17765 w 21600"/>
              <a:gd name="T21" fmla="*/ 9648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3929" y="0"/>
                </a:moveTo>
                <a:lnTo>
                  <a:pt x="0" y="21600"/>
                </a:lnTo>
                <a:lnTo>
                  <a:pt x="21600" y="7068"/>
                </a:lnTo>
                <a:lnTo>
                  <a:pt x="13929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8401" name="PubTriangle"/>
          <p:cNvSpPr>
            <a:spLocks noEditPoints="1" noChangeArrowheads="1"/>
          </p:cNvSpPr>
          <p:nvPr/>
        </p:nvSpPr>
        <p:spPr bwMode="auto">
          <a:xfrm rot="13977135">
            <a:off x="4143376" y="328613"/>
            <a:ext cx="3657600" cy="2847975"/>
          </a:xfrm>
          <a:custGeom>
            <a:avLst/>
            <a:gdLst>
              <a:gd name="T0" fmla="*/ 2085171 w 21600"/>
              <a:gd name="T1" fmla="*/ 0 h 21600"/>
              <a:gd name="T2" fmla="*/ 1042585 w 21600"/>
              <a:gd name="T3" fmla="*/ 1423988 h 21600"/>
              <a:gd name="T4" fmla="*/ 0 w 21600"/>
              <a:gd name="T5" fmla="*/ 2847975 h 21600"/>
              <a:gd name="T6" fmla="*/ 1828800 w 21600"/>
              <a:gd name="T7" fmla="*/ 2083505 h 21600"/>
              <a:gd name="T8" fmla="*/ 3657600 w 21600"/>
              <a:gd name="T9" fmla="*/ 1318902 h 21600"/>
              <a:gd name="T10" fmla="*/ 2871385 w 21600"/>
              <a:gd name="T11" fmla="*/ 6595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463 w 21600"/>
              <a:gd name="T19" fmla="*/ 5001 h 21600"/>
              <a:gd name="T20" fmla="*/ 16957 w 21600"/>
              <a:gd name="T21" fmla="*/ 1249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314" y="0"/>
                </a:moveTo>
                <a:lnTo>
                  <a:pt x="0" y="21600"/>
                </a:lnTo>
                <a:lnTo>
                  <a:pt x="21600" y="10003"/>
                </a:lnTo>
                <a:lnTo>
                  <a:pt x="12314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460" name="Text Box 37"/>
          <p:cNvSpPr txBox="1">
            <a:spLocks noChangeArrowheads="1"/>
          </p:cNvSpPr>
          <p:nvPr/>
        </p:nvSpPr>
        <p:spPr bwMode="auto">
          <a:xfrm>
            <a:off x="6688139" y="4370388"/>
            <a:ext cx="198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1692276" y="609600"/>
            <a:ext cx="2651125" cy="1570038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h = 1cm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 = d = 8cm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OF=OF’= f = 12cm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 = h’=? cm</a:t>
            </a:r>
          </a:p>
        </p:txBody>
      </p:sp>
      <p:graphicFrame>
        <p:nvGraphicFramePr>
          <p:cNvPr id="58407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36428916"/>
              </p:ext>
            </p:extLst>
          </p:nvPr>
        </p:nvGraphicFramePr>
        <p:xfrm>
          <a:off x="1981200" y="5135563"/>
          <a:ext cx="1993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04900" imgH="393700" progId="">
                  <p:embed/>
                </p:oleObj>
              </mc:Choice>
              <mc:Fallback>
                <p:oleObj name="Equation" r:id="rId5" imgW="1104900" imgH="393700" progId="">
                  <p:embed/>
                  <p:pic>
                    <p:nvPicPr>
                      <p:cNvPr id="58407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35563"/>
                        <a:ext cx="19939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1884364" y="6096000"/>
            <a:ext cx="405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Mà  OI = AB </a:t>
            </a:r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>
            <a:off x="6243638" y="38862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1790701" y="3382963"/>
            <a:ext cx="4373563" cy="823912"/>
            <a:chOff x="168" y="2131"/>
            <a:chExt cx="2755" cy="519"/>
          </a:xfrm>
        </p:grpSpPr>
        <p:graphicFrame>
          <p:nvGraphicFramePr>
            <p:cNvPr id="19510" name="Object 5"/>
            <p:cNvGraphicFramePr>
              <a:graphicFrameLocks noChangeAspect="1"/>
            </p:cNvGraphicFramePr>
            <p:nvPr/>
          </p:nvGraphicFramePr>
          <p:xfrm>
            <a:off x="168" y="2131"/>
            <a:ext cx="2286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841500" imgH="393700" progId="">
                    <p:embed/>
                  </p:oleObj>
                </mc:Choice>
                <mc:Fallback>
                  <p:oleObj name="Equation" r:id="rId7" imgW="1841500" imgH="393700" progId="">
                    <p:embed/>
                    <p:pic>
                      <p:nvPicPr>
                        <p:cNvPr id="1951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2131"/>
                          <a:ext cx="2286" cy="5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1" name="Text Box 44"/>
            <p:cNvSpPr txBox="1">
              <a:spLocks noChangeArrowheads="1"/>
            </p:cNvSpPr>
            <p:nvPr/>
          </p:nvSpPr>
          <p:spPr bwMode="auto">
            <a:xfrm>
              <a:off x="2550" y="2271"/>
              <a:ext cx="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(1)</a:t>
              </a:r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7010400" y="4217989"/>
            <a:ext cx="3429000" cy="808037"/>
            <a:chOff x="3456" y="2657"/>
            <a:chExt cx="2160" cy="509"/>
          </a:xfrm>
        </p:grpSpPr>
        <p:graphicFrame>
          <p:nvGraphicFramePr>
            <p:cNvPr id="19508" name="Object 4"/>
            <p:cNvGraphicFramePr>
              <a:graphicFrameLocks noChangeAspect="1"/>
            </p:cNvGraphicFramePr>
            <p:nvPr/>
          </p:nvGraphicFramePr>
          <p:xfrm>
            <a:off x="3456" y="2657"/>
            <a:ext cx="1680" cy="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028254" imgH="393529" progId="Equation.3">
                    <p:embed/>
                  </p:oleObj>
                </mc:Choice>
                <mc:Fallback>
                  <p:oleObj name="Equation" r:id="rId9" imgW="1028254" imgH="393529" progId="Equation.3">
                    <p:embed/>
                    <p:pic>
                      <p:nvPicPr>
                        <p:cNvPr id="1950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657"/>
                          <a:ext cx="1680" cy="5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9" name="Text Box 47"/>
            <p:cNvSpPr txBox="1">
              <a:spLocks noChangeArrowheads="1"/>
            </p:cNvSpPr>
            <p:nvPr/>
          </p:nvSpPr>
          <p:spPr bwMode="auto">
            <a:xfrm>
              <a:off x="5179" y="2800"/>
              <a:ext cx="4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(2)</a:t>
              </a:r>
            </a:p>
          </p:txBody>
        </p:sp>
      </p:grpSp>
      <p:graphicFrame>
        <p:nvGraphicFramePr>
          <p:cNvPr id="58416" name="Object 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61941992"/>
              </p:ext>
            </p:extLst>
          </p:nvPr>
        </p:nvGraphicFramePr>
        <p:xfrm>
          <a:off x="6700838" y="5200650"/>
          <a:ext cx="322421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63700" imgH="393700" progId="">
                  <p:embed/>
                </p:oleObj>
              </mc:Choice>
              <mc:Fallback>
                <p:oleObj name="Equation" r:id="rId11" imgW="1663700" imgH="393700" progId="">
                  <p:embed/>
                  <p:pic>
                    <p:nvPicPr>
                      <p:cNvPr id="58416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5200650"/>
                        <a:ext cx="3224212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6200776" y="6184900"/>
            <a:ext cx="446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A’O = 24cm , A’B’ = h’ = 3cm</a:t>
            </a:r>
          </a:p>
        </p:txBody>
      </p:sp>
      <p:sp>
        <p:nvSpPr>
          <p:cNvPr id="19469" name="Text Box 50"/>
          <p:cNvSpPr txBox="1">
            <a:spLocks noChangeArrowheads="1"/>
          </p:cNvSpPr>
          <p:nvPr/>
        </p:nvSpPr>
        <p:spPr bwMode="auto">
          <a:xfrm>
            <a:off x="4270375" y="1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19470" name="Text Box 51"/>
          <p:cNvSpPr txBox="1">
            <a:spLocks noChangeArrowheads="1"/>
          </p:cNvSpPr>
          <p:nvPr/>
        </p:nvSpPr>
        <p:spPr bwMode="auto">
          <a:xfrm>
            <a:off x="4291013" y="2366964"/>
            <a:ext cx="817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633788" y="827088"/>
            <a:ext cx="7034212" cy="2982912"/>
            <a:chOff x="864" y="2441"/>
            <a:chExt cx="4431" cy="1879"/>
          </a:xfrm>
        </p:grpSpPr>
        <p:sp>
          <p:nvSpPr>
            <p:cNvPr id="19497" name="Line 53"/>
            <p:cNvSpPr>
              <a:spLocks noChangeShapeType="1"/>
            </p:cNvSpPr>
            <p:nvPr/>
          </p:nvSpPr>
          <p:spPr bwMode="auto">
            <a:xfrm>
              <a:off x="3663" y="2441"/>
              <a:ext cx="0" cy="1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864" y="3014"/>
              <a:ext cx="4431" cy="797"/>
              <a:chOff x="864" y="3014"/>
              <a:chExt cx="4431" cy="797"/>
            </a:xfrm>
          </p:grpSpPr>
          <p:sp>
            <p:nvSpPr>
              <p:cNvPr id="19499" name="Text Box 55"/>
              <p:cNvSpPr txBox="1">
                <a:spLocks noChangeArrowheads="1"/>
              </p:cNvSpPr>
              <p:nvPr/>
            </p:nvSpPr>
            <p:spPr bwMode="auto">
              <a:xfrm>
                <a:off x="4623" y="3449"/>
                <a:ext cx="6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  <p:grpSp>
            <p:nvGrpSpPr>
              <p:cNvPr id="7" name="Group 56"/>
              <p:cNvGrpSpPr>
                <a:grpSpLocks/>
              </p:cNvGrpSpPr>
              <p:nvPr/>
            </p:nvGrpSpPr>
            <p:grpSpPr bwMode="auto">
              <a:xfrm>
                <a:off x="864" y="3014"/>
                <a:ext cx="4347" cy="797"/>
                <a:chOff x="864" y="3014"/>
                <a:chExt cx="4347" cy="797"/>
              </a:xfrm>
            </p:grpSpPr>
            <p:sp>
              <p:nvSpPr>
                <p:cNvPr id="19501" name="Line 57"/>
                <p:cNvSpPr>
                  <a:spLocks noChangeShapeType="1"/>
                </p:cNvSpPr>
                <p:nvPr/>
              </p:nvSpPr>
              <p:spPr bwMode="auto">
                <a:xfrm>
                  <a:off x="864" y="3443"/>
                  <a:ext cx="434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9502" name="Line 58"/>
                <p:cNvSpPr>
                  <a:spLocks noChangeShapeType="1"/>
                </p:cNvSpPr>
                <p:nvPr/>
              </p:nvSpPr>
              <p:spPr bwMode="auto">
                <a:xfrm>
                  <a:off x="2537" y="3360"/>
                  <a:ext cx="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9503" name="Line 59"/>
                <p:cNvSpPr>
                  <a:spLocks noChangeShapeType="1"/>
                </p:cNvSpPr>
                <p:nvPr/>
              </p:nvSpPr>
              <p:spPr bwMode="auto">
                <a:xfrm>
                  <a:off x="4796" y="3356"/>
                  <a:ext cx="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950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346" y="3484"/>
                  <a:ext cx="76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950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333" y="3456"/>
                  <a:ext cx="630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1950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703" y="3357"/>
                  <a:ext cx="38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950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35" y="3014"/>
                  <a:ext cx="0" cy="421"/>
                </a:xfrm>
                <a:prstGeom prst="line">
                  <a:avLst/>
                </a:prstGeom>
                <a:noFill/>
                <a:ln w="1016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</p:grpSp>
      <p:sp>
        <p:nvSpPr>
          <p:cNvPr id="19472" name="Text Box 64"/>
          <p:cNvSpPr txBox="1">
            <a:spLocks noChangeArrowheads="1"/>
          </p:cNvSpPr>
          <p:nvPr/>
        </p:nvSpPr>
        <p:spPr bwMode="auto">
          <a:xfrm>
            <a:off x="6553201" y="1412876"/>
            <a:ext cx="69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6935789" y="1730376"/>
            <a:ext cx="1176337" cy="3175"/>
            <a:chOff x="2921" y="3001"/>
            <a:chExt cx="741" cy="2"/>
          </a:xfrm>
        </p:grpSpPr>
        <p:sp>
          <p:nvSpPr>
            <p:cNvPr id="19495" name="Line 66"/>
            <p:cNvSpPr>
              <a:spLocks noChangeShapeType="1"/>
            </p:cNvSpPr>
            <p:nvPr/>
          </p:nvSpPr>
          <p:spPr bwMode="auto">
            <a:xfrm>
              <a:off x="2921" y="3003"/>
              <a:ext cx="741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96" name="Line 67"/>
            <p:cNvSpPr>
              <a:spLocks noChangeShapeType="1"/>
            </p:cNvSpPr>
            <p:nvPr/>
          </p:nvSpPr>
          <p:spPr bwMode="auto">
            <a:xfrm>
              <a:off x="2947" y="3001"/>
              <a:ext cx="48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8118476" y="1744664"/>
            <a:ext cx="2549525" cy="962025"/>
            <a:chOff x="3660" y="3001"/>
            <a:chExt cx="1606" cy="606"/>
          </a:xfrm>
        </p:grpSpPr>
        <p:sp>
          <p:nvSpPr>
            <p:cNvPr id="19493" name="Line 69"/>
            <p:cNvSpPr>
              <a:spLocks noChangeShapeType="1"/>
            </p:cNvSpPr>
            <p:nvPr/>
          </p:nvSpPr>
          <p:spPr bwMode="auto">
            <a:xfrm>
              <a:off x="3662" y="3003"/>
              <a:ext cx="1604" cy="60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94" name="Line 70"/>
            <p:cNvSpPr>
              <a:spLocks noChangeShapeType="1"/>
            </p:cNvSpPr>
            <p:nvPr/>
          </p:nvSpPr>
          <p:spPr bwMode="auto">
            <a:xfrm>
              <a:off x="3660" y="3001"/>
              <a:ext cx="809" cy="30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6964364" y="1727201"/>
            <a:ext cx="1157287" cy="657225"/>
            <a:chOff x="2933" y="3016"/>
            <a:chExt cx="729" cy="414"/>
          </a:xfrm>
        </p:grpSpPr>
        <p:sp>
          <p:nvSpPr>
            <p:cNvPr id="19491" name="Line 72"/>
            <p:cNvSpPr>
              <a:spLocks noChangeShapeType="1"/>
            </p:cNvSpPr>
            <p:nvPr/>
          </p:nvSpPr>
          <p:spPr bwMode="auto">
            <a:xfrm>
              <a:off x="2935" y="3018"/>
              <a:ext cx="727" cy="41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92" name="Line 73"/>
            <p:cNvSpPr>
              <a:spLocks noChangeShapeType="1"/>
            </p:cNvSpPr>
            <p:nvPr/>
          </p:nvSpPr>
          <p:spPr bwMode="auto">
            <a:xfrm>
              <a:off x="2933" y="3016"/>
              <a:ext cx="356" cy="20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8121650" y="2389189"/>
            <a:ext cx="2001838" cy="1089025"/>
            <a:chOff x="3662" y="3442"/>
            <a:chExt cx="1261" cy="686"/>
          </a:xfrm>
        </p:grpSpPr>
        <p:sp>
          <p:nvSpPr>
            <p:cNvPr id="19489" name="Line 75"/>
            <p:cNvSpPr>
              <a:spLocks noChangeShapeType="1"/>
            </p:cNvSpPr>
            <p:nvPr/>
          </p:nvSpPr>
          <p:spPr bwMode="auto">
            <a:xfrm>
              <a:off x="3662" y="3442"/>
              <a:ext cx="1261" cy="686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490" name="Line 76"/>
            <p:cNvSpPr>
              <a:spLocks noChangeShapeType="1"/>
            </p:cNvSpPr>
            <p:nvPr/>
          </p:nvSpPr>
          <p:spPr bwMode="auto">
            <a:xfrm>
              <a:off x="3674" y="3454"/>
              <a:ext cx="581" cy="316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9477" name="Line 77"/>
          <p:cNvSpPr>
            <a:spLocks noChangeShapeType="1"/>
          </p:cNvSpPr>
          <p:nvPr/>
        </p:nvSpPr>
        <p:spPr bwMode="auto">
          <a:xfrm flipH="1" flipV="1">
            <a:off x="4678363" y="285750"/>
            <a:ext cx="3441700" cy="1449388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478" name="Line 78"/>
          <p:cNvSpPr>
            <a:spLocks noChangeShapeType="1"/>
          </p:cNvSpPr>
          <p:nvPr/>
        </p:nvSpPr>
        <p:spPr bwMode="auto">
          <a:xfrm flipH="1" flipV="1">
            <a:off x="4595813" y="265114"/>
            <a:ext cx="2406650" cy="1449387"/>
          </a:xfrm>
          <a:prstGeom prst="line">
            <a:avLst/>
          </a:prstGeom>
          <a:noFill/>
          <a:ln w="57150">
            <a:solidFill>
              <a:srgbClr val="CC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479" name="Line 79"/>
          <p:cNvSpPr>
            <a:spLocks noChangeShapeType="1"/>
          </p:cNvSpPr>
          <p:nvPr/>
        </p:nvSpPr>
        <p:spPr bwMode="auto">
          <a:xfrm flipV="1">
            <a:off x="4713288" y="269875"/>
            <a:ext cx="0" cy="2178050"/>
          </a:xfrm>
          <a:prstGeom prst="line">
            <a:avLst/>
          </a:prstGeom>
          <a:noFill/>
          <a:ln w="101600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480" name="Text Box 80"/>
          <p:cNvSpPr txBox="1">
            <a:spLocks noChangeArrowheads="1"/>
          </p:cNvSpPr>
          <p:nvPr/>
        </p:nvSpPr>
        <p:spPr bwMode="auto">
          <a:xfrm>
            <a:off x="8162926" y="1163638"/>
            <a:ext cx="739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58403" name="PubTriangle"/>
          <p:cNvSpPr>
            <a:spLocks noEditPoints="1" noChangeArrowheads="1"/>
          </p:cNvSpPr>
          <p:nvPr/>
        </p:nvSpPr>
        <p:spPr bwMode="auto">
          <a:xfrm rot="13926947">
            <a:off x="8063707" y="1570832"/>
            <a:ext cx="1431925" cy="1246188"/>
          </a:xfrm>
          <a:custGeom>
            <a:avLst/>
            <a:gdLst>
              <a:gd name="T0" fmla="*/ 968207 w 21600"/>
              <a:gd name="T1" fmla="*/ 0 h 21600"/>
              <a:gd name="T2" fmla="*/ 484136 w 21600"/>
              <a:gd name="T3" fmla="*/ 623094 h 21600"/>
              <a:gd name="T4" fmla="*/ 0 w 21600"/>
              <a:gd name="T5" fmla="*/ 1246188 h 21600"/>
              <a:gd name="T6" fmla="*/ 715963 w 21600"/>
              <a:gd name="T7" fmla="*/ 806445 h 21600"/>
              <a:gd name="T8" fmla="*/ 1431925 w 21600"/>
              <a:gd name="T9" fmla="*/ 366702 h 21600"/>
              <a:gd name="T10" fmla="*/ 1200099 w 21600"/>
              <a:gd name="T11" fmla="*/ 18335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2456 w 21600"/>
              <a:gd name="T19" fmla="*/ 3178 h 21600"/>
              <a:gd name="T20" fmla="*/ 18103 w 21600"/>
              <a:gd name="T21" fmla="*/ 8824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605" y="0"/>
                </a:moveTo>
                <a:lnTo>
                  <a:pt x="0" y="21600"/>
                </a:lnTo>
                <a:lnTo>
                  <a:pt x="21600" y="6356"/>
                </a:lnTo>
                <a:lnTo>
                  <a:pt x="14605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482" name="Rectangle 50"/>
          <p:cNvSpPr>
            <a:spLocks noChangeArrowheads="1"/>
          </p:cNvSpPr>
          <p:nvPr/>
        </p:nvSpPr>
        <p:spPr bwMode="auto">
          <a:xfrm>
            <a:off x="1752601" y="152401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C6.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58449" name="PubTriangle"/>
          <p:cNvSpPr>
            <a:spLocks noEditPoints="1" noChangeArrowheads="1"/>
          </p:cNvSpPr>
          <p:nvPr/>
        </p:nvSpPr>
        <p:spPr bwMode="auto">
          <a:xfrm rot="13926947">
            <a:off x="6761163" y="1746251"/>
            <a:ext cx="1182688" cy="871537"/>
          </a:xfrm>
          <a:custGeom>
            <a:avLst/>
            <a:gdLst>
              <a:gd name="T0" fmla="*/ 704959 w 21600"/>
              <a:gd name="T1" fmla="*/ 0 h 21600"/>
              <a:gd name="T2" fmla="*/ 352507 w 21600"/>
              <a:gd name="T3" fmla="*/ 435769 h 21600"/>
              <a:gd name="T4" fmla="*/ 0 w 21600"/>
              <a:gd name="T5" fmla="*/ 871537 h 21600"/>
              <a:gd name="T6" fmla="*/ 591344 w 21600"/>
              <a:gd name="T7" fmla="*/ 619639 h 21600"/>
              <a:gd name="T8" fmla="*/ 1182688 w 21600"/>
              <a:gd name="T9" fmla="*/ 367740 h 21600"/>
              <a:gd name="T10" fmla="*/ 943851 w 21600"/>
              <a:gd name="T11" fmla="*/ 18387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159 w 21600"/>
              <a:gd name="T19" fmla="*/ 4557 h 21600"/>
              <a:gd name="T20" fmla="*/ 17237 w 21600"/>
              <a:gd name="T21" fmla="*/ 1163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875" y="0"/>
                </a:moveTo>
                <a:lnTo>
                  <a:pt x="0" y="21600"/>
                </a:lnTo>
                <a:lnTo>
                  <a:pt x="21600" y="9114"/>
                </a:lnTo>
                <a:lnTo>
                  <a:pt x="1287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graphicFrame>
        <p:nvGraphicFramePr>
          <p:cNvPr id="1948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827863"/>
              </p:ext>
            </p:extLst>
          </p:nvPr>
        </p:nvGraphicFramePr>
        <p:xfrm>
          <a:off x="1912938" y="2743200"/>
          <a:ext cx="20494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79032" imgH="203112" progId="">
                  <p:embed/>
                </p:oleObj>
              </mc:Choice>
              <mc:Fallback>
                <p:oleObj name="Equation" r:id="rId13" imgW="1079032" imgH="203112" progId="">
                  <p:embed/>
                  <p:pic>
                    <p:nvPicPr>
                      <p:cNvPr id="1948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2743200"/>
                        <a:ext cx="20494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Wave 53"/>
          <p:cNvSpPr/>
          <p:nvPr/>
        </p:nvSpPr>
        <p:spPr bwMode="auto">
          <a:xfrm flipV="1">
            <a:off x="2762250" y="2878139"/>
            <a:ext cx="228600" cy="71437"/>
          </a:xfrm>
          <a:prstGeom prst="wave">
            <a:avLst>
              <a:gd name="adj1" fmla="val 20000"/>
              <a:gd name="adj2" fmla="val 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2097088" y="4532314"/>
            <a:ext cx="2170112" cy="420687"/>
            <a:chOff x="20638" y="3617913"/>
            <a:chExt cx="2170113" cy="449263"/>
          </a:xfrm>
        </p:grpSpPr>
        <p:graphicFrame>
          <p:nvGraphicFramePr>
            <p:cNvPr id="19487" name="Object 7"/>
            <p:cNvGraphicFramePr>
              <a:graphicFrameLocks noChangeAspect="1"/>
            </p:cNvGraphicFramePr>
            <p:nvPr/>
          </p:nvGraphicFramePr>
          <p:xfrm>
            <a:off x="20638" y="3617913"/>
            <a:ext cx="2170113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143000" imgH="203200" progId="">
                    <p:embed/>
                  </p:oleObj>
                </mc:Choice>
                <mc:Fallback>
                  <p:oleObj name="Equation" r:id="rId15" imgW="1143000" imgH="203200" progId="">
                    <p:embed/>
                    <p:pic>
                      <p:nvPicPr>
                        <p:cNvPr id="19487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38" y="3617913"/>
                          <a:ext cx="2170113" cy="449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Wave 56"/>
            <p:cNvSpPr/>
            <p:nvPr/>
          </p:nvSpPr>
          <p:spPr>
            <a:xfrm flipV="1">
              <a:off x="835025" y="3812876"/>
              <a:ext cx="228600" cy="76291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9906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5193323"/>
      </p:ext>
    </p:extLst>
  </p:cSld>
  <p:clrMapOvr>
    <a:masterClrMapping/>
  </p:clrMapOvr>
  <p:transition spd="slow" advTm="470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58451" grpId="0" animBg="1"/>
      <p:bldP spid="58401" grpId="0" animBg="1"/>
      <p:bldP spid="58401" grpId="1" animBg="1"/>
      <p:bldP spid="58406" grpId="0" animBg="1"/>
      <p:bldP spid="58408" grpId="0"/>
      <p:bldP spid="58409" grpId="0" animBg="1"/>
      <p:bldP spid="58417" grpId="0"/>
      <p:bldP spid="58403" grpId="0" animBg="1"/>
      <p:bldP spid="58449" grpId="0" animBg="1"/>
      <p:bldP spid="58449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52600" y="1905001"/>
            <a:ext cx="8305800" cy="369331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C7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42-43.1 =&gt; 42-43.4 SBT.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44, 45.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524000" y="685800"/>
            <a:ext cx="9144000" cy="82375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95717"/>
      </p:ext>
    </p:extLst>
  </p:cSld>
  <p:clrMapOvr>
    <a:masterClrMapping/>
  </p:clrMapOvr>
  <p:transition>
    <p:split orient="vert"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667000" y="3352800"/>
            <a:ext cx="914400" cy="914400"/>
          </a:xfrm>
          <a:prstGeom prst="rect">
            <a:avLst/>
          </a:prstGeom>
          <a:noFill/>
          <a:effectLst>
            <a:glow rad="127000">
              <a:srgbClr val="0000FF"/>
            </a:glow>
          </a:effectLst>
        </p:spPr>
        <p:txBody>
          <a:bodyPr spcFirstLastPara="1" wrap="none" fromWordArt="1" anchor="ctr">
            <a:prstTxWarp prst="textArchUp">
              <a:avLst>
                <a:gd name="adj" fmla="val 10800004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CCCCFF"/>
              </a:extrusionClr>
            </a:sp3d>
          </a:bodyPr>
          <a:lstStyle/>
          <a:p>
            <a:pPr algn="ctr">
              <a:defRPr/>
            </a:pPr>
            <a:endParaRPr lang="en-US" sz="3600" kern="10" dirty="0" err="1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CCCFF"/>
                  </a:gs>
                  <a:gs pos="100000">
                    <a:srgbClr val="0000FF"/>
                  </a:gs>
                </a:gsLst>
                <a:path path="rect">
                  <a:fillToRect l="50000" t="50000" r="50000" b="50000"/>
                </a:path>
              </a:gradFill>
              <a:latin typeface="Times New Roman"/>
              <a:cs typeface="Times New Roman"/>
            </a:endParaRPr>
          </a:p>
        </p:txBody>
      </p:sp>
      <p:pic>
        <p:nvPicPr>
          <p:cNvPr id="4103" name="Picture 23" descr="feuerwerk_1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450975" y="0"/>
            <a:ext cx="21796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3" descr="feuerwerk_1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37589" y="5116513"/>
            <a:ext cx="21796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3" descr="feuerwerk_1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6389" y="5181600"/>
            <a:ext cx="2181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3" descr="feuerwerk_1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443914" y="58738"/>
            <a:ext cx="21796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0" y="1600201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 HỌC KẾT THÚC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XIN CHÂN THÀNH CẢM 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rọn Bộ 11 Chủ Đề Hình Nền Powerpoint 2010 Đẹp, 100+ Hình Nền Slide Đẹp  2021 - luxury-inside.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752600" y="0"/>
            <a:ext cx="83820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HỌC ĐẾN ĐÂY KẾT THÚC</a:t>
            </a:r>
            <a:r>
              <a:rPr lang="en-US" sz="3600" b="1" kern="10" dirty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5000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91440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CÁC EM HỌC SINH</a:t>
            </a:r>
          </a:p>
          <a:p>
            <a:pPr algn="ctr"/>
            <a:r>
              <a:rPr lang="vi-VN" sz="3600" b="1" kern="10" dirty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CÓ MỘT NĂM HỌC ĐẠT KẾT QUẢ TỐT</a:t>
            </a:r>
            <a:r>
              <a:rPr lang="en-US" sz="3600" b="1" kern="10" dirty="0">
                <a:ln w="28575">
                  <a:solidFill>
                    <a:srgbClr val="FEF8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gray">
          <a:xfrm rot="3419336">
            <a:off x="2439194" y="81757"/>
            <a:ext cx="808038" cy="1127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328988" y="503239"/>
            <a:ext cx="1363662" cy="136525"/>
            <a:chOff x="2003" y="3439"/>
            <a:chExt cx="468" cy="244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Rectangle 14"/>
          <p:cNvSpPr>
            <a:spLocks noChangeArrowheads="1"/>
          </p:cNvSpPr>
          <p:nvPr/>
        </p:nvSpPr>
        <p:spPr bwMode="gray">
          <a:xfrm rot="3419336">
            <a:off x="4733132" y="91282"/>
            <a:ext cx="796925" cy="11255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619751" y="503239"/>
            <a:ext cx="1363663" cy="136525"/>
            <a:chOff x="2003" y="3439"/>
            <a:chExt cx="468" cy="244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gray">
          <a:xfrm rot="3419336">
            <a:off x="6931820" y="97632"/>
            <a:ext cx="804862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7889876" y="503239"/>
            <a:ext cx="1789113" cy="136525"/>
            <a:chOff x="2003" y="3439"/>
            <a:chExt cx="468" cy="244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26"/>
          <p:cNvSpPr>
            <a:spLocks noChangeArrowheads="1"/>
          </p:cNvSpPr>
          <p:nvPr/>
        </p:nvSpPr>
        <p:spPr bwMode="gray">
          <a:xfrm rot="3419336">
            <a:off x="9220995" y="94458"/>
            <a:ext cx="803275" cy="1119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Rectangle 27"/>
          <p:cNvSpPr>
            <a:spLocks noChangeArrowheads="1"/>
          </p:cNvSpPr>
          <p:nvPr/>
        </p:nvSpPr>
        <p:spPr bwMode="gray">
          <a:xfrm>
            <a:off x="2057400" y="381001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</a:p>
        </p:txBody>
      </p:sp>
      <p:sp>
        <p:nvSpPr>
          <p:cNvPr id="3082" name="Rectangle 28"/>
          <p:cNvSpPr>
            <a:spLocks noChangeArrowheads="1"/>
          </p:cNvSpPr>
          <p:nvPr/>
        </p:nvSpPr>
        <p:spPr bwMode="gray">
          <a:xfrm>
            <a:off x="4551364" y="381001"/>
            <a:ext cx="1163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</a:t>
            </a:r>
          </a:p>
        </p:txBody>
      </p:sp>
      <p:sp>
        <p:nvSpPr>
          <p:cNvPr id="3083" name="Rectangle 29"/>
          <p:cNvSpPr>
            <a:spLocks noChangeArrowheads="1"/>
          </p:cNvSpPr>
          <p:nvPr/>
        </p:nvSpPr>
        <p:spPr bwMode="gray">
          <a:xfrm>
            <a:off x="9123364" y="381001"/>
            <a:ext cx="1163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CŨ</a:t>
            </a:r>
          </a:p>
        </p:txBody>
      </p:sp>
      <p:sp>
        <p:nvSpPr>
          <p:cNvPr id="3084" name="Rectangle 30"/>
          <p:cNvSpPr>
            <a:spLocks noChangeArrowheads="1"/>
          </p:cNvSpPr>
          <p:nvPr/>
        </p:nvSpPr>
        <p:spPr bwMode="gray">
          <a:xfrm>
            <a:off x="6553201" y="381001"/>
            <a:ext cx="1558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</a:p>
        </p:txBody>
      </p:sp>
      <p:sp>
        <p:nvSpPr>
          <p:cNvPr id="42" name="AutoShape 51"/>
          <p:cNvSpPr>
            <a:spLocks noChangeArrowheads="1"/>
          </p:cNvSpPr>
          <p:nvPr/>
        </p:nvSpPr>
        <p:spPr bwMode="gray">
          <a:xfrm>
            <a:off x="1416248" y="1334992"/>
            <a:ext cx="9359503" cy="832616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>
              <a:defRPr/>
            </a:pP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1.Nêu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AutoShape 49">
            <a:extLst>
              <a:ext uri="{FF2B5EF4-FFF2-40B4-BE49-F238E27FC236}">
                <a16:creationId xmlns:a16="http://schemas.microsoft.com/office/drawing/2014/main" id="{CCE47324-DCF5-52CF-12F6-44E51FA1F9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659636"/>
            <a:ext cx="12192000" cy="1180130"/>
          </a:xfrm>
          <a:prstGeom prst="roundRect">
            <a:avLst>
              <a:gd name="adj" fmla="val 50000"/>
            </a:avLst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 algn="ctr">
              <a:defRPr/>
            </a:pP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2.Mô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</a:p>
          <a:p>
            <a:pPr marL="457200" indent="-457200" algn="ctr">
              <a:defRPr/>
            </a:pP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224221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1">
            <a:extLst>
              <a:ext uri="{FF2B5EF4-FFF2-40B4-BE49-F238E27FC236}">
                <a16:creationId xmlns:a16="http://schemas.microsoft.com/office/drawing/2014/main" id="{827A15E0-47F2-8AEB-F76E-531549BEAD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9858" y="92075"/>
            <a:ext cx="9359503" cy="832616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>
              <a:defRPr/>
            </a:pP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1.Nêu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DEB0E8B-EEBD-3FA2-7BE7-DCA81D2B9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3137"/>
            <a:ext cx="11995150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dirty="0" err="1">
                <a:solidFill>
                  <a:srgbClr val="0000CC"/>
                </a:solidFill>
              </a:rPr>
              <a:t>Trả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lời</a:t>
            </a:r>
            <a:r>
              <a:rPr lang="en-US" sz="4400" dirty="0">
                <a:solidFill>
                  <a:srgbClr val="0000CC"/>
                </a:solidFill>
              </a:rPr>
              <a:t>:  </a:t>
            </a:r>
          </a:p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</a:rPr>
              <a:t>-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Thấu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kính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làm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bằng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vật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liệu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trong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suốt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(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thủy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tinh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, </a:t>
            </a:r>
            <a:r>
              <a:rPr lang="en-US" sz="4400" dirty="0" err="1">
                <a:solidFill>
                  <a:srgbClr val="0000CC"/>
                </a:solidFill>
                <a:cs typeface="Times New Roman" pitchFamily="18" charset="0"/>
              </a:rPr>
              <a:t>nhựa</a:t>
            </a:r>
            <a:r>
              <a:rPr lang="en-US" sz="4400" dirty="0">
                <a:solidFill>
                  <a:srgbClr val="0000CC"/>
                </a:solidFill>
                <a:cs typeface="Times New Roman" pitchFamily="18" charset="0"/>
              </a:rPr>
              <a:t>…).</a:t>
            </a:r>
          </a:p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</a:rPr>
              <a:t>- </a:t>
            </a:r>
            <a:r>
              <a:rPr lang="en-US" sz="4400" dirty="0" err="1">
                <a:solidFill>
                  <a:srgbClr val="0000CC"/>
                </a:solidFill>
              </a:rPr>
              <a:t>Thấu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kính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hội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tụ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thường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dùng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có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phần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rìa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mỏng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hơn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phần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giữa</a:t>
            </a:r>
            <a:r>
              <a:rPr lang="en-US" sz="4400" dirty="0">
                <a:solidFill>
                  <a:srgbClr val="0000CC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</a:rPr>
              <a:t>- </a:t>
            </a:r>
            <a:r>
              <a:rPr lang="en-US" sz="4400" dirty="0" err="1">
                <a:solidFill>
                  <a:srgbClr val="0000CC"/>
                </a:solidFill>
              </a:rPr>
              <a:t>Một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chùm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tia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tới</a:t>
            </a:r>
            <a:r>
              <a:rPr lang="en-US" sz="4400" dirty="0">
                <a:solidFill>
                  <a:srgbClr val="0000CC"/>
                </a:solidFill>
              </a:rPr>
              <a:t> song </a:t>
            </a:r>
            <a:r>
              <a:rPr lang="en-US" sz="4400" dirty="0" err="1">
                <a:solidFill>
                  <a:srgbClr val="0000CC"/>
                </a:solidFill>
              </a:rPr>
              <a:t>song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với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trục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chính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của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thấu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kính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hội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tụ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cho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chùm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tia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ló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hội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tụ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tại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tiêu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điểm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của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thấu</a:t>
            </a:r>
            <a:r>
              <a:rPr lang="en-US" sz="4400" dirty="0">
                <a:solidFill>
                  <a:srgbClr val="0000CC"/>
                </a:solidFill>
              </a:rPr>
              <a:t> </a:t>
            </a:r>
            <a:r>
              <a:rPr lang="en-US" sz="4400" dirty="0" err="1">
                <a:solidFill>
                  <a:srgbClr val="0000CC"/>
                </a:solidFill>
              </a:rPr>
              <a:t>kính</a:t>
            </a:r>
            <a:r>
              <a:rPr lang="en-US" sz="4400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317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49"/>
          <p:cNvSpPr>
            <a:spLocks noChangeArrowheads="1"/>
          </p:cNvSpPr>
          <p:nvPr/>
        </p:nvSpPr>
        <p:spPr bwMode="gray">
          <a:xfrm>
            <a:off x="-80961" y="22227"/>
            <a:ext cx="11921728" cy="781942"/>
          </a:xfrm>
          <a:prstGeom prst="roundRect">
            <a:avLst>
              <a:gd name="adj" fmla="val 50000"/>
            </a:avLst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 algn="ctr">
              <a:defRPr/>
            </a:pP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2.Mô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rot="16200000" flipH="1">
            <a:off x="6645275" y="2724151"/>
            <a:ext cx="476250" cy="11239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-399" y="1681858"/>
            <a:ext cx="1192172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Tia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ló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08743" y="3464035"/>
            <a:ext cx="12425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Tia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ló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08742" y="5070475"/>
            <a:ext cx="118125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Tia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ló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4267200" y="2590800"/>
            <a:ext cx="4037012" cy="914400"/>
            <a:chOff x="4878388" y="2235200"/>
            <a:chExt cx="4037012" cy="914400"/>
          </a:xfrm>
        </p:grpSpPr>
        <p:cxnSp>
          <p:nvCxnSpPr>
            <p:cNvPr id="37" name="Straight Connector 40"/>
            <p:cNvCxnSpPr>
              <a:cxnSpLocks noChangeShapeType="1"/>
            </p:cNvCxnSpPr>
            <p:nvPr/>
          </p:nvCxnSpPr>
          <p:spPr bwMode="auto">
            <a:xfrm>
              <a:off x="4892675" y="2705100"/>
              <a:ext cx="40227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TextBox 1"/>
            <p:cNvSpPr txBox="1">
              <a:spLocks noChangeArrowheads="1"/>
            </p:cNvSpPr>
            <p:nvPr/>
          </p:nvSpPr>
          <p:spPr bwMode="auto">
            <a:xfrm>
              <a:off x="4878388" y="23241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Straight Arrow Connector 44"/>
            <p:cNvCxnSpPr>
              <a:cxnSpLocks noChangeShapeType="1"/>
            </p:cNvCxnSpPr>
            <p:nvPr/>
          </p:nvCxnSpPr>
          <p:spPr bwMode="auto">
            <a:xfrm>
              <a:off x="6967538" y="2235200"/>
              <a:ext cx="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6888480" y="2363788"/>
              <a:ext cx="463233" cy="446468"/>
              <a:chOff x="7248083" y="1501304"/>
              <a:chExt cx="463842" cy="446468"/>
            </a:xfrm>
          </p:grpSpPr>
          <p:sp>
            <p:nvSpPr>
              <p:cNvPr id="46" name="TextBox 32">
                <a:hlinkClick r:id="rId2" action="ppaction://hlinkfile"/>
              </p:cNvPr>
              <p:cNvSpPr txBox="1">
                <a:spLocks noChangeArrowheads="1"/>
              </p:cNvSpPr>
              <p:nvPr/>
            </p:nvSpPr>
            <p:spPr bwMode="auto">
              <a:xfrm>
                <a:off x="7330424" y="1501304"/>
                <a:ext cx="381501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7304991" y="1814280"/>
                <a:ext cx="54864" cy="548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1" name="TextBox 77"/>
            <p:cNvSpPr txBox="1">
              <a:spLocks noChangeArrowheads="1"/>
            </p:cNvSpPr>
            <p:nvPr/>
          </p:nvSpPr>
          <p:spPr bwMode="auto">
            <a:xfrm>
              <a:off x="5938838" y="27432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cxnSp>
          <p:nvCxnSpPr>
            <p:cNvPr id="43" name="Straight Connector 64"/>
            <p:cNvCxnSpPr>
              <a:cxnSpLocks noChangeShapeType="1"/>
            </p:cNvCxnSpPr>
            <p:nvPr/>
          </p:nvCxnSpPr>
          <p:spPr bwMode="auto">
            <a:xfrm flipV="1">
              <a:off x="6118225" y="2660650"/>
              <a:ext cx="0" cy="904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>
            <a:xfrm flipV="1">
              <a:off x="7821613" y="2657475"/>
              <a:ext cx="0" cy="92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58"/>
            <p:cNvSpPr txBox="1">
              <a:spLocks noChangeArrowheads="1"/>
            </p:cNvSpPr>
            <p:nvPr/>
          </p:nvSpPr>
          <p:spPr bwMode="auto">
            <a:xfrm>
              <a:off x="7635875" y="2692400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Times New Roman" pitchFamily="18" charset="0"/>
                  <a:cs typeface="Times New Roman" pitchFamily="18" charset="0"/>
                </a:rPr>
                <a:t>F'</a:t>
              </a:r>
            </a:p>
          </p:txBody>
        </p:sp>
      </p:grp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 rot="60000">
            <a:off x="5187950" y="2580860"/>
            <a:ext cx="11430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rot="10800000">
            <a:off x="4799013" y="4156075"/>
            <a:ext cx="17208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rot="10800000">
            <a:off x="6510339" y="4148138"/>
            <a:ext cx="1311275" cy="4492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>
            <a:off x="6513513" y="6419850"/>
            <a:ext cx="17208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5203826" y="5972176"/>
            <a:ext cx="1311275" cy="4492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110"/>
          <p:cNvGrpSpPr>
            <a:grpSpLocks/>
          </p:cNvGrpSpPr>
          <p:nvPr/>
        </p:nvGrpSpPr>
        <p:grpSpPr bwMode="auto">
          <a:xfrm>
            <a:off x="4419601" y="4114800"/>
            <a:ext cx="4037013" cy="914400"/>
            <a:chOff x="4878388" y="2235200"/>
            <a:chExt cx="4037012" cy="914400"/>
          </a:xfrm>
        </p:grpSpPr>
        <p:cxnSp>
          <p:nvCxnSpPr>
            <p:cNvPr id="54" name="Straight Connector 111"/>
            <p:cNvCxnSpPr>
              <a:cxnSpLocks noChangeShapeType="1"/>
            </p:cNvCxnSpPr>
            <p:nvPr/>
          </p:nvCxnSpPr>
          <p:spPr bwMode="auto">
            <a:xfrm>
              <a:off x="4892676" y="2705100"/>
              <a:ext cx="402272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TextBox 1"/>
            <p:cNvSpPr txBox="1">
              <a:spLocks noChangeArrowheads="1"/>
            </p:cNvSpPr>
            <p:nvPr/>
          </p:nvSpPr>
          <p:spPr bwMode="auto">
            <a:xfrm>
              <a:off x="4878388" y="23241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6" name="Straight Arrow Connector 113"/>
            <p:cNvCxnSpPr>
              <a:cxnSpLocks noChangeShapeType="1"/>
            </p:cNvCxnSpPr>
            <p:nvPr/>
          </p:nvCxnSpPr>
          <p:spPr bwMode="auto">
            <a:xfrm>
              <a:off x="6967537" y="2235200"/>
              <a:ext cx="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6907205" y="2381250"/>
              <a:ext cx="381000" cy="366712"/>
              <a:chOff x="7266833" y="1518766"/>
              <a:chExt cx="381501" cy="366712"/>
            </a:xfrm>
          </p:grpSpPr>
          <p:sp>
            <p:nvSpPr>
              <p:cNvPr id="62" name="TextBox 32">
                <a:hlinkClick r:id="rId2" action="ppaction://hlinkfile"/>
              </p:cNvPr>
              <p:cNvSpPr txBox="1">
                <a:spLocks noChangeArrowheads="1"/>
              </p:cNvSpPr>
              <p:nvPr/>
            </p:nvSpPr>
            <p:spPr bwMode="auto">
              <a:xfrm>
                <a:off x="7266833" y="1518766"/>
                <a:ext cx="381501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800" b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304991" y="1814280"/>
                <a:ext cx="54864" cy="548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8" name="TextBox 77"/>
            <p:cNvSpPr txBox="1">
              <a:spLocks noChangeArrowheads="1"/>
            </p:cNvSpPr>
            <p:nvPr/>
          </p:nvSpPr>
          <p:spPr bwMode="auto">
            <a:xfrm>
              <a:off x="5938838" y="27432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cxnSp>
          <p:nvCxnSpPr>
            <p:cNvPr id="59" name="Straight Connector 116"/>
            <p:cNvCxnSpPr>
              <a:cxnSpLocks noChangeShapeType="1"/>
            </p:cNvCxnSpPr>
            <p:nvPr/>
          </p:nvCxnSpPr>
          <p:spPr bwMode="auto">
            <a:xfrm flipV="1">
              <a:off x="6118226" y="2660650"/>
              <a:ext cx="0" cy="90487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>
            <a:xfrm flipV="1">
              <a:off x="7821612" y="2657475"/>
              <a:ext cx="0" cy="92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58"/>
            <p:cNvSpPr txBox="1">
              <a:spLocks noChangeArrowheads="1"/>
            </p:cNvSpPr>
            <p:nvPr/>
          </p:nvSpPr>
          <p:spPr bwMode="auto">
            <a:xfrm>
              <a:off x="7635875" y="2692400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 b="1" dirty="0">
                  <a:latin typeface="Times New Roman" pitchFamily="18" charset="0"/>
                  <a:cs typeface="Times New Roman" pitchFamily="18" charset="0"/>
                </a:rPr>
                <a:t>F'</a:t>
              </a:r>
            </a:p>
          </p:txBody>
        </p:sp>
      </p:grp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4416426" y="5651500"/>
            <a:ext cx="4037013" cy="914400"/>
            <a:chOff x="4878388" y="2235200"/>
            <a:chExt cx="4037012" cy="914400"/>
          </a:xfrm>
        </p:grpSpPr>
        <p:cxnSp>
          <p:nvCxnSpPr>
            <p:cNvPr id="65" name="Straight Connector 122"/>
            <p:cNvCxnSpPr>
              <a:cxnSpLocks noChangeShapeType="1"/>
            </p:cNvCxnSpPr>
            <p:nvPr/>
          </p:nvCxnSpPr>
          <p:spPr bwMode="auto">
            <a:xfrm>
              <a:off x="4892676" y="2705100"/>
              <a:ext cx="402272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TextBox 1"/>
            <p:cNvSpPr txBox="1">
              <a:spLocks noChangeArrowheads="1"/>
            </p:cNvSpPr>
            <p:nvPr/>
          </p:nvSpPr>
          <p:spPr bwMode="auto">
            <a:xfrm>
              <a:off x="4878388" y="23241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7" name="Straight Arrow Connector 124"/>
            <p:cNvCxnSpPr>
              <a:cxnSpLocks noChangeShapeType="1"/>
            </p:cNvCxnSpPr>
            <p:nvPr/>
          </p:nvCxnSpPr>
          <p:spPr bwMode="auto">
            <a:xfrm>
              <a:off x="6967537" y="2235200"/>
              <a:ext cx="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6890067" y="2363788"/>
              <a:ext cx="461646" cy="445071"/>
              <a:chOff x="7249672" y="1501304"/>
              <a:chExt cx="462253" cy="445071"/>
            </a:xfrm>
          </p:grpSpPr>
          <p:sp>
            <p:nvSpPr>
              <p:cNvPr id="73" name="TextBox 32">
                <a:hlinkClick r:id="rId2" action="ppaction://hlinkfile"/>
              </p:cNvPr>
              <p:cNvSpPr txBox="1">
                <a:spLocks noChangeArrowheads="1"/>
              </p:cNvSpPr>
              <p:nvPr/>
            </p:nvSpPr>
            <p:spPr bwMode="auto">
              <a:xfrm>
                <a:off x="7330424" y="1501304"/>
                <a:ext cx="381501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800" b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304991" y="1814280"/>
                <a:ext cx="54864" cy="548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9" name="TextBox 77"/>
            <p:cNvSpPr txBox="1">
              <a:spLocks noChangeArrowheads="1"/>
            </p:cNvSpPr>
            <p:nvPr/>
          </p:nvSpPr>
          <p:spPr bwMode="auto">
            <a:xfrm>
              <a:off x="5938838" y="27432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cxnSp>
          <p:nvCxnSpPr>
            <p:cNvPr id="70" name="Straight Connector 127"/>
            <p:cNvCxnSpPr>
              <a:cxnSpLocks noChangeShapeType="1"/>
            </p:cNvCxnSpPr>
            <p:nvPr/>
          </p:nvCxnSpPr>
          <p:spPr bwMode="auto">
            <a:xfrm flipV="1">
              <a:off x="6118226" y="2660650"/>
              <a:ext cx="0" cy="904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Connector 70"/>
            <p:cNvCxnSpPr/>
            <p:nvPr/>
          </p:nvCxnSpPr>
          <p:spPr>
            <a:xfrm flipV="1">
              <a:off x="7821612" y="2657475"/>
              <a:ext cx="0" cy="92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58"/>
            <p:cNvSpPr txBox="1">
              <a:spLocks noChangeArrowheads="1"/>
            </p:cNvSpPr>
            <p:nvPr/>
          </p:nvSpPr>
          <p:spPr bwMode="auto">
            <a:xfrm>
              <a:off x="7635875" y="2692400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Times New Roman" pitchFamily="18" charset="0"/>
                  <a:cs typeface="Times New Roman" pitchFamily="18" charset="0"/>
                </a:rPr>
                <a:t>F'</a:t>
              </a:r>
            </a:p>
          </p:txBody>
        </p:sp>
      </p:grp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12120000" flipH="1">
            <a:off x="5543551" y="2490788"/>
            <a:ext cx="9207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Straight Arrow Connector 75"/>
          <p:cNvCxnSpPr>
            <a:cxnSpLocks noChangeShapeType="1"/>
          </p:cNvCxnSpPr>
          <p:nvPr/>
        </p:nvCxnSpPr>
        <p:spPr bwMode="auto">
          <a:xfrm rot="16200000" flipH="1">
            <a:off x="6534944" y="3142458"/>
            <a:ext cx="115888" cy="793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>
            <a:cxnSpLocks noChangeShapeType="1"/>
          </p:cNvCxnSpPr>
          <p:nvPr/>
        </p:nvCxnSpPr>
        <p:spPr bwMode="auto">
          <a:xfrm rot="21480000">
            <a:off x="5522914" y="4154488"/>
            <a:ext cx="365125" cy="19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77"/>
          <p:cNvCxnSpPr>
            <a:cxnSpLocks noChangeShapeType="1"/>
          </p:cNvCxnSpPr>
          <p:nvPr/>
        </p:nvCxnSpPr>
        <p:spPr bwMode="auto">
          <a:xfrm rot="1500000">
            <a:off x="6869114" y="4297363"/>
            <a:ext cx="1111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rot="21480000">
            <a:off x="6902451" y="6415088"/>
            <a:ext cx="365125" cy="19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Straight Arrow Connector 79"/>
          <p:cNvCxnSpPr>
            <a:cxnSpLocks noChangeShapeType="1"/>
          </p:cNvCxnSpPr>
          <p:nvPr/>
        </p:nvCxnSpPr>
        <p:spPr bwMode="auto">
          <a:xfrm rot="12300000" flipH="1">
            <a:off x="6026151" y="6280150"/>
            <a:ext cx="9207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-398" y="936180"/>
            <a:ext cx="11483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201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3" grpId="0"/>
      <p:bldP spid="34" grpId="0"/>
      <p:bldP spid="35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ình ảnh 1">
            <a:extLst>
              <a:ext uri="{FF2B5EF4-FFF2-40B4-BE49-F238E27FC236}">
                <a16:creationId xmlns:a16="http://schemas.microsoft.com/office/drawing/2014/main" id="{01425937-71BA-DF25-B9E7-251B1FEC2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1828800" y="533400"/>
            <a:ext cx="3048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43: </a:t>
            </a:r>
          </a:p>
        </p:txBody>
      </p:sp>
      <p:pic>
        <p:nvPicPr>
          <p:cNvPr id="4" name="Picture 2" descr="Mglas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3886200" cy="23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828800" y="2514600"/>
            <a:ext cx="85344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3366FF">
                    <a:alpha val="52156"/>
                  </a:srgbClr>
                </a:solidFill>
                <a:latin typeface="Times New Roman"/>
                <a:cs typeface="Times New Roman"/>
              </a:rPr>
              <a:t>ẢNH CỦA MỘT VẬT TẠO BỞI </a:t>
            </a:r>
          </a:p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3366FF">
                    <a:alpha val="52156"/>
                  </a:srgbClr>
                </a:solidFill>
                <a:latin typeface="Times New Roman"/>
                <a:cs typeface="Times New Roman"/>
              </a:rPr>
              <a:t>THẤU KÍNH HỘI TỤ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7"/>
          <p:cNvSpPr>
            <a:spLocks noChangeArrowheads="1"/>
          </p:cNvSpPr>
          <p:nvPr/>
        </p:nvSpPr>
        <p:spPr bwMode="auto">
          <a:xfrm>
            <a:off x="0" y="76200"/>
            <a:ext cx="113049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tụ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7551" y="609600"/>
            <a:ext cx="71929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1.Thí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(SGK/116)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9" descr="D:\ANH LY 9\Namcham\IMG_0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3000"/>
            <a:ext cx="8686800" cy="563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127086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289964"/>
              </p:ext>
            </p:extLst>
          </p:nvPr>
        </p:nvGraphicFramePr>
        <p:xfrm>
          <a:off x="138708" y="906724"/>
          <a:ext cx="11914584" cy="59512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7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3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82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038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ật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thấu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(d)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88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thật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ảo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  <a:p>
                      <a:pPr algn="ctr"/>
                      <a:endParaRPr lang="en-US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368"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cự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(d &gt; f)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Vật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ở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rất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TK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388">
                <a:tc vMerge="1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&gt; 2f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388">
                <a:tc vMerge="1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= 2f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388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&lt; d &lt; 2f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3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cự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(d &lt; f)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&lt; f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839C537A-31DE-99B6-B920-5C47692188B2}"/>
              </a:ext>
            </a:extLst>
          </p:cNvPr>
          <p:cNvSpPr txBox="1"/>
          <p:nvPr/>
        </p:nvSpPr>
        <p:spPr>
          <a:xfrm>
            <a:off x="273247" y="207011"/>
            <a:ext cx="11460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800" b="1" dirty="0">
                <a:latin typeface="+mj-lt"/>
              </a:rPr>
              <a:t>Quan </a:t>
            </a:r>
            <a:r>
              <a:rPr lang="vi-VN" sz="2800" b="1" dirty="0" err="1">
                <a:latin typeface="+mj-lt"/>
              </a:rPr>
              <a:t>sát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thí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nghiệm</a:t>
            </a:r>
            <a:r>
              <a:rPr lang="vi-VN" sz="2800" b="1" dirty="0">
                <a:latin typeface="+mj-lt"/>
              </a:rPr>
              <a:t> sau, </a:t>
            </a:r>
            <a:r>
              <a:rPr lang="vi-VN" sz="2800" b="1" dirty="0" err="1">
                <a:latin typeface="+mj-lt"/>
              </a:rPr>
              <a:t>lần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lượt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thảo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luận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nhóm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điền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vào</a:t>
            </a:r>
            <a:r>
              <a:rPr lang="vi-VN" sz="2800" b="1" dirty="0">
                <a:latin typeface="+mj-lt"/>
              </a:rPr>
              <a:t> </a:t>
            </a:r>
            <a:r>
              <a:rPr lang="vi-VN" sz="2800" b="1" dirty="0" err="1">
                <a:latin typeface="+mj-lt"/>
              </a:rPr>
              <a:t>bảng</a:t>
            </a:r>
            <a:endParaRPr lang="vi-VN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681031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Box 80"/>
          <p:cNvSpPr txBox="1">
            <a:spLocks noChangeArrowheads="1"/>
          </p:cNvSpPr>
          <p:nvPr/>
        </p:nvSpPr>
        <p:spPr bwMode="auto">
          <a:xfrm>
            <a:off x="129155" y="32699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(d &gt; f)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9155" y="788348"/>
            <a:ext cx="647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71" name="Line 2"/>
          <p:cNvSpPr>
            <a:spLocks noChangeShapeType="1"/>
          </p:cNvSpPr>
          <p:nvPr/>
        </p:nvSpPr>
        <p:spPr bwMode="auto">
          <a:xfrm>
            <a:off x="9458325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69375" y="2133601"/>
            <a:ext cx="1557338" cy="2722563"/>
            <a:chOff x="4070" y="982"/>
            <a:chExt cx="981" cy="1574"/>
          </a:xfrm>
        </p:grpSpPr>
        <p:sp>
          <p:nvSpPr>
            <p:cNvPr id="11305" name="AutoShape 4"/>
            <p:cNvSpPr>
              <a:spLocks noChangeArrowheads="1"/>
            </p:cNvSpPr>
            <p:nvPr/>
          </p:nvSpPr>
          <p:spPr bwMode="auto">
            <a:xfrm rot="5400000">
              <a:off x="3973" y="1079"/>
              <a:ext cx="1176" cy="981"/>
            </a:xfrm>
            <a:prstGeom prst="flowChartInputOutp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en-US" altLang="en-US" sz="180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4550" y="2028"/>
              <a:ext cx="0" cy="52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</p:grpSp>
      <p:sp>
        <p:nvSpPr>
          <p:cNvPr id="11273" name="AutoShape 6"/>
          <p:cNvSpPr>
            <a:spLocks noChangeArrowheads="1"/>
          </p:cNvSpPr>
          <p:nvPr/>
        </p:nvSpPr>
        <p:spPr bwMode="auto">
          <a:xfrm rot="-5400000">
            <a:off x="6668295" y="2439195"/>
            <a:ext cx="1958975" cy="1557337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1274" name="Oval 7"/>
          <p:cNvSpPr>
            <a:spLocks noChangeArrowheads="1"/>
          </p:cNvSpPr>
          <p:nvPr/>
        </p:nvSpPr>
        <p:spPr bwMode="auto">
          <a:xfrm rot="8493751">
            <a:off x="7281864" y="2743201"/>
            <a:ext cx="687387" cy="9763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>
            <a:off x="7599363" y="3952875"/>
            <a:ext cx="0" cy="990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2133600" y="4953000"/>
            <a:ext cx="7924800" cy="0"/>
          </a:xfrm>
          <a:prstGeom prst="line">
            <a:avLst/>
          </a:prstGeom>
          <a:noFill/>
          <a:ln w="9525">
            <a:solidFill>
              <a:srgbClr val="CCFFFF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 sz="180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676400" y="5410200"/>
            <a:ext cx="87630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0000FF"/>
                </a:solidFill>
                <a:latin typeface="+mj-lt"/>
                <a:sym typeface="Wingdings"/>
              </a:rPr>
              <a:t></a:t>
            </a:r>
            <a:r>
              <a:rPr lang="en-US" sz="2400" dirty="0">
                <a:solidFill>
                  <a:srgbClr val="0000FF"/>
                </a:solidFill>
                <a:latin typeface="+mj-lt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Ảnh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</a:t>
            </a:r>
            <a:r>
              <a:rPr lang="vi-VN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ngược chiều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và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nhỏ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hơn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vật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có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vị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trí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cách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thấu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kính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một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khoảng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bằng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tiêu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cự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333625" y="2470151"/>
            <a:ext cx="457200" cy="2455863"/>
            <a:chOff x="4800" y="1536"/>
            <a:chExt cx="170" cy="1019"/>
          </a:xfrm>
        </p:grpSpPr>
        <p:sp>
          <p:nvSpPr>
            <p:cNvPr id="11300" name="Freeform 14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1302" name="Freeform 16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303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  <p:sp>
            <p:nvSpPr>
              <p:cNvPr id="11304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 sz="1800"/>
              </a:p>
            </p:txBody>
          </p:sp>
        </p:grpSp>
      </p:grpSp>
      <p:grpSp>
        <p:nvGrpSpPr>
          <p:cNvPr id="5" name="Group 19"/>
          <p:cNvGrpSpPr>
            <a:grpSpLocks noChangeAspect="1"/>
          </p:cNvGrpSpPr>
          <p:nvPr/>
        </p:nvGrpSpPr>
        <p:grpSpPr bwMode="auto">
          <a:xfrm rot="10508945">
            <a:off x="8705548" y="3073330"/>
            <a:ext cx="174671" cy="450764"/>
            <a:chOff x="5760" y="1488"/>
            <a:chExt cx="811" cy="2081"/>
          </a:xfrm>
        </p:grpSpPr>
        <p:sp>
          <p:nvSpPr>
            <p:cNvPr id="11298" name="Freeform 20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99" name="Freeform 21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6219826" y="2498726"/>
            <a:ext cx="53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Arial" charset="0"/>
                <a:sym typeface="Wingdings" pitchFamily="2" charset="2"/>
              </a:rPr>
              <a:t>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8578851" y="2505076"/>
            <a:ext cx="53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charset="0"/>
                <a:sym typeface="Wingdings" pitchFamily="2" charset="2"/>
              </a:rPr>
              <a:t></a:t>
            </a:r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H="1">
            <a:off x="2819400" y="3200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>
            <a:off x="84582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>
            <a:off x="8742363" y="3200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286" name="Line 27"/>
          <p:cNvSpPr>
            <a:spLocks noChangeShapeType="1"/>
          </p:cNvSpPr>
          <p:nvPr/>
        </p:nvSpPr>
        <p:spPr bwMode="auto">
          <a:xfrm>
            <a:off x="7578725" y="50609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287" name="Line 28"/>
          <p:cNvSpPr>
            <a:spLocks noChangeShapeType="1"/>
          </p:cNvSpPr>
          <p:nvPr/>
        </p:nvSpPr>
        <p:spPr bwMode="auto">
          <a:xfrm flipH="1">
            <a:off x="6324601" y="5060950"/>
            <a:ext cx="1254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288" name="Text Box 29"/>
          <p:cNvSpPr txBox="1">
            <a:spLocks noChangeArrowheads="1"/>
          </p:cNvSpPr>
          <p:nvPr/>
        </p:nvSpPr>
        <p:spPr bwMode="auto">
          <a:xfrm>
            <a:off x="7966075" y="4968876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f</a:t>
            </a:r>
            <a:endParaRPr lang="en-US" alt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9" name="Text Box 30"/>
          <p:cNvSpPr txBox="1">
            <a:spLocks noChangeArrowheads="1"/>
          </p:cNvSpPr>
          <p:nvPr/>
        </p:nvSpPr>
        <p:spPr bwMode="auto">
          <a:xfrm>
            <a:off x="6781800" y="4953001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1290" name="Text Box 22"/>
          <p:cNvSpPr txBox="1">
            <a:spLocks noChangeArrowheads="1"/>
          </p:cNvSpPr>
          <p:nvPr/>
        </p:nvSpPr>
        <p:spPr bwMode="auto">
          <a:xfrm>
            <a:off x="7140576" y="4303714"/>
            <a:ext cx="7540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   </a:t>
            </a:r>
          </a:p>
        </p:txBody>
      </p:sp>
      <p:sp>
        <p:nvSpPr>
          <p:cNvPr id="11291" name="Text Box 22"/>
          <p:cNvSpPr txBox="1">
            <a:spLocks noChangeArrowheads="1"/>
          </p:cNvSpPr>
          <p:nvPr/>
        </p:nvSpPr>
        <p:spPr bwMode="auto">
          <a:xfrm>
            <a:off x="6122988" y="4210051"/>
            <a:ext cx="7540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   </a:t>
            </a:r>
          </a:p>
        </p:txBody>
      </p:sp>
      <p:sp>
        <p:nvSpPr>
          <p:cNvPr id="11292" name="Text Box 22"/>
          <p:cNvSpPr txBox="1">
            <a:spLocks noChangeArrowheads="1"/>
          </p:cNvSpPr>
          <p:nvPr/>
        </p:nvSpPr>
        <p:spPr bwMode="auto">
          <a:xfrm>
            <a:off x="8666163" y="4197351"/>
            <a:ext cx="7540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   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8763000" y="4768851"/>
            <a:ext cx="0" cy="258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61113" y="4749801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00950" y="4711701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15"/>
          <p:cNvSpPr>
            <a:spLocks noChangeShapeType="1"/>
          </p:cNvSpPr>
          <p:nvPr/>
        </p:nvSpPr>
        <p:spPr bwMode="auto">
          <a:xfrm flipV="1">
            <a:off x="2571639" y="4167188"/>
            <a:ext cx="5029312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3" name="Text Box 22"/>
          <p:cNvSpPr txBox="1">
            <a:spLocks noChangeArrowheads="1"/>
          </p:cNvSpPr>
          <p:nvPr/>
        </p:nvSpPr>
        <p:spPr bwMode="auto">
          <a:xfrm>
            <a:off x="4989514" y="3695701"/>
            <a:ext cx="530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</a:t>
            </a: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2743201" y="2814936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916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5949E-6 L -0.10764 0.00255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8" grpId="0" animBg="1"/>
      <p:bldP spid="10273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2|0.5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9.7|50.3|51.8|26.8|26.4|11.3|12.5|7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0.1|0.1|0.7|0.5|0.1|0.1|0.5|0.9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1551</Words>
  <Application>Microsoft Office PowerPoint</Application>
  <PresentationFormat>Màn hình rộng</PresentationFormat>
  <Paragraphs>337</Paragraphs>
  <Slides>28</Slides>
  <Notes>5</Notes>
  <HiddenSlides>0</HiddenSlides>
  <MMClips>2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28</vt:i4>
      </vt:variant>
    </vt:vector>
  </HeadingPairs>
  <TitlesOfParts>
    <vt:vector size="29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Đức Hồ</cp:lastModifiedBy>
  <cp:revision>18</cp:revision>
  <dcterms:created xsi:type="dcterms:W3CDTF">2022-12-04T05:56:23Z</dcterms:created>
  <dcterms:modified xsi:type="dcterms:W3CDTF">2024-02-25T02:03:34Z</dcterms:modified>
</cp:coreProperties>
</file>