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36"/>
  </p:notesMasterIdLst>
  <p:sldIdLst>
    <p:sldId id="1080" r:id="rId5"/>
    <p:sldId id="1163" r:id="rId6"/>
    <p:sldId id="1169" r:id="rId7"/>
    <p:sldId id="1125" r:id="rId8"/>
    <p:sldId id="1161" r:id="rId9"/>
    <p:sldId id="1170" r:id="rId10"/>
    <p:sldId id="1171" r:id="rId11"/>
    <p:sldId id="1172" r:id="rId12"/>
    <p:sldId id="1173" r:id="rId13"/>
    <p:sldId id="1174" r:id="rId14"/>
    <p:sldId id="1176" r:id="rId15"/>
    <p:sldId id="1177" r:id="rId16"/>
    <p:sldId id="1175" r:id="rId17"/>
    <p:sldId id="1178" r:id="rId18"/>
    <p:sldId id="1179" r:id="rId19"/>
    <p:sldId id="1180" r:id="rId20"/>
    <p:sldId id="1181" r:id="rId21"/>
    <p:sldId id="1182" r:id="rId22"/>
    <p:sldId id="1183" r:id="rId23"/>
    <p:sldId id="1184" r:id="rId24"/>
    <p:sldId id="1185" r:id="rId25"/>
    <p:sldId id="1186" r:id="rId26"/>
    <p:sldId id="1187" r:id="rId27"/>
    <p:sldId id="1188" r:id="rId28"/>
    <p:sldId id="1190" r:id="rId29"/>
    <p:sldId id="1191" r:id="rId30"/>
    <p:sldId id="1189" r:id="rId31"/>
    <p:sldId id="1192" r:id="rId32"/>
    <p:sldId id="1193" r:id="rId33"/>
    <p:sldId id="1194" r:id="rId34"/>
    <p:sldId id="116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115" d="100"/>
          <a:sy n="115"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12</a:t>
            </a:fld>
            <a:endParaRPr lang="en-US" altLang="zh-CN" smtClean="0">
              <a:latin typeface="等线"/>
              <a:ea typeface="等线"/>
              <a:cs typeface="等线"/>
            </a:endParaRPr>
          </a:p>
        </p:txBody>
      </p:sp>
    </p:spTree>
    <p:extLst>
      <p:ext uri="{BB962C8B-B14F-4D97-AF65-F5344CB8AC3E}">
        <p14:creationId xmlns:p14="http://schemas.microsoft.com/office/powerpoint/2010/main" val="144171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27</a:t>
            </a:fld>
            <a:endParaRPr lang="en-US" altLang="zh-CN" smtClean="0">
              <a:latin typeface="等线"/>
              <a:ea typeface="等线"/>
              <a:cs typeface="等线"/>
            </a:endParaRPr>
          </a:p>
        </p:txBody>
      </p:sp>
    </p:spTree>
    <p:extLst>
      <p:ext uri="{BB962C8B-B14F-4D97-AF65-F5344CB8AC3E}">
        <p14:creationId xmlns:p14="http://schemas.microsoft.com/office/powerpoint/2010/main" val="81390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31</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6/11/2023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6/11/2023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11/06/2023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2023/6/11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65.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65.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TỪ NGỮ ĐỊA PHƯƠNG</a:t>
            </a:r>
            <a:endParaRPr lang="en-US" sz="3200">
              <a:solidFill>
                <a:schemeClr val="tx1"/>
              </a:solidFill>
              <a:latin typeface="Times New Roman" panose="02020603050405020304" pitchFamily="18" charset="0"/>
              <a:cs typeface="Times New Roman" panose="02020603050405020304" pitchFamily="18" charset="0"/>
            </a:endParaRPr>
          </a:p>
          <a:p>
            <a:r>
              <a:rPr lang="en-US" b="1"/>
              <a:t> </a:t>
            </a:r>
            <a:endParaRPr lang="en-US"/>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407" y="811525"/>
            <a:ext cx="9725891" cy="156966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c) Lão khuyên nó hãy dằn lòng, bỏ đám này để </a:t>
            </a:r>
            <a:r>
              <a:rPr lang="en-US" sz="3200">
                <a:latin typeface="Times New Roman" panose="02020603050405020304" pitchFamily="18" charset="0"/>
                <a:cs typeface="Times New Roman" panose="02020603050405020304" pitchFamily="18" charset="0"/>
              </a:rPr>
              <a:t>dùi </a:t>
            </a:r>
            <a:r>
              <a:rPr lang="en-US" sz="3200" smtClean="0">
                <a:latin typeface="Times New Roman" panose="02020603050405020304" pitchFamily="18" charset="0"/>
                <a:cs typeface="Times New Roman" panose="02020603050405020304" pitchFamily="18" charset="0"/>
              </a:rPr>
              <a:t>giắng </a:t>
            </a:r>
            <a:r>
              <a:rPr lang="en-US" sz="3200">
                <a:latin typeface="Times New Roman" panose="02020603050405020304" pitchFamily="18" charset="0"/>
                <a:cs typeface="Times New Roman" panose="02020603050405020304" pitchFamily="18" charset="0"/>
              </a:rPr>
              <a:t>lại ít lâu, xem có đám nào khác  mà nhẹ tiền hơn </a:t>
            </a:r>
            <a:r>
              <a:rPr lang="en-US" sz="3200">
                <a:latin typeface="Times New Roman" panose="02020603050405020304" pitchFamily="18" charset="0"/>
                <a:cs typeface="Times New Roman" panose="02020603050405020304" pitchFamily="18" charset="0"/>
              </a:rPr>
              <a:t>sẽ </a:t>
            </a:r>
            <a:r>
              <a:rPr lang="en-US" sz="3200" smtClean="0">
                <a:latin typeface="Times New Roman" panose="02020603050405020304" pitchFamily="18" charset="0"/>
                <a:cs typeface="Times New Roman" panose="02020603050405020304" pitchFamily="18" charset="0"/>
              </a:rPr>
              <a:t>liệu</a:t>
            </a:r>
          </a:p>
          <a:p>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Nam Cao).</a:t>
            </a:r>
            <a:endParaRPr lang="en-US" sz="3200">
              <a:latin typeface="Times New Roman" panose="02020603050405020304" pitchFamily="18" charset="0"/>
              <a:cs typeface="Times New Roman" panose="02020603050405020304" pitchFamily="18" charset="0"/>
            </a:endParaRPr>
          </a:p>
        </p:txBody>
      </p:sp>
      <p:sp>
        <p:nvSpPr>
          <p:cNvPr id="3" name="Minus 2"/>
          <p:cNvSpPr/>
          <p:nvPr/>
        </p:nvSpPr>
        <p:spPr>
          <a:xfrm>
            <a:off x="9058102" y="1197263"/>
            <a:ext cx="1291244" cy="271549"/>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1712422" y="2892829"/>
            <a:ext cx="8753301" cy="26351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Từ địa phương có trong câu thơ</a:t>
            </a:r>
            <a:r>
              <a:rPr lang="en-US" sz="3200">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cs typeface="Times New Roman" panose="02020603050405020304" pitchFamily="18" charset="0"/>
              </a:rPr>
              <a:t>dùi giắng </a:t>
            </a:r>
            <a:r>
              <a:rPr lang="en-US" sz="3200" b="1" smtClean="0">
                <a:solidFill>
                  <a:srgbClr val="FF0000"/>
                </a:solidFill>
                <a:latin typeface="Times New Roman" panose="02020603050405020304" pitchFamily="18" charset="0"/>
                <a:cs typeface="Times New Roman" panose="02020603050405020304" pitchFamily="18" charset="0"/>
              </a:rPr>
              <a:t>”</a:t>
            </a:r>
            <a:endParaRPr lang="en-US" sz="3200" b="1">
              <a:solidFill>
                <a:srgbClr val="FF0000"/>
              </a:solidFill>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toàn dân tương ứng : </a:t>
            </a:r>
            <a:r>
              <a:rPr lang="en-US" sz="3200" b="1">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tạm thời thế đã”</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236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407" y="470703"/>
            <a:ext cx="9725891" cy="2554545"/>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d)  Có thịt kho Tàu để ăn với dưa kiệu nhà kia, rồi cái hủ mắm tép dầm nắng sát hàng rào làm mình nhớ nhung chuối chát, khế chua cùng với gừng sắt mịn thì mâm mứt tắc đỏ au kia làm lịm chết một cách lim dim như tụi kiến.</a:t>
            </a:r>
          </a:p>
          <a:p>
            <a:r>
              <a:rPr lang="en-US" sz="3200">
                <a:latin typeface="Times New Roman" panose="02020603050405020304" pitchFamily="18" charset="0"/>
                <a:cs typeface="Times New Roman" panose="02020603050405020304" pitchFamily="18" charset="0"/>
              </a:rPr>
              <a:t>( Nguyễn Ngọc Tư)</a:t>
            </a:r>
            <a:endParaRPr lang="en-US" sz="3200">
              <a:latin typeface="Times New Roman" panose="02020603050405020304" pitchFamily="18" charset="0"/>
              <a:cs typeface="Times New Roman" panose="02020603050405020304" pitchFamily="18" charset="0"/>
            </a:endParaRPr>
          </a:p>
        </p:txBody>
      </p:sp>
      <p:sp>
        <p:nvSpPr>
          <p:cNvPr id="3" name="Minus 2"/>
          <p:cNvSpPr/>
          <p:nvPr/>
        </p:nvSpPr>
        <p:spPr>
          <a:xfrm>
            <a:off x="10058398" y="864755"/>
            <a:ext cx="526473" cy="271549"/>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399012" y="3857106"/>
            <a:ext cx="5087388" cy="20948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Từ địa phương có trong câu thơ</a:t>
            </a:r>
            <a:r>
              <a:rPr lang="en-US" sz="2800">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a:t>
            </a:r>
            <a:r>
              <a:rPr lang="en-US" sz="2800" b="1" smtClean="0">
                <a:solidFill>
                  <a:srgbClr val="FF0000"/>
                </a:solidFill>
                <a:latin typeface="Times New Roman" panose="02020603050405020304" pitchFamily="18" charset="0"/>
                <a:cs typeface="Times New Roman" panose="02020603050405020304" pitchFamily="18" charset="0"/>
              </a:rPr>
              <a:t>hủ”</a:t>
            </a:r>
            <a:endParaRPr lang="en-US" sz="2800" b="1">
              <a:solidFill>
                <a:srgbClr val="FF0000"/>
              </a:solidFill>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Từ </a:t>
            </a:r>
            <a:r>
              <a:rPr lang="en-US" sz="2800">
                <a:latin typeface="Times New Roman" panose="02020603050405020304" pitchFamily="18" charset="0"/>
                <a:cs typeface="Times New Roman" panose="02020603050405020304" pitchFamily="18" charset="0"/>
              </a:rPr>
              <a:t>toàn dân tương ứng : </a:t>
            </a:r>
            <a:r>
              <a:rPr lang="en-US" sz="2800" b="1">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hũ”</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5" name="Minus 4"/>
          <p:cNvSpPr/>
          <p:nvPr/>
        </p:nvSpPr>
        <p:spPr>
          <a:xfrm>
            <a:off x="1246909" y="2297315"/>
            <a:ext cx="526473" cy="271549"/>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ounded Rectangle 5"/>
          <p:cNvSpPr/>
          <p:nvPr/>
        </p:nvSpPr>
        <p:spPr>
          <a:xfrm>
            <a:off x="5846619" y="3857105"/>
            <a:ext cx="6140334" cy="20948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Từ địa phương có trong câu thơ</a:t>
            </a:r>
            <a:r>
              <a:rPr lang="en-US" sz="2800">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a:t>
            </a:r>
            <a:r>
              <a:rPr lang="en-US" sz="2800" b="1" smtClean="0">
                <a:solidFill>
                  <a:srgbClr val="FF0000"/>
                </a:solidFill>
                <a:latin typeface="Times New Roman" panose="02020603050405020304" pitchFamily="18" charset="0"/>
                <a:cs typeface="Times New Roman" panose="02020603050405020304" pitchFamily="18" charset="0"/>
              </a:rPr>
              <a:t>tắc”</a:t>
            </a:r>
            <a:endParaRPr lang="en-US" sz="2800" b="1">
              <a:solidFill>
                <a:srgbClr val="FF0000"/>
              </a:solidFill>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Từ </a:t>
            </a:r>
            <a:r>
              <a:rPr lang="en-US" sz="2800">
                <a:latin typeface="Times New Roman" panose="02020603050405020304" pitchFamily="18" charset="0"/>
                <a:cs typeface="Times New Roman" panose="02020603050405020304" pitchFamily="18" charset="0"/>
              </a:rPr>
              <a:t>toàn dân tương ứng : </a:t>
            </a:r>
            <a:r>
              <a:rPr lang="en-US" sz="2800" b="1">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quả quất”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147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21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98516" y="1039089"/>
            <a:ext cx="11230495" cy="59352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a:latin typeface="Times New Roman" panose="02020603050405020304" pitchFamily="18" charset="0"/>
                <a:cs typeface="Times New Roman" panose="02020603050405020304" pitchFamily="18" charset="0"/>
              </a:rPr>
              <a:t>Chỉ ra từ ngữ địa phương và tác dụng của việc sử dụng những từ ngữ đó trong các trường hợp sau:</a:t>
            </a:r>
          </a:p>
          <a:p>
            <a:r>
              <a:rPr lang="en-US" sz="2000">
                <a:latin typeface="Times New Roman" panose="02020603050405020304" pitchFamily="18" charset="0"/>
                <a:cs typeface="Times New Roman" panose="02020603050405020304" pitchFamily="18" charset="0"/>
              </a:rPr>
              <a:t>a. Ai đi vô nơi đây</a:t>
            </a:r>
          </a:p>
          <a:p>
            <a:r>
              <a:rPr lang="en-US" sz="2000">
                <a:latin typeface="Times New Roman" panose="02020603050405020304" pitchFamily="18" charset="0"/>
                <a:cs typeface="Times New Roman" panose="02020603050405020304" pitchFamily="18" charset="0"/>
              </a:rPr>
              <a:t>Xin dừng chân xứ Nghệ</a:t>
            </a:r>
          </a:p>
          <a:p>
            <a:r>
              <a:rPr lang="en-US" sz="2000">
                <a:latin typeface="Times New Roman" panose="02020603050405020304" pitchFamily="18" charset="0"/>
                <a:cs typeface="Times New Roman" panose="02020603050405020304" pitchFamily="18" charset="0"/>
              </a:rPr>
              <a:t>(Huy Cận, Ai vô xứ Nghệ)</a:t>
            </a:r>
          </a:p>
          <a:p>
            <a:r>
              <a:rPr lang="en-US" sz="2000">
                <a:latin typeface="Times New Roman" panose="02020603050405020304" pitchFamily="18" charset="0"/>
                <a:cs typeface="Times New Roman" panose="02020603050405020304" pitchFamily="18" charset="0"/>
              </a:rPr>
              <a:t>b. Đến bờ ni anh bảo:</a:t>
            </a:r>
          </a:p>
          <a:p>
            <a:r>
              <a:rPr lang="en-US" sz="2000">
                <a:latin typeface="Times New Roman" panose="02020603050405020304" pitchFamily="18" charset="0"/>
                <a:cs typeface="Times New Roman" panose="02020603050405020304" pitchFamily="18" charset="0"/>
              </a:rPr>
              <a:t>- “Ruộng mình quên cày xáo</a:t>
            </a:r>
          </a:p>
          <a:p>
            <a:r>
              <a:rPr lang="en-US" sz="2000">
                <a:latin typeface="Times New Roman" panose="02020603050405020304" pitchFamily="18" charset="0"/>
                <a:cs typeface="Times New Roman" panose="02020603050405020304" pitchFamily="18" charset="0"/>
              </a:rPr>
              <a:t>Nên lúa chín không đều.</a:t>
            </a:r>
          </a:p>
          <a:p>
            <a:r>
              <a:rPr lang="en-US" sz="2000">
                <a:latin typeface="Times New Roman" panose="02020603050405020304" pitchFamily="18" charset="0"/>
                <a:cs typeface="Times New Roman" panose="02020603050405020304" pitchFamily="18" charset="0"/>
              </a:rPr>
              <a:t>Nhớ lấy để mùa sau</a:t>
            </a:r>
          </a:p>
          <a:p>
            <a:r>
              <a:rPr lang="en-US" sz="2000">
                <a:latin typeface="Times New Roman" panose="02020603050405020304" pitchFamily="18" charset="0"/>
                <a:cs typeface="Times New Roman" panose="02020603050405020304" pitchFamily="18" charset="0"/>
              </a:rPr>
              <a:t>Nhà cố làm cho </a:t>
            </a:r>
            <a:r>
              <a:rPr lang="en-US" sz="2000">
                <a:latin typeface="Times New Roman" panose="02020603050405020304" pitchFamily="18" charset="0"/>
                <a:cs typeface="Times New Roman" panose="02020603050405020304" pitchFamily="18" charset="0"/>
              </a:rPr>
              <a:t>tốt</a:t>
            </a:r>
            <a:r>
              <a:rPr lang="en-US" sz="2000" smtClean="0">
                <a:latin typeface="Times New Roman" panose="02020603050405020304" pitchFamily="18" charset="0"/>
                <a:cs typeface="Times New Roman" panose="02020603050405020304" pitchFamily="18" charset="0"/>
              </a:rPr>
              <a:t>”.</a:t>
            </a:r>
          </a:p>
          <a:p>
            <a:r>
              <a:rPr lang="en-US" sz="2000">
                <a:latin typeface="Times New Roman" panose="02020603050405020304" pitchFamily="18" charset="0"/>
                <a:cs typeface="Times New Roman" panose="02020603050405020304" pitchFamily="18" charset="0"/>
              </a:rPr>
              <a:t>(Trần Hữu Thung, Thăm lúa)</a:t>
            </a:r>
          </a:p>
          <a:p>
            <a:r>
              <a:rPr lang="en-US" sz="2000">
                <a:latin typeface="Times New Roman" panose="02020603050405020304" pitchFamily="18" charset="0"/>
                <a:cs typeface="Times New Roman" panose="02020603050405020304" pitchFamily="18" charset="0"/>
              </a:rPr>
              <a:t>c. Chừ đây Huế, Huế ơi! Xiềng gông xưa đã gãy</a:t>
            </a:r>
          </a:p>
          <a:p>
            <a:r>
              <a:rPr lang="en-US" sz="2000">
                <a:latin typeface="Times New Roman" panose="02020603050405020304" pitchFamily="18" charset="0"/>
                <a:cs typeface="Times New Roman" panose="02020603050405020304" pitchFamily="18" charset="0"/>
              </a:rPr>
              <a:t>Hãy bay lên! Sông núi của ta rồi!</a:t>
            </a:r>
          </a:p>
          <a:p>
            <a:r>
              <a:rPr lang="en-US" sz="2000">
                <a:latin typeface="Times New Roman" panose="02020603050405020304" pitchFamily="18" charset="0"/>
                <a:cs typeface="Times New Roman" panose="02020603050405020304" pitchFamily="18" charset="0"/>
              </a:rPr>
              <a:t>(Tố Hữu, Huế tháng Tám)</a:t>
            </a:r>
          </a:p>
          <a:p>
            <a:r>
              <a:rPr lang="vi-VN" sz="2000">
                <a:latin typeface="Times New Roman" panose="02020603050405020304" pitchFamily="18" charset="0"/>
                <a:cs typeface="Times New Roman" panose="02020603050405020304" pitchFamily="18" charset="0"/>
              </a:rPr>
              <a:t>d. – Nói như cậu thì… còn chi là Huế!</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(Hoàng Phủ Ngọc Tường, Chuyện cơm hến)</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e. Má, tánh lo xa. Chứ gió chướng vào mùa thì lúa cũng vừa chín tới, hi vọng rực lên theo màu lúa.</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(Nguyễn Ngọc Tư, Trở gió)</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3" name="Oval 2"/>
          <p:cNvSpPr/>
          <p:nvPr/>
        </p:nvSpPr>
        <p:spPr>
          <a:xfrm>
            <a:off x="4900352" y="482138"/>
            <a:ext cx="3229495" cy="63176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TẬP 1</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52110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1644" y="606829"/>
            <a:ext cx="8387542" cy="19451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a. Ai đi vô nơi đây</a:t>
            </a:r>
          </a:p>
          <a:p>
            <a:r>
              <a:rPr lang="en-US" sz="3200">
                <a:latin typeface="Times New Roman" panose="02020603050405020304" pitchFamily="18" charset="0"/>
                <a:cs typeface="Times New Roman" panose="02020603050405020304" pitchFamily="18" charset="0"/>
              </a:rPr>
              <a:t>Xin dừng chân xứ Nghệ</a:t>
            </a:r>
          </a:p>
          <a:p>
            <a:r>
              <a:rPr lang="en-US" sz="3200">
                <a:latin typeface="Times New Roman" panose="02020603050405020304" pitchFamily="18" charset="0"/>
                <a:cs typeface="Times New Roman" panose="02020603050405020304" pitchFamily="18" charset="0"/>
              </a:rPr>
              <a:t>(Huy Cận, Ai vô xứ Nghệ)</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3524597" y="3566160"/>
            <a:ext cx="7830588"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latin typeface="Times New Roman" panose="02020603050405020304" pitchFamily="18" charset="0"/>
                <a:cs typeface="Times New Roman" panose="02020603050405020304" pitchFamily="18" charset="0"/>
              </a:rPr>
              <a:t>+ Từ </a:t>
            </a:r>
            <a:r>
              <a:rPr lang="en-US" sz="3200" b="1">
                <a:latin typeface="Times New Roman" panose="02020603050405020304" pitchFamily="18" charset="0"/>
                <a:cs typeface="Times New Roman" panose="02020603050405020304" pitchFamily="18" charset="0"/>
              </a:rPr>
              <a:t>địa phương</a:t>
            </a:r>
            <a:r>
              <a:rPr lang="en-US" sz="3200">
                <a:latin typeface="Times New Roman" panose="02020603050405020304" pitchFamily="18" charset="0"/>
                <a:cs typeface="Times New Roman" panose="02020603050405020304" pitchFamily="18" charset="0"/>
              </a:rPr>
              <a:t>: “vô” ( vào)- phương ngữ Miền Trung (xứ Nghệ)</a:t>
            </a:r>
          </a:p>
          <a:p>
            <a:r>
              <a:rPr lang="en-US" sz="3200" b="1" smtClean="0">
                <a:latin typeface="Times New Roman" panose="02020603050405020304" pitchFamily="18" charset="0"/>
                <a:cs typeface="Times New Roman" panose="02020603050405020304" pitchFamily="18" charset="0"/>
              </a:rPr>
              <a:t>+ Tác </a:t>
            </a:r>
            <a:r>
              <a:rPr lang="en-US" sz="3200" b="1">
                <a:latin typeface="Times New Roman" panose="02020603050405020304" pitchFamily="18" charset="0"/>
                <a:cs typeface="Times New Roman" panose="02020603050405020304" pitchFamily="18" charset="0"/>
              </a:rPr>
              <a:t>dụng:</a:t>
            </a:r>
            <a:r>
              <a:rPr lang="en-US" sz="3200">
                <a:latin typeface="Times New Roman" panose="02020603050405020304" pitchFamily="18" charset="0"/>
                <a:cs typeface="Times New Roman" panose="02020603050405020304" pitchFamily="18" charset="0"/>
              </a:rPr>
              <a:t> Tạo sắc thái đặc trưng của địa phương( miền Trung, xứ Nghệ)</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015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1644" y="157942"/>
            <a:ext cx="8387542" cy="35329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 Đến bờ ni anh bảo:</a:t>
            </a:r>
          </a:p>
          <a:p>
            <a:r>
              <a:rPr lang="en-US" sz="3200">
                <a:latin typeface="Times New Roman" panose="02020603050405020304" pitchFamily="18" charset="0"/>
                <a:cs typeface="Times New Roman" panose="02020603050405020304" pitchFamily="18" charset="0"/>
              </a:rPr>
              <a:t>- “Ruộng mình quên cày xáo</a:t>
            </a:r>
          </a:p>
          <a:p>
            <a:r>
              <a:rPr lang="en-US" sz="3200">
                <a:latin typeface="Times New Roman" panose="02020603050405020304" pitchFamily="18" charset="0"/>
                <a:cs typeface="Times New Roman" panose="02020603050405020304" pitchFamily="18" charset="0"/>
              </a:rPr>
              <a:t>Nên lúa chín không đều.</a:t>
            </a:r>
          </a:p>
          <a:p>
            <a:r>
              <a:rPr lang="en-US" sz="3200">
                <a:latin typeface="Times New Roman" panose="02020603050405020304" pitchFamily="18" charset="0"/>
                <a:cs typeface="Times New Roman" panose="02020603050405020304" pitchFamily="18" charset="0"/>
              </a:rPr>
              <a:t>Nhớ lấy để mùa sau</a:t>
            </a:r>
          </a:p>
          <a:p>
            <a:r>
              <a:rPr lang="en-US" sz="3200">
                <a:latin typeface="Times New Roman" panose="02020603050405020304" pitchFamily="18" charset="0"/>
                <a:cs typeface="Times New Roman" panose="02020603050405020304" pitchFamily="18" charset="0"/>
              </a:rPr>
              <a:t>Nhà cố làm cho tốt”.</a:t>
            </a:r>
          </a:p>
          <a:p>
            <a:r>
              <a:rPr lang="en-US" sz="3200">
                <a:latin typeface="Times New Roman" panose="02020603050405020304" pitchFamily="18" charset="0"/>
                <a:cs typeface="Times New Roman" panose="02020603050405020304" pitchFamily="18" charset="0"/>
              </a:rPr>
              <a:t>(Trần Hữu Thung, Thăm lúa)</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1579417" y="3898669"/>
            <a:ext cx="10116589"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Từ địa phương</a:t>
            </a:r>
            <a:r>
              <a:rPr lang="en-US" sz="3200">
                <a:latin typeface="Times New Roman" panose="02020603050405020304" pitchFamily="18" charset="0"/>
                <a:cs typeface="Times New Roman" panose="02020603050405020304" pitchFamily="18" charset="0"/>
              </a:rPr>
              <a:t>: “ni” ( này), “xáo”( xới) phương ngữ Miền Trung (xứ Nghệ)</a:t>
            </a:r>
          </a:p>
          <a:p>
            <a:r>
              <a:rPr lang="en-US" sz="3200" b="1" smtClean="0">
                <a:latin typeface="Times New Roman" panose="02020603050405020304" pitchFamily="18" charset="0"/>
                <a:cs typeface="Times New Roman" panose="02020603050405020304" pitchFamily="18" charset="0"/>
              </a:rPr>
              <a:t>+ Tác </a:t>
            </a:r>
            <a:r>
              <a:rPr lang="en-US" sz="3200" b="1">
                <a:latin typeface="Times New Roman" panose="02020603050405020304" pitchFamily="18" charset="0"/>
                <a:cs typeface="Times New Roman" panose="02020603050405020304" pitchFamily="18" charset="0"/>
              </a:rPr>
              <a:t>dụng</a:t>
            </a:r>
            <a:r>
              <a:rPr lang="en-US" sz="3200" b="1">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Thể hiện ngôn ngữ quen thuộc, bình dị của người Miền Trung, cũng góp phần bộc lộ tính cách của nhân vật trữ tình.</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697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1643" y="157942"/>
            <a:ext cx="9551323" cy="26600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 Chừ đây Huế, Huế ơi! Xiềng gông xưa đã gãy</a:t>
            </a:r>
          </a:p>
          <a:p>
            <a:r>
              <a:rPr lang="en-US" sz="3200">
                <a:latin typeface="Times New Roman" panose="02020603050405020304" pitchFamily="18" charset="0"/>
                <a:cs typeface="Times New Roman" panose="02020603050405020304" pitchFamily="18" charset="0"/>
              </a:rPr>
              <a:t>Hãy bay lên! Sông núi của ta rồi!</a:t>
            </a:r>
          </a:p>
          <a:p>
            <a:r>
              <a:rPr lang="en-US" sz="3200">
                <a:latin typeface="Times New Roman" panose="02020603050405020304" pitchFamily="18" charset="0"/>
                <a:cs typeface="Times New Roman" panose="02020603050405020304" pitchFamily="18" charset="0"/>
              </a:rPr>
              <a:t>(Tố Hữu, Huế tháng Tám)</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1479664" y="3325091"/>
            <a:ext cx="10116589"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latin typeface="Times New Roman" panose="02020603050405020304" pitchFamily="18" charset="0"/>
                <a:cs typeface="Times New Roman" panose="02020603050405020304" pitchFamily="18" charset="0"/>
              </a:rPr>
              <a:t>+ Từ </a:t>
            </a:r>
            <a:r>
              <a:rPr lang="en-US" sz="3200" b="1">
                <a:latin typeface="Times New Roman" panose="02020603050405020304" pitchFamily="18" charset="0"/>
                <a:cs typeface="Times New Roman" panose="02020603050405020304" pitchFamily="18" charset="0"/>
              </a:rPr>
              <a:t>địa phương</a:t>
            </a:r>
            <a:r>
              <a:rPr lang="en-US" sz="3200">
                <a:latin typeface="Times New Roman" panose="02020603050405020304" pitchFamily="18" charset="0"/>
                <a:cs typeface="Times New Roman" panose="02020603050405020304" pitchFamily="18" charset="0"/>
              </a:rPr>
              <a:t>: “chừ” ( giờ)- phương ngữ Miền Trung (xứ Huế)</a:t>
            </a:r>
          </a:p>
          <a:p>
            <a:r>
              <a:rPr lang="en-US" sz="3200" b="1" smtClean="0">
                <a:latin typeface="Times New Roman" panose="02020603050405020304" pitchFamily="18" charset="0"/>
                <a:cs typeface="Times New Roman" panose="02020603050405020304" pitchFamily="18" charset="0"/>
              </a:rPr>
              <a:t>+ Tác </a:t>
            </a:r>
            <a:r>
              <a:rPr lang="en-US" sz="3200" b="1">
                <a:latin typeface="Times New Roman" panose="02020603050405020304" pitchFamily="18" charset="0"/>
                <a:cs typeface="Times New Roman" panose="02020603050405020304" pitchFamily="18" charset="0"/>
              </a:rPr>
              <a:t>dụng:</a:t>
            </a:r>
            <a:r>
              <a:rPr lang="en-US" sz="3200">
                <a:latin typeface="Times New Roman" panose="02020603050405020304" pitchFamily="18" charset="0"/>
                <a:cs typeface="Times New Roman" panose="02020603050405020304" pitchFamily="18" charset="0"/>
              </a:rPr>
              <a:t> Tạo sắc thái đặc trưng của địa phương, thể hiện niềm vui của những người con xứ Huế khi quê hương được giải phóng.</a:t>
            </a:r>
          </a:p>
        </p:txBody>
      </p:sp>
    </p:spTree>
    <p:extLst>
      <p:ext uri="{BB962C8B-B14F-4D97-AF65-F5344CB8AC3E}">
        <p14:creationId xmlns:p14="http://schemas.microsoft.com/office/powerpoint/2010/main" val="1031731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1643" y="157942"/>
            <a:ext cx="9551323" cy="26600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d. – Nói như cậu thì… còn chi là Huế!</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(Hoàng Phủ Ngọc Tường, Chuyện cơm hến)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1479664" y="3325091"/>
            <a:ext cx="10116589"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latin typeface="Times New Roman" panose="02020603050405020304" pitchFamily="18" charset="0"/>
                <a:cs typeface="Times New Roman" panose="02020603050405020304" pitchFamily="18" charset="0"/>
              </a:rPr>
              <a:t>+ Từ </a:t>
            </a:r>
            <a:r>
              <a:rPr lang="en-US" sz="3200" b="1">
                <a:latin typeface="Times New Roman" panose="02020603050405020304" pitchFamily="18" charset="0"/>
                <a:cs typeface="Times New Roman" panose="02020603050405020304" pitchFamily="18" charset="0"/>
              </a:rPr>
              <a:t>địa phương</a:t>
            </a:r>
            <a:r>
              <a:rPr lang="en-US" sz="3200">
                <a:latin typeface="Times New Roman" panose="02020603050405020304" pitchFamily="18" charset="0"/>
                <a:cs typeface="Times New Roman" panose="02020603050405020304" pitchFamily="18" charset="0"/>
              </a:rPr>
              <a:t>: “chi” ( gì)- phương ngữ Miền Trung (xứ Huế)</a:t>
            </a:r>
          </a:p>
          <a:p>
            <a:r>
              <a:rPr lang="en-US" sz="3200" b="1" smtClean="0">
                <a:latin typeface="Times New Roman" panose="02020603050405020304" pitchFamily="18" charset="0"/>
                <a:cs typeface="Times New Roman" panose="02020603050405020304" pitchFamily="18" charset="0"/>
              </a:rPr>
              <a:t>+ Tác </a:t>
            </a:r>
            <a:r>
              <a:rPr lang="en-US" sz="3200" b="1">
                <a:latin typeface="Times New Roman" panose="02020603050405020304" pitchFamily="18" charset="0"/>
                <a:cs typeface="Times New Roman" panose="02020603050405020304" pitchFamily="18" charset="0"/>
              </a:rPr>
              <a:t>dụng:</a:t>
            </a:r>
            <a:r>
              <a:rPr lang="en-US" sz="3200">
                <a:latin typeface="Times New Roman" panose="02020603050405020304" pitchFamily="18" charset="0"/>
                <a:cs typeface="Times New Roman" panose="02020603050405020304" pitchFamily="18" charset="0"/>
              </a:rPr>
              <a:t> Tạo sắc thái đặc trưng của địa phương,  thể hiện ngôn ngữ bình dị của người Huế</a:t>
            </a:r>
          </a:p>
        </p:txBody>
      </p:sp>
    </p:spTree>
    <p:extLst>
      <p:ext uri="{BB962C8B-B14F-4D97-AF65-F5344CB8AC3E}">
        <p14:creationId xmlns:p14="http://schemas.microsoft.com/office/powerpoint/2010/main" val="2574680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1643" y="157942"/>
            <a:ext cx="9551323" cy="26600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e. Má, tánh lo xa. Chứ gió chướng vào mùa thì lúa cũng vừa chín tới, hi vọng rực lên theo màu lúa.</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(Nguyễn Ngọc Tư, Trở gió)</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1479664" y="3325091"/>
            <a:ext cx="10116589"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latin typeface="Times New Roman" panose="02020603050405020304" pitchFamily="18" charset="0"/>
                <a:cs typeface="Times New Roman" panose="02020603050405020304" pitchFamily="18" charset="0"/>
              </a:rPr>
              <a:t>+ Từ </a:t>
            </a:r>
            <a:r>
              <a:rPr lang="en-US" sz="3200" b="1">
                <a:latin typeface="Times New Roman" panose="02020603050405020304" pitchFamily="18" charset="0"/>
                <a:cs typeface="Times New Roman" panose="02020603050405020304" pitchFamily="18" charset="0"/>
              </a:rPr>
              <a:t>địa phương</a:t>
            </a:r>
            <a:r>
              <a:rPr lang="en-US" sz="3200">
                <a:latin typeface="Times New Roman" panose="02020603050405020304" pitchFamily="18" charset="0"/>
                <a:cs typeface="Times New Roman" panose="02020603050405020304" pitchFamily="18" charset="0"/>
              </a:rPr>
              <a:t>: “má” ( mẹ), “tánh” ( tính) - phương ngữ Nam Bộ</a:t>
            </a:r>
          </a:p>
          <a:p>
            <a:r>
              <a:rPr lang="en-US" sz="3200" b="1" smtClean="0">
                <a:latin typeface="Times New Roman" panose="02020603050405020304" pitchFamily="18" charset="0"/>
                <a:cs typeface="Times New Roman" panose="02020603050405020304" pitchFamily="18" charset="0"/>
              </a:rPr>
              <a:t>+ Tác </a:t>
            </a:r>
            <a:r>
              <a:rPr lang="en-US" sz="3200" b="1">
                <a:latin typeface="Times New Roman" panose="02020603050405020304" pitchFamily="18" charset="0"/>
                <a:cs typeface="Times New Roman" panose="02020603050405020304" pitchFamily="18" charset="0"/>
              </a:rPr>
              <a:t>dụng:</a:t>
            </a:r>
            <a:r>
              <a:rPr lang="en-US" sz="3200">
                <a:latin typeface="Times New Roman" panose="02020603050405020304" pitchFamily="18" charset="0"/>
                <a:cs typeface="Times New Roman" panose="02020603050405020304" pitchFamily="18" charset="0"/>
              </a:rPr>
              <a:t> Tạo sắc thái đặc trưng của địa phương,  cho nhân vật sự việc</a:t>
            </a:r>
            <a:r>
              <a:rPr lang="en-US"/>
              <a:t>.</a:t>
            </a:r>
          </a:p>
        </p:txBody>
      </p:sp>
    </p:spTree>
    <p:extLst>
      <p:ext uri="{BB962C8B-B14F-4D97-AF65-F5344CB8AC3E}">
        <p14:creationId xmlns:p14="http://schemas.microsoft.com/office/powerpoint/2010/main" val="682464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98516" y="1039089"/>
            <a:ext cx="11230495" cy="59352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Nhận xét việc sử dụng từ ngữ địa phương (in đậm) trong các trường hợp sau:</a:t>
            </a:r>
          </a:p>
          <a:p>
            <a:r>
              <a:rPr lang="en-US" sz="2800">
                <a:latin typeface="Times New Roman" panose="02020603050405020304" pitchFamily="18" charset="0"/>
                <a:cs typeface="Times New Roman" panose="02020603050405020304" pitchFamily="18" charset="0"/>
              </a:rPr>
              <a:t>a. Năm học này, cả lớp đặt chỉ tiêu </a:t>
            </a:r>
            <a:r>
              <a:rPr lang="en-US" sz="2800" b="1">
                <a:latin typeface="Times New Roman" panose="02020603050405020304" pitchFamily="18" charset="0"/>
                <a:cs typeface="Times New Roman" panose="02020603050405020304" pitchFamily="18" charset="0"/>
              </a:rPr>
              <a:t>giồng</a:t>
            </a:r>
            <a:r>
              <a:rPr lang="en-US" sz="2800">
                <a:latin typeface="Times New Roman" panose="02020603050405020304" pitchFamily="18" charset="0"/>
                <a:cs typeface="Times New Roman" panose="02020603050405020304" pitchFamily="18" charset="0"/>
              </a:rPr>
              <a:t> và chăm sóc 20 cây ở nghĩa trang liệt sĩ của xã.</a:t>
            </a:r>
          </a:p>
          <a:p>
            <a:r>
              <a:rPr lang="en-US" sz="2800">
                <a:latin typeface="Times New Roman" panose="02020603050405020304" pitchFamily="18" charset="0"/>
                <a:cs typeface="Times New Roman" panose="02020603050405020304" pitchFamily="18" charset="0"/>
              </a:rPr>
              <a:t>(Trích Biên bản họp lớp)</a:t>
            </a:r>
          </a:p>
          <a:p>
            <a:r>
              <a:rPr lang="en-US" sz="2800">
                <a:latin typeface="Times New Roman" panose="02020603050405020304" pitchFamily="18" charset="0"/>
                <a:cs typeface="Times New Roman" panose="02020603050405020304" pitchFamily="18" charset="0"/>
              </a:rPr>
              <a:t>b. Con xem, mới có hai hôm mà hạt đậu nó đã </a:t>
            </a:r>
            <a:r>
              <a:rPr lang="en-US" sz="2800" b="1">
                <a:latin typeface="Times New Roman" panose="02020603050405020304" pitchFamily="18" charset="0"/>
                <a:cs typeface="Times New Roman" panose="02020603050405020304" pitchFamily="18" charset="0"/>
              </a:rPr>
              <a:t>nhớn</a:t>
            </a:r>
            <a:r>
              <a:rPr lang="en-US" sz="2800">
                <a:latin typeface="Times New Roman" panose="02020603050405020304" pitchFamily="18" charset="0"/>
                <a:cs typeface="Times New Roman" panose="02020603050405020304" pitchFamily="18" charset="0"/>
              </a:rPr>
              <a:t> thế đấy. Nếu con </a:t>
            </a:r>
            <a:r>
              <a:rPr lang="en-US" sz="2800" b="1">
                <a:latin typeface="Times New Roman" panose="02020603050405020304" pitchFamily="18" charset="0"/>
                <a:cs typeface="Times New Roman" panose="02020603050405020304" pitchFamily="18" charset="0"/>
              </a:rPr>
              <a:t>giồng</a:t>
            </a:r>
            <a:r>
              <a:rPr lang="en-US" sz="2800">
                <a:latin typeface="Times New Roman" panose="02020603050405020304" pitchFamily="18" charset="0"/>
                <a:cs typeface="Times New Roman" panose="02020603050405020304" pitchFamily="18" charset="0"/>
              </a:rPr>
              <a:t> nó ra vườn, chăm bón cẩn thận, nó sẽ ra hoa ra quả…</a:t>
            </a:r>
          </a:p>
          <a:p>
            <a:r>
              <a:rPr lang="en-US" sz="2800">
                <a:latin typeface="Times New Roman" panose="02020603050405020304" pitchFamily="18" charset="0"/>
                <a:cs typeface="Times New Roman" panose="02020603050405020304" pitchFamily="18" charset="0"/>
              </a:rPr>
              <a:t>(Vũ Tú Nam, Những truyện hay viết cho thiếu nhi)</a:t>
            </a:r>
          </a:p>
          <a:p>
            <a:r>
              <a:rPr lang="en-US" sz="2800">
                <a:latin typeface="Times New Roman" panose="02020603050405020304" pitchFamily="18" charset="0"/>
                <a:cs typeface="Times New Roman" panose="02020603050405020304" pitchFamily="18" charset="0"/>
              </a:rPr>
              <a:t>c. Lần đầu tiên tôi theo </a:t>
            </a:r>
            <a:r>
              <a:rPr lang="en-US" sz="2800" b="1">
                <a:latin typeface="Times New Roman" panose="02020603050405020304" pitchFamily="18" charset="0"/>
                <a:cs typeface="Times New Roman" panose="02020603050405020304" pitchFamily="18" charset="0"/>
              </a:rPr>
              <a:t>tía</a:t>
            </a:r>
            <a:r>
              <a:rPr lang="en-US" sz="2800">
                <a:latin typeface="Times New Roman" panose="02020603050405020304" pitchFamily="18" charset="0"/>
                <a:cs typeface="Times New Roman" panose="02020603050405020304" pitchFamily="18" charset="0"/>
              </a:rPr>
              <a:t> nuôi tôi và thằng Cò đi </a:t>
            </a:r>
            <a:r>
              <a:rPr lang="en-US" sz="2800" b="1">
                <a:latin typeface="Times New Roman" panose="02020603050405020304" pitchFamily="18" charset="0"/>
                <a:cs typeface="Times New Roman" panose="02020603050405020304" pitchFamily="18" charset="0"/>
              </a:rPr>
              <a:t>“ăn ong” </a:t>
            </a:r>
            <a:r>
              <a:rPr lang="en-US" sz="2800">
                <a:latin typeface="Times New Roman" panose="02020603050405020304" pitchFamily="18" charset="0"/>
                <a:cs typeface="Times New Roman" panose="02020603050405020304" pitchFamily="18" charset="0"/>
              </a:rPr>
              <a:t>đây!</a:t>
            </a:r>
          </a:p>
          <a:p>
            <a:r>
              <a:rPr lang="en-US" sz="2800">
                <a:latin typeface="Times New Roman" panose="02020603050405020304" pitchFamily="18" charset="0"/>
                <a:cs typeface="Times New Roman" panose="02020603050405020304" pitchFamily="18" charset="0"/>
              </a:rPr>
              <a:t>(Đoàn Giỏi, Đất rừng phương Nam)</a:t>
            </a:r>
          </a:p>
          <a:p>
            <a:r>
              <a:rPr lang="en-US" sz="2800">
                <a:latin typeface="Times New Roman" panose="02020603050405020304" pitchFamily="18" charset="0"/>
                <a:cs typeface="Times New Roman" panose="02020603050405020304" pitchFamily="18" charset="0"/>
              </a:rPr>
              <a:t>d. </a:t>
            </a:r>
            <a:r>
              <a:rPr lang="en-US" sz="2800" b="1">
                <a:latin typeface="Times New Roman" panose="02020603050405020304" pitchFamily="18" charset="0"/>
                <a:cs typeface="Times New Roman" panose="02020603050405020304" pitchFamily="18" charset="0"/>
              </a:rPr>
              <a:t>Tui</a:t>
            </a:r>
            <a:r>
              <a:rPr lang="en-US" sz="2800">
                <a:latin typeface="Times New Roman" panose="02020603050405020304" pitchFamily="18" charset="0"/>
                <a:cs typeface="Times New Roman" panose="02020603050405020304" pitchFamily="18" charset="0"/>
              </a:rPr>
              <a:t> xin cam đoan những nội dung trình bày trên đây là đúng sự thật.</a:t>
            </a:r>
          </a:p>
          <a:p>
            <a:r>
              <a:rPr lang="en-US" sz="2800">
                <a:latin typeface="Times New Roman" panose="02020603050405020304" pitchFamily="18" charset="0"/>
                <a:cs typeface="Times New Roman" panose="02020603050405020304" pitchFamily="18" charset="0"/>
              </a:rPr>
              <a:t>(Trích một bản tường trình)</a:t>
            </a:r>
          </a:p>
        </p:txBody>
      </p:sp>
      <p:sp>
        <p:nvSpPr>
          <p:cNvPr id="3" name="Oval 2"/>
          <p:cNvSpPr/>
          <p:nvPr/>
        </p:nvSpPr>
        <p:spPr>
          <a:xfrm>
            <a:off x="4900352" y="482138"/>
            <a:ext cx="3229495" cy="63176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TẬP 2</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74736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1643" y="665018"/>
            <a:ext cx="9551323" cy="21529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a. Năm học này, cả lớp đặt chỉ tiêu </a:t>
            </a:r>
            <a:r>
              <a:rPr lang="en-US" sz="3200" b="1">
                <a:latin typeface="Times New Roman" panose="02020603050405020304" pitchFamily="18" charset="0"/>
                <a:cs typeface="Times New Roman" panose="02020603050405020304" pitchFamily="18" charset="0"/>
              </a:rPr>
              <a:t>giồng</a:t>
            </a:r>
            <a:r>
              <a:rPr lang="en-US" sz="3200">
                <a:latin typeface="Times New Roman" panose="02020603050405020304" pitchFamily="18" charset="0"/>
                <a:cs typeface="Times New Roman" panose="02020603050405020304" pitchFamily="18" charset="0"/>
              </a:rPr>
              <a:t> và chăm sóc 20 cây ở nghĩa trang liệt sĩ của xã.</a:t>
            </a:r>
          </a:p>
          <a:p>
            <a:r>
              <a:rPr lang="en-US" sz="3200">
                <a:latin typeface="Times New Roman" panose="02020603050405020304" pitchFamily="18" charset="0"/>
                <a:cs typeface="Times New Roman" panose="02020603050405020304" pitchFamily="18" charset="0"/>
              </a:rPr>
              <a:t>(Trích Biên bản họp </a:t>
            </a:r>
            <a:r>
              <a:rPr lang="en-US" sz="3200">
                <a:latin typeface="Times New Roman" panose="02020603050405020304" pitchFamily="18" charset="0"/>
                <a:cs typeface="Times New Roman" panose="02020603050405020304" pitchFamily="18" charset="0"/>
              </a:rPr>
              <a:t>lớp</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1479664" y="3325091"/>
            <a:ext cx="10116589"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latin typeface="Times New Roman" panose="02020603050405020304" pitchFamily="18" charset="0"/>
                <a:cs typeface="Times New Roman" panose="02020603050405020304" pitchFamily="18" charset="0"/>
              </a:rPr>
              <a:t>- Giải </a:t>
            </a:r>
            <a:r>
              <a:rPr lang="en-US" sz="3200" b="1">
                <a:latin typeface="Times New Roman" panose="02020603050405020304" pitchFamily="18" charset="0"/>
                <a:cs typeface="Times New Roman" panose="02020603050405020304" pitchFamily="18" charset="0"/>
              </a:rPr>
              <a:t>nghĩa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giồng</a:t>
            </a:r>
            <a:r>
              <a:rPr lang="en-US" sz="3200">
                <a:latin typeface="Times New Roman" panose="02020603050405020304" pitchFamily="18" charset="0"/>
                <a:cs typeface="Times New Roman" panose="02020603050405020304" pitchFamily="18" charset="0"/>
              </a:rPr>
              <a:t> ” có nghĩa là  “trồng”</a:t>
            </a:r>
          </a:p>
          <a:p>
            <a:r>
              <a:rPr lang="en-US" sz="3200" smtClean="0">
                <a:latin typeface="Times New Roman" panose="02020603050405020304" pitchFamily="18" charset="0"/>
                <a:cs typeface="Times New Roman" panose="02020603050405020304" pitchFamily="18" charset="0"/>
              </a:rPr>
              <a:t>- Nhận </a:t>
            </a:r>
            <a:r>
              <a:rPr lang="en-US" sz="3200">
                <a:latin typeface="Times New Roman" panose="02020603050405020304" pitchFamily="18" charset="0"/>
                <a:cs typeface="Times New Roman" panose="02020603050405020304" pitchFamily="18" charset="0"/>
              </a:rPr>
              <a:t>xét về việc sử dụng: câu văn sử dụng từ địa phương không phù hợp. Bởi vì đây là biên bản họp lớp- một văn bản thông tin mang tính chất hành chính, công cụ đòi hỏi tính chính xác, mẫu mực, chỉ nên sử dụng từ ngữ toàn dân.</a:t>
            </a:r>
          </a:p>
        </p:txBody>
      </p:sp>
    </p:spTree>
    <p:extLst>
      <p:ext uri="{BB962C8B-B14F-4D97-AF65-F5344CB8AC3E}">
        <p14:creationId xmlns:p14="http://schemas.microsoft.com/office/powerpoint/2010/main" val="1660841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1643" y="665018"/>
            <a:ext cx="9551323" cy="21529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 Con xem, mới có hai hôm mà hạt đậu nó đã </a:t>
            </a:r>
            <a:r>
              <a:rPr lang="en-US" sz="3200" b="1">
                <a:latin typeface="Times New Roman" panose="02020603050405020304" pitchFamily="18" charset="0"/>
                <a:cs typeface="Times New Roman" panose="02020603050405020304" pitchFamily="18" charset="0"/>
              </a:rPr>
              <a:t>nhớn</a:t>
            </a:r>
            <a:r>
              <a:rPr lang="en-US" sz="3200">
                <a:latin typeface="Times New Roman" panose="02020603050405020304" pitchFamily="18" charset="0"/>
                <a:cs typeface="Times New Roman" panose="02020603050405020304" pitchFamily="18" charset="0"/>
              </a:rPr>
              <a:t> thế đấy. Nếu con </a:t>
            </a:r>
            <a:r>
              <a:rPr lang="en-US" sz="3200" b="1">
                <a:latin typeface="Times New Roman" panose="02020603050405020304" pitchFamily="18" charset="0"/>
                <a:cs typeface="Times New Roman" panose="02020603050405020304" pitchFamily="18" charset="0"/>
              </a:rPr>
              <a:t>giồng</a:t>
            </a:r>
            <a:r>
              <a:rPr lang="en-US" sz="3200">
                <a:latin typeface="Times New Roman" panose="02020603050405020304" pitchFamily="18" charset="0"/>
                <a:cs typeface="Times New Roman" panose="02020603050405020304" pitchFamily="18" charset="0"/>
              </a:rPr>
              <a:t> nó ra vườn, chăm bón cẩn thận, nó sẽ ra hoa ra quả…</a:t>
            </a:r>
          </a:p>
          <a:p>
            <a:r>
              <a:rPr lang="en-US" sz="3200">
                <a:latin typeface="Times New Roman" panose="02020603050405020304" pitchFamily="18" charset="0"/>
                <a:cs typeface="Times New Roman" panose="02020603050405020304" pitchFamily="18" charset="0"/>
              </a:rPr>
              <a:t>(Vũ Tú Nam, Những truyện hay viết cho thiếu nhi)</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773084" y="3325091"/>
            <a:ext cx="10823169"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latin typeface="Times New Roman" panose="02020603050405020304" pitchFamily="18" charset="0"/>
                <a:cs typeface="Times New Roman" panose="02020603050405020304" pitchFamily="18" charset="0"/>
              </a:rPr>
              <a:t>+ Giải </a:t>
            </a:r>
            <a:r>
              <a:rPr lang="en-US" sz="3200" b="1">
                <a:latin typeface="Times New Roman" panose="02020603050405020304" pitchFamily="18" charset="0"/>
                <a:cs typeface="Times New Roman" panose="02020603050405020304" pitchFamily="18" charset="0"/>
              </a:rPr>
              <a:t>nghĩa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giồng</a:t>
            </a:r>
            <a:r>
              <a:rPr lang="en-US" sz="3200">
                <a:latin typeface="Times New Roman" panose="02020603050405020304" pitchFamily="18" charset="0"/>
                <a:cs typeface="Times New Roman" panose="02020603050405020304" pitchFamily="18" charset="0"/>
              </a:rPr>
              <a:t> ” có nghĩa là  “</a:t>
            </a:r>
            <a:r>
              <a:rPr lang="en-US" sz="3200" b="1">
                <a:latin typeface="Times New Roman" panose="02020603050405020304" pitchFamily="18" charset="0"/>
                <a:cs typeface="Times New Roman" panose="02020603050405020304" pitchFamily="18" charset="0"/>
              </a:rPr>
              <a:t>trồng”, “nhớn”</a:t>
            </a:r>
            <a:r>
              <a:rPr lang="en-US" sz="3200">
                <a:latin typeface="Times New Roman" panose="02020603050405020304" pitchFamily="18" charset="0"/>
                <a:cs typeface="Times New Roman" panose="02020603050405020304" pitchFamily="18" charset="0"/>
              </a:rPr>
              <a:t> tương đương với “</a:t>
            </a:r>
            <a:r>
              <a:rPr lang="en-US" sz="3200" b="1">
                <a:latin typeface="Times New Roman" panose="02020603050405020304" pitchFamily="18" charset="0"/>
                <a:cs typeface="Times New Roman" panose="02020603050405020304" pitchFamily="18" charset="0"/>
              </a:rPr>
              <a:t>lớn”</a:t>
            </a:r>
            <a:endParaRPr lang="en-US" sz="320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Nhận </a:t>
            </a:r>
            <a:r>
              <a:rPr lang="en-US" sz="3200">
                <a:latin typeface="Times New Roman" panose="02020603050405020304" pitchFamily="18" charset="0"/>
                <a:cs typeface="Times New Roman" panose="02020603050405020304" pitchFamily="18" charset="0"/>
              </a:rPr>
              <a:t>xét về việc sử dụng: Các từ địa phương được sử dụng trong tác phẩm văn học, là lời nói thường ngày của mẹ và con, nên phù hợp và còn góp phần thể hiện tính chất cuộc trò </a:t>
            </a:r>
            <a:r>
              <a:rPr lang="en-US" sz="3200">
                <a:latin typeface="Times New Roman" panose="02020603050405020304" pitchFamily="18" charset="0"/>
                <a:cs typeface="Times New Roman" panose="02020603050405020304" pitchFamily="18" charset="0"/>
              </a:rPr>
              <a:t>chuyện </a:t>
            </a:r>
            <a:r>
              <a:rPr lang="en-US" sz="3200">
                <a:latin typeface="Times New Roman" panose="02020603050405020304" pitchFamily="18" charset="0"/>
                <a:cs typeface="Times New Roman" panose="02020603050405020304" pitchFamily="18" charset="0"/>
              </a:rPr>
              <a:t>cũng như mối quan hệ gần gũi, thân thiết của các nhân </a:t>
            </a:r>
            <a:r>
              <a:rPr lang="en-US" sz="3200">
                <a:latin typeface="Times New Roman" panose="02020603050405020304" pitchFamily="18" charset="0"/>
                <a:cs typeface="Times New Roman" panose="02020603050405020304" pitchFamily="18" charset="0"/>
              </a:rPr>
              <a:t>vật</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876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1643" y="665018"/>
            <a:ext cx="10232968" cy="21529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 Lần đầu tiên tôi theo </a:t>
            </a:r>
            <a:r>
              <a:rPr lang="en-US" sz="3200" b="1">
                <a:latin typeface="Times New Roman" panose="02020603050405020304" pitchFamily="18" charset="0"/>
                <a:cs typeface="Times New Roman" panose="02020603050405020304" pitchFamily="18" charset="0"/>
              </a:rPr>
              <a:t>tía</a:t>
            </a:r>
            <a:r>
              <a:rPr lang="en-US" sz="3200">
                <a:latin typeface="Times New Roman" panose="02020603050405020304" pitchFamily="18" charset="0"/>
                <a:cs typeface="Times New Roman" panose="02020603050405020304" pitchFamily="18" charset="0"/>
              </a:rPr>
              <a:t> nuôi tôi và thằng Cò đi </a:t>
            </a:r>
            <a:r>
              <a:rPr lang="en-US" sz="3200" b="1">
                <a:latin typeface="Times New Roman" panose="02020603050405020304" pitchFamily="18" charset="0"/>
                <a:cs typeface="Times New Roman" panose="02020603050405020304" pitchFamily="18" charset="0"/>
              </a:rPr>
              <a:t>“ăn ong” </a:t>
            </a:r>
            <a:r>
              <a:rPr lang="en-US" sz="3200">
                <a:latin typeface="Times New Roman" panose="02020603050405020304" pitchFamily="18" charset="0"/>
                <a:cs typeface="Times New Roman" panose="02020603050405020304" pitchFamily="18" charset="0"/>
              </a:rPr>
              <a:t>đây!</a:t>
            </a:r>
          </a:p>
          <a:p>
            <a:r>
              <a:rPr lang="en-US" sz="3200">
                <a:latin typeface="Times New Roman" panose="02020603050405020304" pitchFamily="18" charset="0"/>
                <a:cs typeface="Times New Roman" panose="02020603050405020304" pitchFamily="18" charset="0"/>
              </a:rPr>
              <a:t>(Đoàn Giỏi, Đất rừng phương Nam)</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773084" y="3325091"/>
            <a:ext cx="10823169"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latin typeface="Times New Roman" panose="02020603050405020304" pitchFamily="18" charset="0"/>
                <a:cs typeface="Times New Roman" panose="02020603050405020304" pitchFamily="18" charset="0"/>
              </a:rPr>
              <a:t>+ Giải </a:t>
            </a:r>
            <a:r>
              <a:rPr lang="en-US" sz="3200" b="1">
                <a:latin typeface="Times New Roman" panose="02020603050405020304" pitchFamily="18" charset="0"/>
                <a:cs typeface="Times New Roman" panose="02020603050405020304" pitchFamily="18" charset="0"/>
              </a:rPr>
              <a:t>nghĩa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tía</a:t>
            </a:r>
            <a:r>
              <a:rPr lang="en-US" sz="3200">
                <a:latin typeface="Times New Roman" panose="02020603050405020304" pitchFamily="18" charset="0"/>
                <a:cs typeface="Times New Roman" panose="02020603050405020304" pitchFamily="18" charset="0"/>
              </a:rPr>
              <a:t> ” có nghĩa là  “bố”: “ăn ong”( đi lấy mật ong trong rừng)</a:t>
            </a:r>
          </a:p>
          <a:p>
            <a:r>
              <a:rPr lang="en-US" sz="3200" smtClean="0">
                <a:latin typeface="Times New Roman" panose="02020603050405020304" pitchFamily="18" charset="0"/>
                <a:cs typeface="Times New Roman" panose="02020603050405020304" pitchFamily="18" charset="0"/>
              </a:rPr>
              <a:t>+ Nhận </a:t>
            </a:r>
            <a:r>
              <a:rPr lang="en-US" sz="3200">
                <a:latin typeface="Times New Roman" panose="02020603050405020304" pitchFamily="18" charset="0"/>
                <a:cs typeface="Times New Roman" panose="02020603050405020304" pitchFamily="18" charset="0"/>
              </a:rPr>
              <a:t>xét về việc sử dụng: Các từ ngữ địa phương được sử dụng trong tác phẩm văn học có tác dụng tạo sắc thái địa phương (Nam Bộ) cho con người( người cha nuôi của bé An), sự việc (vào rừng lấy mật ong)</a:t>
            </a:r>
          </a:p>
        </p:txBody>
      </p:sp>
    </p:spTree>
    <p:extLst>
      <p:ext uri="{BB962C8B-B14F-4D97-AF65-F5344CB8AC3E}">
        <p14:creationId xmlns:p14="http://schemas.microsoft.com/office/powerpoint/2010/main" val="1491638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1643" y="665018"/>
            <a:ext cx="10232968" cy="21529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d. </a:t>
            </a:r>
            <a:r>
              <a:rPr lang="en-US" sz="3200" b="1">
                <a:latin typeface="Times New Roman" panose="02020603050405020304" pitchFamily="18" charset="0"/>
                <a:cs typeface="Times New Roman" panose="02020603050405020304" pitchFamily="18" charset="0"/>
              </a:rPr>
              <a:t>Tui</a:t>
            </a:r>
            <a:r>
              <a:rPr lang="en-US" sz="3200">
                <a:latin typeface="Times New Roman" panose="02020603050405020304" pitchFamily="18" charset="0"/>
                <a:cs typeface="Times New Roman" panose="02020603050405020304" pitchFamily="18" charset="0"/>
              </a:rPr>
              <a:t> xin cam đoan những nội dung trình bày trên đây là đúng sự thật.</a:t>
            </a:r>
          </a:p>
          <a:p>
            <a:r>
              <a:rPr lang="en-US" sz="3200">
                <a:latin typeface="Times New Roman" panose="02020603050405020304" pitchFamily="18" charset="0"/>
                <a:cs typeface="Times New Roman" panose="02020603050405020304" pitchFamily="18" charset="0"/>
              </a:rPr>
              <a:t>(Trích một bản tường trình)</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773084" y="3325091"/>
            <a:ext cx="10823169"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latin typeface="Times New Roman" panose="02020603050405020304" pitchFamily="18" charset="0"/>
                <a:cs typeface="Times New Roman" panose="02020603050405020304" pitchFamily="18" charset="0"/>
              </a:rPr>
              <a:t> + Giải </a:t>
            </a:r>
            <a:r>
              <a:rPr lang="en-US" sz="3200" b="1">
                <a:latin typeface="Times New Roman" panose="02020603050405020304" pitchFamily="18" charset="0"/>
                <a:cs typeface="Times New Roman" panose="02020603050405020304" pitchFamily="18" charset="0"/>
              </a:rPr>
              <a:t>nghĩa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tui” </a:t>
            </a:r>
            <a:r>
              <a:rPr lang="en-US" sz="3200" b="1">
                <a:latin typeface="Times New Roman" panose="02020603050405020304" pitchFamily="18" charset="0"/>
                <a:cs typeface="Times New Roman" panose="02020603050405020304" pitchFamily="18" charset="0"/>
              </a:rPr>
              <a:t>có </a:t>
            </a:r>
            <a:r>
              <a:rPr lang="en-US" sz="3200" b="1" smtClean="0">
                <a:latin typeface="Times New Roman" panose="02020603050405020304" pitchFamily="18" charset="0"/>
                <a:cs typeface="Times New Roman" panose="02020603050405020304" pitchFamily="18" charset="0"/>
              </a:rPr>
              <a:t>nghĩa </a:t>
            </a:r>
            <a:r>
              <a:rPr lang="en-US" sz="3200" b="1">
                <a:latin typeface="Times New Roman" panose="02020603050405020304" pitchFamily="18" charset="0"/>
                <a:cs typeface="Times New Roman" panose="02020603050405020304" pitchFamily="18" charset="0"/>
              </a:rPr>
              <a:t>là “tôi”</a:t>
            </a:r>
            <a:endParaRPr lang="en-US" sz="320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Nhận </a:t>
            </a:r>
            <a:r>
              <a:rPr lang="en-US" sz="3200">
                <a:latin typeface="Times New Roman" panose="02020603050405020304" pitchFamily="18" charset="0"/>
                <a:cs typeface="Times New Roman" panose="02020603050405020304" pitchFamily="18" charset="0"/>
              </a:rPr>
              <a:t>xét về việc sử dụng: câu văn sử dụng từ địa phương không phù hợp. Bởi vì đây là biên bản họp lớp- một văn bản thông tin mang tính chất hành chính, công cụ đòi hỏi tính chính xác, mẫu mực, chỉ nên sử dụng từ ngữ toàn dân.</a:t>
            </a:r>
          </a:p>
        </p:txBody>
      </p:sp>
    </p:spTree>
    <p:extLst>
      <p:ext uri="{BB962C8B-B14F-4D97-AF65-F5344CB8AC3E}">
        <p14:creationId xmlns:p14="http://schemas.microsoft.com/office/powerpoint/2010/main" val="4011614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98516" y="1039090"/>
            <a:ext cx="11230495" cy="4779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Trong những trường hợp giao tiếp sau đây, trường hợp nào cần tránh dùng từ ngữ địa phương?</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a. Phát biểu ý kiến tại một đại hội của trường</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b. Trò chuyện với những người thân trong gia đình</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c. Viết biên bản cuộc họp đầu năm của lớp</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d. Nhắn tin cho một bạn thân</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e. Thuyết minh về di tích văn hóa ở địa phương cho khách tham quan</a:t>
            </a:r>
            <a:endParaRPr lang="en-US" sz="3200">
              <a:latin typeface="Times New Roman" panose="02020603050405020304" pitchFamily="18" charset="0"/>
              <a:cs typeface="Times New Roman" panose="02020603050405020304" pitchFamily="18" charset="0"/>
            </a:endParaRPr>
          </a:p>
        </p:txBody>
      </p:sp>
      <p:sp>
        <p:nvSpPr>
          <p:cNvPr id="3" name="Oval 2"/>
          <p:cNvSpPr/>
          <p:nvPr/>
        </p:nvSpPr>
        <p:spPr>
          <a:xfrm>
            <a:off x="4900352" y="482138"/>
            <a:ext cx="3229495" cy="63176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TẬP 3</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02716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4895" y="216131"/>
            <a:ext cx="10848109" cy="61431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600">
                <a:latin typeface="Times New Roman" panose="02020603050405020304" pitchFamily="18" charset="0"/>
                <a:cs typeface="Times New Roman" panose="02020603050405020304" pitchFamily="18" charset="0"/>
              </a:rPr>
              <a:t>- Chỉ nên sử dụng từ địa phương trong phạm vi nhất định: những cuộc trò chuyện thân mật, gần gũi trong cuộc sống thường ngày của những người cùng địa phương (cùng hiểu và sử dụng từ ngữ địa phương) hoặc trong các tác phẩm văn học để tạo nên sắc thái địa phương cho nhân vật, sự việc. Do vậy, các trường hợp có thể sử dụng từ địa phương là:</a:t>
            </a:r>
          </a:p>
          <a:p>
            <a:r>
              <a:rPr lang="vi-VN" sz="3600">
                <a:solidFill>
                  <a:srgbClr val="FF0000"/>
                </a:solidFill>
                <a:latin typeface="Times New Roman" panose="02020603050405020304" pitchFamily="18" charset="0"/>
                <a:cs typeface="Times New Roman" panose="02020603050405020304" pitchFamily="18" charset="0"/>
              </a:rPr>
              <a:t>b. Trò chuyện với những người thân trong gia đình</a:t>
            </a:r>
            <a:endParaRPr lang="en-US" sz="3600">
              <a:solidFill>
                <a:srgbClr val="FF0000"/>
              </a:solidFill>
              <a:latin typeface="Times New Roman" panose="02020603050405020304" pitchFamily="18" charset="0"/>
              <a:cs typeface="Times New Roman" panose="02020603050405020304" pitchFamily="18" charset="0"/>
            </a:endParaRPr>
          </a:p>
          <a:p>
            <a:r>
              <a:rPr lang="vi-VN" sz="3600">
                <a:solidFill>
                  <a:srgbClr val="FF0000"/>
                </a:solidFill>
                <a:latin typeface="Times New Roman" panose="02020603050405020304" pitchFamily="18" charset="0"/>
                <a:cs typeface="Times New Roman" panose="02020603050405020304" pitchFamily="18" charset="0"/>
              </a:rPr>
              <a:t>d. Nhắn tin cho một bạn thân</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36277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4895" y="216132"/>
            <a:ext cx="10848109" cy="35661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 Các trường hợp cần tránh dùng từ địa phương là:</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a. Phát biểu ý kiến tại một đại hội </a:t>
            </a:r>
            <a:r>
              <a:rPr lang="vi-VN" sz="3200">
                <a:latin typeface="Times New Roman" panose="02020603050405020304" pitchFamily="18" charset="0"/>
                <a:cs typeface="Times New Roman" panose="02020603050405020304" pitchFamily="18" charset="0"/>
              </a:rPr>
              <a:t>của </a:t>
            </a:r>
            <a:r>
              <a:rPr lang="vi-VN" sz="3200" smtClean="0">
                <a:latin typeface="Times New Roman" panose="02020603050405020304" pitchFamily="18" charset="0"/>
                <a:cs typeface="Times New Roman" panose="02020603050405020304" pitchFamily="18" charset="0"/>
              </a:rPr>
              <a:t>trường</a:t>
            </a:r>
            <a:r>
              <a:rPr lang="vi-VN" sz="3200">
                <a:latin typeface="Times New Roman" panose="02020603050405020304" pitchFamily="18" charset="0"/>
                <a:cs typeface="Times New Roman" panose="02020603050405020304" pitchFamily="18" charset="0"/>
              </a:rPr>
              <a:t>c. Viết biên bản cuộc họp đầu năm của lớp</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e. Thuyết minh về di tích văn hóa ở địa phương cho khách thăm quan</a:t>
            </a:r>
          </a:p>
        </p:txBody>
      </p:sp>
    </p:spTree>
    <p:extLst>
      <p:ext uri="{BB962C8B-B14F-4D97-AF65-F5344CB8AC3E}">
        <p14:creationId xmlns:p14="http://schemas.microsoft.com/office/powerpoint/2010/main" val="113515601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smtClean="0">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99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loud Callout 3"/>
          <p:cNvSpPr/>
          <p:nvPr/>
        </p:nvSpPr>
        <p:spPr>
          <a:xfrm>
            <a:off x="2635135" y="1296785"/>
            <a:ext cx="8345978" cy="316715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Phân biệt từ ngữ địa phương và biệt ngữ xã hội?</a:t>
            </a:r>
          </a:p>
        </p:txBody>
      </p:sp>
    </p:spTree>
    <p:extLst>
      <p:ext uri="{BB962C8B-B14F-4D97-AF65-F5344CB8AC3E}">
        <p14:creationId xmlns:p14="http://schemas.microsoft.com/office/powerpoint/2010/main" val="353271045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1462644"/>
              </p:ext>
            </p:extLst>
          </p:nvPr>
        </p:nvGraphicFramePr>
        <p:xfrm>
          <a:off x="440575" y="772755"/>
          <a:ext cx="11604567" cy="3652901"/>
        </p:xfrm>
        <a:graphic>
          <a:graphicData uri="http://schemas.openxmlformats.org/drawingml/2006/table">
            <a:tbl>
              <a:tblPr firstRow="1" firstCol="1" bandRow="1">
                <a:tableStyleId>{5C22544A-7EE6-4342-B048-85BDC9FD1C3A}</a:tableStyleId>
              </a:tblPr>
              <a:tblGrid>
                <a:gridCol w="1848574">
                  <a:extLst>
                    <a:ext uri="{9D8B030D-6E8A-4147-A177-3AD203B41FA5}">
                      <a16:colId xmlns:a16="http://schemas.microsoft.com/office/drawing/2014/main" val="29459661"/>
                    </a:ext>
                  </a:extLst>
                </a:gridCol>
                <a:gridCol w="5887065">
                  <a:extLst>
                    <a:ext uri="{9D8B030D-6E8A-4147-A177-3AD203B41FA5}">
                      <a16:colId xmlns:a16="http://schemas.microsoft.com/office/drawing/2014/main" val="1606656452"/>
                    </a:ext>
                  </a:extLst>
                </a:gridCol>
                <a:gridCol w="3868928">
                  <a:extLst>
                    <a:ext uri="{9D8B030D-6E8A-4147-A177-3AD203B41FA5}">
                      <a16:colId xmlns:a16="http://schemas.microsoft.com/office/drawing/2014/main" val="182622488"/>
                    </a:ext>
                  </a:extLst>
                </a:gridCol>
              </a:tblGrid>
              <a:tr h="0">
                <a:tc>
                  <a:txBody>
                    <a:bodyPr/>
                    <a:lstStyle/>
                    <a:p>
                      <a:pPr algn="ctr">
                        <a:lnSpc>
                          <a:spcPct val="107000"/>
                        </a:lnSpc>
                        <a:spcAft>
                          <a:spcPts val="0"/>
                        </a:spcAft>
                        <a:tabLst>
                          <a:tab pos="4555490" algn="l"/>
                        </a:tabLst>
                      </a:pPr>
                      <a:r>
                        <a:rPr lang="nl-NL" sz="3200">
                          <a:solidFill>
                            <a:schemeClr val="tx1"/>
                          </a:solidFill>
                          <a:effectLst/>
                          <a:latin typeface="Times New Roman" panose="02020603050405020304" pitchFamily="18" charset="0"/>
                          <a:cs typeface="Times New Roman" panose="02020603050405020304" pitchFamily="18" charset="0"/>
                        </a:rPr>
                        <a:t>So sánh</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tabLst>
                          <a:tab pos="4555490" algn="l"/>
                        </a:tabLst>
                      </a:pPr>
                      <a:r>
                        <a:rPr lang="en-US" sz="3200" kern="1200">
                          <a:solidFill>
                            <a:schemeClr val="tx1"/>
                          </a:solidFill>
                          <a:effectLst/>
                          <a:latin typeface="Times New Roman" panose="02020603050405020304" pitchFamily="18" charset="0"/>
                          <a:cs typeface="Times New Roman" panose="02020603050405020304" pitchFamily="18" charset="0"/>
                        </a:rPr>
                        <a:t>Từ ngữ địa phương</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tabLst>
                          <a:tab pos="4555490" algn="l"/>
                        </a:tabLst>
                      </a:pPr>
                      <a:r>
                        <a:rPr lang="en-US" sz="3200" kern="1200">
                          <a:solidFill>
                            <a:schemeClr val="tx1"/>
                          </a:solidFill>
                          <a:effectLst/>
                          <a:latin typeface="Times New Roman" panose="02020603050405020304" pitchFamily="18" charset="0"/>
                          <a:cs typeface="Times New Roman" panose="02020603050405020304" pitchFamily="18" charset="0"/>
                        </a:rPr>
                        <a:t>Biệt ngữ xã hội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076867259"/>
                  </a:ext>
                </a:extLst>
              </a:tr>
              <a:tr h="0">
                <a:tc>
                  <a:txBody>
                    <a:bodyPr/>
                    <a:lstStyle/>
                    <a:p>
                      <a:pPr algn="just">
                        <a:lnSpc>
                          <a:spcPct val="107000"/>
                        </a:lnSpc>
                        <a:spcAft>
                          <a:spcPts val="0"/>
                        </a:spcAft>
                        <a:tabLst>
                          <a:tab pos="4555490" algn="l"/>
                        </a:tabLst>
                      </a:pPr>
                      <a:r>
                        <a:rPr lang="nl-NL" sz="3200">
                          <a:solidFill>
                            <a:schemeClr val="tx1"/>
                          </a:solidFill>
                          <a:effectLst/>
                          <a:latin typeface="Times New Roman" panose="02020603050405020304" pitchFamily="18" charset="0"/>
                          <a:cs typeface="Times New Roman" panose="02020603050405020304" pitchFamily="18" charset="0"/>
                        </a:rPr>
                        <a:t>Giống nhau</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gridSpan="2">
                  <a:txBody>
                    <a:bodyPr/>
                    <a:lstStyle/>
                    <a:p>
                      <a:pPr algn="just">
                        <a:lnSpc>
                          <a:spcPct val="107000"/>
                        </a:lnSpc>
                        <a:spcAft>
                          <a:spcPts val="0"/>
                        </a:spcAft>
                        <a:tabLst>
                          <a:tab pos="4555490" algn="l"/>
                        </a:tabLst>
                      </a:pPr>
                      <a:r>
                        <a:rPr lang="nl-NL" sz="3200">
                          <a:solidFill>
                            <a:schemeClr val="tx1"/>
                          </a:solidFill>
                          <a:effectLst/>
                          <a:latin typeface="Times New Roman" panose="02020603050405020304" pitchFamily="18" charset="0"/>
                          <a:cs typeface="Times New Roman" panose="02020603050405020304" pitchFamily="18" charset="0"/>
                        </a:rPr>
                        <a:t>Có những quy tắc về phạm vi sử dụng:</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4555490" algn="l"/>
                        </a:tabLst>
                      </a:pPr>
                      <a:r>
                        <a:rPr lang="nl-NL" sz="3200">
                          <a:solidFill>
                            <a:schemeClr val="tx1"/>
                          </a:solidFill>
                          <a:effectLst/>
                          <a:latin typeface="Times New Roman" panose="02020603050405020304" pitchFamily="18" charset="0"/>
                          <a:cs typeface="Times New Roman" panose="02020603050405020304" pitchFamily="18" charset="0"/>
                        </a:rPr>
                        <a:t>+ Không sử dụng trong các văn bản khoa học, hành chính... đòi hỏi tính chính xác và mẫu mực. </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4555490" algn="l"/>
                        </a:tabLst>
                      </a:pPr>
                      <a:r>
                        <a:rPr lang="nl-NL" sz="3200">
                          <a:solidFill>
                            <a:schemeClr val="tx1"/>
                          </a:solidFill>
                          <a:effectLst/>
                          <a:latin typeface="Times New Roman" panose="02020603050405020304" pitchFamily="18" charset="0"/>
                          <a:cs typeface="Times New Roman" panose="02020603050405020304" pitchFamily="18" charset="0"/>
                        </a:rPr>
                        <a:t>+ Trong các tác phẩm văn học, có thể được dùng để tạo sắc thái địa phương hoặc khắc họa cuộc sống của một nhóm người đặc biệt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3701168680"/>
                  </a:ext>
                </a:extLst>
              </a:tr>
            </a:tbl>
          </a:graphicData>
        </a:graphic>
      </p:graphicFrame>
    </p:spTree>
    <p:extLst>
      <p:ext uri="{BB962C8B-B14F-4D97-AF65-F5344CB8AC3E}">
        <p14:creationId xmlns:p14="http://schemas.microsoft.com/office/powerpoint/2010/main" val="416302336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49629" y="1556413"/>
            <a:ext cx="11962015" cy="37272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Người </a:t>
            </a:r>
            <a:r>
              <a:rPr lang="en-US" sz="3200">
                <a:latin typeface="Times New Roman" panose="02020603050405020304" pitchFamily="18" charset="0"/>
                <a:cs typeface="Times New Roman" panose="02020603050405020304" pitchFamily="18" charset="0"/>
              </a:rPr>
              <a:t>nhà quê hồi mình con nít toàn người nghèo. Sân nhà quê hồi ấy cũng rặt sân đất, nên nhà nào cũng cặm cái giàn trước nhà, suốt sáu tháng mưa, sân chìm trong nước cũng có, chỗ mà đem phơi củi, hay gối, chiếu.... Chuối phơi đủ nắng có thể ăn tới ra giêng, mật lặn vào trong vừa ăn vừa tợp miếng trà, hoặc ngào qua với khóm, me ....đem dầm nước đá uống cũng ngon thấu trời. (Nguyễn Ngọc Tư-  Mùa phơi sân trước)</a:t>
            </a:r>
          </a:p>
        </p:txBody>
      </p:sp>
      <p:sp>
        <p:nvSpPr>
          <p:cNvPr id="5" name="Rectangle 4"/>
          <p:cNvSpPr/>
          <p:nvPr/>
        </p:nvSpPr>
        <p:spPr>
          <a:xfrm>
            <a:off x="922713" y="365125"/>
            <a:ext cx="10431087" cy="10563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Tìm các từ địa phương có trong đoạn trích dưới đây, cho biết đó là từ địa phương thuộc miền nào?</a:t>
            </a:r>
          </a:p>
        </p:txBody>
      </p:sp>
      <p:sp>
        <p:nvSpPr>
          <p:cNvPr id="6" name="TextBox 5"/>
          <p:cNvSpPr txBox="1"/>
          <p:nvPr/>
        </p:nvSpPr>
        <p:spPr>
          <a:xfrm>
            <a:off x="2593570" y="5538524"/>
            <a:ext cx="7789025"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200" smtClean="0">
                <a:solidFill>
                  <a:schemeClr val="tx1"/>
                </a:solidFill>
                <a:latin typeface="Times New Roman" panose="02020603050405020304" pitchFamily="18" charset="0"/>
                <a:cs typeface="Times New Roman" panose="02020603050405020304" pitchFamily="18" charset="0"/>
              </a:rPr>
              <a:t>Các từ địa phương thuộc vùng Nam Bộ</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Minus 6"/>
          <p:cNvSpPr/>
          <p:nvPr/>
        </p:nvSpPr>
        <p:spPr>
          <a:xfrm>
            <a:off x="4355869" y="2094807"/>
            <a:ext cx="1338349" cy="172665"/>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Minus 7"/>
          <p:cNvSpPr/>
          <p:nvPr/>
        </p:nvSpPr>
        <p:spPr>
          <a:xfrm>
            <a:off x="1665318" y="2610427"/>
            <a:ext cx="712124" cy="271549"/>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Minus 8"/>
          <p:cNvSpPr/>
          <p:nvPr/>
        </p:nvSpPr>
        <p:spPr>
          <a:xfrm>
            <a:off x="6622473" y="2610426"/>
            <a:ext cx="712124" cy="271549"/>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Minus 9"/>
          <p:cNvSpPr/>
          <p:nvPr/>
        </p:nvSpPr>
        <p:spPr>
          <a:xfrm>
            <a:off x="3890357" y="4059611"/>
            <a:ext cx="712124" cy="271549"/>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Minus 10"/>
          <p:cNvSpPr/>
          <p:nvPr/>
        </p:nvSpPr>
        <p:spPr>
          <a:xfrm>
            <a:off x="9487592" y="4008204"/>
            <a:ext cx="895003" cy="271549"/>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78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9095165"/>
              </p:ext>
            </p:extLst>
          </p:nvPr>
        </p:nvGraphicFramePr>
        <p:xfrm>
          <a:off x="257695" y="970023"/>
          <a:ext cx="11679381" cy="3131058"/>
        </p:xfrm>
        <a:graphic>
          <a:graphicData uri="http://schemas.openxmlformats.org/drawingml/2006/table">
            <a:tbl>
              <a:tblPr firstRow="1" firstCol="1" bandRow="1">
                <a:tableStyleId>{5C22544A-7EE6-4342-B048-85BDC9FD1C3A}</a:tableStyleId>
              </a:tblPr>
              <a:tblGrid>
                <a:gridCol w="2477192">
                  <a:extLst>
                    <a:ext uri="{9D8B030D-6E8A-4147-A177-3AD203B41FA5}">
                      <a16:colId xmlns:a16="http://schemas.microsoft.com/office/drawing/2014/main" val="4141957012"/>
                    </a:ext>
                  </a:extLst>
                </a:gridCol>
                <a:gridCol w="4284379">
                  <a:extLst>
                    <a:ext uri="{9D8B030D-6E8A-4147-A177-3AD203B41FA5}">
                      <a16:colId xmlns:a16="http://schemas.microsoft.com/office/drawing/2014/main" val="547771783"/>
                    </a:ext>
                  </a:extLst>
                </a:gridCol>
                <a:gridCol w="4917810">
                  <a:extLst>
                    <a:ext uri="{9D8B030D-6E8A-4147-A177-3AD203B41FA5}">
                      <a16:colId xmlns:a16="http://schemas.microsoft.com/office/drawing/2014/main" val="2789933724"/>
                    </a:ext>
                  </a:extLst>
                </a:gridCol>
              </a:tblGrid>
              <a:tr h="0">
                <a:tc>
                  <a:txBody>
                    <a:bodyPr/>
                    <a:lstStyle/>
                    <a:p>
                      <a:pPr algn="ctr">
                        <a:lnSpc>
                          <a:spcPct val="107000"/>
                        </a:lnSpc>
                        <a:spcAft>
                          <a:spcPts val="0"/>
                        </a:spcAft>
                        <a:tabLst>
                          <a:tab pos="4555490" algn="l"/>
                        </a:tabLst>
                      </a:pPr>
                      <a:r>
                        <a:rPr lang="nl-NL" sz="3200">
                          <a:solidFill>
                            <a:schemeClr val="tx1"/>
                          </a:solidFill>
                          <a:effectLst/>
                          <a:latin typeface="Times New Roman" panose="02020603050405020304" pitchFamily="18" charset="0"/>
                          <a:cs typeface="Times New Roman" panose="02020603050405020304" pitchFamily="18" charset="0"/>
                        </a:rPr>
                        <a:t>Khác nhau</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tabLst>
                          <a:tab pos="4555490" algn="l"/>
                        </a:tabLst>
                      </a:pPr>
                      <a:r>
                        <a:rPr lang="en-US" sz="3200" kern="1200">
                          <a:solidFill>
                            <a:schemeClr val="tx1"/>
                          </a:solidFill>
                          <a:effectLst/>
                          <a:latin typeface="Times New Roman" panose="02020603050405020304" pitchFamily="18" charset="0"/>
                          <a:cs typeface="Times New Roman" panose="02020603050405020304" pitchFamily="18" charset="0"/>
                        </a:rPr>
                        <a:t>Từ ngữ địa phương</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tabLst>
                          <a:tab pos="4555490" algn="l"/>
                        </a:tabLst>
                      </a:pPr>
                      <a:r>
                        <a:rPr lang="en-US" sz="3200" kern="1200">
                          <a:solidFill>
                            <a:schemeClr val="tx1"/>
                          </a:solidFill>
                          <a:effectLst/>
                          <a:latin typeface="Times New Roman" panose="02020603050405020304" pitchFamily="18" charset="0"/>
                          <a:cs typeface="Times New Roman" panose="02020603050405020304" pitchFamily="18" charset="0"/>
                        </a:rPr>
                        <a:t>Biệt ngữ xã hội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265219555"/>
                  </a:ext>
                </a:extLst>
              </a:tr>
              <a:tr h="0">
                <a:tc>
                  <a:txBody>
                    <a:bodyPr/>
                    <a:lstStyle/>
                    <a:p>
                      <a:pPr algn="just">
                        <a:lnSpc>
                          <a:spcPct val="107000"/>
                        </a:lnSpc>
                        <a:spcAft>
                          <a:spcPts val="0"/>
                        </a:spcAft>
                        <a:tabLst>
                          <a:tab pos="4555490" algn="l"/>
                        </a:tabLst>
                      </a:pPr>
                      <a:endParaRPr lang="nl-NL" sz="320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4555490" algn="l"/>
                        </a:tabLst>
                      </a:pPr>
                      <a:r>
                        <a:rPr lang="nl-NL" sz="3200" smtClean="0">
                          <a:solidFill>
                            <a:schemeClr val="tx1"/>
                          </a:solidFill>
                          <a:effectLst/>
                          <a:latin typeface="Times New Roman" panose="02020603050405020304" pitchFamily="18" charset="0"/>
                          <a:cs typeface="Times New Roman" panose="02020603050405020304" pitchFamily="18" charset="0"/>
                        </a:rPr>
                        <a:t>Nguồn </a:t>
                      </a:r>
                      <a:r>
                        <a:rPr lang="nl-NL" sz="3200">
                          <a:solidFill>
                            <a:schemeClr val="tx1"/>
                          </a:solidFill>
                          <a:effectLst/>
                          <a:latin typeface="Times New Roman" panose="02020603050405020304" pitchFamily="18" charset="0"/>
                          <a:cs typeface="Times New Roman" panose="02020603050405020304" pitchFamily="18" charset="0"/>
                        </a:rPr>
                        <a:t>gốc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tabLst>
                          <a:tab pos="4555490" algn="l"/>
                        </a:tabLst>
                      </a:pPr>
                      <a:r>
                        <a:rPr lang="nl-NL" sz="3200">
                          <a:solidFill>
                            <a:schemeClr val="tx1"/>
                          </a:solidFill>
                          <a:effectLst/>
                          <a:latin typeface="Times New Roman" panose="02020603050405020304" pitchFamily="18" charset="0"/>
                          <a:cs typeface="Times New Roman" panose="02020603050405020304" pitchFamily="18" charset="0"/>
                        </a:rPr>
                        <a:t>Do sự khác biệt giữa các địa phương, đặc điểm tự nhiên, đặc điểm tâm lý và phong tục tập quán của cư dân địa phương.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tabLst>
                          <a:tab pos="4555490" algn="l"/>
                        </a:tabLst>
                      </a:pPr>
                      <a:r>
                        <a:rPr lang="nl-NL" sz="3200">
                          <a:solidFill>
                            <a:schemeClr val="tx1"/>
                          </a:solidFill>
                          <a:effectLst/>
                          <a:latin typeface="Times New Roman" panose="02020603050405020304" pitchFamily="18" charset="0"/>
                          <a:cs typeface="Times New Roman" panose="02020603050405020304" pitchFamily="18" charset="0"/>
                        </a:rPr>
                        <a:t>Được hình thành trên những quy ước chung của một nhóm người nào đó trong xã hội.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777411201"/>
                  </a:ext>
                </a:extLst>
              </a:tr>
            </a:tbl>
          </a:graphicData>
        </a:graphic>
      </p:graphicFrame>
    </p:spTree>
    <p:extLst>
      <p:ext uri="{BB962C8B-B14F-4D97-AF65-F5344CB8AC3E}">
        <p14:creationId xmlns:p14="http://schemas.microsoft.com/office/powerpoint/2010/main" val="381312081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HÀNH TIẾNG VIỆT: TỪ NGỮ ĐỊA </a:t>
            </a:r>
            <a:r>
              <a:rPr lang="en-US" sz="3200" b="1" smtClean="0">
                <a:solidFill>
                  <a:schemeClr val="tx1"/>
                </a:solidFill>
                <a:latin typeface="Times New Roman" panose="02020603050405020304" pitchFamily="18" charset="0"/>
                <a:cs typeface="Times New Roman" panose="02020603050405020304" pitchFamily="18" charset="0"/>
              </a:rPr>
              <a:t>PHƯƠNG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15388" y="1554480"/>
            <a:ext cx="5195456"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Nhắc nhớ kiến thức về từ ngữ địa phương</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6706" y="856211"/>
            <a:ext cx="10814857" cy="10224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PHIẾU HỌC TẬP SỐ 1: Hoàn thành bảng thông tin về từ ngữ địa phương</a:t>
            </a:r>
            <a:endParaRPr lang="en-US"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81045893"/>
              </p:ext>
            </p:extLst>
          </p:nvPr>
        </p:nvGraphicFramePr>
        <p:xfrm>
          <a:off x="931024" y="2521629"/>
          <a:ext cx="10041776" cy="2926080"/>
        </p:xfrm>
        <a:graphic>
          <a:graphicData uri="http://schemas.openxmlformats.org/drawingml/2006/table">
            <a:tbl>
              <a:tblPr firstRow="1" firstCol="1" bandRow="1">
                <a:tableStyleId>{5C22544A-7EE6-4342-B048-85BDC9FD1C3A}</a:tableStyleId>
              </a:tblPr>
              <a:tblGrid>
                <a:gridCol w="5020888">
                  <a:extLst>
                    <a:ext uri="{9D8B030D-6E8A-4147-A177-3AD203B41FA5}">
                      <a16:colId xmlns:a16="http://schemas.microsoft.com/office/drawing/2014/main" val="2687416161"/>
                    </a:ext>
                  </a:extLst>
                </a:gridCol>
                <a:gridCol w="5020888">
                  <a:extLst>
                    <a:ext uri="{9D8B030D-6E8A-4147-A177-3AD203B41FA5}">
                      <a16:colId xmlns:a16="http://schemas.microsoft.com/office/drawing/2014/main" val="1633706167"/>
                    </a:ext>
                  </a:extLst>
                </a:gridCol>
              </a:tblGrid>
              <a:tr h="0">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Yếu tố</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Từ ngữ địa phương</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909456049"/>
                  </a:ext>
                </a:extLst>
              </a:tr>
              <a:tr h="0">
                <a:tc>
                  <a:txBody>
                    <a:bodyPr/>
                    <a:lstStyle/>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r>
                        <a:rPr lang="vi-VN"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644533547"/>
                  </a:ext>
                </a:extLst>
              </a:tr>
              <a:tr h="0">
                <a:tc>
                  <a:txBody>
                    <a:bodyPr/>
                    <a:lstStyle/>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Nguồn gốc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r>
                        <a:rPr lang="vi-VN"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3873374"/>
                  </a:ext>
                </a:extLst>
              </a:tr>
              <a:tr h="0">
                <a:tc>
                  <a:txBody>
                    <a:bodyPr/>
                    <a:lstStyle/>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Đặc điểm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r>
                        <a:rPr lang="vi-VN"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648978877"/>
                  </a:ext>
                </a:extLst>
              </a:tr>
              <a:tr h="0">
                <a:tc>
                  <a:txBody>
                    <a:bodyPr/>
                    <a:lstStyle/>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Phạm vi sử dụng</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r>
                        <a:rPr lang="vi-VN"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786589054"/>
                  </a:ext>
                </a:extLst>
              </a:tr>
              <a:tr h="0">
                <a:tc>
                  <a:txBody>
                    <a:bodyPr/>
                    <a:lstStyle/>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Ý nghĩa</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r>
                        <a:rPr lang="vi-VN"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0092091"/>
                  </a:ext>
                </a:extLst>
              </a:tr>
            </a:tbl>
          </a:graphicData>
        </a:graphic>
      </p:graphicFrame>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3294993"/>
              </p:ext>
            </p:extLst>
          </p:nvPr>
        </p:nvGraphicFramePr>
        <p:xfrm>
          <a:off x="282633" y="94311"/>
          <a:ext cx="11729258" cy="6477000"/>
        </p:xfrm>
        <a:graphic>
          <a:graphicData uri="http://schemas.openxmlformats.org/drawingml/2006/table">
            <a:tbl>
              <a:tblPr firstRow="1" firstCol="1" bandRow="1">
                <a:tableStyleId>{5C22544A-7EE6-4342-B048-85BDC9FD1C3A}</a:tableStyleId>
              </a:tblPr>
              <a:tblGrid>
                <a:gridCol w="1521229">
                  <a:extLst>
                    <a:ext uri="{9D8B030D-6E8A-4147-A177-3AD203B41FA5}">
                      <a16:colId xmlns:a16="http://schemas.microsoft.com/office/drawing/2014/main" val="2919269629"/>
                    </a:ext>
                  </a:extLst>
                </a:gridCol>
                <a:gridCol w="10208029">
                  <a:extLst>
                    <a:ext uri="{9D8B030D-6E8A-4147-A177-3AD203B41FA5}">
                      <a16:colId xmlns:a16="http://schemas.microsoft.com/office/drawing/2014/main" val="3211976620"/>
                    </a:ext>
                  </a:extLst>
                </a:gridCol>
              </a:tblGrid>
              <a:tr h="135979">
                <a:tc>
                  <a:txBody>
                    <a:bodyPr/>
                    <a:lstStyle/>
                    <a:p>
                      <a:pPr algn="ctr">
                        <a:spcAft>
                          <a:spcPts val="0"/>
                        </a:spcAft>
                      </a:pPr>
                      <a:r>
                        <a:rPr lang="en-US" sz="2500">
                          <a:solidFill>
                            <a:schemeClr val="tx1"/>
                          </a:solidFill>
                          <a:effectLst/>
                          <a:latin typeface="Times New Roman" panose="02020603050405020304" pitchFamily="18" charset="0"/>
                          <a:cs typeface="Times New Roman" panose="02020603050405020304" pitchFamily="18" charset="0"/>
                        </a:rPr>
                        <a:t>Yếu tố</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tc>
                  <a:txBody>
                    <a:bodyPr/>
                    <a:lstStyle/>
                    <a:p>
                      <a:pPr algn="ctr">
                        <a:spcAft>
                          <a:spcPts val="0"/>
                        </a:spcAft>
                      </a:pPr>
                      <a:r>
                        <a:rPr lang="en-US" sz="2500">
                          <a:solidFill>
                            <a:schemeClr val="tx1"/>
                          </a:solidFill>
                          <a:effectLst/>
                          <a:latin typeface="Times New Roman" panose="02020603050405020304" pitchFamily="18" charset="0"/>
                          <a:cs typeface="Times New Roman" panose="02020603050405020304" pitchFamily="18" charset="0"/>
                        </a:rPr>
                        <a:t>Từ ngữ địa phương</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extLst>
                  <a:ext uri="{0D108BD9-81ED-4DB2-BD59-A6C34878D82A}">
                    <a16:rowId xmlns:a16="http://schemas.microsoft.com/office/drawing/2014/main" val="3170772512"/>
                  </a:ext>
                </a:extLst>
              </a:tr>
              <a:tr h="407938">
                <a:tc>
                  <a:txBody>
                    <a:bodyPr/>
                    <a:lstStyle/>
                    <a:p>
                      <a:pPr>
                        <a:spcAft>
                          <a:spcPts val="0"/>
                        </a:spcAft>
                      </a:pPr>
                      <a:r>
                        <a:rPr lang="en-US" sz="2500">
                          <a:solidFill>
                            <a:schemeClr val="tx1"/>
                          </a:solidFill>
                          <a:effectLst/>
                          <a:latin typeface="Times New Roman" panose="02020603050405020304" pitchFamily="18" charset="0"/>
                          <a:cs typeface="Times New Roman" panose="02020603050405020304" pitchFamily="18" charset="0"/>
                        </a:rPr>
                        <a:t>Khái niệm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tc>
                  <a:txBody>
                    <a:bodyPr/>
                    <a:lstStyle/>
                    <a:p>
                      <a:pPr>
                        <a:spcAft>
                          <a:spcPts val="0"/>
                        </a:spcAft>
                      </a:pPr>
                      <a:r>
                        <a:rPr lang="vi-VN" sz="2500">
                          <a:solidFill>
                            <a:schemeClr val="tx1"/>
                          </a:solidFill>
                          <a:effectLst/>
                          <a:latin typeface="Times New Roman" panose="02020603050405020304" pitchFamily="18" charset="0"/>
                          <a:cs typeface="Times New Roman" panose="02020603050405020304" pitchFamily="18" charset="0"/>
                        </a:rPr>
                        <a:t>Từ ngữ địa phương </a:t>
                      </a:r>
                      <a:r>
                        <a:rPr lang="en-US" sz="2500">
                          <a:solidFill>
                            <a:schemeClr val="tx1"/>
                          </a:solidFill>
                          <a:effectLst/>
                          <a:latin typeface="Times New Roman" panose="02020603050405020304" pitchFamily="18" charset="0"/>
                          <a:cs typeface="Times New Roman" panose="02020603050405020304" pitchFamily="18" charset="0"/>
                        </a:rPr>
                        <a:t>( phương ngữ) l</a:t>
                      </a:r>
                      <a:r>
                        <a:rPr lang="vi-VN" sz="2500">
                          <a:solidFill>
                            <a:schemeClr val="tx1"/>
                          </a:solidFill>
                          <a:effectLst/>
                          <a:latin typeface="Times New Roman" panose="02020603050405020304" pitchFamily="18" charset="0"/>
                          <a:cs typeface="Times New Roman" panose="02020603050405020304" pitchFamily="18" charset="0"/>
                        </a:rPr>
                        <a:t>à các từ</a:t>
                      </a:r>
                      <a:r>
                        <a:rPr lang="en-US" sz="2500">
                          <a:solidFill>
                            <a:schemeClr val="tx1"/>
                          </a:solidFill>
                          <a:effectLst/>
                          <a:latin typeface="Times New Roman" panose="02020603050405020304" pitchFamily="18" charset="0"/>
                          <a:cs typeface="Times New Roman" panose="02020603050405020304" pitchFamily="18" charset="0"/>
                        </a:rPr>
                        <a:t> ngữ</a:t>
                      </a:r>
                      <a:r>
                        <a:rPr lang="vi-VN" sz="2500">
                          <a:solidFill>
                            <a:schemeClr val="tx1"/>
                          </a:solidFill>
                          <a:effectLst/>
                          <a:latin typeface="Times New Roman" panose="02020603050405020304" pitchFamily="18" charset="0"/>
                          <a:cs typeface="Times New Roman" panose="02020603050405020304" pitchFamily="18" charset="0"/>
                        </a:rPr>
                        <a:t> chỉ dùng ở một số vùng miền</a:t>
                      </a:r>
                      <a:r>
                        <a:rPr lang="en-US" sz="2500">
                          <a:solidFill>
                            <a:schemeClr val="tx1"/>
                          </a:solidFill>
                          <a:effectLst/>
                          <a:latin typeface="Times New Roman" panose="02020603050405020304" pitchFamily="18" charset="0"/>
                          <a:cs typeface="Times New Roman" panose="02020603050405020304" pitchFamily="18" charset="0"/>
                        </a:rPr>
                        <a:t>,</a:t>
                      </a:r>
                      <a:r>
                        <a:rPr lang="vi-VN" sz="2500">
                          <a:solidFill>
                            <a:schemeClr val="tx1"/>
                          </a:solidFill>
                          <a:effectLst/>
                          <a:latin typeface="Times New Roman" panose="02020603050405020304" pitchFamily="18" charset="0"/>
                          <a:cs typeface="Times New Roman" panose="02020603050405020304" pitchFamily="18" charset="0"/>
                        </a:rPr>
                        <a:t> địa phương nhất định.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extLst>
                  <a:ext uri="{0D108BD9-81ED-4DB2-BD59-A6C34878D82A}">
                    <a16:rowId xmlns:a16="http://schemas.microsoft.com/office/drawing/2014/main" val="3432967079"/>
                  </a:ext>
                </a:extLst>
              </a:tr>
              <a:tr h="543917">
                <a:tc>
                  <a:txBody>
                    <a:bodyPr/>
                    <a:lstStyle/>
                    <a:p>
                      <a:pPr>
                        <a:spcAft>
                          <a:spcPts val="0"/>
                        </a:spcAft>
                      </a:pPr>
                      <a:r>
                        <a:rPr lang="en-US" sz="2500">
                          <a:solidFill>
                            <a:schemeClr val="tx1"/>
                          </a:solidFill>
                          <a:effectLst/>
                          <a:latin typeface="Times New Roman" panose="02020603050405020304" pitchFamily="18" charset="0"/>
                          <a:cs typeface="Times New Roman" panose="02020603050405020304" pitchFamily="18" charset="0"/>
                        </a:rPr>
                        <a:t>Nguồn gốc</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tc>
                  <a:txBody>
                    <a:bodyPr/>
                    <a:lstStyle/>
                    <a:p>
                      <a:pPr>
                        <a:spcAft>
                          <a:spcPts val="0"/>
                        </a:spcAft>
                      </a:pPr>
                      <a:r>
                        <a:rPr lang="vi-VN" sz="2500">
                          <a:solidFill>
                            <a:schemeClr val="tx1"/>
                          </a:solidFill>
                          <a:effectLst/>
                          <a:latin typeface="Times New Roman" panose="02020603050405020304" pitchFamily="18" charset="0"/>
                          <a:cs typeface="Times New Roman" panose="02020603050405020304" pitchFamily="18" charset="0"/>
                        </a:rPr>
                        <a:t>Do sự khác biệt giữa các địa phương</a:t>
                      </a:r>
                      <a:r>
                        <a:rPr lang="en-US" sz="2500">
                          <a:solidFill>
                            <a:schemeClr val="tx1"/>
                          </a:solidFill>
                          <a:effectLst/>
                          <a:latin typeface="Times New Roman" panose="02020603050405020304" pitchFamily="18" charset="0"/>
                          <a:cs typeface="Times New Roman" panose="02020603050405020304" pitchFamily="18" charset="0"/>
                        </a:rPr>
                        <a:t> về </a:t>
                      </a:r>
                      <a:r>
                        <a:rPr lang="vi-VN" sz="2500">
                          <a:solidFill>
                            <a:schemeClr val="tx1"/>
                          </a:solidFill>
                          <a:effectLst/>
                          <a:latin typeface="Times New Roman" panose="02020603050405020304" pitchFamily="18" charset="0"/>
                          <a:cs typeface="Times New Roman" panose="02020603050405020304" pitchFamily="18" charset="0"/>
                        </a:rPr>
                        <a:t>đặc điểm  tự nhiên, đặc điểm tâm lý và phong tục tập quán của cư dân địa phương</a:t>
                      </a:r>
                      <a:r>
                        <a:rPr lang="en-US" sz="2500">
                          <a:solidFill>
                            <a:schemeClr val="tx1"/>
                          </a:solidFill>
                          <a:effectLst/>
                          <a:latin typeface="Times New Roman" panose="02020603050405020304" pitchFamily="18" charset="0"/>
                          <a:cs typeface="Times New Roman" panose="02020603050405020304" pitchFamily="18" charset="0"/>
                        </a:rPr>
                        <a:t>.</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extLst>
                  <a:ext uri="{0D108BD9-81ED-4DB2-BD59-A6C34878D82A}">
                    <a16:rowId xmlns:a16="http://schemas.microsoft.com/office/drawing/2014/main" val="2174113882"/>
                  </a:ext>
                </a:extLst>
              </a:tr>
              <a:tr h="1223814">
                <a:tc>
                  <a:txBody>
                    <a:bodyPr/>
                    <a:lstStyle/>
                    <a:p>
                      <a:pPr>
                        <a:spcAft>
                          <a:spcPts val="0"/>
                        </a:spcAft>
                      </a:pPr>
                      <a:r>
                        <a:rPr lang="en-US" sz="2500">
                          <a:solidFill>
                            <a:schemeClr val="tx1"/>
                          </a:solidFill>
                          <a:effectLst/>
                          <a:latin typeface="Times New Roman" panose="02020603050405020304" pitchFamily="18" charset="0"/>
                          <a:cs typeface="Times New Roman" panose="02020603050405020304" pitchFamily="18" charset="0"/>
                        </a:rPr>
                        <a:t>Đặc điểm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tc>
                  <a:txBody>
                    <a:bodyPr/>
                    <a:lstStyle/>
                    <a:p>
                      <a:pPr>
                        <a:spcAft>
                          <a:spcPts val="0"/>
                        </a:spcAft>
                      </a:pPr>
                      <a:r>
                        <a:rPr lang="vi-VN" sz="2500">
                          <a:solidFill>
                            <a:schemeClr val="tx1"/>
                          </a:solidFill>
                          <a:effectLst/>
                          <a:latin typeface="Times New Roman" panose="02020603050405020304" pitchFamily="18" charset="0"/>
                          <a:cs typeface="Times New Roman" panose="02020603050405020304" pitchFamily="18" charset="0"/>
                        </a:rPr>
                        <a:t>Về ngữ âm: các từ được phát </a:t>
                      </a:r>
                      <a:r>
                        <a:rPr lang="en-US" sz="2500">
                          <a:solidFill>
                            <a:schemeClr val="tx1"/>
                          </a:solidFill>
                          <a:effectLst/>
                          <a:latin typeface="Times New Roman" panose="02020603050405020304" pitchFamily="18" charset="0"/>
                          <a:cs typeface="Times New Roman" panose="02020603050405020304" pitchFamily="18" charset="0"/>
                        </a:rPr>
                        <a:t>âm</a:t>
                      </a:r>
                      <a:r>
                        <a:rPr lang="vi-VN" sz="2500">
                          <a:solidFill>
                            <a:schemeClr val="tx1"/>
                          </a:solidFill>
                          <a:effectLst/>
                          <a:latin typeface="Times New Roman" panose="02020603050405020304" pitchFamily="18" charset="0"/>
                          <a:cs typeface="Times New Roman" panose="02020603050405020304" pitchFamily="18" charset="0"/>
                        </a:rPr>
                        <a:t> theo cách riêng của</a:t>
                      </a:r>
                      <a:r>
                        <a:rPr lang="en-US" sz="2500">
                          <a:solidFill>
                            <a:schemeClr val="tx1"/>
                          </a:solidFill>
                          <a:effectLst/>
                          <a:latin typeface="Times New Roman" panose="02020603050405020304" pitchFamily="18" charset="0"/>
                          <a:cs typeface="Times New Roman" panose="02020603050405020304" pitchFamily="18" charset="0"/>
                        </a:rPr>
                        <a:t> người dân</a:t>
                      </a:r>
                      <a:r>
                        <a:rPr lang="vi-VN" sz="2500">
                          <a:solidFill>
                            <a:schemeClr val="tx1"/>
                          </a:solidFill>
                          <a:effectLst/>
                          <a:latin typeface="Times New Roman" panose="02020603050405020304" pitchFamily="18" charset="0"/>
                          <a:cs typeface="Times New Roman" panose="02020603050405020304" pitchFamily="18" charset="0"/>
                        </a:rPr>
                        <a:t> mỗi địa phương, không giống cách phát âm của từ toàn dân</a:t>
                      </a:r>
                      <a:endParaRPr lang="en-US" sz="250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2500">
                          <a:solidFill>
                            <a:schemeClr val="tx1"/>
                          </a:solidFill>
                          <a:effectLst/>
                          <a:latin typeface="Times New Roman" panose="02020603050405020304" pitchFamily="18" charset="0"/>
                          <a:cs typeface="Times New Roman" panose="02020603050405020304" pitchFamily="18" charset="0"/>
                        </a:rPr>
                        <a:t>Về từ</a:t>
                      </a:r>
                      <a:r>
                        <a:rPr lang="vi-VN" sz="2500">
                          <a:solidFill>
                            <a:schemeClr val="tx1"/>
                          </a:solidFill>
                          <a:effectLst/>
                          <a:latin typeface="Times New Roman" panose="02020603050405020304" pitchFamily="18" charset="0"/>
                          <a:cs typeface="Times New Roman" panose="02020603050405020304" pitchFamily="18" charset="0"/>
                        </a:rPr>
                        <a:t> vựng: có các từ ngữ tương đương với từ toàn dân nhưng hình thức ngữ âm</a:t>
                      </a:r>
                      <a:r>
                        <a:rPr lang="en-US" sz="2500">
                          <a:solidFill>
                            <a:schemeClr val="tx1"/>
                          </a:solidFill>
                          <a:effectLst/>
                          <a:latin typeface="Times New Roman" panose="02020603050405020304" pitchFamily="18" charset="0"/>
                          <a:cs typeface="Times New Roman" panose="02020603050405020304" pitchFamily="18" charset="0"/>
                        </a:rPr>
                        <a:t> khác</a:t>
                      </a:r>
                      <a:r>
                        <a:rPr lang="vi-VN" sz="2500">
                          <a:solidFill>
                            <a:schemeClr val="tx1"/>
                          </a:solidFill>
                          <a:effectLst/>
                          <a:latin typeface="Times New Roman" panose="02020603050405020304" pitchFamily="18" charset="0"/>
                          <a:cs typeface="Times New Roman" panose="02020603050405020304" pitchFamily="18" charset="0"/>
                        </a:rPr>
                        <a:t> biệt</a:t>
                      </a:r>
                      <a:r>
                        <a:rPr lang="en-US" sz="2500">
                          <a:solidFill>
                            <a:schemeClr val="tx1"/>
                          </a:solidFill>
                          <a:effectLst/>
                          <a:latin typeface="Times New Roman" panose="02020603050405020304" pitchFamily="18" charset="0"/>
                          <a:cs typeface="Times New Roman" panose="02020603050405020304" pitchFamily="18" charset="0"/>
                        </a:rPr>
                        <a:t> hoặc có</a:t>
                      </a:r>
                      <a:r>
                        <a:rPr lang="vi-VN" sz="2500">
                          <a:solidFill>
                            <a:schemeClr val="tx1"/>
                          </a:solidFill>
                          <a:effectLst/>
                          <a:latin typeface="Times New Roman" panose="02020603050405020304" pitchFamily="18" charset="0"/>
                          <a:cs typeface="Times New Roman" panose="02020603050405020304" pitchFamily="18" charset="0"/>
                        </a:rPr>
                        <a:t> các từ ngữ mà </a:t>
                      </a:r>
                      <a:r>
                        <a:rPr lang="en-US" sz="2500">
                          <a:solidFill>
                            <a:schemeClr val="tx1"/>
                          </a:solidFill>
                          <a:effectLst/>
                          <a:latin typeface="Times New Roman" panose="02020603050405020304" pitchFamily="18" charset="0"/>
                          <a:cs typeface="Times New Roman" panose="02020603050405020304" pitchFamily="18" charset="0"/>
                        </a:rPr>
                        <a:t>trong kho từ toàn </a:t>
                      </a:r>
                      <a:r>
                        <a:rPr lang="vi-VN" sz="2500">
                          <a:solidFill>
                            <a:schemeClr val="tx1"/>
                          </a:solidFill>
                          <a:effectLst/>
                          <a:latin typeface="Times New Roman" panose="02020603050405020304" pitchFamily="18" charset="0"/>
                          <a:cs typeface="Times New Roman" panose="02020603050405020304" pitchFamily="18" charset="0"/>
                        </a:rPr>
                        <a:t> dân không c</a:t>
                      </a:r>
                      <a:r>
                        <a:rPr lang="en-US" sz="2500">
                          <a:solidFill>
                            <a:schemeClr val="tx1"/>
                          </a:solidFill>
                          <a:effectLst/>
                          <a:latin typeface="Times New Roman" panose="02020603050405020304" pitchFamily="18" charset="0"/>
                          <a:cs typeface="Times New Roman" panose="02020603050405020304" pitchFamily="18" charset="0"/>
                        </a:rPr>
                        <a:t>ó.</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extLst>
                  <a:ext uri="{0D108BD9-81ED-4DB2-BD59-A6C34878D82A}">
                    <a16:rowId xmlns:a16="http://schemas.microsoft.com/office/drawing/2014/main" val="4157667020"/>
                  </a:ext>
                </a:extLst>
              </a:tr>
              <a:tr h="1495772">
                <a:tc>
                  <a:txBody>
                    <a:bodyPr/>
                    <a:lstStyle/>
                    <a:p>
                      <a:pPr>
                        <a:spcAft>
                          <a:spcPts val="0"/>
                        </a:spcAft>
                      </a:pPr>
                      <a:r>
                        <a:rPr lang="en-US" sz="2500">
                          <a:solidFill>
                            <a:schemeClr val="tx1"/>
                          </a:solidFill>
                          <a:effectLst/>
                          <a:latin typeface="Times New Roman" panose="02020603050405020304" pitchFamily="18" charset="0"/>
                          <a:cs typeface="Times New Roman" panose="02020603050405020304" pitchFamily="18" charset="0"/>
                        </a:rPr>
                        <a:t>Phạm vi sử dụng</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tc>
                  <a:txBody>
                    <a:bodyPr/>
                    <a:lstStyle/>
                    <a:p>
                      <a:pPr>
                        <a:spcAft>
                          <a:spcPts val="0"/>
                        </a:spcAft>
                      </a:pPr>
                      <a:r>
                        <a:rPr lang="en-US" sz="2500">
                          <a:solidFill>
                            <a:schemeClr val="tx1"/>
                          </a:solidFill>
                          <a:effectLst/>
                          <a:latin typeface="Times New Roman" panose="02020603050405020304" pitchFamily="18" charset="0"/>
                          <a:cs typeface="Times New Roman" panose="02020603050405020304" pitchFamily="18" charset="0"/>
                        </a:rPr>
                        <a:t>- </a:t>
                      </a:r>
                      <a:r>
                        <a:rPr lang="vi-VN" sz="2500">
                          <a:solidFill>
                            <a:schemeClr val="tx1"/>
                          </a:solidFill>
                          <a:effectLst/>
                          <a:latin typeface="Times New Roman" panose="02020603050405020304" pitchFamily="18" charset="0"/>
                          <a:cs typeface="Times New Roman" panose="02020603050405020304" pitchFamily="18" charset="0"/>
                        </a:rPr>
                        <a:t>Chỉ sử dụng ở một vùng miền, địa phương nhất định </a:t>
                      </a:r>
                      <a:r>
                        <a:rPr lang="en-US" sz="2500">
                          <a:solidFill>
                            <a:schemeClr val="tx1"/>
                          </a:solidFill>
                          <a:effectLst/>
                          <a:latin typeface="Times New Roman" panose="02020603050405020304" pitchFamily="18" charset="0"/>
                          <a:cs typeface="Times New Roman" panose="02020603050405020304" pitchFamily="18" charset="0"/>
                        </a:rPr>
                        <a:t>(</a:t>
                      </a:r>
                      <a:r>
                        <a:rPr lang="vi-VN" sz="2500">
                          <a:solidFill>
                            <a:schemeClr val="tx1"/>
                          </a:solidFill>
                          <a:effectLst/>
                          <a:latin typeface="Times New Roman" panose="02020603050405020304" pitchFamily="18" charset="0"/>
                          <a:cs typeface="Times New Roman" panose="02020603050405020304" pitchFamily="18" charset="0"/>
                        </a:rPr>
                        <a:t>hoặc giữa các cư dân cùng vùng miền</a:t>
                      </a:r>
                      <a:r>
                        <a:rPr lang="en-US" sz="2500">
                          <a:solidFill>
                            <a:schemeClr val="tx1"/>
                          </a:solidFill>
                          <a:effectLst/>
                          <a:latin typeface="Times New Roman" panose="02020603050405020304" pitchFamily="18" charset="0"/>
                          <a:cs typeface="Times New Roman" panose="02020603050405020304" pitchFamily="18" charset="0"/>
                        </a:rPr>
                        <a:t>)</a:t>
                      </a:r>
                      <a:r>
                        <a:rPr lang="vi-VN" sz="2500">
                          <a:solidFill>
                            <a:schemeClr val="tx1"/>
                          </a:solidFill>
                          <a:effectLst/>
                          <a:latin typeface="Times New Roman" panose="02020603050405020304" pitchFamily="18" charset="0"/>
                          <a:cs typeface="Times New Roman" panose="02020603050405020304" pitchFamily="18" charset="0"/>
                        </a:rPr>
                        <a:t>.</a:t>
                      </a:r>
                      <a:endParaRPr lang="en-US" sz="250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2500">
                          <a:solidFill>
                            <a:schemeClr val="tx1"/>
                          </a:solidFill>
                          <a:effectLst/>
                          <a:latin typeface="Times New Roman" panose="02020603050405020304" pitchFamily="18" charset="0"/>
                          <a:cs typeface="Times New Roman" panose="02020603050405020304" pitchFamily="18" charset="0"/>
                        </a:rPr>
                        <a:t>- </a:t>
                      </a:r>
                      <a:r>
                        <a:rPr lang="vi-VN" sz="2500">
                          <a:solidFill>
                            <a:schemeClr val="tx1"/>
                          </a:solidFill>
                          <a:effectLst/>
                          <a:latin typeface="Times New Roman" panose="02020603050405020304" pitchFamily="18" charset="0"/>
                          <a:cs typeface="Times New Roman" panose="02020603050405020304" pitchFamily="18" charset="0"/>
                        </a:rPr>
                        <a:t> Trong các văn bản khoa học, hành chính</a:t>
                      </a:r>
                      <a:r>
                        <a:rPr lang="en-US" sz="2500">
                          <a:solidFill>
                            <a:schemeClr val="tx1"/>
                          </a:solidFill>
                          <a:effectLst/>
                          <a:latin typeface="Times New Roman" panose="02020603050405020304" pitchFamily="18" charset="0"/>
                          <a:cs typeface="Times New Roman" panose="02020603050405020304" pitchFamily="18" charset="0"/>
                        </a:rPr>
                        <a:t>...</a:t>
                      </a:r>
                      <a:r>
                        <a:rPr lang="vi-VN" sz="2500">
                          <a:solidFill>
                            <a:schemeClr val="tx1"/>
                          </a:solidFill>
                          <a:effectLst/>
                          <a:latin typeface="Times New Roman" panose="02020603050405020304" pitchFamily="18" charset="0"/>
                          <a:cs typeface="Times New Roman" panose="02020603050405020304" pitchFamily="18" charset="0"/>
                        </a:rPr>
                        <a:t>, không sử dụng từ ngữ địa phương.</a:t>
                      </a:r>
                      <a:endParaRPr lang="en-US" sz="250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2500">
                          <a:solidFill>
                            <a:schemeClr val="tx1"/>
                          </a:solidFill>
                          <a:effectLst/>
                          <a:latin typeface="Times New Roman" panose="02020603050405020304" pitchFamily="18" charset="0"/>
                          <a:cs typeface="Times New Roman" panose="02020603050405020304" pitchFamily="18" charset="0"/>
                        </a:rPr>
                        <a:t>- </a:t>
                      </a:r>
                      <a:r>
                        <a:rPr lang="vi-VN" sz="2500">
                          <a:solidFill>
                            <a:schemeClr val="tx1"/>
                          </a:solidFill>
                          <a:effectLst/>
                          <a:latin typeface="Times New Roman" panose="02020603050405020304" pitchFamily="18" charset="0"/>
                          <a:cs typeface="Times New Roman" panose="02020603050405020304" pitchFamily="18" charset="0"/>
                        </a:rPr>
                        <a:t> Trong các tác phẩm văn học, </a:t>
                      </a:r>
                      <a:r>
                        <a:rPr lang="en-US" sz="2500">
                          <a:solidFill>
                            <a:schemeClr val="tx1"/>
                          </a:solidFill>
                          <a:effectLst/>
                          <a:latin typeface="Times New Roman" panose="02020603050405020304" pitchFamily="18" charset="0"/>
                          <a:cs typeface="Times New Roman" panose="02020603050405020304" pitchFamily="18" charset="0"/>
                        </a:rPr>
                        <a:t>t</a:t>
                      </a:r>
                      <a:r>
                        <a:rPr lang="vi-VN" sz="2500">
                          <a:solidFill>
                            <a:schemeClr val="tx1"/>
                          </a:solidFill>
                          <a:effectLst/>
                          <a:latin typeface="Times New Roman" panose="02020603050405020304" pitchFamily="18" charset="0"/>
                          <a:cs typeface="Times New Roman" panose="02020603050405020304" pitchFamily="18" charset="0"/>
                        </a:rPr>
                        <a:t>ừ ngữ địa phương  có thể được dùng để tạo sắc thái địa phương cho sự việc, nhân vật hoặc dùng như một phương tiện tu từ</a:t>
                      </a:r>
                      <a:r>
                        <a:rPr lang="en-US" sz="2500">
                          <a:solidFill>
                            <a:schemeClr val="tx1"/>
                          </a:solidFill>
                          <a:effectLst/>
                          <a:latin typeface="Times New Roman" panose="02020603050405020304" pitchFamily="18" charset="0"/>
                          <a:cs typeface="Times New Roman" panose="02020603050405020304" pitchFamily="18" charset="0"/>
                        </a:rPr>
                        <a:t>.</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extLst>
                  <a:ext uri="{0D108BD9-81ED-4DB2-BD59-A6C34878D82A}">
                    <a16:rowId xmlns:a16="http://schemas.microsoft.com/office/drawing/2014/main" val="902707090"/>
                  </a:ext>
                </a:extLst>
              </a:tr>
              <a:tr h="543917">
                <a:tc>
                  <a:txBody>
                    <a:bodyPr/>
                    <a:lstStyle/>
                    <a:p>
                      <a:pPr>
                        <a:spcAft>
                          <a:spcPts val="0"/>
                        </a:spcAft>
                      </a:pPr>
                      <a:r>
                        <a:rPr lang="en-US" sz="2500">
                          <a:solidFill>
                            <a:schemeClr val="tx1"/>
                          </a:solidFill>
                          <a:effectLst/>
                          <a:latin typeface="Times New Roman" panose="02020603050405020304" pitchFamily="18" charset="0"/>
                          <a:cs typeface="Times New Roman" panose="02020603050405020304" pitchFamily="18" charset="0"/>
                        </a:rPr>
                        <a:t>Ý nghĩa</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tc>
                  <a:txBody>
                    <a:bodyPr/>
                    <a:lstStyle/>
                    <a:p>
                      <a:pPr>
                        <a:spcAft>
                          <a:spcPts val="0"/>
                        </a:spcAft>
                      </a:pPr>
                      <a:r>
                        <a:rPr lang="vi-VN" sz="2500">
                          <a:solidFill>
                            <a:schemeClr val="tx1"/>
                          </a:solidFill>
                          <a:effectLst/>
                          <a:latin typeface="Times New Roman" panose="02020603050405020304" pitchFamily="18" charset="0"/>
                          <a:cs typeface="Times New Roman" panose="02020603050405020304" pitchFamily="18" charset="0"/>
                        </a:rPr>
                        <a:t>Từ địa phương thể hiện tính đa dạng trong ngôn ngữ của một cộng đồng, thể hiện nét riêng của một cộng đồng ngôn ngữ</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708" marR="43708" marT="0" marB="0">
                    <a:solidFill>
                      <a:schemeClr val="accent4">
                        <a:lumMod val="40000"/>
                        <a:lumOff val="60000"/>
                      </a:schemeClr>
                    </a:solidFill>
                  </a:tcPr>
                </a:tc>
                <a:extLst>
                  <a:ext uri="{0D108BD9-81ED-4DB2-BD59-A6C34878D82A}">
                    <a16:rowId xmlns:a16="http://schemas.microsoft.com/office/drawing/2014/main" val="1662050799"/>
                  </a:ext>
                </a:extLst>
              </a:tr>
            </a:tbl>
          </a:graphicData>
        </a:graphic>
      </p:graphicFrame>
    </p:spTree>
    <p:extLst>
      <p:ext uri="{BB962C8B-B14F-4D97-AF65-F5344CB8AC3E}">
        <p14:creationId xmlns:p14="http://schemas.microsoft.com/office/powerpoint/2010/main" val="177169965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299258"/>
            <a:ext cx="11238806"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a:latin typeface="Times New Roman" panose="02020603050405020304" pitchFamily="18" charset="0"/>
                <a:cs typeface="Times New Roman" panose="02020603050405020304" pitchFamily="18" charset="0"/>
              </a:rPr>
              <a:t>PHIẾU HỌC TẬP SỐ 2:  </a:t>
            </a:r>
            <a:r>
              <a:rPr lang="en-US" sz="2800">
                <a:latin typeface="Times New Roman" panose="02020603050405020304" pitchFamily="18" charset="0"/>
                <a:cs typeface="Times New Roman" panose="02020603050405020304" pitchFamily="18" charset="0"/>
              </a:rPr>
              <a:t>Từ tìm từ địa phương trong những câu dưới đây, cho biết các từ hoặc cụm từ( toàn dân tương ứng với những từ </a:t>
            </a:r>
            <a:r>
              <a:rPr lang="en-US" sz="2800">
                <a:latin typeface="Times New Roman" panose="02020603050405020304" pitchFamily="18" charset="0"/>
                <a:cs typeface="Times New Roman" panose="02020603050405020304" pitchFamily="18" charset="0"/>
              </a:rPr>
              <a:t>đó</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3" name="Rounded Rectangle 2"/>
          <p:cNvSpPr/>
          <p:nvPr/>
        </p:nvSpPr>
        <p:spPr>
          <a:xfrm>
            <a:off x="249382" y="1895301"/>
            <a:ext cx="11787447" cy="45969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smtClean="0">
                <a:latin typeface="Times New Roman" panose="02020603050405020304" pitchFamily="18" charset="0"/>
                <a:cs typeface="Times New Roman" panose="02020603050405020304" pitchFamily="18" charset="0"/>
              </a:rPr>
              <a:t>a) </a:t>
            </a:r>
            <a:r>
              <a:rPr lang="en-US" sz="2800">
                <a:latin typeface="Times New Roman" panose="02020603050405020304" pitchFamily="18" charset="0"/>
                <a:cs typeface="Times New Roman" panose="02020603050405020304" pitchFamily="18" charset="0"/>
              </a:rPr>
              <a:t>“Vườn râm dậy tiếng ve ngân </a:t>
            </a:r>
          </a:p>
          <a:p>
            <a:r>
              <a:rPr lang="en-US" sz="2800">
                <a:latin typeface="Times New Roman" panose="02020603050405020304" pitchFamily="18" charset="0"/>
                <a:cs typeface="Times New Roman" panose="02020603050405020304" pitchFamily="18" charset="0"/>
              </a:rPr>
              <a:t>Bắp dây vàng hạt đầy sân nắng đào”( Tố Hữu)</a:t>
            </a:r>
          </a:p>
          <a:p>
            <a:r>
              <a:rPr lang="en-US" sz="2800">
                <a:latin typeface="Times New Roman" panose="02020603050405020304" pitchFamily="18" charset="0"/>
                <a:cs typeface="Times New Roman" panose="02020603050405020304" pitchFamily="18" charset="0"/>
              </a:rPr>
              <a:t>b)  “Canh cá tràu mẹ thường hay nấu khế</a:t>
            </a:r>
          </a:p>
          <a:p>
            <a:r>
              <a:rPr lang="en-US" sz="2800">
                <a:latin typeface="Times New Roman" panose="02020603050405020304" pitchFamily="18" charset="0"/>
                <a:cs typeface="Times New Roman" panose="02020603050405020304" pitchFamily="18" charset="0"/>
              </a:rPr>
              <a:t>Khế trong vườn thêm một tí rau thơm”( Chế Lan Viên)</a:t>
            </a:r>
          </a:p>
          <a:p>
            <a:r>
              <a:rPr lang="en-US" sz="2800">
                <a:latin typeface="Times New Roman" panose="02020603050405020304" pitchFamily="18" charset="0"/>
                <a:cs typeface="Times New Roman" panose="02020603050405020304" pitchFamily="18" charset="0"/>
              </a:rPr>
              <a:t>c</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Lão </a:t>
            </a:r>
            <a:r>
              <a:rPr lang="en-US" sz="2800">
                <a:latin typeface="Times New Roman" panose="02020603050405020304" pitchFamily="18" charset="0"/>
                <a:cs typeface="Times New Roman" panose="02020603050405020304" pitchFamily="18" charset="0"/>
              </a:rPr>
              <a:t>khuyên nó hãy dằn lòng, bỏ đám này để dùi gắng lại ít lâu, xem có đám nào khác  mà nhẹ tiền hơn </a:t>
            </a:r>
            <a:r>
              <a:rPr lang="en-US" sz="2800">
                <a:latin typeface="Times New Roman" panose="02020603050405020304" pitchFamily="18" charset="0"/>
                <a:cs typeface="Times New Roman" panose="02020603050405020304" pitchFamily="18" charset="0"/>
              </a:rPr>
              <a:t>sẽ </a:t>
            </a:r>
            <a:r>
              <a:rPr lang="en-US" sz="2800" smtClean="0">
                <a:latin typeface="Times New Roman" panose="02020603050405020304" pitchFamily="18" charset="0"/>
                <a:cs typeface="Times New Roman" panose="02020603050405020304" pitchFamily="18" charset="0"/>
              </a:rPr>
              <a:t>liệu( Nam Cao).</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d)  Có thịt kho Tàu để ăn với dưa kiệu nhà kia, rồi cái hủ mắm tép dầm nắng sát hàng rào làm mình nhớ nhung chuối chát, khế chua cùng với gừng sắt mịn thì mâm mứt tắc đỏ au kia làm lịm chết một cách lim dim như tụi kiến.</a:t>
            </a:r>
          </a:p>
          <a:p>
            <a:r>
              <a:rPr lang="en-US" sz="2800">
                <a:latin typeface="Times New Roman" panose="02020603050405020304" pitchFamily="18" charset="0"/>
                <a:cs typeface="Times New Roman" panose="02020603050405020304" pitchFamily="18" charset="0"/>
              </a:rPr>
              <a:t>( Nguyễn Ngọc Tư)</a:t>
            </a:r>
          </a:p>
        </p:txBody>
      </p:sp>
    </p:spTree>
    <p:extLst>
      <p:ext uri="{BB962C8B-B14F-4D97-AF65-F5344CB8AC3E}">
        <p14:creationId xmlns:p14="http://schemas.microsoft.com/office/powerpoint/2010/main" val="110841486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11525"/>
            <a:ext cx="7858298" cy="1077218"/>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a) “Vườn râm dậy tiếng ve ngân </a:t>
            </a:r>
          </a:p>
          <a:p>
            <a:r>
              <a:rPr lang="en-US" sz="3200">
                <a:latin typeface="Times New Roman" panose="02020603050405020304" pitchFamily="18" charset="0"/>
                <a:cs typeface="Times New Roman" panose="02020603050405020304" pitchFamily="18" charset="0"/>
              </a:rPr>
              <a:t>Bắp dây vàng hạt đầy sân nắng đào”( Tố Hữu)</a:t>
            </a:r>
            <a:endParaRPr lang="en-US" sz="3200"/>
          </a:p>
        </p:txBody>
      </p:sp>
      <p:sp>
        <p:nvSpPr>
          <p:cNvPr id="3" name="Minus 2"/>
          <p:cNvSpPr/>
          <p:nvPr/>
        </p:nvSpPr>
        <p:spPr>
          <a:xfrm>
            <a:off x="3048000" y="1687714"/>
            <a:ext cx="712124" cy="271549"/>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2327564" y="2917767"/>
            <a:ext cx="8753301" cy="26351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địa phương có trong câu thơ: </a:t>
            </a:r>
            <a:r>
              <a:rPr lang="en-US" sz="3200" b="1">
                <a:solidFill>
                  <a:srgbClr val="FF0000"/>
                </a:solidFill>
                <a:latin typeface="Times New Roman" panose="02020603050405020304" pitchFamily="18" charset="0"/>
                <a:cs typeface="Times New Roman" panose="02020603050405020304" pitchFamily="18" charset="0"/>
              </a:rPr>
              <a:t>“bắp”</a:t>
            </a:r>
            <a:endParaRPr lang="en-US" sz="3200">
              <a:solidFill>
                <a:srgbClr val="FF0000"/>
              </a:solidFill>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toàn dân tương ứng </a:t>
            </a:r>
            <a:r>
              <a:rPr lang="en-US" sz="3200">
                <a:solidFill>
                  <a:schemeClr val="tx1"/>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“ngô</a:t>
            </a:r>
            <a:r>
              <a:rPr lang="en-US" sz="3200" b="1">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289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236" y="811525"/>
            <a:ext cx="9119062" cy="1569660"/>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b)  “Canh cá tràu mẹ thường hay nấu khế</a:t>
            </a:r>
          </a:p>
          <a:p>
            <a:r>
              <a:rPr lang="en-US" sz="3200">
                <a:latin typeface="Times New Roman" panose="02020603050405020304" pitchFamily="18" charset="0"/>
                <a:cs typeface="Times New Roman" panose="02020603050405020304" pitchFamily="18" charset="0"/>
              </a:rPr>
              <a:t>Khế trong vườn thêm một tí rau thơm”( Chế Lan Viên)</a:t>
            </a:r>
          </a:p>
          <a:p>
            <a:endParaRPr lang="en-US" sz="3200"/>
          </a:p>
        </p:txBody>
      </p:sp>
      <p:sp>
        <p:nvSpPr>
          <p:cNvPr id="3" name="Minus 2"/>
          <p:cNvSpPr/>
          <p:nvPr/>
        </p:nvSpPr>
        <p:spPr>
          <a:xfrm>
            <a:off x="3447011" y="1205576"/>
            <a:ext cx="1291244" cy="271549"/>
          </a:xfrm>
          <a:prstGeom prst="mathMinus">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1712422" y="2892829"/>
            <a:ext cx="8753301" cy="26351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Từ địa phương có trong câu thơ: </a:t>
            </a:r>
            <a:r>
              <a:rPr lang="en-US" sz="3200" b="1">
                <a:solidFill>
                  <a:srgbClr val="FF0000"/>
                </a:solidFill>
                <a:latin typeface="Times New Roman" panose="02020603050405020304" pitchFamily="18" charset="0"/>
                <a:cs typeface="Times New Roman" panose="02020603050405020304" pitchFamily="18" charset="0"/>
              </a:rPr>
              <a:t>“cá tràu”</a:t>
            </a:r>
            <a:endParaRPr lang="en-US" sz="3200">
              <a:solidFill>
                <a:srgbClr val="FF0000"/>
              </a:solidFill>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 Từ </a:t>
            </a:r>
            <a:r>
              <a:rPr lang="en-US" sz="3200">
                <a:latin typeface="Times New Roman" panose="02020603050405020304" pitchFamily="18" charset="0"/>
                <a:cs typeface="Times New Roman" panose="02020603050405020304" pitchFamily="18" charset="0"/>
              </a:rPr>
              <a:t>toàn dân tương ứng : </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cá </a:t>
            </a:r>
            <a:r>
              <a:rPr lang="en-US" sz="3200" b="1" smtClean="0">
                <a:solidFill>
                  <a:srgbClr val="FF0000"/>
                </a:solidFill>
                <a:latin typeface="Times New Roman" panose="02020603050405020304" pitchFamily="18" charset="0"/>
                <a:cs typeface="Times New Roman" panose="02020603050405020304" pitchFamily="18" charset="0"/>
              </a:rPr>
              <a:t>quả”</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53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1561</TotalTime>
  <Words>1985</Words>
  <Application>Microsoft Office PowerPoint</Application>
  <PresentationFormat>Widescreen</PresentationFormat>
  <Paragraphs>172</Paragraphs>
  <Slides>31</Slides>
  <Notes>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31</vt:i4>
      </vt:variant>
    </vt:vector>
  </HeadingPairs>
  <TitlesOfParts>
    <vt:vector size="46" baseType="lpstr">
      <vt:lpstr>Microsoft YaHei</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200</cp:revision>
  <dcterms:created xsi:type="dcterms:W3CDTF">2022-06-02T15:23:58Z</dcterms:created>
  <dcterms:modified xsi:type="dcterms:W3CDTF">2023-06-11T05:46:56Z</dcterms:modified>
</cp:coreProperties>
</file>