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38"/>
  </p:notesMasterIdLst>
  <p:sldIdLst>
    <p:sldId id="1080" r:id="rId5"/>
    <p:sldId id="1163" r:id="rId6"/>
    <p:sldId id="1170" r:id="rId7"/>
    <p:sldId id="1171" r:id="rId8"/>
    <p:sldId id="1172" r:id="rId9"/>
    <p:sldId id="1173" r:id="rId10"/>
    <p:sldId id="1175" r:id="rId11"/>
    <p:sldId id="1180" r:id="rId12"/>
    <p:sldId id="1181" r:id="rId13"/>
    <p:sldId id="1182" r:id="rId14"/>
    <p:sldId id="1183" r:id="rId15"/>
    <p:sldId id="1184" r:id="rId16"/>
    <p:sldId id="1186" r:id="rId17"/>
    <p:sldId id="1188" r:id="rId18"/>
    <p:sldId id="1185" r:id="rId19"/>
    <p:sldId id="1189" r:id="rId20"/>
    <p:sldId id="1190" r:id="rId21"/>
    <p:sldId id="1191" r:id="rId22"/>
    <p:sldId id="1192" r:id="rId23"/>
    <p:sldId id="1193" r:id="rId24"/>
    <p:sldId id="1201" r:id="rId25"/>
    <p:sldId id="1161" r:id="rId26"/>
    <p:sldId id="1195" r:id="rId27"/>
    <p:sldId id="1196" r:id="rId28"/>
    <p:sldId id="1197" r:id="rId29"/>
    <p:sldId id="1177" r:id="rId30"/>
    <p:sldId id="1198" r:id="rId31"/>
    <p:sldId id="1199" r:id="rId32"/>
    <p:sldId id="1178" r:id="rId33"/>
    <p:sldId id="1179" r:id="rId34"/>
    <p:sldId id="1202" r:id="rId35"/>
    <p:sldId id="1200" r:id="rId36"/>
    <p:sldId id="116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730" autoAdjust="0"/>
  </p:normalViewPr>
  <p:slideViewPr>
    <p:cSldViewPr snapToGrid="0">
      <p:cViewPr varScale="1">
        <p:scale>
          <a:sx n="126" d="100"/>
          <a:sy n="126" d="100"/>
        </p:scale>
        <p:origin x="1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3851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1383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31</a:t>
            </a:fld>
            <a:endParaRPr lang="en-US" altLang="zh-CN" smtClean="0">
              <a:latin typeface="等线"/>
              <a:ea typeface="等线"/>
              <a:cs typeface="等线"/>
            </a:endParaRPr>
          </a:p>
        </p:txBody>
      </p:sp>
    </p:spTree>
    <p:extLst>
      <p:ext uri="{BB962C8B-B14F-4D97-AF65-F5344CB8AC3E}">
        <p14:creationId xmlns:p14="http://schemas.microsoft.com/office/powerpoint/2010/main" val="119548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33</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1078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3567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21</a:t>
            </a:fld>
            <a:endParaRPr lang="en-US" altLang="zh-CN" smtClean="0">
              <a:latin typeface="等线"/>
              <a:ea typeface="等线"/>
              <a:cs typeface="等线"/>
            </a:endParaRPr>
          </a:p>
        </p:txBody>
      </p:sp>
    </p:spTree>
    <p:extLst>
      <p:ext uri="{BB962C8B-B14F-4D97-AF65-F5344CB8AC3E}">
        <p14:creationId xmlns:p14="http://schemas.microsoft.com/office/powerpoint/2010/main" val="428203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0152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9067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6736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7/17/2023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6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6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0.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TỪ TƯỢNG HÌNH VÀ TỪ TƯỢNG THANH</a:t>
            </a:r>
          </a:p>
          <a:p>
            <a:pPr algn="ctr"/>
            <a:r>
              <a:rPr lang="vi-VN" sz="3200" b="1">
                <a:solidFill>
                  <a:schemeClr val="tx1"/>
                </a:solidFill>
                <a:latin typeface="Times New Roman" panose="02020603050405020304" pitchFamily="18" charset="0"/>
                <a:cs typeface="Times New Roman" panose="02020603050405020304" pitchFamily="18" charset="0"/>
              </a:rPr>
              <a:t> </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520" y="289560"/>
            <a:ext cx="8427720" cy="19202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b) </a:t>
            </a:r>
            <a:r>
              <a:rPr lang="pt-BR" sz="3200" b="1">
                <a:solidFill>
                  <a:srgbClr val="FF0000"/>
                </a:solidFill>
                <a:latin typeface="Times New Roman" panose="02020603050405020304" pitchFamily="18" charset="0"/>
                <a:cs typeface="Times New Roman" panose="02020603050405020304" pitchFamily="18" charset="0"/>
              </a:rPr>
              <a:t>Lom khom</a:t>
            </a:r>
            <a:r>
              <a:rPr lang="pt-BR" sz="3200">
                <a:solidFill>
                  <a:srgbClr val="FF0000"/>
                </a:solidFill>
                <a:latin typeface="Times New Roman" panose="02020603050405020304" pitchFamily="18" charset="0"/>
                <a:cs typeface="Times New Roman" panose="02020603050405020304" pitchFamily="18" charset="0"/>
              </a:rPr>
              <a:t> </a:t>
            </a:r>
            <a:r>
              <a:rPr lang="pt-BR" sz="3200">
                <a:latin typeface="Times New Roman" panose="02020603050405020304" pitchFamily="18" charset="0"/>
                <a:cs typeface="Times New Roman" panose="02020603050405020304" pitchFamily="18" charset="0"/>
              </a:rPr>
              <a:t>dưới núi tiều vài chú</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Lác đác bên sông chợ mấy nhà</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Qua Đèo Ngang- Bà Huyện Thanh Quan)</a:t>
            </a:r>
            <a:endParaRPr lang="en-US" sz="320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114300" y="2781300"/>
            <a:ext cx="11860530" cy="35509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pt-BR" sz="3100" b="1">
                <a:latin typeface="Times New Roman" panose="02020603050405020304" pitchFamily="18" charset="0"/>
                <a:cs typeface="Times New Roman" panose="02020603050405020304" pitchFamily="18" charset="0"/>
              </a:rPr>
              <a:t>Giải nghĩa:</a:t>
            </a:r>
            <a:r>
              <a:rPr lang="pt-BR" sz="3100">
                <a:latin typeface="Times New Roman" panose="02020603050405020304" pitchFamily="18" charset="0"/>
                <a:cs typeface="Times New Roman" panose="02020603050405020304" pitchFamily="18" charset="0"/>
              </a:rPr>
              <a:t> từ “lom khom” - t</a:t>
            </a:r>
            <a:r>
              <a:rPr lang="pt-BR" sz="3100" b="1">
                <a:latin typeface="Times New Roman" panose="02020603050405020304" pitchFamily="18" charset="0"/>
                <a:cs typeface="Times New Roman" panose="02020603050405020304" pitchFamily="18" charset="0"/>
              </a:rPr>
              <a:t>ư thế còng lưng xuống để làm việc gì</a:t>
            </a:r>
            <a:r>
              <a:rPr lang="pt-BR" sz="3100" b="1" smtClean="0">
                <a:latin typeface="Times New Roman" panose="02020603050405020304" pitchFamily="18" charset="0"/>
                <a:cs typeface="Times New Roman" panose="02020603050405020304" pitchFamily="18" charset="0"/>
              </a:rPr>
              <a:t>.</a:t>
            </a:r>
          </a:p>
          <a:p>
            <a:r>
              <a:rPr lang="pt-BR" sz="3100" b="1" smtClean="0">
                <a:latin typeface="Times New Roman" panose="02020603050405020304" pitchFamily="18" charset="0"/>
                <a:cs typeface="Times New Roman" panose="02020603050405020304" pitchFamily="18" charset="0"/>
              </a:rPr>
              <a:t>Tác </a:t>
            </a:r>
            <a:r>
              <a:rPr lang="pt-BR" sz="3100" b="1">
                <a:latin typeface="Times New Roman" panose="02020603050405020304" pitchFamily="18" charset="0"/>
                <a:cs typeface="Times New Roman" panose="02020603050405020304" pitchFamily="18" charset="0"/>
              </a:rPr>
              <a:t>dụng:</a:t>
            </a:r>
            <a:r>
              <a:rPr lang="pt-BR" sz="3100">
                <a:latin typeface="Times New Roman" panose="02020603050405020304" pitchFamily="18" charset="0"/>
                <a:cs typeface="Times New Roman" panose="02020603050405020304" pitchFamily="18" charset="0"/>
              </a:rPr>
              <a:t> Trong đoạn thơ trên, từ “lom khom” gợi tả hình dáng của những tiều phu  đang đốn củi và gánh củi về nhà. Từ “lom khom” gợi lên hình ảnh con người vất vả, bé nhỏ giữa không gian Đèo Ngang bao la, từ đó cũng thể hiện sự cảm thương và nỗi cô đơn của nhà thơ khi đứng trước cảnh và người nơi đây</a:t>
            </a:r>
            <a:r>
              <a:rPr lang="pt-BR" sz="3100"/>
              <a:t>.</a:t>
            </a:r>
            <a:endParaRPr lang="en-US" sz="31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35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183380" y="518160"/>
            <a:ext cx="4358640" cy="9753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TỪ TƯỢNG HÌNH</a:t>
            </a:r>
            <a:endParaRPr lang="en-US" sz="3200">
              <a:latin typeface="Times New Roman" panose="02020603050405020304" pitchFamily="18" charset="0"/>
              <a:cs typeface="Times New Roman" panose="02020603050405020304" pitchFamily="18" charset="0"/>
            </a:endParaRPr>
          </a:p>
        </p:txBody>
      </p:sp>
      <p:sp>
        <p:nvSpPr>
          <p:cNvPr id="3" name="Flowchart: Data 2"/>
          <p:cNvSpPr/>
          <p:nvPr/>
        </p:nvSpPr>
        <p:spPr>
          <a:xfrm>
            <a:off x="487680" y="2118360"/>
            <a:ext cx="5669280" cy="3787140"/>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r>
              <a:rPr lang="pt-BR" sz="3200" b="1">
                <a:latin typeface="Times New Roman" panose="02020603050405020304" pitchFamily="18" charset="0"/>
                <a:cs typeface="Times New Roman" panose="02020603050405020304" pitchFamily="18" charset="0"/>
              </a:rPr>
              <a:t>Khái niệm: </a:t>
            </a:r>
            <a:r>
              <a:rPr lang="pt-BR" sz="3200">
                <a:latin typeface="Times New Roman" panose="02020603050405020304" pitchFamily="18" charset="0"/>
                <a:cs typeface="Times New Roman" panose="02020603050405020304" pitchFamily="18" charset="0"/>
              </a:rPr>
              <a:t>từ tượng hình là các từ gợi tả dáng vẻ, hình ảnh, trạng thái của sự vật. </a:t>
            </a:r>
            <a:endParaRPr lang="en-US" sz="3200">
              <a:latin typeface="Times New Roman" panose="02020603050405020304" pitchFamily="18" charset="0"/>
              <a:cs typeface="Times New Roman" panose="02020603050405020304" pitchFamily="18" charset="0"/>
            </a:endParaRPr>
          </a:p>
        </p:txBody>
      </p:sp>
      <p:sp>
        <p:nvSpPr>
          <p:cNvPr id="4" name="Flowchart: Data 3"/>
          <p:cNvSpPr/>
          <p:nvPr/>
        </p:nvSpPr>
        <p:spPr>
          <a:xfrm>
            <a:off x="5120640" y="2118360"/>
            <a:ext cx="6652260" cy="384810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r>
              <a:rPr lang="pt-BR" sz="3200" b="1">
                <a:latin typeface="Times New Roman" panose="02020603050405020304" pitchFamily="18" charset="0"/>
                <a:cs typeface="Times New Roman" panose="02020603050405020304" pitchFamily="18" charset="0"/>
              </a:rPr>
              <a:t>Tác dụng: </a:t>
            </a:r>
            <a:r>
              <a:rPr lang="pt-BR" sz="3200">
                <a:latin typeface="Times New Roman" panose="02020603050405020304" pitchFamily="18" charset="0"/>
                <a:cs typeface="Times New Roman" panose="02020603050405020304" pitchFamily="18" charset="0"/>
              </a:rPr>
              <a:t>từ</a:t>
            </a:r>
            <a:r>
              <a:rPr lang="pt-BR" sz="3200" b="1">
                <a:latin typeface="Times New Roman" panose="02020603050405020304" pitchFamily="18" charset="0"/>
                <a:cs typeface="Times New Roman" panose="02020603050405020304" pitchFamily="18" charset="0"/>
              </a:rPr>
              <a:t> </a:t>
            </a:r>
            <a:r>
              <a:rPr lang="pt-BR" sz="3200">
                <a:latin typeface="Times New Roman" panose="02020603050405020304" pitchFamily="18" charset="0"/>
                <a:cs typeface="Times New Roman" panose="02020603050405020304" pitchFamily="18" charset="0"/>
              </a:rPr>
              <a:t>tượng hình có giá trị gợi hình, có tính biểu cảm, làm cho đối tượng cần miêu tả hiện lên sống động, cụ thể hơn.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09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 y="640080"/>
            <a:ext cx="11620500" cy="540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PHIẾU HỌC TẬP SỐ 1: </a:t>
            </a:r>
            <a:r>
              <a:rPr lang="nl-NL" sz="3200">
                <a:latin typeface="Times New Roman" panose="02020603050405020304" pitchFamily="18" charset="0"/>
                <a:cs typeface="Times New Roman" panose="02020603050405020304" pitchFamily="18" charset="0"/>
              </a:rPr>
              <a:t>Xác định từ tượng hình trong đoạn văn sau và cho biết tác dụng của chúng?</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Cảm thấy mình chơ vơ là lúc này. Vì chung quanh là những cậu bé vụng về lúng túng như tôi cả{...} Nói các cậu không đứng lại càng đúng hơn nữa, hai chân các cậu cứ dềnh dàng mãi. Hết co lên một chân, các cậu lại duỗi mạnh như đá một quả bạn tưởng tượng. Chính lúc này, toàn thân các cậu cũng đang run run theo nhịp bước rộn ràng trong các lớp”.( Tôi đi học- Thanh Tịnh)</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3154680" y="2324100"/>
            <a:ext cx="14097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c</a:t>
            </a:r>
            <a:r>
              <a:rPr lang="en-US" sz="3200" smtClean="0">
                <a:solidFill>
                  <a:srgbClr val="FF0000"/>
                </a:solidFill>
                <a:latin typeface="Times New Roman" panose="02020603050405020304" pitchFamily="18" charset="0"/>
                <a:cs typeface="Times New Roman" panose="02020603050405020304" pitchFamily="18" charset="0"/>
              </a:rPr>
              <a:t>hơ vơ</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22149" y="2811836"/>
            <a:ext cx="185166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v</a:t>
            </a:r>
            <a:r>
              <a:rPr lang="en-US" sz="3200" smtClean="0">
                <a:solidFill>
                  <a:srgbClr val="FF0000"/>
                </a:solidFill>
                <a:latin typeface="Times New Roman" panose="02020603050405020304" pitchFamily="18" charset="0"/>
                <a:cs typeface="Times New Roman" panose="02020603050405020304" pitchFamily="18" charset="0"/>
              </a:rPr>
              <a:t>ụng về</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248400" y="3292822"/>
            <a:ext cx="204978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d</a:t>
            </a:r>
            <a:r>
              <a:rPr lang="en-US" sz="3200" smtClean="0">
                <a:solidFill>
                  <a:srgbClr val="FF0000"/>
                </a:solidFill>
                <a:latin typeface="Times New Roman" panose="02020603050405020304" pitchFamily="18" charset="0"/>
                <a:cs typeface="Times New Roman" panose="02020603050405020304" pitchFamily="18" charset="0"/>
              </a:rPr>
              <a:t>ềnh dàng</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13691" y="2793320"/>
            <a:ext cx="185166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a:t>
            </a:r>
            <a:r>
              <a:rPr lang="en-US" sz="3200" smtClean="0">
                <a:solidFill>
                  <a:srgbClr val="FF0000"/>
                </a:solidFill>
                <a:latin typeface="Times New Roman" panose="02020603050405020304" pitchFamily="18" charset="0"/>
                <a:cs typeface="Times New Roman" panose="02020603050405020304" pitchFamily="18" charset="0"/>
              </a:rPr>
              <a:t>úng túng</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2149" y="4753258"/>
            <a:ext cx="204978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r</a:t>
            </a:r>
            <a:r>
              <a:rPr lang="en-US" sz="3200" smtClean="0">
                <a:solidFill>
                  <a:srgbClr val="FF0000"/>
                </a:solidFill>
                <a:latin typeface="Times New Roman" panose="02020603050405020304" pitchFamily="18" charset="0"/>
                <a:cs typeface="Times New Roman" panose="02020603050405020304" pitchFamily="18" charset="0"/>
              </a:rPr>
              <a:t>ộn ràng</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740635" y="1085245"/>
            <a:ext cx="11015529" cy="5136877"/>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Tác dụng:  </a:t>
            </a:r>
            <a:r>
              <a:rPr lang="en-US" sz="3200">
                <a:solidFill>
                  <a:schemeClr val="tx1"/>
                </a:solidFill>
                <a:latin typeface="Times New Roman" panose="02020603050405020304" pitchFamily="18" charset="0"/>
                <a:cs typeface="Times New Roman" panose="02020603050405020304" pitchFamily="18" charset="0"/>
              </a:rPr>
              <a:t>các từ tượng hình được sử dụng trong đoạn trích trên đã góp phần gợi tả sinh động và chính xác hình ảnh những cô cậu học trò với tâm trạng đầy bỡ ngỡ, ngập ngừng và e sợ trong buổi tựu trường đầu tiên.</a:t>
            </a:r>
          </a:p>
        </p:txBody>
      </p:sp>
    </p:spTree>
    <p:extLst>
      <p:ext uri="{BB962C8B-B14F-4D97-AF65-F5344CB8AC3E}">
        <p14:creationId xmlns:p14="http://schemas.microsoft.com/office/powerpoint/2010/main" val="3262565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latin typeface="Times New Roman" panose="02020603050405020304" pitchFamily="18" charset="0"/>
                <a:cs typeface="Times New Roman" panose="02020603050405020304" pitchFamily="18" charset="0"/>
              </a:rPr>
              <a:t>THỰC HÀNH TIẾNG VIỆT : TỪ TƯỢNG HÌNH VÀ TỪ TƯỢNG THANH</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1832" y="1384419"/>
            <a:ext cx="5548428" cy="3046988"/>
          </a:xfrm>
          <a:prstGeom prst="rect">
            <a:avLst/>
          </a:prstGeom>
          <a:noFill/>
        </p:spPr>
        <p:txBody>
          <a:bodyPr wrap="square" rtlCol="0">
            <a:spAutoFit/>
          </a:bodyPr>
          <a:lstStyle/>
          <a:p>
            <a:r>
              <a:rPr lang="pt-BR" sz="3200" b="1" smtClean="0">
                <a:latin typeface="Times New Roman" panose="02020603050405020304" pitchFamily="18" charset="0"/>
                <a:cs typeface="Times New Roman" panose="02020603050405020304" pitchFamily="18" charset="0"/>
              </a:rPr>
              <a:t>I. ĐẶC </a:t>
            </a:r>
            <a:r>
              <a:rPr lang="pt-BR" sz="3200" b="1">
                <a:latin typeface="Times New Roman" panose="02020603050405020304" pitchFamily="18" charset="0"/>
                <a:cs typeface="Times New Roman" panose="02020603050405020304" pitchFamily="18" charset="0"/>
              </a:rPr>
              <a:t>ĐIỂM VÀ TÁC DỤNG CỦA TỪ TƯỢNG </a:t>
            </a:r>
            <a:r>
              <a:rPr lang="pt-BR" sz="3200" b="1" smtClean="0">
                <a:latin typeface="Times New Roman" panose="02020603050405020304" pitchFamily="18" charset="0"/>
                <a:cs typeface="Times New Roman" panose="02020603050405020304" pitchFamily="18" charset="0"/>
              </a:rPr>
              <a:t>HÌNH</a:t>
            </a:r>
          </a:p>
          <a:p>
            <a:r>
              <a:rPr lang="pt-BR" sz="3200" b="1">
                <a:latin typeface="Times New Roman" panose="02020603050405020304" pitchFamily="18" charset="0"/>
                <a:cs typeface="Times New Roman" panose="02020603050405020304" pitchFamily="18" charset="0"/>
              </a:rPr>
              <a:t>II.  ĐẶC ĐIỂM VÀ TÁC DỤNG CỦA TỪ TƯỢNG THANH</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34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379" y="564022"/>
            <a:ext cx="11553914" cy="44609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PHÂN TÍCH VÍ DỤ 2: Giải nghĩa và cho biết tác dụng của các từ in đậm trong những câu thơ sau: </a:t>
            </a:r>
            <a:endParaRPr lang="nl-NL" sz="3200" smtClean="0">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a</a:t>
            </a:r>
            <a:r>
              <a:rPr lang="nl-NL" sz="3200">
                <a:latin typeface="Times New Roman" panose="02020603050405020304" pitchFamily="18" charset="0"/>
                <a:cs typeface="Times New Roman" panose="02020603050405020304" pitchFamily="18" charset="0"/>
              </a:rPr>
              <a:t>) Sáng chớm lạnh trong lòng Hà Nội</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Những phố dài </a:t>
            </a:r>
            <a:r>
              <a:rPr lang="nl-NL" sz="3200" b="1">
                <a:latin typeface="Times New Roman" panose="02020603050405020304" pitchFamily="18" charset="0"/>
                <a:cs typeface="Times New Roman" panose="02020603050405020304" pitchFamily="18" charset="0"/>
              </a:rPr>
              <a:t>xao xác</a:t>
            </a:r>
            <a:r>
              <a:rPr lang="nl-NL" sz="3200">
                <a:latin typeface="Times New Roman" panose="02020603050405020304" pitchFamily="18" charset="0"/>
                <a:cs typeface="Times New Roman" panose="02020603050405020304" pitchFamily="18" charset="0"/>
              </a:rPr>
              <a:t> hơi may</a:t>
            </a:r>
            <a:endParaRPr lang="en-US" sz="3200">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Đất nước- Nguyễn Đình Thi).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b) Chiều, chiều rồi. Một chiều </a:t>
            </a:r>
            <a:r>
              <a:rPr lang="nl-NL" sz="3200" b="1">
                <a:latin typeface="Times New Roman" panose="02020603050405020304" pitchFamily="18" charset="0"/>
                <a:cs typeface="Times New Roman" panose="02020603050405020304" pitchFamily="18" charset="0"/>
              </a:rPr>
              <a:t>êm ả</a:t>
            </a:r>
            <a:r>
              <a:rPr lang="nl-NL" sz="3200">
                <a:latin typeface="Times New Roman" panose="02020603050405020304" pitchFamily="18" charset="0"/>
                <a:cs typeface="Times New Roman" panose="02020603050405020304" pitchFamily="18" charset="0"/>
              </a:rPr>
              <a:t> như ru, </a:t>
            </a:r>
            <a:r>
              <a:rPr lang="nl-NL" sz="3200" b="1">
                <a:latin typeface="Times New Roman" panose="02020603050405020304" pitchFamily="18" charset="0"/>
                <a:cs typeface="Times New Roman" panose="02020603050405020304" pitchFamily="18" charset="0"/>
              </a:rPr>
              <a:t>văng vẳng</a:t>
            </a:r>
            <a:r>
              <a:rPr lang="nl-NL" sz="3200">
                <a:latin typeface="Times New Roman" panose="02020603050405020304" pitchFamily="18" charset="0"/>
                <a:cs typeface="Times New Roman" panose="02020603050405020304" pitchFamily="18" charset="0"/>
              </a:rPr>
              <a:t> tiếng ếch nhái kêu ran ngoài đồng ruộng theo gió nhẹ đưa vào. </a:t>
            </a:r>
            <a:endParaRPr lang="nl-NL" sz="3200" smtClean="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a:t>
            </a:r>
            <a:r>
              <a:rPr lang="nl-NL" sz="3200" smtClean="0">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Hai đứa trẻ- Thạch Lam)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16195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379" y="564022"/>
            <a:ext cx="11553914" cy="1897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smtClean="0">
                <a:latin typeface="Times New Roman" panose="02020603050405020304" pitchFamily="18" charset="0"/>
                <a:cs typeface="Times New Roman" panose="02020603050405020304" pitchFamily="18" charset="0"/>
              </a:rPr>
              <a:t> </a:t>
            </a:r>
          </a:p>
          <a:p>
            <a:r>
              <a:rPr lang="nl-NL" sz="3200" smtClean="0">
                <a:latin typeface="Times New Roman" panose="02020603050405020304" pitchFamily="18" charset="0"/>
                <a:cs typeface="Times New Roman" panose="02020603050405020304" pitchFamily="18" charset="0"/>
              </a:rPr>
              <a:t>a</a:t>
            </a:r>
            <a:r>
              <a:rPr lang="nl-NL" sz="3200">
                <a:latin typeface="Times New Roman" panose="02020603050405020304" pitchFamily="18" charset="0"/>
                <a:cs typeface="Times New Roman" panose="02020603050405020304" pitchFamily="18" charset="0"/>
              </a:rPr>
              <a:t>) Sáng chớm lạnh trong lòng Hà Nội</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Những phố dài </a:t>
            </a:r>
            <a:r>
              <a:rPr lang="nl-NL" sz="3200" b="1">
                <a:latin typeface="Times New Roman" panose="02020603050405020304" pitchFamily="18" charset="0"/>
                <a:cs typeface="Times New Roman" panose="02020603050405020304" pitchFamily="18" charset="0"/>
              </a:rPr>
              <a:t>xao xác</a:t>
            </a:r>
            <a:r>
              <a:rPr lang="nl-NL" sz="3200">
                <a:latin typeface="Times New Roman" panose="02020603050405020304" pitchFamily="18" charset="0"/>
                <a:cs typeface="Times New Roman" panose="02020603050405020304" pitchFamily="18" charset="0"/>
              </a:rPr>
              <a:t> hơi may</a:t>
            </a:r>
            <a:endParaRPr lang="en-US" sz="3200">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Đất nước- Nguyễn Đình Thi). </a:t>
            </a:r>
            <a:endParaRPr lang="en-US" sz="3200">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64022" y="2811567"/>
            <a:ext cx="11459911" cy="376015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smtClean="0">
                <a:solidFill>
                  <a:schemeClr val="tx1"/>
                </a:solidFill>
                <a:latin typeface="Times New Roman" panose="02020603050405020304" pitchFamily="18" charset="0"/>
                <a:cs typeface="Times New Roman" panose="02020603050405020304" pitchFamily="18" charset="0"/>
              </a:rPr>
              <a:t>- Giải </a:t>
            </a:r>
            <a:r>
              <a:rPr lang="en-US" sz="3200">
                <a:solidFill>
                  <a:schemeClr val="tx1"/>
                </a:solidFill>
                <a:latin typeface="Times New Roman" panose="02020603050405020304" pitchFamily="18" charset="0"/>
                <a:cs typeface="Times New Roman" panose="02020603050405020304" pitchFamily="18" charset="0"/>
              </a:rPr>
              <a:t>nghĩa từ “xao xác”- những tiếng động nối tiếp nhau làm xao động không gian vắng lặng. </a:t>
            </a:r>
            <a:endParaRPr lang="en-US" sz="3200" smtClean="0">
              <a:solidFill>
                <a:schemeClr val="tx1"/>
              </a:solidFill>
              <a:latin typeface="Times New Roman" panose="02020603050405020304" pitchFamily="18" charset="0"/>
              <a:cs typeface="Times New Roman" panose="02020603050405020304" pitchFamily="18" charset="0"/>
            </a:endParaRPr>
          </a:p>
          <a:p>
            <a:r>
              <a:rPr lang="en-US" sz="3200" b="1" smtClean="0">
                <a:solidFill>
                  <a:schemeClr val="tx1"/>
                </a:solidFill>
                <a:latin typeface="Times New Roman" panose="02020603050405020304" pitchFamily="18" charset="0"/>
                <a:cs typeface="Times New Roman" panose="02020603050405020304" pitchFamily="18" charset="0"/>
              </a:rPr>
              <a:t>- Tác </a:t>
            </a:r>
            <a:r>
              <a:rPr lang="en-US" sz="3200" b="1">
                <a:solidFill>
                  <a:schemeClr val="tx1"/>
                </a:solidFill>
                <a:latin typeface="Times New Roman" panose="02020603050405020304" pitchFamily="18" charset="0"/>
                <a:cs typeface="Times New Roman" panose="02020603050405020304" pitchFamily="18" charset="0"/>
              </a:rPr>
              <a:t>dụng:</a:t>
            </a:r>
            <a:r>
              <a:rPr lang="en-US" sz="3200">
                <a:solidFill>
                  <a:schemeClr val="tx1"/>
                </a:solidFill>
                <a:latin typeface="Times New Roman" panose="02020603050405020304" pitchFamily="18" charset="0"/>
                <a:cs typeface="Times New Roman" panose="02020603050405020304" pitchFamily="18" charset="0"/>
              </a:rPr>
              <a:t> trong đoạn thơ trên, từ </a:t>
            </a:r>
            <a:r>
              <a:rPr lang="en-US" sz="3200" b="1">
                <a:solidFill>
                  <a:srgbClr val="FF0000"/>
                </a:solidFill>
                <a:latin typeface="Times New Roman" panose="02020603050405020304" pitchFamily="18" charset="0"/>
                <a:cs typeface="Times New Roman" panose="02020603050405020304" pitchFamily="18" charset="0"/>
              </a:rPr>
              <a:t>“xao xác” </a:t>
            </a:r>
            <a:r>
              <a:rPr lang="en-US" sz="3200">
                <a:solidFill>
                  <a:schemeClr val="tx1"/>
                </a:solidFill>
                <a:latin typeface="Times New Roman" panose="02020603050405020304" pitchFamily="18" charset="0"/>
                <a:cs typeface="Times New Roman" panose="02020603050405020304" pitchFamily="18" charset="0"/>
              </a:rPr>
              <a:t>gợi những âm thanh thoảng nhẹ, mơ hồ của tiếng lá rơi, gió thổi trong không gian im vắng, tĩnh lặng của phố phường Hà Nội trong những ngày đầu thu. Từ đó, gợi lên một nỗi buồn </a:t>
            </a:r>
            <a:r>
              <a:rPr lang="en-US" sz="3200" smtClean="0">
                <a:solidFill>
                  <a:schemeClr val="tx1"/>
                </a:solidFill>
                <a:latin typeface="Times New Roman" panose="02020603050405020304" pitchFamily="18" charset="0"/>
                <a:cs typeface="Times New Roman" panose="02020603050405020304" pitchFamily="18" charset="0"/>
              </a:rPr>
              <a:t>thoảng </a:t>
            </a:r>
            <a:r>
              <a:rPr lang="en-US" sz="3200">
                <a:solidFill>
                  <a:schemeClr val="tx1"/>
                </a:solidFill>
                <a:latin typeface="Times New Roman" panose="02020603050405020304" pitchFamily="18" charset="0"/>
                <a:cs typeface="Times New Roman" panose="02020603050405020304" pitchFamily="18" charset="0"/>
              </a:rPr>
              <a:t>nhẹ, mơ hồ và cả nỗi nhớ, tình yêu với phố phường Hà Nội.</a:t>
            </a:r>
          </a:p>
        </p:txBody>
      </p:sp>
    </p:spTree>
    <p:extLst>
      <p:ext uri="{BB962C8B-B14F-4D97-AF65-F5344CB8AC3E}">
        <p14:creationId xmlns:p14="http://schemas.microsoft.com/office/powerpoint/2010/main" val="4147612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379" y="564022"/>
            <a:ext cx="11553914" cy="15724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smtClean="0">
                <a:latin typeface="Times New Roman" panose="02020603050405020304" pitchFamily="18" charset="0"/>
                <a:cs typeface="Times New Roman" panose="02020603050405020304" pitchFamily="18" charset="0"/>
              </a:rPr>
              <a:t> b</a:t>
            </a:r>
            <a:r>
              <a:rPr lang="nl-NL" sz="3200">
                <a:latin typeface="Times New Roman" panose="02020603050405020304" pitchFamily="18" charset="0"/>
                <a:cs typeface="Times New Roman" panose="02020603050405020304" pitchFamily="18" charset="0"/>
              </a:rPr>
              <a:t>) Chiều, chiều rồi. Một chiều </a:t>
            </a:r>
            <a:r>
              <a:rPr lang="nl-NL" sz="3200" b="1">
                <a:latin typeface="Times New Roman" panose="02020603050405020304" pitchFamily="18" charset="0"/>
                <a:cs typeface="Times New Roman" panose="02020603050405020304" pitchFamily="18" charset="0"/>
              </a:rPr>
              <a:t>êm ả</a:t>
            </a:r>
            <a:r>
              <a:rPr lang="nl-NL" sz="3200">
                <a:latin typeface="Times New Roman" panose="02020603050405020304" pitchFamily="18" charset="0"/>
                <a:cs typeface="Times New Roman" panose="02020603050405020304" pitchFamily="18" charset="0"/>
              </a:rPr>
              <a:t> như ru, </a:t>
            </a:r>
            <a:r>
              <a:rPr lang="nl-NL" sz="3200" b="1">
                <a:latin typeface="Times New Roman" panose="02020603050405020304" pitchFamily="18" charset="0"/>
                <a:cs typeface="Times New Roman" panose="02020603050405020304" pitchFamily="18" charset="0"/>
              </a:rPr>
              <a:t>văng vẳng</a:t>
            </a:r>
            <a:r>
              <a:rPr lang="nl-NL" sz="3200">
                <a:latin typeface="Times New Roman" panose="02020603050405020304" pitchFamily="18" charset="0"/>
                <a:cs typeface="Times New Roman" panose="02020603050405020304" pitchFamily="18" charset="0"/>
              </a:rPr>
              <a:t> tiếng ếch nhái kêu ran ngoài đồng ruộng theo gió nhẹ đưa vào. </a:t>
            </a:r>
          </a:p>
          <a:p>
            <a:r>
              <a:rPr lang="nl-NL" sz="3200">
                <a:latin typeface="Times New Roman" panose="02020603050405020304" pitchFamily="18" charset="0"/>
                <a:cs typeface="Times New Roman" panose="02020603050405020304" pitchFamily="18" charset="0"/>
              </a:rPr>
              <a:t>                            (Hai đứa trẻ- Thạch Lam)</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392966" y="2444098"/>
            <a:ext cx="10511327" cy="17946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Giải nghĩa:</a:t>
            </a:r>
          </a:p>
          <a:p>
            <a:r>
              <a:rPr lang="nl-NL" sz="3200" b="1">
                <a:solidFill>
                  <a:schemeClr val="tx1"/>
                </a:solidFill>
                <a:latin typeface="Times New Roman" panose="02020603050405020304" pitchFamily="18" charset="0"/>
                <a:cs typeface="Times New Roman" panose="02020603050405020304" pitchFamily="18" charset="0"/>
              </a:rPr>
              <a:t>êm ả: </a:t>
            </a:r>
            <a:r>
              <a:rPr lang="nl-NL" sz="3200">
                <a:solidFill>
                  <a:schemeClr val="tx1"/>
                </a:solidFill>
                <a:latin typeface="Times New Roman" panose="02020603050405020304" pitchFamily="18" charset="0"/>
                <a:cs typeface="Times New Roman" panose="02020603050405020304" pitchFamily="18" charset="0"/>
              </a:rPr>
              <a:t>yên tĩnh, không có sự xao động, gây cảm giác dễ chịu </a:t>
            </a:r>
            <a:endParaRPr lang="en-US" sz="3200">
              <a:solidFill>
                <a:schemeClr val="tx1"/>
              </a:solidFill>
              <a:latin typeface="Times New Roman" panose="02020603050405020304" pitchFamily="18" charset="0"/>
              <a:cs typeface="Times New Roman" panose="02020603050405020304" pitchFamily="18" charset="0"/>
            </a:endParaRPr>
          </a:p>
          <a:p>
            <a:r>
              <a:rPr lang="nl-NL" sz="3200" b="1">
                <a:solidFill>
                  <a:schemeClr val="tx1"/>
                </a:solidFill>
                <a:latin typeface="Times New Roman" panose="02020603050405020304" pitchFamily="18" charset="0"/>
                <a:cs typeface="Times New Roman" panose="02020603050405020304" pitchFamily="18" charset="0"/>
              </a:rPr>
              <a:t>văng vẳng: </a:t>
            </a:r>
            <a:r>
              <a:rPr lang="nl-NL" sz="3200">
                <a:solidFill>
                  <a:schemeClr val="tx1"/>
                </a:solidFill>
                <a:latin typeface="Times New Roman" panose="02020603050405020304" pitchFamily="18" charset="0"/>
                <a:cs typeface="Times New Roman" panose="02020603050405020304" pitchFamily="18" charset="0"/>
              </a:rPr>
              <a:t>tiếng từ xa vọng lại, nghe không thật rõ</a:t>
            </a:r>
            <a:r>
              <a:rPr lang="nl-NL"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230310" y="4546363"/>
            <a:ext cx="8750893" cy="21449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nl-NL" sz="3200" b="1" smtClean="0">
              <a:latin typeface="Times New Roman" panose="02020603050405020304" pitchFamily="18" charset="0"/>
              <a:cs typeface="Times New Roman" panose="02020603050405020304" pitchFamily="18" charset="0"/>
            </a:endParaRPr>
          </a:p>
          <a:p>
            <a:r>
              <a:rPr lang="nl-NL" sz="3200" b="1" smtClean="0">
                <a:latin typeface="Times New Roman" panose="02020603050405020304" pitchFamily="18" charset="0"/>
                <a:cs typeface="Times New Roman" panose="02020603050405020304" pitchFamily="18" charset="0"/>
              </a:rPr>
              <a:t>Tác </a:t>
            </a:r>
            <a:r>
              <a:rPr lang="nl-NL" sz="3200" b="1">
                <a:latin typeface="Times New Roman" panose="02020603050405020304" pitchFamily="18" charset="0"/>
                <a:cs typeface="Times New Roman" panose="02020603050405020304" pitchFamily="18" charset="0"/>
              </a:rPr>
              <a:t>dụng:</a:t>
            </a:r>
            <a:r>
              <a:rPr lang="nl-NL" sz="3200">
                <a:latin typeface="Times New Roman" panose="02020603050405020304" pitchFamily="18" charset="0"/>
                <a:cs typeface="Times New Roman" panose="02020603050405020304" pitchFamily="18" charset="0"/>
              </a:rPr>
              <a:t> gợi không khí yên tĩnh của buổi chiều quê cùng những âm thanh quen thuộc.  Qua đó góp phần khắc họa bức tranh buổi chiều quê tràn ngập cảm giác nhẹ nhàng, bình yên.</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100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183380" y="518160"/>
            <a:ext cx="4358640" cy="9753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TỪ TƯỢNG THANH</a:t>
            </a:r>
            <a:endParaRPr lang="en-US" sz="3200">
              <a:latin typeface="Times New Roman" panose="02020603050405020304" pitchFamily="18" charset="0"/>
              <a:cs typeface="Times New Roman" panose="02020603050405020304" pitchFamily="18" charset="0"/>
            </a:endParaRPr>
          </a:p>
        </p:txBody>
      </p:sp>
      <p:sp>
        <p:nvSpPr>
          <p:cNvPr id="3" name="Flowchart: Data 2"/>
          <p:cNvSpPr/>
          <p:nvPr/>
        </p:nvSpPr>
        <p:spPr>
          <a:xfrm>
            <a:off x="487680" y="2118360"/>
            <a:ext cx="5669280" cy="3787140"/>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r>
              <a:rPr lang="pt-BR" sz="3200" b="1">
                <a:latin typeface="Times New Roman" panose="02020603050405020304" pitchFamily="18" charset="0"/>
                <a:cs typeface="Times New Roman" panose="02020603050405020304" pitchFamily="18" charset="0"/>
              </a:rPr>
              <a:t>Khái niệm: </a:t>
            </a:r>
            <a:r>
              <a:rPr lang="en-US" sz="3200">
                <a:latin typeface="Times New Roman" panose="02020603050405020304" pitchFamily="18" charset="0"/>
                <a:cs typeface="Times New Roman" panose="02020603050405020304" pitchFamily="18" charset="0"/>
              </a:rPr>
              <a:t>Từ tượng thanh là những từ mô phỏng âm thanh của tự nhiên hoặc con người.</a:t>
            </a:r>
          </a:p>
        </p:txBody>
      </p:sp>
      <p:sp>
        <p:nvSpPr>
          <p:cNvPr id="4" name="Flowchart: Data 3"/>
          <p:cNvSpPr/>
          <p:nvPr/>
        </p:nvSpPr>
        <p:spPr>
          <a:xfrm>
            <a:off x="5120640" y="2118360"/>
            <a:ext cx="6652260" cy="384810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r>
              <a:rPr lang="pt-BR" sz="3200" b="1">
                <a:latin typeface="Times New Roman" panose="02020603050405020304" pitchFamily="18" charset="0"/>
                <a:cs typeface="Times New Roman" panose="02020603050405020304" pitchFamily="18" charset="0"/>
              </a:rPr>
              <a:t>Tác dụng: </a:t>
            </a:r>
            <a:r>
              <a:rPr lang="en-US" sz="3200">
                <a:latin typeface="Times New Roman" panose="02020603050405020304" pitchFamily="18" charset="0"/>
                <a:cs typeface="Times New Roman" panose="02020603050405020304" pitchFamily="18" charset="0"/>
              </a:rPr>
              <a:t>Từ tượng thanh có giá trị gợi thanh và có tính biểu cảm, làm đối tượng cần miêu tả trở nên sống động, cụ thể hơn.</a:t>
            </a:r>
          </a:p>
        </p:txBody>
      </p:sp>
    </p:spTree>
    <p:extLst>
      <p:ext uri="{BB962C8B-B14F-4D97-AF65-F5344CB8AC3E}">
        <p14:creationId xmlns:p14="http://schemas.microsoft.com/office/powerpoint/2010/main" val="1419349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099" y="410198"/>
            <a:ext cx="11835926" cy="50676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PHIẾU HỌC TẬP SỐ 2: </a:t>
            </a:r>
            <a:r>
              <a:rPr lang="nl-NL" sz="3200">
                <a:latin typeface="Times New Roman" panose="02020603050405020304" pitchFamily="18" charset="0"/>
                <a:cs typeface="Times New Roman" panose="02020603050405020304" pitchFamily="18" charset="0"/>
              </a:rPr>
              <a:t>Xác định các </a:t>
            </a:r>
            <a:r>
              <a:rPr lang="en-US" sz="3200">
                <a:latin typeface="Times New Roman" panose="02020603050405020304" pitchFamily="18" charset="0"/>
                <a:cs typeface="Times New Roman" panose="02020603050405020304" pitchFamily="18" charset="0"/>
              </a:rPr>
              <a:t>từ tượng hình, từ tượng thanh trong </a:t>
            </a:r>
            <a:r>
              <a:rPr lang="nl-NL" sz="3200">
                <a:latin typeface="Times New Roman" panose="02020603050405020304" pitchFamily="18" charset="0"/>
                <a:cs typeface="Times New Roman" panose="02020603050405020304" pitchFamily="18" charset="0"/>
              </a:rPr>
              <a:t>đoạn văn sau và cho biết tác dụng của chúng.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Chợ bắt đầu bằng tiếng xe lam chở hàng lặc lè, ậm ì trong buổi sớm, bằng đôi tay oằn, đôi chân mỏi. ...  Bàn tay nào bày ra đó mấy trái dừa khô, mấy nải chuối vàng, con vịt lạc cạc bên rổ trứng. Trên thúng, trên nia lún phún</a:t>
            </a:r>
            <a:r>
              <a:rPr lang="nl-NL" sz="3200" b="1">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nhô lên </a:t>
            </a:r>
            <a:r>
              <a:rPr lang="nl-NL" sz="3200" smtClean="0">
                <a:latin typeface="Times New Roman" panose="02020603050405020304" pitchFamily="18" charset="0"/>
                <a:cs typeface="Times New Roman" panose="02020603050405020304" pitchFamily="18" charset="0"/>
              </a:rPr>
              <a:t>những </a:t>
            </a:r>
            <a:r>
              <a:rPr lang="nl-NL" sz="3200">
                <a:latin typeface="Times New Roman" panose="02020603050405020304" pitchFamily="18" charset="0"/>
                <a:cs typeface="Times New Roman" panose="02020603050405020304" pitchFamily="18" charset="0"/>
              </a:rPr>
              <a:t>ngọn rau uống sương cong cong. Trời hạn, chợ bày thúng rau đắng đất run rẩy  xanh cho ta thèm một nối cháo tống...”</a:t>
            </a:r>
            <a:endParaRPr lang="en-US" sz="3200">
              <a:latin typeface="Times New Roman" panose="02020603050405020304" pitchFamily="18" charset="0"/>
              <a:cs typeface="Times New Roman" panose="02020603050405020304" pitchFamily="18" charset="0"/>
            </a:endParaRPr>
          </a:p>
          <a:p>
            <a:r>
              <a:rPr lang="nl-NL" sz="3200" b="1">
                <a:latin typeface="Times New Roman" panose="02020603050405020304" pitchFamily="18" charset="0"/>
                <a:cs typeface="Times New Roman" panose="02020603050405020304" pitchFamily="18" charset="0"/>
              </a:rPr>
              <a:t>( Chợ của má, Nguyễn Ngọc Tư</a:t>
            </a:r>
            <a:r>
              <a:rPr lang="nl-NL" sz="3200" b="1"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7110103" y="1674978"/>
            <a:ext cx="1914258"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a:t>
            </a:r>
            <a:r>
              <a:rPr lang="en-US" sz="3200" smtClean="0">
                <a:solidFill>
                  <a:srgbClr val="FF0000"/>
                </a:solidFill>
                <a:latin typeface="Times New Roman" panose="02020603050405020304" pitchFamily="18" charset="0"/>
                <a:cs typeface="Times New Roman" panose="02020603050405020304" pitchFamily="18" charset="0"/>
              </a:rPr>
              <a:t>ặc lè</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95602" y="3143431"/>
            <a:ext cx="1914258"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a:t>
            </a:r>
            <a:r>
              <a:rPr lang="en-US" sz="3200" smtClean="0">
                <a:solidFill>
                  <a:srgbClr val="FF0000"/>
                </a:solidFill>
                <a:latin typeface="Times New Roman" panose="02020603050405020304" pitchFamily="18" charset="0"/>
                <a:cs typeface="Times New Roman" panose="02020603050405020304" pitchFamily="18" charset="0"/>
              </a:rPr>
              <a:t>ún phún</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94619" y="5821110"/>
            <a:ext cx="8816411"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a:solidFill>
                  <a:schemeClr val="tx1"/>
                </a:solidFill>
                <a:latin typeface="Times New Roman" panose="02020603050405020304" pitchFamily="18" charset="0"/>
                <a:cs typeface="Times New Roman" panose="02020603050405020304" pitchFamily="18" charset="0"/>
              </a:rPr>
              <a:t>- Từ tượng hình: lặc lè, lún phún, cong cong, run rẩy</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457205" y="3143431"/>
            <a:ext cx="1882921"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c</a:t>
            </a:r>
            <a:r>
              <a:rPr lang="en-US" sz="3200" smtClean="0">
                <a:solidFill>
                  <a:srgbClr val="FF0000"/>
                </a:solidFill>
                <a:latin typeface="Times New Roman" panose="02020603050405020304" pitchFamily="18" charset="0"/>
                <a:cs typeface="Times New Roman" panose="02020603050405020304" pitchFamily="18" charset="0"/>
              </a:rPr>
              <a:t>ong  </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4293" y="3609177"/>
            <a:ext cx="1882921"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c</a:t>
            </a:r>
            <a:r>
              <a:rPr lang="en-US" sz="3200" smtClean="0">
                <a:solidFill>
                  <a:srgbClr val="FF0000"/>
                </a:solidFill>
                <a:latin typeface="Times New Roman" panose="02020603050405020304" pitchFamily="18" charset="0"/>
                <a:cs typeface="Times New Roman" panose="02020603050405020304" pitchFamily="18" charset="0"/>
              </a:rPr>
              <a:t>ong  </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65878" y="3621791"/>
            <a:ext cx="1882921"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run rẩy</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908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099" y="410198"/>
            <a:ext cx="11835925" cy="50676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PHIẾU HỌC TẬP SỐ 2: </a:t>
            </a:r>
            <a:r>
              <a:rPr lang="nl-NL" sz="3200">
                <a:latin typeface="Times New Roman" panose="02020603050405020304" pitchFamily="18" charset="0"/>
                <a:cs typeface="Times New Roman" panose="02020603050405020304" pitchFamily="18" charset="0"/>
              </a:rPr>
              <a:t>Xác định các </a:t>
            </a:r>
            <a:r>
              <a:rPr lang="en-US" sz="3200">
                <a:latin typeface="Times New Roman" panose="02020603050405020304" pitchFamily="18" charset="0"/>
                <a:cs typeface="Times New Roman" panose="02020603050405020304" pitchFamily="18" charset="0"/>
              </a:rPr>
              <a:t>từ tượng hình, từ tượng thanh trong </a:t>
            </a:r>
            <a:r>
              <a:rPr lang="nl-NL" sz="3200">
                <a:latin typeface="Times New Roman" panose="02020603050405020304" pitchFamily="18" charset="0"/>
                <a:cs typeface="Times New Roman" panose="02020603050405020304" pitchFamily="18" charset="0"/>
              </a:rPr>
              <a:t>đoạn văn sau và cho biết tác dụng của chúng.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Chợ bắt đầu bằng tiếng xe lam chở hàng lặc lè, ậm ì trong buổi sớm, </a:t>
            </a:r>
            <a:r>
              <a:rPr lang="nl-NL" sz="3200" smtClean="0">
                <a:latin typeface="Times New Roman" panose="02020603050405020304" pitchFamily="18" charset="0"/>
                <a:cs typeface="Times New Roman" panose="02020603050405020304" pitchFamily="18" charset="0"/>
              </a:rPr>
              <a:t>bằng tiếng trò chuyện êm đềm, bằng </a:t>
            </a:r>
            <a:r>
              <a:rPr lang="nl-NL" sz="3200">
                <a:latin typeface="Times New Roman" panose="02020603050405020304" pitchFamily="18" charset="0"/>
                <a:cs typeface="Times New Roman" panose="02020603050405020304" pitchFamily="18" charset="0"/>
              </a:rPr>
              <a:t>đôi tay oằn, đôi chân mỏi. ...  Bàn tay nào bày ra đó mấy trái dừa khô, mấy nải chuối vàng, con vịt lạc cạc bên rổ trứng. Trên thúng, trên nia lún phún</a:t>
            </a:r>
            <a:r>
              <a:rPr lang="nl-NL" sz="3200" b="1">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nhô lên </a:t>
            </a:r>
            <a:r>
              <a:rPr lang="nl-NL" sz="3200" smtClean="0">
                <a:latin typeface="Times New Roman" panose="02020603050405020304" pitchFamily="18" charset="0"/>
                <a:cs typeface="Times New Roman" panose="02020603050405020304" pitchFamily="18" charset="0"/>
              </a:rPr>
              <a:t>những </a:t>
            </a:r>
            <a:r>
              <a:rPr lang="nl-NL" sz="3200">
                <a:latin typeface="Times New Roman" panose="02020603050405020304" pitchFamily="18" charset="0"/>
                <a:cs typeface="Times New Roman" panose="02020603050405020304" pitchFamily="18" charset="0"/>
              </a:rPr>
              <a:t>ngọn rau uống sương cong cong. Trời hạn, chợ bày thúng rau đắng đất run rẩy  xanh cho ta thèm một nối cháo tống...”</a:t>
            </a:r>
            <a:endParaRPr lang="en-US" sz="3200">
              <a:latin typeface="Times New Roman" panose="02020603050405020304" pitchFamily="18" charset="0"/>
              <a:cs typeface="Times New Roman" panose="02020603050405020304" pitchFamily="18" charset="0"/>
            </a:endParaRPr>
          </a:p>
          <a:p>
            <a:r>
              <a:rPr lang="nl-NL" sz="3200" b="1">
                <a:latin typeface="Times New Roman" panose="02020603050405020304" pitchFamily="18" charset="0"/>
                <a:cs typeface="Times New Roman" panose="02020603050405020304" pitchFamily="18" charset="0"/>
              </a:rPr>
              <a:t>( Chợ của má, Nguyễn Ngọc Tư</a:t>
            </a:r>
            <a:r>
              <a:rPr lang="nl-NL" sz="3200" b="1"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8186871" y="1680472"/>
            <a:ext cx="1914258" cy="584775"/>
          </a:xfrm>
          <a:prstGeom prst="rect">
            <a:avLst/>
          </a:prstGeom>
          <a:noFill/>
        </p:spPr>
        <p:txBody>
          <a:bodyPr wrap="square" rtlCol="0">
            <a:spAutoFit/>
          </a:bodyPr>
          <a:lstStyle/>
          <a:p>
            <a:r>
              <a:rPr lang="nl-NL" sz="3200">
                <a:solidFill>
                  <a:srgbClr val="FF0000"/>
                </a:solidFill>
                <a:latin typeface="Times New Roman" panose="02020603050405020304" pitchFamily="18" charset="0"/>
                <a:cs typeface="Times New Roman" panose="02020603050405020304" pitchFamily="18" charset="0"/>
              </a:rPr>
              <a:t>ậm</a:t>
            </a:r>
            <a:r>
              <a:rPr lang="en-US" sz="3200" smtClean="0">
                <a:solidFill>
                  <a:srgbClr val="FF0000"/>
                </a:solidFill>
                <a:latin typeface="Times New Roman" panose="02020603050405020304" pitchFamily="18" charset="0"/>
                <a:cs typeface="Times New Roman" panose="02020603050405020304" pitchFamily="18" charset="0"/>
              </a:rPr>
              <a:t> ì</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74922" y="2169414"/>
            <a:ext cx="1914258"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ê</a:t>
            </a:r>
            <a:r>
              <a:rPr lang="en-US" sz="3200" smtClean="0">
                <a:solidFill>
                  <a:srgbClr val="FF0000"/>
                </a:solidFill>
                <a:latin typeface="Times New Roman" panose="02020603050405020304" pitchFamily="18" charset="0"/>
                <a:cs typeface="Times New Roman" panose="02020603050405020304" pitchFamily="18" charset="0"/>
              </a:rPr>
              <a:t>m đềm</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06467" y="5742774"/>
            <a:ext cx="6503350" cy="584775"/>
          </a:xfrm>
          <a:prstGeom prst="rect">
            <a:avLst/>
          </a:prstGeom>
          <a:solidFill>
            <a:schemeClr val="accent2"/>
          </a:solidFill>
        </p:spPr>
        <p:txBody>
          <a:bodyPr wrap="square" rtlCol="0">
            <a:spAutoFit/>
          </a:bodyPr>
          <a:lstStyle/>
          <a:p>
            <a:r>
              <a:rPr lang="nl-NL" sz="3200">
                <a:latin typeface="Times New Roman" panose="02020603050405020304" pitchFamily="18" charset="0"/>
                <a:cs typeface="Times New Roman" panose="02020603050405020304" pitchFamily="18" charset="0"/>
              </a:rPr>
              <a:t>T</a:t>
            </a:r>
            <a:r>
              <a:rPr lang="en-US" sz="3200">
                <a:latin typeface="Times New Roman" panose="02020603050405020304" pitchFamily="18" charset="0"/>
                <a:cs typeface="Times New Roman" panose="02020603050405020304" pitchFamily="18" charset="0"/>
              </a:rPr>
              <a:t>ừ tượng thanh: ậm ì, êm đềm, lạc </a:t>
            </a:r>
            <a:r>
              <a:rPr lang="en-US" sz="3200" smtClean="0">
                <a:latin typeface="Times New Roman" panose="02020603050405020304" pitchFamily="18" charset="0"/>
                <a:cs typeface="Times New Roman" panose="02020603050405020304" pitchFamily="18" charset="0"/>
              </a:rPr>
              <a:t>cạc</a:t>
            </a:r>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475718" y="3142209"/>
            <a:ext cx="1914258"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a:t>
            </a:r>
            <a:r>
              <a:rPr lang="en-US" sz="3200" smtClean="0">
                <a:solidFill>
                  <a:srgbClr val="FF0000"/>
                </a:solidFill>
                <a:latin typeface="Times New Roman" panose="02020603050405020304" pitchFamily="18" charset="0"/>
                <a:cs typeface="Times New Roman" panose="02020603050405020304" pitchFamily="18" charset="0"/>
              </a:rPr>
              <a:t>ạc cạc</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475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4760" y="1307506"/>
            <a:ext cx="10468598" cy="37516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Tác dụng:</a:t>
            </a:r>
            <a:r>
              <a:rPr lang="en-US" sz="3200">
                <a:latin typeface="Times New Roman" panose="02020603050405020304" pitchFamily="18" charset="0"/>
                <a:cs typeface="Times New Roman" panose="02020603050405020304" pitchFamily="18" charset="0"/>
              </a:rPr>
              <a:t>  các từ tượng hình và tượng thanh được sử dụng trong đoạn văn đã góp phần khắc họa khung cảnh một buổi chợ quê Nam Bộ với những hình ảnh bình dị, gần gũi và âm thanh sinh động. Đồng thời các từ tượng hình và từ tượng thanh này cũng đem đến màu sắc Nam Bộ cho đoạn văn.</a:t>
            </a:r>
          </a:p>
        </p:txBody>
      </p:sp>
    </p:spTree>
    <p:extLst>
      <p:ext uri="{BB962C8B-B14F-4D97-AF65-F5344CB8AC3E}">
        <p14:creationId xmlns:p14="http://schemas.microsoft.com/office/powerpoint/2010/main" val="280215210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9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967740"/>
            <a:ext cx="11871960" cy="58902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Chỉ ra các từ tượng hình và từ tượng thanh trong những trường hợp sau:</a:t>
            </a:r>
          </a:p>
          <a:p>
            <a:r>
              <a:rPr lang="vi-VN" sz="2800">
                <a:latin typeface="Times New Roman" panose="02020603050405020304" pitchFamily="18" charset="0"/>
                <a:cs typeface="Times New Roman" panose="02020603050405020304" pitchFamily="18" charset="0"/>
              </a:rPr>
              <a:t>a. Ao thu lạnh lẽo nước trong veo, </a:t>
            </a:r>
          </a:p>
          <a:p>
            <a:r>
              <a:rPr lang="vi-VN" sz="2800">
                <a:latin typeface="Times New Roman" panose="02020603050405020304" pitchFamily="18" charset="0"/>
                <a:cs typeface="Times New Roman" panose="02020603050405020304" pitchFamily="18" charset="0"/>
              </a:rPr>
              <a:t>Một chiếc thuyền câu bé tẻo teo. </a:t>
            </a:r>
          </a:p>
          <a:p>
            <a:r>
              <a:rPr lang="vi-VN" sz="2800">
                <a:latin typeface="Times New Roman" panose="02020603050405020304" pitchFamily="18" charset="0"/>
                <a:cs typeface="Times New Roman" panose="02020603050405020304" pitchFamily="18" charset="0"/>
              </a:rPr>
              <a:t>[...] Tầng mây lơ lửng trời xanh ngắt, </a:t>
            </a:r>
          </a:p>
          <a:p>
            <a:r>
              <a:rPr lang="vi-VN" sz="2800">
                <a:latin typeface="Times New Roman" panose="02020603050405020304" pitchFamily="18" charset="0"/>
                <a:cs typeface="Times New Roman" panose="02020603050405020304" pitchFamily="18" charset="0"/>
              </a:rPr>
              <a:t>Ngõ trúc quanh co khách vắng teo. </a:t>
            </a:r>
          </a:p>
          <a:p>
            <a:r>
              <a:rPr lang="vi-VN" sz="2800">
                <a:latin typeface="Times New Roman" panose="02020603050405020304" pitchFamily="18" charset="0"/>
                <a:cs typeface="Times New Roman" panose="02020603050405020304" pitchFamily="18" charset="0"/>
              </a:rPr>
              <a:t>( Nguyễn Khuyến, Thu điếu)</a:t>
            </a:r>
          </a:p>
          <a:p>
            <a:r>
              <a:rPr lang="vi-VN" sz="2800">
                <a:latin typeface="Times New Roman" panose="02020603050405020304" pitchFamily="18" charset="0"/>
                <a:cs typeface="Times New Roman" panose="02020603050405020304" pitchFamily="18" charset="0"/>
              </a:rPr>
              <a:t>b. Líu lo kia giọng vàng anh </a:t>
            </a:r>
          </a:p>
          <a:p>
            <a:r>
              <a:rPr lang="vi-VN" sz="2800">
                <a:latin typeface="Times New Roman" panose="02020603050405020304" pitchFamily="18" charset="0"/>
                <a:cs typeface="Times New Roman" panose="02020603050405020304" pitchFamily="18" charset="0"/>
              </a:rPr>
              <a:t>Mùa xuân vắt vẻo trên nhành lộc non. </a:t>
            </a:r>
          </a:p>
          <a:p>
            <a:r>
              <a:rPr lang="vi-VN" sz="2800">
                <a:latin typeface="Times New Roman" panose="02020603050405020304" pitchFamily="18" charset="0"/>
                <a:cs typeface="Times New Roman" panose="02020603050405020304" pitchFamily="18" charset="0"/>
              </a:rPr>
              <a:t>( Ngô Văn Phú, Mùa xuân) </a:t>
            </a:r>
          </a:p>
          <a:p>
            <a:r>
              <a:rPr lang="vi-VN" sz="2800">
                <a:latin typeface="Times New Roman" panose="02020603050405020304" pitchFamily="18" charset="0"/>
                <a:cs typeface="Times New Roman" panose="02020603050405020304" pitchFamily="18" charset="0"/>
              </a:rPr>
              <a:t>c. Tôi không nhớ tôi đã nghe tiếng chồi non tách vỏ vào lúc nào, tôi cũng không nhớ tôi đã nghe tiếng chim lích chích mổ hạt từ đâu, nhưng tôi cảm nhận tất cả một cách rõ rệt trong từng mạch máu đang phập phồng bên dưới làn da. </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Nguyễn Nhật Ánh, Tôi là Bê - tô) </a:t>
            </a: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TẬP 1</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1095" y="540586"/>
          <a:ext cx="11989749" cy="5120640"/>
        </p:xfrm>
        <a:graphic>
          <a:graphicData uri="http://schemas.openxmlformats.org/drawingml/2006/table">
            <a:tbl>
              <a:tblPr firstRow="1" firstCol="1" bandRow="1">
                <a:tableStyleId>{5C22544A-7EE6-4342-B048-85BDC9FD1C3A}</a:tableStyleId>
              </a:tblPr>
              <a:tblGrid>
                <a:gridCol w="4948015">
                  <a:extLst>
                    <a:ext uri="{9D8B030D-6E8A-4147-A177-3AD203B41FA5}">
                      <a16:colId xmlns:a16="http://schemas.microsoft.com/office/drawing/2014/main" val="709177827"/>
                    </a:ext>
                  </a:extLst>
                </a:gridCol>
                <a:gridCol w="3119215">
                  <a:extLst>
                    <a:ext uri="{9D8B030D-6E8A-4147-A177-3AD203B41FA5}">
                      <a16:colId xmlns:a16="http://schemas.microsoft.com/office/drawing/2014/main" val="1747083420"/>
                    </a:ext>
                  </a:extLst>
                </a:gridCol>
                <a:gridCol w="3922519">
                  <a:extLst>
                    <a:ext uri="{9D8B030D-6E8A-4147-A177-3AD203B41FA5}">
                      <a16:colId xmlns:a16="http://schemas.microsoft.com/office/drawing/2014/main" val="3075627868"/>
                    </a:ext>
                  </a:extLst>
                </a:gridCol>
              </a:tblGrid>
              <a:tr h="386786">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Ngữ liệu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Từ tượng hình, từ tượng thanh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smtClean="0">
                          <a:solidFill>
                            <a:schemeClr val="tx1"/>
                          </a:solidFill>
                          <a:effectLst/>
                          <a:latin typeface="Times New Roman" panose="02020603050405020304" pitchFamily="18" charset="0"/>
                          <a:cs typeface="Times New Roman" panose="02020603050405020304" pitchFamily="18" charset="0"/>
                        </a:rPr>
                        <a:t>Giải</a:t>
                      </a:r>
                      <a:r>
                        <a:rPr lang="en-US" sz="2800" baseline="0" smtClean="0">
                          <a:solidFill>
                            <a:schemeClr val="tx1"/>
                          </a:solidFill>
                          <a:effectLst/>
                          <a:latin typeface="Times New Roman" panose="02020603050405020304" pitchFamily="18" charset="0"/>
                          <a:cs typeface="Times New Roman" panose="02020603050405020304" pitchFamily="18" charset="0"/>
                        </a:rPr>
                        <a:t> nghĩa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2587689234"/>
                  </a:ext>
                </a:extLst>
              </a:tr>
              <a:tr h="1450446">
                <a:tc>
                  <a:txBody>
                    <a:bodyPr/>
                    <a:lstStyle/>
                    <a:p>
                      <a:r>
                        <a:rPr lang="vi-VN" sz="2800" smtClean="0">
                          <a:solidFill>
                            <a:schemeClr val="tx1"/>
                          </a:solidFill>
                          <a:latin typeface="Times New Roman" panose="02020603050405020304" pitchFamily="18" charset="0"/>
                          <a:cs typeface="Times New Roman" panose="02020603050405020304" pitchFamily="18" charset="0"/>
                        </a:rPr>
                        <a:t>a. Ao thu lạnh lẽo nước trong veo, </a:t>
                      </a:r>
                    </a:p>
                    <a:p>
                      <a:r>
                        <a:rPr lang="vi-VN" sz="2800" smtClean="0">
                          <a:solidFill>
                            <a:schemeClr val="tx1"/>
                          </a:solidFill>
                          <a:latin typeface="Times New Roman" panose="02020603050405020304" pitchFamily="18" charset="0"/>
                          <a:cs typeface="Times New Roman" panose="02020603050405020304" pitchFamily="18" charset="0"/>
                        </a:rPr>
                        <a:t>Một chiếc thuyền câu bé tẻo teo. </a:t>
                      </a:r>
                    </a:p>
                    <a:p>
                      <a:r>
                        <a:rPr lang="vi-VN" sz="2800" smtClean="0">
                          <a:solidFill>
                            <a:schemeClr val="tx1"/>
                          </a:solidFill>
                          <a:latin typeface="Times New Roman" panose="02020603050405020304" pitchFamily="18" charset="0"/>
                          <a:cs typeface="Times New Roman" panose="02020603050405020304" pitchFamily="18" charset="0"/>
                        </a:rPr>
                        <a:t>[...] Tầng mây lơ lửng trời xanh ngắt, </a:t>
                      </a:r>
                    </a:p>
                    <a:p>
                      <a:r>
                        <a:rPr lang="vi-VN" sz="2800" smtClean="0">
                          <a:solidFill>
                            <a:schemeClr val="tx1"/>
                          </a:solidFill>
                          <a:latin typeface="Times New Roman" panose="02020603050405020304" pitchFamily="18" charset="0"/>
                          <a:cs typeface="Times New Roman" panose="02020603050405020304" pitchFamily="18" charset="0"/>
                        </a:rPr>
                        <a:t>Ngõ trúc quanh co khách vắng teo. </a:t>
                      </a:r>
                    </a:p>
                    <a:p>
                      <a:r>
                        <a:rPr lang="vi-VN" sz="2800" smtClean="0">
                          <a:solidFill>
                            <a:schemeClr val="tx1"/>
                          </a:solidFill>
                          <a:latin typeface="Times New Roman" panose="02020603050405020304" pitchFamily="18" charset="0"/>
                          <a:cs typeface="Times New Roman" panose="02020603050405020304" pitchFamily="18" charset="0"/>
                        </a:rPr>
                        <a:t>( Nguyễn Khuyến, Thu điếu)</a:t>
                      </a:r>
                    </a:p>
                    <a:p>
                      <a:pPr algn="ctr">
                        <a:lnSpc>
                          <a:spcPct val="100000"/>
                        </a:lnSpc>
                        <a:spcAft>
                          <a:spcPts val="0"/>
                        </a:spcAft>
                      </a:pP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1146560038"/>
                  </a:ext>
                </a:extLst>
              </a:tr>
            </a:tbl>
          </a:graphicData>
        </a:graphic>
      </p:graphicFrame>
      <p:sp>
        <p:nvSpPr>
          <p:cNvPr id="4" name="TextBox 3"/>
          <p:cNvSpPr txBox="1"/>
          <p:nvPr/>
        </p:nvSpPr>
        <p:spPr>
          <a:xfrm>
            <a:off x="5255664" y="2982482"/>
            <a:ext cx="2623558" cy="1384995"/>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Từ tượng hình: </a:t>
            </a:r>
            <a:r>
              <a:rPr lang="en-US" sz="2800" smtClean="0">
                <a:solidFill>
                  <a:srgbClr val="FF0000"/>
                </a:solidFill>
                <a:latin typeface="Times New Roman" panose="02020603050405020304" pitchFamily="18" charset="0"/>
                <a:cs typeface="Times New Roman" panose="02020603050405020304" pitchFamily="18" charset="0"/>
              </a:rPr>
              <a:t>tẻo teo, lơ lửng, </a:t>
            </a:r>
            <a:r>
              <a:rPr lang="en-US" sz="2800" smtClean="0">
                <a:solidFill>
                  <a:srgbClr val="FF0000"/>
                </a:solidFill>
                <a:latin typeface="Times New Roman" panose="02020603050405020304" pitchFamily="18" charset="0"/>
                <a:cs typeface="Times New Roman" panose="02020603050405020304" pitchFamily="18" charset="0"/>
              </a:rPr>
              <a:t>quanh </a:t>
            </a:r>
            <a:r>
              <a:rPr lang="en-US" sz="2800">
                <a:solidFill>
                  <a:srgbClr val="FF0000"/>
                </a:solidFill>
                <a:latin typeface="Times New Roman" panose="02020603050405020304" pitchFamily="18" charset="0"/>
                <a:cs typeface="Times New Roman" panose="02020603050405020304" pitchFamily="18" charset="0"/>
              </a:rPr>
              <a:t>co</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97967" y="1532261"/>
            <a:ext cx="3708874" cy="4585871"/>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tẻo </a:t>
            </a:r>
            <a:r>
              <a:rPr lang="en-US" sz="2800" smtClean="0">
                <a:solidFill>
                  <a:srgbClr val="FF0000"/>
                </a:solidFill>
                <a:latin typeface="Times New Roman" panose="02020603050405020304" pitchFamily="18" charset="0"/>
                <a:cs typeface="Times New Roman" panose="02020603050405020304" pitchFamily="18" charset="0"/>
              </a:rPr>
              <a:t>teo: </a:t>
            </a:r>
            <a:r>
              <a:rPr lang="en-US" sz="2800" smtClean="0">
                <a:latin typeface="Times New Roman" panose="02020603050405020304" pitchFamily="18" charset="0"/>
                <a:cs typeface="Times New Roman" panose="02020603050405020304" pitchFamily="18" charset="0"/>
              </a:rPr>
              <a:t>quá nhỏ bé đến mức như không đáng kể</a:t>
            </a:r>
          </a:p>
          <a:p>
            <a:r>
              <a:rPr lang="en-US" sz="2800" smtClean="0">
                <a:solidFill>
                  <a:srgbClr val="FF0000"/>
                </a:solidFill>
                <a:latin typeface="Times New Roman" panose="02020603050405020304" pitchFamily="18" charset="0"/>
                <a:cs typeface="Times New Roman" panose="02020603050405020304" pitchFamily="18" charset="0"/>
              </a:rPr>
              <a:t>Lơ lửng: </a:t>
            </a:r>
            <a:r>
              <a:rPr lang="en-US" sz="2800" smtClean="0">
                <a:latin typeface="Times New Roman" panose="02020603050405020304" pitchFamily="18" charset="0"/>
                <a:cs typeface="Times New Roman" panose="02020603050405020304" pitchFamily="18" charset="0"/>
              </a:rPr>
              <a:t>trạng thái di động nhẹ ở khoảng giữa, lưng chừng, không bám dính vào đâu</a:t>
            </a:r>
          </a:p>
          <a:p>
            <a:r>
              <a:rPr lang="en-US" sz="3200">
                <a:solidFill>
                  <a:srgbClr val="FF0000"/>
                </a:solidFill>
                <a:latin typeface="Times New Roman" panose="02020603050405020304" pitchFamily="18" charset="0"/>
                <a:cs typeface="Times New Roman" panose="02020603050405020304" pitchFamily="18" charset="0"/>
              </a:rPr>
              <a:t>Quanh co: </a:t>
            </a:r>
            <a:r>
              <a:rPr lang="en-US" sz="3200">
                <a:latin typeface="Times New Roman" panose="02020603050405020304" pitchFamily="18" charset="0"/>
                <a:cs typeface="Times New Roman" panose="02020603050405020304" pitchFamily="18" charset="0"/>
              </a:rPr>
              <a:t>có nhiều vòng lượn, uốn khúc, không thẳng</a:t>
            </a:r>
          </a:p>
          <a:p>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236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2548782"/>
              </p:ext>
            </p:extLst>
          </p:nvPr>
        </p:nvGraphicFramePr>
        <p:xfrm>
          <a:off x="111095" y="540586"/>
          <a:ext cx="11989749" cy="4267200"/>
        </p:xfrm>
        <a:graphic>
          <a:graphicData uri="http://schemas.openxmlformats.org/drawingml/2006/table">
            <a:tbl>
              <a:tblPr firstRow="1" firstCol="1" bandRow="1">
                <a:tableStyleId>{5C22544A-7EE6-4342-B048-85BDC9FD1C3A}</a:tableStyleId>
              </a:tblPr>
              <a:tblGrid>
                <a:gridCol w="4598065">
                  <a:extLst>
                    <a:ext uri="{9D8B030D-6E8A-4147-A177-3AD203B41FA5}">
                      <a16:colId xmlns:a16="http://schemas.microsoft.com/office/drawing/2014/main" val="709177827"/>
                    </a:ext>
                  </a:extLst>
                </a:gridCol>
                <a:gridCol w="3469165">
                  <a:extLst>
                    <a:ext uri="{9D8B030D-6E8A-4147-A177-3AD203B41FA5}">
                      <a16:colId xmlns:a16="http://schemas.microsoft.com/office/drawing/2014/main" val="1747083420"/>
                    </a:ext>
                  </a:extLst>
                </a:gridCol>
                <a:gridCol w="3922519">
                  <a:extLst>
                    <a:ext uri="{9D8B030D-6E8A-4147-A177-3AD203B41FA5}">
                      <a16:colId xmlns:a16="http://schemas.microsoft.com/office/drawing/2014/main" val="3075627868"/>
                    </a:ext>
                  </a:extLst>
                </a:gridCol>
              </a:tblGrid>
              <a:tr h="386786">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Ngữ liệu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Từ tượng hình, từ tượng thanh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smtClean="0">
                          <a:solidFill>
                            <a:schemeClr val="tx1"/>
                          </a:solidFill>
                          <a:effectLst/>
                          <a:latin typeface="Times New Roman" panose="02020603050405020304" pitchFamily="18" charset="0"/>
                          <a:cs typeface="Times New Roman" panose="02020603050405020304" pitchFamily="18" charset="0"/>
                        </a:rPr>
                        <a:t>Giải</a:t>
                      </a:r>
                      <a:r>
                        <a:rPr lang="en-US" sz="2800" baseline="0" smtClean="0">
                          <a:solidFill>
                            <a:schemeClr val="tx1"/>
                          </a:solidFill>
                          <a:effectLst/>
                          <a:latin typeface="Times New Roman" panose="02020603050405020304" pitchFamily="18" charset="0"/>
                          <a:cs typeface="Times New Roman" panose="02020603050405020304" pitchFamily="18" charset="0"/>
                        </a:rPr>
                        <a:t> nghĩa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2587689234"/>
                  </a:ext>
                </a:extLst>
              </a:tr>
              <a:tr h="1450446">
                <a:tc>
                  <a:txBody>
                    <a:bodyPr/>
                    <a:lstStyle/>
                    <a:p>
                      <a:r>
                        <a:rPr lang="vi-VN" sz="2800" smtClean="0">
                          <a:solidFill>
                            <a:schemeClr val="tx1"/>
                          </a:solidFill>
                          <a:latin typeface="Times New Roman" panose="02020603050405020304" pitchFamily="18" charset="0"/>
                          <a:cs typeface="Times New Roman" panose="02020603050405020304" pitchFamily="18" charset="0"/>
                        </a:rPr>
                        <a:t>b. Líu lo kia giọng vàng anh </a:t>
                      </a:r>
                    </a:p>
                    <a:p>
                      <a:r>
                        <a:rPr lang="vi-VN" sz="2800" smtClean="0">
                          <a:solidFill>
                            <a:schemeClr val="tx1"/>
                          </a:solidFill>
                          <a:latin typeface="Times New Roman" panose="02020603050405020304" pitchFamily="18" charset="0"/>
                          <a:cs typeface="Times New Roman" panose="02020603050405020304" pitchFamily="18" charset="0"/>
                        </a:rPr>
                        <a:t>Mùa xuân vắt vẻo trên nhành lộc non. </a:t>
                      </a:r>
                    </a:p>
                    <a:p>
                      <a:r>
                        <a:rPr lang="vi-VN" sz="2800" smtClean="0">
                          <a:solidFill>
                            <a:schemeClr val="tx1"/>
                          </a:solidFill>
                          <a:latin typeface="Times New Roman" panose="02020603050405020304" pitchFamily="18" charset="0"/>
                          <a:cs typeface="Times New Roman" panose="02020603050405020304" pitchFamily="18" charset="0"/>
                        </a:rPr>
                        <a:t>( Ngô Văn Phú, Mùa xuân) </a:t>
                      </a:r>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vi-VN" sz="2800">
                        <a:solidFill>
                          <a:schemeClr val="tx1"/>
                        </a:solidFill>
                        <a:latin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1146560038"/>
                  </a:ext>
                </a:extLst>
              </a:tr>
            </a:tbl>
          </a:graphicData>
        </a:graphic>
      </p:graphicFrame>
      <p:sp>
        <p:nvSpPr>
          <p:cNvPr id="4" name="TextBox 3"/>
          <p:cNvSpPr txBox="1"/>
          <p:nvPr/>
        </p:nvSpPr>
        <p:spPr>
          <a:xfrm>
            <a:off x="4945380" y="1793762"/>
            <a:ext cx="2933842" cy="2677656"/>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T</a:t>
            </a:r>
            <a:r>
              <a:rPr lang="en-US" sz="2800" smtClean="0">
                <a:solidFill>
                  <a:srgbClr val="FF0000"/>
                </a:solidFill>
                <a:latin typeface="Times New Roman" panose="02020603050405020304" pitchFamily="18" charset="0"/>
                <a:cs typeface="Times New Roman" panose="02020603050405020304" pitchFamily="18" charset="0"/>
              </a:rPr>
              <a:t>ừ </a:t>
            </a:r>
            <a:r>
              <a:rPr lang="en-US" sz="2800">
                <a:solidFill>
                  <a:srgbClr val="FF0000"/>
                </a:solidFill>
                <a:latin typeface="Times New Roman" panose="02020603050405020304" pitchFamily="18" charset="0"/>
                <a:cs typeface="Times New Roman" panose="02020603050405020304" pitchFamily="18" charset="0"/>
              </a:rPr>
              <a:t>tượng </a:t>
            </a:r>
            <a:r>
              <a:rPr lang="en-US" sz="2800" smtClean="0">
                <a:solidFill>
                  <a:srgbClr val="FF0000"/>
                </a:solidFill>
                <a:latin typeface="Times New Roman" panose="02020603050405020304" pitchFamily="18" charset="0"/>
                <a:cs typeface="Times New Roman" panose="02020603050405020304" pitchFamily="18" charset="0"/>
              </a:rPr>
              <a:t>thanh</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líu lo</a:t>
            </a:r>
          </a:p>
          <a:p>
            <a:r>
              <a:rPr lang="en-US" sz="2800">
                <a:solidFill>
                  <a:srgbClr val="FF0000"/>
                </a:solidFill>
                <a:latin typeface="Times New Roman" panose="02020603050405020304" pitchFamily="18" charset="0"/>
                <a:cs typeface="Times New Roman" panose="02020603050405020304" pitchFamily="18" charset="0"/>
              </a:rPr>
              <a:t>Từ tượng hình: </a:t>
            </a:r>
            <a:r>
              <a:rPr lang="en-US" sz="2800">
                <a:latin typeface="Times New Roman" panose="02020603050405020304" pitchFamily="18" charset="0"/>
                <a:cs typeface="Times New Roman" panose="02020603050405020304" pitchFamily="18" charset="0"/>
              </a:rPr>
              <a:t>vắt vẻo</a:t>
            </a:r>
          </a:p>
          <a:p>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82727" y="1415100"/>
            <a:ext cx="3708874" cy="3600986"/>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líu lo: </a:t>
            </a:r>
            <a:r>
              <a:rPr lang="en-US" sz="3200" smtClean="0">
                <a:latin typeface="Times New Roman" panose="02020603050405020304" pitchFamily="18" charset="0"/>
                <a:cs typeface="Times New Roman" panose="02020603050405020304" pitchFamily="18" charset="0"/>
              </a:rPr>
              <a:t>nhiều âm thanh cao và ríu vào nhau nghe vui tai</a:t>
            </a:r>
          </a:p>
          <a:p>
            <a:r>
              <a:rPr lang="en-US" sz="3200">
                <a:solidFill>
                  <a:srgbClr val="FF0000"/>
                </a:solidFill>
                <a:latin typeface="Times New Roman" panose="02020603050405020304" pitchFamily="18" charset="0"/>
                <a:cs typeface="Times New Roman" panose="02020603050405020304" pitchFamily="18" charset="0"/>
              </a:rPr>
              <a:t>vắt </a:t>
            </a:r>
            <a:r>
              <a:rPr lang="en-US" sz="3200" smtClean="0">
                <a:solidFill>
                  <a:srgbClr val="FF0000"/>
                </a:solidFill>
                <a:latin typeface="Times New Roman" panose="02020603050405020304" pitchFamily="18" charset="0"/>
                <a:cs typeface="Times New Roman" panose="02020603050405020304" pitchFamily="18" charset="0"/>
              </a:rPr>
              <a:t>vẻo: </a:t>
            </a:r>
            <a:r>
              <a:rPr lang="en-US" sz="3200" smtClean="0">
                <a:latin typeface="Times New Roman" panose="02020603050405020304" pitchFamily="18" charset="0"/>
                <a:cs typeface="Times New Roman" panose="02020603050405020304" pitchFamily="18" charset="0"/>
              </a:rPr>
              <a:t>ở vị trí cao nhưng không có chỗ dựa</a:t>
            </a:r>
            <a:endParaRPr lang="en-US" sz="3200">
              <a:latin typeface="Times New Roman" panose="02020603050405020304" pitchFamily="18" charset="0"/>
              <a:cs typeface="Times New Roman" panose="02020603050405020304" pitchFamily="18" charset="0"/>
            </a:endParaRPr>
          </a:p>
          <a:p>
            <a:endParaRPr lang="en-US">
              <a:solidFill>
                <a:srgbClr val="FF0000"/>
              </a:solidFill>
              <a:latin typeface="Times New Roman" panose="02020603050405020304" pitchFamily="18" charset="0"/>
              <a:cs typeface="Times New Roman" panose="02020603050405020304" pitchFamily="18" charset="0"/>
            </a:endParaRPr>
          </a:p>
          <a:p>
            <a:endParaRPr lang="en-US">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129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0781701"/>
              </p:ext>
            </p:extLst>
          </p:nvPr>
        </p:nvGraphicFramePr>
        <p:xfrm>
          <a:off x="190216" y="319606"/>
          <a:ext cx="12001784" cy="5974080"/>
        </p:xfrm>
        <a:graphic>
          <a:graphicData uri="http://schemas.openxmlformats.org/drawingml/2006/table">
            <a:tbl>
              <a:tblPr firstRow="1" firstCol="1" bandRow="1">
                <a:tableStyleId>{5C22544A-7EE6-4342-B048-85BDC9FD1C3A}</a:tableStyleId>
              </a:tblPr>
              <a:tblGrid>
                <a:gridCol w="4610100">
                  <a:extLst>
                    <a:ext uri="{9D8B030D-6E8A-4147-A177-3AD203B41FA5}">
                      <a16:colId xmlns:a16="http://schemas.microsoft.com/office/drawing/2014/main" val="709177827"/>
                    </a:ext>
                  </a:extLst>
                </a:gridCol>
                <a:gridCol w="3469165">
                  <a:extLst>
                    <a:ext uri="{9D8B030D-6E8A-4147-A177-3AD203B41FA5}">
                      <a16:colId xmlns:a16="http://schemas.microsoft.com/office/drawing/2014/main" val="1747083420"/>
                    </a:ext>
                  </a:extLst>
                </a:gridCol>
                <a:gridCol w="3922519">
                  <a:extLst>
                    <a:ext uri="{9D8B030D-6E8A-4147-A177-3AD203B41FA5}">
                      <a16:colId xmlns:a16="http://schemas.microsoft.com/office/drawing/2014/main" val="3075627868"/>
                    </a:ext>
                  </a:extLst>
                </a:gridCol>
              </a:tblGrid>
              <a:tr h="386786">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Ngữ liệu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Từ tượng hình, từ tượng thanh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smtClean="0">
                          <a:solidFill>
                            <a:schemeClr val="tx1"/>
                          </a:solidFill>
                          <a:effectLst/>
                          <a:latin typeface="Times New Roman" panose="02020603050405020304" pitchFamily="18" charset="0"/>
                          <a:cs typeface="Times New Roman" panose="02020603050405020304" pitchFamily="18" charset="0"/>
                        </a:rPr>
                        <a:t>Giải</a:t>
                      </a:r>
                      <a:r>
                        <a:rPr lang="en-US" sz="2800" baseline="0" smtClean="0">
                          <a:solidFill>
                            <a:schemeClr val="tx1"/>
                          </a:solidFill>
                          <a:effectLst/>
                          <a:latin typeface="Times New Roman" panose="02020603050405020304" pitchFamily="18" charset="0"/>
                          <a:cs typeface="Times New Roman" panose="02020603050405020304" pitchFamily="18" charset="0"/>
                        </a:rPr>
                        <a:t> nghĩa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2587689234"/>
                  </a:ext>
                </a:extLst>
              </a:tr>
              <a:tr h="1450446">
                <a:tc>
                  <a:txBody>
                    <a:bodyPr/>
                    <a:lstStyle/>
                    <a:p>
                      <a:r>
                        <a:rPr lang="vi-VN" sz="2800" smtClean="0">
                          <a:solidFill>
                            <a:schemeClr val="tx1"/>
                          </a:solidFill>
                          <a:latin typeface="Times New Roman" panose="02020603050405020304" pitchFamily="18" charset="0"/>
                          <a:cs typeface="Times New Roman" panose="02020603050405020304" pitchFamily="18" charset="0"/>
                        </a:rPr>
                        <a:t>c</a:t>
                      </a:r>
                      <a:r>
                        <a:rPr lang="vi-VN" sz="2800" b="0" smtClean="0">
                          <a:solidFill>
                            <a:schemeClr val="tx1"/>
                          </a:solidFill>
                          <a:latin typeface="Times New Roman" panose="02020603050405020304" pitchFamily="18" charset="0"/>
                          <a:cs typeface="Times New Roman" panose="02020603050405020304" pitchFamily="18" charset="0"/>
                        </a:rPr>
                        <a:t>. Tôi không nhớ tôi đã nghe tiếng chồi non tách vỏ vào lúc nào, tôi cũng không nhớ tôi đã nghe tiếng chim lích chích mổ hạt từ đâu, nhưng tôi cảm nhận tất cả một cách rõ rệt trong từng mạch máu đang phập phồng bên dưới làn da. ( Nguyễn Nhật Ánh, Tôi là Bê - tô)</a:t>
                      </a:r>
                      <a:r>
                        <a:rPr lang="vi-VN" sz="2800" b="0" smtClean="0">
                          <a:latin typeface="Times New Roman" panose="02020603050405020304" pitchFamily="18" charset="0"/>
                          <a:cs typeface="Times New Roman" panose="02020603050405020304" pitchFamily="18" charset="0"/>
                        </a:rPr>
                        <a:t> </a:t>
                      </a:r>
                    </a:p>
                    <a:p>
                      <a:r>
                        <a:rPr lang="vi-VN" sz="2800" smtClean="0">
                          <a:solidFill>
                            <a:schemeClr val="tx1"/>
                          </a:solidFill>
                          <a:latin typeface="Times New Roman" panose="02020603050405020304" pitchFamily="18" charset="0"/>
                          <a:cs typeface="Times New Roman" panose="02020603050405020304" pitchFamily="18" charset="0"/>
                        </a:rPr>
                        <a:t> </a:t>
                      </a:r>
                      <a:endParaRPr lang="en-US" sz="2800" smtClean="0">
                        <a:solidFill>
                          <a:schemeClr val="tx1"/>
                        </a:solidFill>
                        <a:latin typeface="Times New Roman" panose="02020603050405020304" pitchFamily="18" charset="0"/>
                        <a:cs typeface="Times New Roman" panose="02020603050405020304" pitchFamily="18" charset="0"/>
                      </a:endParaRPr>
                    </a:p>
                    <a:p>
                      <a:endParaRPr lang="vi-VN" sz="2800">
                        <a:solidFill>
                          <a:schemeClr val="tx1"/>
                        </a:solidFill>
                        <a:latin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1146560038"/>
                  </a:ext>
                </a:extLst>
              </a:tr>
            </a:tbl>
          </a:graphicData>
        </a:graphic>
      </p:graphicFrame>
      <p:sp>
        <p:nvSpPr>
          <p:cNvPr id="4" name="TextBox 3"/>
          <p:cNvSpPr txBox="1"/>
          <p:nvPr/>
        </p:nvSpPr>
        <p:spPr>
          <a:xfrm>
            <a:off x="4945380" y="1793762"/>
            <a:ext cx="2933842" cy="2246769"/>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T</a:t>
            </a:r>
            <a:r>
              <a:rPr lang="en-US" sz="2800" smtClean="0">
                <a:solidFill>
                  <a:srgbClr val="FF0000"/>
                </a:solidFill>
                <a:latin typeface="Times New Roman" panose="02020603050405020304" pitchFamily="18" charset="0"/>
                <a:cs typeface="Times New Roman" panose="02020603050405020304" pitchFamily="18" charset="0"/>
              </a:rPr>
              <a:t>ừ </a:t>
            </a:r>
            <a:r>
              <a:rPr lang="en-US" sz="2800">
                <a:solidFill>
                  <a:srgbClr val="FF0000"/>
                </a:solidFill>
                <a:latin typeface="Times New Roman" panose="02020603050405020304" pitchFamily="18" charset="0"/>
                <a:cs typeface="Times New Roman" panose="02020603050405020304" pitchFamily="18" charset="0"/>
              </a:rPr>
              <a:t>tượng </a:t>
            </a:r>
            <a:r>
              <a:rPr lang="en-US" sz="2800" smtClean="0">
                <a:solidFill>
                  <a:srgbClr val="FF0000"/>
                </a:solidFill>
                <a:latin typeface="Times New Roman" panose="02020603050405020304" pitchFamily="18" charset="0"/>
                <a:cs typeface="Times New Roman" panose="02020603050405020304" pitchFamily="18" charset="0"/>
              </a:rPr>
              <a:t>thanh</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lích </a:t>
            </a:r>
            <a:r>
              <a:rPr lang="en-US" sz="2800" smtClean="0">
                <a:latin typeface="Times New Roman" panose="02020603050405020304" pitchFamily="18" charset="0"/>
                <a:cs typeface="Times New Roman" panose="02020603050405020304" pitchFamily="18" charset="0"/>
              </a:rPr>
              <a:t>chích”</a:t>
            </a:r>
          </a:p>
          <a:p>
            <a:r>
              <a:rPr lang="en-US" sz="2800" smtClean="0">
                <a:solidFill>
                  <a:srgbClr val="FF0000"/>
                </a:solidFill>
                <a:latin typeface="Times New Roman" panose="02020603050405020304" pitchFamily="18" charset="0"/>
                <a:cs typeface="Times New Roman" panose="02020603050405020304" pitchFamily="18" charset="0"/>
              </a:rPr>
              <a:t>Từ </a:t>
            </a:r>
            <a:r>
              <a:rPr lang="en-US" sz="2800">
                <a:solidFill>
                  <a:srgbClr val="FF0000"/>
                </a:solidFill>
                <a:latin typeface="Times New Roman" panose="02020603050405020304" pitchFamily="18" charset="0"/>
                <a:cs typeface="Times New Roman" panose="02020603050405020304" pitchFamily="18" charset="0"/>
              </a:rPr>
              <a:t>tượng hình</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phập </a:t>
            </a:r>
            <a:r>
              <a:rPr lang="en-US" sz="2800" smtClean="0">
                <a:latin typeface="Times New Roman" panose="02020603050405020304" pitchFamily="18" charset="0"/>
                <a:cs typeface="Times New Roman" panose="02020603050405020304" pitchFamily="18" charset="0"/>
              </a:rPr>
              <a:t>phồng”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82727" y="1415100"/>
            <a:ext cx="3708874" cy="3816429"/>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r>
              <a:rPr lang="en-US" sz="3200">
                <a:solidFill>
                  <a:srgbClr val="FF0000"/>
                </a:solidFill>
                <a:latin typeface="Times New Roman" panose="02020603050405020304" pitchFamily="18" charset="0"/>
                <a:cs typeface="Times New Roman" panose="02020603050405020304" pitchFamily="18" charset="0"/>
              </a:rPr>
              <a:t>lích chích”</a:t>
            </a:r>
            <a:r>
              <a:rPr lang="en-US" sz="3200">
                <a:latin typeface="Times New Roman" panose="02020603050405020304" pitchFamily="18" charset="0"/>
                <a:cs typeface="Times New Roman" panose="02020603050405020304" pitchFamily="18" charset="0"/>
              </a:rPr>
              <a:t>( tiếng kêu nhỏ trong và đều của gà, </a:t>
            </a:r>
            <a:r>
              <a:rPr lang="en-US" sz="3200">
                <a:latin typeface="Times New Roman" panose="02020603050405020304" pitchFamily="18" charset="0"/>
                <a:cs typeface="Times New Roman" panose="02020603050405020304" pitchFamily="18" charset="0"/>
              </a:rPr>
              <a:t>của </a:t>
            </a:r>
            <a:r>
              <a:rPr lang="en-US" sz="3200" smtClean="0">
                <a:latin typeface="Times New Roman" panose="02020603050405020304" pitchFamily="18" charset="0"/>
                <a:cs typeface="Times New Roman" panose="02020603050405020304" pitchFamily="18" charset="0"/>
              </a:rPr>
              <a:t>chim</a:t>
            </a:r>
          </a:p>
          <a:p>
            <a:r>
              <a:rPr lang="en-US" sz="3200" smtClean="0">
                <a:solidFill>
                  <a:srgbClr val="FF0000"/>
                </a:solidFill>
                <a:latin typeface="Times New Roman" panose="02020603050405020304" pitchFamily="18" charset="0"/>
                <a:cs typeface="Times New Roman" panose="02020603050405020304" pitchFamily="18" charset="0"/>
              </a:rPr>
              <a:t>“phập </a:t>
            </a:r>
            <a:r>
              <a:rPr lang="en-US" sz="3200">
                <a:solidFill>
                  <a:srgbClr val="FF0000"/>
                </a:solidFill>
                <a:latin typeface="Times New Roman" panose="02020603050405020304" pitchFamily="18" charset="0"/>
                <a:cs typeface="Times New Roman" panose="02020603050405020304" pitchFamily="18" charset="0"/>
              </a:rPr>
              <a:t>phồng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phồng </a:t>
            </a:r>
            <a:r>
              <a:rPr lang="en-US" sz="3200">
                <a:latin typeface="Times New Roman" panose="02020603050405020304" pitchFamily="18" charset="0"/>
                <a:cs typeface="Times New Roman" panose="02020603050405020304" pitchFamily="18" charset="0"/>
              </a:rPr>
              <a:t>lên, xẹp xuống liên tiếp)</a:t>
            </a:r>
          </a:p>
          <a:p>
            <a:r>
              <a:rPr lang="en-US" sz="3200">
                <a:latin typeface="Times New Roman" panose="02020603050405020304" pitchFamily="18" charset="0"/>
                <a:cs typeface="Times New Roman" panose="02020603050405020304" pitchFamily="18" charset="0"/>
              </a:rPr>
              <a:t> </a:t>
            </a:r>
          </a:p>
          <a:p>
            <a:endParaRPr lang="en-US"/>
          </a:p>
        </p:txBody>
      </p:sp>
    </p:spTree>
    <p:extLst>
      <p:ext uri="{BB962C8B-B14F-4D97-AF65-F5344CB8AC3E}">
        <p14:creationId xmlns:p14="http://schemas.microsoft.com/office/powerpoint/2010/main" val="1710958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967740"/>
            <a:ext cx="11871960" cy="58902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Xác định và phân tích tác dụng của các từ tượng hình, từ tượng thanh trong những đoạn thơ sau: </a:t>
            </a:r>
          </a:p>
          <a:p>
            <a:r>
              <a:rPr lang="en-US" sz="2800">
                <a:latin typeface="Times New Roman" panose="02020603050405020304" pitchFamily="18" charset="0"/>
                <a:cs typeface="Times New Roman" panose="02020603050405020304" pitchFamily="18" charset="0"/>
              </a:rPr>
              <a:t>a. Năm gian nhà cỏ thấp le te, </a:t>
            </a:r>
          </a:p>
          <a:p>
            <a:r>
              <a:rPr lang="en-US" sz="2800">
                <a:latin typeface="Times New Roman" panose="02020603050405020304" pitchFamily="18" charset="0"/>
                <a:cs typeface="Times New Roman" panose="02020603050405020304" pitchFamily="18" charset="0"/>
              </a:rPr>
              <a:t>Ngõ tối đêm sâu đóm lập lòe. </a:t>
            </a:r>
          </a:p>
          <a:p>
            <a:r>
              <a:rPr lang="en-US" sz="2800">
                <a:latin typeface="Times New Roman" panose="02020603050405020304" pitchFamily="18" charset="0"/>
                <a:cs typeface="Times New Roman" panose="02020603050405020304" pitchFamily="18" charset="0"/>
              </a:rPr>
              <a:t>Lưng giậu phất phơ màu khói nhạt, </a:t>
            </a:r>
          </a:p>
          <a:p>
            <a:r>
              <a:rPr lang="en-US" sz="2800">
                <a:latin typeface="Times New Roman" panose="02020603050405020304" pitchFamily="18" charset="0"/>
                <a:cs typeface="Times New Roman" panose="02020603050405020304" pitchFamily="18" charset="0"/>
              </a:rPr>
              <a:t>Làn ao lóng lánh bóng trăng loe. </a:t>
            </a:r>
          </a:p>
          <a:p>
            <a:r>
              <a:rPr lang="en-US" sz="2800">
                <a:latin typeface="Times New Roman" panose="02020603050405020304" pitchFamily="18" charset="0"/>
                <a:cs typeface="Times New Roman" panose="02020603050405020304" pitchFamily="18" charset="0"/>
              </a:rPr>
              <a:t>( Nguyễn Khuyến, Thu ẩm) </a:t>
            </a:r>
          </a:p>
          <a:p>
            <a:r>
              <a:rPr lang="en-US" sz="2800">
                <a:latin typeface="Times New Roman" panose="02020603050405020304" pitchFamily="18" charset="0"/>
                <a:cs typeface="Times New Roman" panose="02020603050405020304" pitchFamily="18" charset="0"/>
              </a:rPr>
              <a:t>b. Sáng hồng lơ lửng mây son, </a:t>
            </a:r>
            <a:endParaRPr lang="en-US" sz="2800" smtClean="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Mặt trời thức giấc véo von chim chào. </a:t>
            </a:r>
          </a:p>
          <a:p>
            <a:r>
              <a:rPr lang="en-US" sz="2800">
                <a:latin typeface="Times New Roman" panose="02020603050405020304" pitchFamily="18" charset="0"/>
                <a:cs typeface="Times New Roman" panose="02020603050405020304" pitchFamily="18" charset="0"/>
              </a:rPr>
              <a:t>Cổng làng rộng mở. Ồn ào, </a:t>
            </a:r>
          </a:p>
          <a:p>
            <a:r>
              <a:rPr lang="en-US" sz="2800">
                <a:latin typeface="Times New Roman" panose="02020603050405020304" pitchFamily="18" charset="0"/>
                <a:cs typeface="Times New Roman" panose="02020603050405020304" pitchFamily="18" charset="0"/>
              </a:rPr>
              <a:t>Nông phu lững thững đi vào nắng mai. </a:t>
            </a:r>
          </a:p>
          <a:p>
            <a:r>
              <a:rPr lang="en-US" sz="2800">
                <a:latin typeface="Times New Roman" panose="02020603050405020304" pitchFamily="18" charset="0"/>
                <a:cs typeface="Times New Roman" panose="02020603050405020304" pitchFamily="18" charset="0"/>
              </a:rPr>
              <a:t>( Bằng Bá Lân, Cổng làng) </a:t>
            </a: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TẬP 2</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457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967740"/>
            <a:ext cx="11871960" cy="2255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Năm gian nhà cỏ thấp le te, </a:t>
            </a:r>
          </a:p>
          <a:p>
            <a:r>
              <a:rPr lang="en-US" sz="2800">
                <a:latin typeface="Times New Roman" panose="02020603050405020304" pitchFamily="18" charset="0"/>
                <a:cs typeface="Times New Roman" panose="02020603050405020304" pitchFamily="18" charset="0"/>
              </a:rPr>
              <a:t>Ngõ tối đêm sâu đóm lập lòe. </a:t>
            </a:r>
          </a:p>
          <a:p>
            <a:r>
              <a:rPr lang="en-US" sz="2800">
                <a:latin typeface="Times New Roman" panose="02020603050405020304" pitchFamily="18" charset="0"/>
                <a:cs typeface="Times New Roman" panose="02020603050405020304" pitchFamily="18" charset="0"/>
              </a:rPr>
              <a:t>Lưng giậu phất phơ màu khói nhạt, </a:t>
            </a:r>
          </a:p>
          <a:p>
            <a:r>
              <a:rPr lang="en-US" sz="2800">
                <a:latin typeface="Times New Roman" panose="02020603050405020304" pitchFamily="18" charset="0"/>
                <a:cs typeface="Times New Roman" panose="02020603050405020304" pitchFamily="18" charset="0"/>
              </a:rPr>
              <a:t>Làn ao lóng lánh bóng trăng loe. </a:t>
            </a:r>
          </a:p>
          <a:p>
            <a:r>
              <a:rPr lang="en-US" sz="2800">
                <a:latin typeface="Times New Roman" panose="02020603050405020304" pitchFamily="18" charset="0"/>
                <a:cs typeface="Times New Roman" panose="02020603050405020304" pitchFamily="18" charset="0"/>
              </a:rPr>
              <a:t>( Nguyễn Khuyến, Thu ẩm) </a:t>
            </a:r>
          </a:p>
          <a:p>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TẬP 2</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922020" y="3566160"/>
            <a:ext cx="10934700" cy="31013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smtClean="0">
                <a:latin typeface="Times New Roman" panose="02020603050405020304" pitchFamily="18" charset="0"/>
                <a:cs typeface="Times New Roman" panose="02020603050405020304" pitchFamily="18" charset="0"/>
              </a:rPr>
              <a:t>- Từ </a:t>
            </a:r>
            <a:r>
              <a:rPr lang="en-US" sz="2400">
                <a:latin typeface="Times New Roman" panose="02020603050405020304" pitchFamily="18" charset="0"/>
                <a:cs typeface="Times New Roman" panose="02020603050405020304" pitchFamily="18" charset="0"/>
              </a:rPr>
              <a:t>tượng hình </a:t>
            </a:r>
            <a:r>
              <a:rPr lang="en-US" sz="2400" b="1">
                <a:latin typeface="Times New Roman" panose="02020603050405020304" pitchFamily="18" charset="0"/>
                <a:cs typeface="Times New Roman" panose="02020603050405020304" pitchFamily="18" charset="0"/>
              </a:rPr>
              <a:t>“le te”</a:t>
            </a:r>
            <a:r>
              <a:rPr lang="en-US" sz="2400">
                <a:latin typeface="Times New Roman" panose="02020603050405020304" pitchFamily="18" charset="0"/>
                <a:cs typeface="Times New Roman" panose="02020603050405020304" pitchFamily="18" charset="0"/>
              </a:rPr>
              <a:t> gợi hình ảnh những ngôi nhà tranh thấp, hẹp ở làng quê xưa. </a:t>
            </a:r>
          </a:p>
          <a:p>
            <a:r>
              <a:rPr lang="en-US" sz="2400" smtClean="0">
                <a:latin typeface="Times New Roman" panose="02020603050405020304" pitchFamily="18" charset="0"/>
                <a:cs typeface="Times New Roman" panose="02020603050405020304" pitchFamily="18" charset="0"/>
              </a:rPr>
              <a:t>- Từ </a:t>
            </a:r>
            <a:r>
              <a:rPr lang="en-US" sz="2400">
                <a:latin typeface="Times New Roman" panose="02020603050405020304" pitchFamily="18" charset="0"/>
                <a:cs typeface="Times New Roman" panose="02020603050405020304" pitchFamily="18" charset="0"/>
              </a:rPr>
              <a:t>tượng hình </a:t>
            </a:r>
            <a:r>
              <a:rPr lang="en-US" sz="2400" b="1">
                <a:latin typeface="Times New Roman" panose="02020603050405020304" pitchFamily="18" charset="0"/>
                <a:cs typeface="Times New Roman" panose="02020603050405020304" pitchFamily="18" charset="0"/>
              </a:rPr>
              <a:t>“lập lòe”</a:t>
            </a:r>
            <a:r>
              <a:rPr lang="en-US" sz="2400">
                <a:latin typeface="Times New Roman" panose="02020603050405020304" pitchFamily="18" charset="0"/>
                <a:cs typeface="Times New Roman" panose="02020603050405020304" pitchFamily="18" charset="0"/>
              </a:rPr>
              <a:t> gợi  ánh sáng chợt lóe, chợt  tắt của đom đóm, làm nổi bật thêm cái tối của những lối nhỏ, ngõ nhỏ và sự im vắng, tĩnh lặng của đêm khuya.</a:t>
            </a:r>
          </a:p>
          <a:p>
            <a:r>
              <a:rPr lang="en-US" sz="2400" smtClean="0">
                <a:latin typeface="Times New Roman" panose="02020603050405020304" pitchFamily="18" charset="0"/>
                <a:cs typeface="Times New Roman" panose="02020603050405020304" pitchFamily="18" charset="0"/>
              </a:rPr>
              <a:t>- Từ </a:t>
            </a:r>
            <a:r>
              <a:rPr lang="en-US" sz="2400">
                <a:latin typeface="Times New Roman" panose="02020603050405020304" pitchFamily="18" charset="0"/>
                <a:cs typeface="Times New Roman" panose="02020603050405020304" pitchFamily="18" charset="0"/>
              </a:rPr>
              <a:t>tượng hình </a:t>
            </a:r>
            <a:r>
              <a:rPr lang="en-US" sz="2400" b="1">
                <a:latin typeface="Times New Roman" panose="02020603050405020304" pitchFamily="18" charset="0"/>
                <a:cs typeface="Times New Roman" panose="02020603050405020304" pitchFamily="18" charset="0"/>
              </a:rPr>
              <a:t>“phất phơ”</a:t>
            </a:r>
            <a:r>
              <a:rPr lang="en-US" sz="2400">
                <a:latin typeface="Times New Roman" panose="02020603050405020304" pitchFamily="18" charset="0"/>
                <a:cs typeface="Times New Roman" panose="02020603050405020304" pitchFamily="18" charset="0"/>
              </a:rPr>
              <a:t>  miêu tả sự lay động khẽ khàng của làn khói mỏng trong buổi chiều thu khi tiết trời se lạnh, gợi được cả làn gió nhẹ</a:t>
            </a:r>
          </a:p>
          <a:p>
            <a:r>
              <a:rPr lang="en-US" sz="2400" smtClean="0">
                <a:latin typeface="Times New Roman" panose="02020603050405020304" pitchFamily="18" charset="0"/>
                <a:cs typeface="Times New Roman" panose="02020603050405020304" pitchFamily="18" charset="0"/>
              </a:rPr>
              <a:t>- Từ </a:t>
            </a:r>
            <a:r>
              <a:rPr lang="en-US" sz="2400">
                <a:latin typeface="Times New Roman" panose="02020603050405020304" pitchFamily="18" charset="0"/>
                <a:cs typeface="Times New Roman" panose="02020603050405020304" pitchFamily="18" charset="0"/>
              </a:rPr>
              <a:t>tượng hình </a:t>
            </a:r>
            <a:r>
              <a:rPr lang="en-US" sz="2400" b="1">
                <a:latin typeface="Times New Roman" panose="02020603050405020304" pitchFamily="18" charset="0"/>
                <a:cs typeface="Times New Roman" panose="02020603050405020304" pitchFamily="18" charset="0"/>
              </a:rPr>
              <a:t>“lóng lánh”</a:t>
            </a:r>
            <a:r>
              <a:rPr lang="en-US" sz="2400">
                <a:latin typeface="Times New Roman" panose="02020603050405020304" pitchFamily="18" charset="0"/>
                <a:cs typeface="Times New Roman" panose="02020603050405020304" pitchFamily="18" charset="0"/>
              </a:rPr>
              <a:t> gợi hình ảnh ánh trăng được phản chiếu từ mặt ao thu, khi làn nước trong trẻo xao động.</a:t>
            </a:r>
          </a:p>
        </p:txBody>
      </p:sp>
      <p:sp>
        <p:nvSpPr>
          <p:cNvPr id="5" name="Cloud Callout 4"/>
          <p:cNvSpPr/>
          <p:nvPr/>
        </p:nvSpPr>
        <p:spPr>
          <a:xfrm>
            <a:off x="1428750" y="1272540"/>
            <a:ext cx="9349740" cy="4533900"/>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Tác dụng:</a:t>
            </a:r>
            <a:endParaRPr lang="en-US" sz="2800">
              <a:solidFill>
                <a:schemeClr val="tx1"/>
              </a:solidFill>
              <a:latin typeface="Times New Roman" panose="02020603050405020304" pitchFamily="18" charset="0"/>
              <a:cs typeface="Times New Roman" panose="02020603050405020304" pitchFamily="18" charset="0"/>
            </a:endParaRPr>
          </a:p>
          <a:p>
            <a:r>
              <a:rPr lang="nl-NL" sz="2800" smtClean="0">
                <a:solidFill>
                  <a:schemeClr val="tx1"/>
                </a:solidFill>
                <a:latin typeface="Times New Roman" panose="02020603050405020304" pitchFamily="18" charset="0"/>
                <a:cs typeface="Times New Roman" panose="02020603050405020304" pitchFamily="18" charset="0"/>
              </a:rPr>
              <a:t>- Gợi </a:t>
            </a:r>
            <a:r>
              <a:rPr lang="nl-NL" sz="2800">
                <a:solidFill>
                  <a:schemeClr val="tx1"/>
                </a:solidFill>
                <a:latin typeface="Times New Roman" panose="02020603050405020304" pitchFamily="18" charset="0"/>
                <a:cs typeface="Times New Roman" panose="02020603050405020304" pitchFamily="18" charset="0"/>
              </a:rPr>
              <a:t>hình ảnh bức tranh một buổi tối yên bình, tĩnh lặng ở làng quê. Khung cảnh bình dị mà đẹp đẽ thơ mộng</a:t>
            </a:r>
            <a:r>
              <a:rPr lang="nl-NL" sz="2800">
                <a:solidFill>
                  <a:schemeClr val="tx1"/>
                </a:solidFill>
                <a:latin typeface="Times New Roman" panose="02020603050405020304" pitchFamily="18" charset="0"/>
                <a:cs typeface="Times New Roman" panose="02020603050405020304" pitchFamily="18" charset="0"/>
              </a:rPr>
              <a:t>. </a:t>
            </a:r>
            <a:endParaRPr lang="nl-NL" sz="2800" smtClean="0">
              <a:solidFill>
                <a:schemeClr val="tx1"/>
              </a:solidFill>
              <a:latin typeface="Times New Roman" panose="02020603050405020304" pitchFamily="18" charset="0"/>
              <a:cs typeface="Times New Roman" panose="02020603050405020304" pitchFamily="18" charset="0"/>
            </a:endParaRPr>
          </a:p>
          <a:p>
            <a:r>
              <a:rPr lang="nl-NL" sz="2800" smtClean="0">
                <a:solidFill>
                  <a:schemeClr val="tx1"/>
                </a:solidFill>
                <a:latin typeface="Times New Roman" panose="02020603050405020304" pitchFamily="18" charset="0"/>
                <a:cs typeface="Times New Roman" panose="02020603050405020304" pitchFamily="18" charset="0"/>
              </a:rPr>
              <a:t>- Thể </a:t>
            </a:r>
            <a:r>
              <a:rPr lang="nl-NL" sz="2800">
                <a:solidFill>
                  <a:schemeClr val="tx1"/>
                </a:solidFill>
                <a:latin typeface="Times New Roman" panose="02020603050405020304" pitchFamily="18" charset="0"/>
                <a:cs typeface="Times New Roman" panose="02020603050405020304" pitchFamily="18" charset="0"/>
              </a:rPr>
              <a:t>hiện sự quan sát tinh tế của nhà thơ cũng như tấm lòng, tình cảm gắn bó tha thiết của ông với làng quê.</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7335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967740"/>
            <a:ext cx="11871960" cy="2255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 Sáng hồng lơ lửng mây son, </a:t>
            </a:r>
          </a:p>
          <a:p>
            <a:r>
              <a:rPr lang="en-US" sz="2800">
                <a:latin typeface="Times New Roman" panose="02020603050405020304" pitchFamily="18" charset="0"/>
                <a:cs typeface="Times New Roman" panose="02020603050405020304" pitchFamily="18" charset="0"/>
              </a:rPr>
              <a:t>Mặt trời thức giấc véo von chim chào. </a:t>
            </a:r>
          </a:p>
          <a:p>
            <a:r>
              <a:rPr lang="en-US" sz="2800">
                <a:latin typeface="Times New Roman" panose="02020603050405020304" pitchFamily="18" charset="0"/>
                <a:cs typeface="Times New Roman" panose="02020603050405020304" pitchFamily="18" charset="0"/>
              </a:rPr>
              <a:t>Cổng làng rộng mở. Ồn ào, </a:t>
            </a:r>
          </a:p>
          <a:p>
            <a:r>
              <a:rPr lang="en-US" sz="2800">
                <a:latin typeface="Times New Roman" panose="02020603050405020304" pitchFamily="18" charset="0"/>
                <a:cs typeface="Times New Roman" panose="02020603050405020304" pitchFamily="18" charset="0"/>
              </a:rPr>
              <a:t>Nông phu lững thững đi vào nắng mai. </a:t>
            </a:r>
          </a:p>
          <a:p>
            <a:r>
              <a:rPr lang="en-US" sz="2800">
                <a:latin typeface="Times New Roman" panose="02020603050405020304" pitchFamily="18" charset="0"/>
                <a:cs typeface="Times New Roman" panose="02020603050405020304" pitchFamily="18" charset="0"/>
              </a:rPr>
              <a:t>( Bằng Bá Lân, Cổng làng)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BÀI TẬP 2</a:t>
            </a:r>
            <a:endPar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922020" y="3566160"/>
            <a:ext cx="10934700" cy="31013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nl-NL" sz="2800" smtClean="0">
                <a:latin typeface="Times New Roman" panose="02020603050405020304" pitchFamily="18" charset="0"/>
                <a:cs typeface="Times New Roman" panose="02020603050405020304" pitchFamily="18" charset="0"/>
              </a:rPr>
              <a:t>- Từ </a:t>
            </a:r>
            <a:r>
              <a:rPr lang="nl-NL" sz="2800">
                <a:latin typeface="Times New Roman" panose="02020603050405020304" pitchFamily="18" charset="0"/>
                <a:cs typeface="Times New Roman" panose="02020603050405020304" pitchFamily="18" charset="0"/>
              </a:rPr>
              <a:t>tượng hình </a:t>
            </a:r>
            <a:r>
              <a:rPr lang="nl-NL" sz="2800" b="1">
                <a:latin typeface="Times New Roman" panose="02020603050405020304" pitchFamily="18" charset="0"/>
                <a:cs typeface="Times New Roman" panose="02020603050405020304" pitchFamily="18" charset="0"/>
              </a:rPr>
              <a:t>“lơ lửng”</a:t>
            </a:r>
            <a:r>
              <a:rPr lang="nl-NL" sz="2800">
                <a:latin typeface="Times New Roman" panose="02020603050405020304" pitchFamily="18" charset="0"/>
                <a:cs typeface="Times New Roman" panose="02020603050405020304" pitchFamily="18" charset="0"/>
              </a:rPr>
              <a:t> tả hình ảnh những đám mây như treo trên lưng chừng trời, gợi vẻ đẹp bình yên. Từ tượng hình </a:t>
            </a:r>
            <a:r>
              <a:rPr lang="nl-NL" sz="2800" b="1">
                <a:latin typeface="Times New Roman" panose="02020603050405020304" pitchFamily="18" charset="0"/>
                <a:cs typeface="Times New Roman" panose="02020603050405020304" pitchFamily="18" charset="0"/>
              </a:rPr>
              <a:t>“lững thững”</a:t>
            </a:r>
            <a:r>
              <a:rPr lang="nl-NL" sz="2800">
                <a:latin typeface="Times New Roman" panose="02020603050405020304" pitchFamily="18" charset="0"/>
                <a:cs typeface="Times New Roman" panose="02020603050405020304" pitchFamily="18" charset="0"/>
              </a:rPr>
              <a:t> gợi tả dáng đi thong thả của những người nông dân bước ra khỏi cổng làng, bắt đầu một ngày lao động, mà như “đi vào nắng </a:t>
            </a:r>
            <a:r>
              <a:rPr lang="nl-NL" sz="2800">
                <a:latin typeface="Times New Roman" panose="02020603050405020304" pitchFamily="18" charset="0"/>
                <a:cs typeface="Times New Roman" panose="02020603050405020304" pitchFamily="18" charset="0"/>
              </a:rPr>
              <a:t>mai</a:t>
            </a:r>
            <a:r>
              <a:rPr lang="nl-NL" sz="2800" smtClean="0">
                <a:latin typeface="Times New Roman" panose="02020603050405020304" pitchFamily="18" charset="0"/>
                <a:cs typeface="Times New Roman" panose="02020603050405020304" pitchFamily="18" charset="0"/>
              </a:rPr>
              <a:t>”</a:t>
            </a:r>
          </a:p>
          <a:p>
            <a:r>
              <a:rPr lang="nl-NL" sz="2800" smtClean="0">
                <a:latin typeface="Times New Roman" panose="02020603050405020304" pitchFamily="18" charset="0"/>
                <a:cs typeface="Times New Roman" panose="02020603050405020304" pitchFamily="18" charset="0"/>
              </a:rPr>
              <a:t>- Từ </a:t>
            </a:r>
            <a:r>
              <a:rPr lang="nl-NL" sz="2800">
                <a:latin typeface="Times New Roman" panose="02020603050405020304" pitchFamily="18" charset="0"/>
                <a:cs typeface="Times New Roman" panose="02020603050405020304" pitchFamily="18" charset="0"/>
              </a:rPr>
              <a:t>tượng thanh </a:t>
            </a:r>
            <a:r>
              <a:rPr lang="nl-NL" sz="2800" b="1">
                <a:latin typeface="Times New Roman" panose="02020603050405020304" pitchFamily="18" charset="0"/>
                <a:cs typeface="Times New Roman" panose="02020603050405020304" pitchFamily="18" charset="0"/>
              </a:rPr>
              <a:t>“véo von”</a:t>
            </a:r>
            <a:r>
              <a:rPr lang="nl-NL" sz="2800">
                <a:latin typeface="Times New Roman" panose="02020603050405020304" pitchFamily="18" charset="0"/>
                <a:cs typeface="Times New Roman" panose="02020603050405020304" pitchFamily="18" charset="0"/>
              </a:rPr>
              <a:t> gợi tiếng chim trong trẻo, tươi vui như tiếng trẻ thơ; </a:t>
            </a:r>
            <a:r>
              <a:rPr lang="nl-NL" sz="2800" b="1">
                <a:latin typeface="Times New Roman" panose="02020603050405020304" pitchFamily="18" charset="0"/>
                <a:cs typeface="Times New Roman" panose="02020603050405020304" pitchFamily="18" charset="0"/>
              </a:rPr>
              <a:t>“ồn ào”</a:t>
            </a:r>
            <a:r>
              <a:rPr lang="nl-NL" sz="2800">
                <a:latin typeface="Times New Roman" panose="02020603050405020304" pitchFamily="18" charset="0"/>
                <a:cs typeface="Times New Roman" panose="02020603050405020304" pitchFamily="18" charset="0"/>
              </a:rPr>
              <a:t> gợi không khí sôi động nơi cổng làng vào buổi sớm mai.</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5" name="Cloud Callout 4"/>
          <p:cNvSpPr/>
          <p:nvPr/>
        </p:nvSpPr>
        <p:spPr>
          <a:xfrm>
            <a:off x="1946910" y="1181100"/>
            <a:ext cx="9349740" cy="4533900"/>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Tác dụng: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Tái hiện sinh động khung cảnh thiên nhiên và cuộc sống sinh hoạt, lao động ở một làng quê vào buổi sớm mai. </a:t>
            </a:r>
          </a:p>
          <a:p>
            <a:r>
              <a:rPr lang="en-US" sz="2800">
                <a:solidFill>
                  <a:schemeClr val="tx1"/>
                </a:solidFill>
                <a:latin typeface="Times New Roman" panose="02020603050405020304" pitchFamily="18" charset="0"/>
                <a:cs typeface="Times New Roman" panose="02020603050405020304" pitchFamily="18" charset="0"/>
              </a:rPr>
              <a:t>- Thể hiện sự tinh nhạy trong quan sát, cảm nhận và cả sự gắn bó của nhà thơ với cuộc sống làng quê.</a:t>
            </a: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8844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1112520"/>
            <a:ext cx="11871960" cy="57454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smtClean="0">
              <a:latin typeface="Times New Roman" panose="02020603050405020304" pitchFamily="18" charset="0"/>
              <a:cs typeface="Times New Roman" panose="02020603050405020304" pitchFamily="18" charset="0"/>
            </a:endParaRPr>
          </a:p>
          <a:p>
            <a:r>
              <a:rPr lang="vi-VN" sz="3200" smtClean="0">
                <a:latin typeface="Times New Roman" panose="02020603050405020304" pitchFamily="18" charset="0"/>
                <a:cs typeface="Times New Roman" panose="02020603050405020304" pitchFamily="18" charset="0"/>
              </a:rPr>
              <a:t>Đọc </a:t>
            </a:r>
            <a:r>
              <a:rPr lang="vi-VN" sz="3200">
                <a:latin typeface="Times New Roman" panose="02020603050405020304" pitchFamily="18" charset="0"/>
                <a:cs typeface="Times New Roman" panose="02020603050405020304" pitchFamily="18" charset="0"/>
              </a:rPr>
              <a:t>đoạn văn sau và thực hiện các yêu cầu nêu ở dưới: </a:t>
            </a:r>
          </a:p>
          <a:p>
            <a:r>
              <a:rPr lang="vi-VN" sz="3200">
                <a:latin typeface="Times New Roman" panose="02020603050405020304" pitchFamily="18" charset="0"/>
                <a:cs typeface="Times New Roman" panose="02020603050405020304" pitchFamily="18" charset="0"/>
              </a:rPr>
              <a:t>Giữa vùng có tranh khô vàng, gió thổi lao xao, một bầy chim hàng nghìn con vụt cất cánh bay lên. Chim ảo già màu nâu, chim manh manh mỏ đỏ bóng như màu thuốc đánh móng tay, lại có bộ lông xám tro điểm những chấm trắng chấm đỏ li ti rất đẹp mắt... Những con chim nhỏ bay vù vù kêu líu ríu lượn vòng trên cao một chốc, lại đáp xuống phía sau lưng chúng tôi.</a:t>
            </a:r>
          </a:p>
          <a:p>
            <a:r>
              <a:rPr lang="vi-VN" sz="3200">
                <a:latin typeface="Times New Roman" panose="02020603050405020304" pitchFamily="18" charset="0"/>
                <a:cs typeface="Times New Roman" panose="02020603050405020304" pitchFamily="18" charset="0"/>
              </a:rPr>
              <a:t>(Đoàn Giỏi, Đất rừng phương Nam)</a:t>
            </a:r>
          </a:p>
          <a:p>
            <a:r>
              <a:rPr lang="vi-VN" sz="3200">
                <a:latin typeface="Times New Roman" panose="02020603050405020304" pitchFamily="18" charset="0"/>
                <a:cs typeface="Times New Roman" panose="02020603050405020304" pitchFamily="18" charset="0"/>
              </a:rPr>
              <a:t>a. Liệt kê các từ tượng hình và từ tượng thanh trong đoạn văn trên.</a:t>
            </a:r>
          </a:p>
          <a:p>
            <a:r>
              <a:rPr lang="vi-VN" sz="3200">
                <a:latin typeface="Times New Roman" panose="02020603050405020304" pitchFamily="18" charset="0"/>
                <a:cs typeface="Times New Roman" panose="02020603050405020304" pitchFamily="18" charset="0"/>
              </a:rPr>
              <a:t>b. Phân tích tác dụng của một từ tượng hình và một từ tượng thanh trong đoạn văn.</a:t>
            </a:r>
          </a:p>
          <a:p>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TẬP 3</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719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4851" y="399011"/>
            <a:ext cx="9501447" cy="12635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Em hãy nhóm các từ sau thành các nhóm thích hợp và lí giải vì sao?</a:t>
            </a:r>
          </a:p>
        </p:txBody>
      </p:sp>
      <p:sp>
        <p:nvSpPr>
          <p:cNvPr id="5" name="Rounded Rectangle 4"/>
          <p:cNvSpPr/>
          <p:nvPr/>
        </p:nvSpPr>
        <p:spPr>
          <a:xfrm>
            <a:off x="1338349" y="3075709"/>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smtClean="0">
                <a:solidFill>
                  <a:schemeClr val="tx1"/>
                </a:solidFill>
                <a:latin typeface="Times New Roman" panose="02020603050405020304" pitchFamily="18" charset="0"/>
                <a:cs typeface="Times New Roman" panose="02020603050405020304" pitchFamily="18" charset="0"/>
              </a:rPr>
              <a:t>Ngoằn </a:t>
            </a:r>
            <a:r>
              <a:rPr lang="en-US" sz="3200">
                <a:solidFill>
                  <a:schemeClr val="tx1"/>
                </a:solidFill>
                <a:latin typeface="Times New Roman" panose="02020603050405020304" pitchFamily="18" charset="0"/>
                <a:cs typeface="Times New Roman" panose="02020603050405020304" pitchFamily="18" charset="0"/>
              </a:rPr>
              <a:t>nghèo</a:t>
            </a:r>
          </a:p>
          <a:p>
            <a:pPr algn="ctr"/>
            <a:r>
              <a:rPr lang="en-US" sz="3200"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338349" y="3934692"/>
            <a:ext cx="2477192" cy="74814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3200" smtClean="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Oe </a:t>
            </a:r>
            <a:r>
              <a:rPr lang="en-US" sz="3200">
                <a:solidFill>
                  <a:schemeClr val="tx1"/>
                </a:solidFill>
                <a:latin typeface="Times New Roman" panose="02020603050405020304" pitchFamily="18" charset="0"/>
                <a:cs typeface="Times New Roman" panose="02020603050405020304" pitchFamily="18" charset="0"/>
              </a:rPr>
              <a:t>oe</a:t>
            </a:r>
          </a:p>
        </p:txBody>
      </p:sp>
      <p:sp>
        <p:nvSpPr>
          <p:cNvPr id="7" name="Rounded Rectangle 6"/>
          <p:cNvSpPr/>
          <p:nvPr/>
        </p:nvSpPr>
        <p:spPr>
          <a:xfrm>
            <a:off x="4707767" y="2978728"/>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Lom khom</a:t>
            </a:r>
          </a:p>
          <a:p>
            <a:r>
              <a:rPr lang="en-US"/>
              <a:t> </a:t>
            </a:r>
            <a:r>
              <a:rPr lang="en-US" sz="3200"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4707767" y="3823854"/>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Rào rào</a:t>
            </a:r>
          </a:p>
          <a:p>
            <a:pPr algn="ctr"/>
            <a:r>
              <a:rPr lang="en-US" sz="3200"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7994065" y="2978727"/>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Róc rách</a:t>
            </a:r>
          </a:p>
          <a:p>
            <a:pPr algn="ctr"/>
            <a:r>
              <a:rPr lang="en-US" sz="3200"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7994065" y="3823854"/>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Móm </a:t>
            </a:r>
            <a:r>
              <a:rPr lang="en-US" sz="3200">
                <a:solidFill>
                  <a:schemeClr val="tx1"/>
                </a:solidFill>
                <a:latin typeface="Times New Roman" panose="02020603050405020304" pitchFamily="18" charset="0"/>
                <a:cs typeface="Times New Roman" panose="02020603050405020304" pitchFamily="18" charset="0"/>
              </a:rPr>
              <a:t>mém</a:t>
            </a:r>
          </a:p>
        </p:txBody>
      </p:sp>
    </p:spTree>
    <p:extLst>
      <p:ext uri="{BB962C8B-B14F-4D97-AF65-F5344CB8AC3E}">
        <p14:creationId xmlns:p14="http://schemas.microsoft.com/office/powerpoint/2010/main" val="312584384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1112520"/>
            <a:ext cx="11871960" cy="57454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smtClean="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a. Các từ tượng hình: </a:t>
            </a:r>
            <a:r>
              <a:rPr lang="en-US" sz="3200">
                <a:latin typeface="Times New Roman" panose="02020603050405020304" pitchFamily="18" charset="0"/>
                <a:cs typeface="Times New Roman" panose="02020603050405020304" pitchFamily="18" charset="0"/>
              </a:rPr>
              <a:t>li ti</a:t>
            </a:r>
          </a:p>
          <a:p>
            <a:r>
              <a:rPr lang="vi-VN" sz="3200">
                <a:latin typeface="Times New Roman" panose="02020603050405020304" pitchFamily="18" charset="0"/>
                <a:cs typeface="Times New Roman" panose="02020603050405020304" pitchFamily="18" charset="0"/>
              </a:rPr>
              <a:t>Các từ tượng thanh: lao xao, vù vù, líu ríu. </a:t>
            </a:r>
            <a:endParaRPr lang="en-US" sz="320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tượng hình “ li ti” gợi hình ảnh chú chim manh manh với bộ lông xám có điểm những chấm nhỏ  và đều màu trắng, màu đỏ.</a:t>
            </a:r>
          </a:p>
          <a:p>
            <a:r>
              <a:rPr lang="en-US" sz="3200" smtClean="0">
                <a:latin typeface="Times New Roman" panose="02020603050405020304" pitchFamily="18" charset="0"/>
                <a:cs typeface="Times New Roman" panose="02020603050405020304" pitchFamily="18" charset="0"/>
              </a:rPr>
              <a:t>- T</a:t>
            </a:r>
            <a:r>
              <a:rPr lang="vi-VN" sz="3200">
                <a:latin typeface="Times New Roman" panose="02020603050405020304" pitchFamily="18" charset="0"/>
                <a:cs typeface="Times New Roman" panose="02020603050405020304" pitchFamily="18" charset="0"/>
              </a:rPr>
              <a:t>ừ tượng thanh </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lao xao</a:t>
            </a:r>
            <a:r>
              <a:rPr lang="en-US" sz="3200">
                <a:latin typeface="Times New Roman" panose="02020603050405020304" pitchFamily="18" charset="0"/>
                <a:cs typeface="Times New Roman" panose="02020603050405020304" pitchFamily="18" charset="0"/>
              </a:rPr>
              <a:t>”  gợi tả nhiều âm thanh nhỏ trộn trộn lẫn vào nhau, nghe không rõ. </a:t>
            </a:r>
          </a:p>
          <a:p>
            <a:r>
              <a:rPr lang="en-US" sz="3200" smtClean="0">
                <a:latin typeface="Times New Roman" panose="02020603050405020304" pitchFamily="18" charset="0"/>
                <a:cs typeface="Times New Roman" panose="02020603050405020304" pitchFamily="18" charset="0"/>
              </a:rPr>
              <a:t>- T</a:t>
            </a:r>
            <a:r>
              <a:rPr lang="vi-VN" sz="3200">
                <a:latin typeface="Times New Roman" panose="02020603050405020304" pitchFamily="18" charset="0"/>
                <a:cs typeface="Times New Roman" panose="02020603050405020304" pitchFamily="18" charset="0"/>
              </a:rPr>
              <a:t>ừ tượng thanh </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vù vù</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gợi tả âm thanh phát ra khi có vật bay qua rất nhanh, cọ sát mạnh với không khí. </a:t>
            </a:r>
          </a:p>
          <a:p>
            <a:r>
              <a:rPr lang="en-US" sz="3200" smtClean="0">
                <a:latin typeface="Times New Roman" panose="02020603050405020304" pitchFamily="18" charset="0"/>
                <a:cs typeface="Times New Roman" panose="02020603050405020304" pitchFamily="18" charset="0"/>
              </a:rPr>
              <a:t>- T</a:t>
            </a:r>
            <a:r>
              <a:rPr lang="vi-VN" sz="3200">
                <a:latin typeface="Times New Roman" panose="02020603050405020304" pitchFamily="18" charset="0"/>
                <a:cs typeface="Times New Roman" panose="02020603050405020304" pitchFamily="18" charset="0"/>
              </a:rPr>
              <a:t>ừ tượng thanh </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líu ríu</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gợi tả âm thanh nhỏ, dính vào nhau khó phân biệt từng tiếng</a:t>
            </a:r>
          </a:p>
          <a:p>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TẬP 4</a:t>
            </a:r>
            <a:endParaRPr lang="en-US" sz="3200">
              <a:latin typeface="Times New Roman" panose="02020603050405020304" pitchFamily="18" charset="0"/>
              <a:cs typeface="Times New Roman" panose="02020603050405020304" pitchFamily="18" charset="0"/>
            </a:endParaRPr>
          </a:p>
        </p:txBody>
      </p:sp>
      <p:sp>
        <p:nvSpPr>
          <p:cNvPr id="6" name="Cloud Callout 5"/>
          <p:cNvSpPr/>
          <p:nvPr/>
        </p:nvSpPr>
        <p:spPr>
          <a:xfrm>
            <a:off x="876300" y="1767840"/>
            <a:ext cx="10553700" cy="416052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Tác dụng: Tất cả các từ tượng thanh, tượng hình góp phần tái hiện sinh động khung cảnh thú vị ở một khu rừng Nam bộ. Qua đó thể hiện tình cảm của nhà văn dành cho thiên nhiên nơi đất rừng phương Nam</a:t>
            </a:r>
          </a:p>
        </p:txBody>
      </p:sp>
    </p:spTree>
    <p:extLst>
      <p:ext uri="{BB962C8B-B14F-4D97-AF65-F5344CB8AC3E}">
        <p14:creationId xmlns:p14="http://schemas.microsoft.com/office/powerpoint/2010/main" val="203342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smtClean="0">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17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540" y="373380"/>
            <a:ext cx="11932920" cy="61417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Điền từ tượng thanh, tượng hình sự phù hợp vào chỗ trống trong các câu dưới đây: </a:t>
            </a:r>
          </a:p>
          <a:p>
            <a:r>
              <a:rPr lang="en-US" sz="3200">
                <a:latin typeface="Times New Roman" panose="02020603050405020304" pitchFamily="18" charset="0"/>
                <a:cs typeface="Times New Roman" panose="02020603050405020304" pitchFamily="18" charset="0"/>
              </a:rPr>
              <a:t>a) Nửa đêm, cơn mưa đầu hạ chợt tới, nằm trong phòng nghe tiếng mưa </a:t>
            </a:r>
            <a:r>
              <a:rPr lang="en-US" sz="3200">
                <a:latin typeface="Times New Roman" panose="02020603050405020304" pitchFamily="18" charset="0"/>
                <a:cs typeface="Times New Roman" panose="02020603050405020304" pitchFamily="18" charset="0"/>
              </a:rPr>
              <a:t>rơi </a:t>
            </a:r>
            <a:r>
              <a:rPr lang="en-US" sz="3200" smtClean="0">
                <a:latin typeface="Times New Roman" panose="02020603050405020304" pitchFamily="18" charset="0"/>
                <a:cs typeface="Times New Roman" panose="02020603050405020304" pitchFamily="18" charset="0"/>
              </a:rPr>
              <a:t>...............trên </a:t>
            </a:r>
            <a:r>
              <a:rPr lang="en-US" sz="3200">
                <a:latin typeface="Times New Roman" panose="02020603050405020304" pitchFamily="18" charset="0"/>
                <a:cs typeface="Times New Roman" panose="02020603050405020304" pitchFamily="18" charset="0"/>
              </a:rPr>
              <a:t>những tàu lá chuối. </a:t>
            </a:r>
          </a:p>
          <a:p>
            <a:r>
              <a:rPr lang="en-US" sz="3200">
                <a:latin typeface="Times New Roman" panose="02020603050405020304" pitchFamily="18" charset="0"/>
                <a:cs typeface="Times New Roman" panose="02020603050405020304" pitchFamily="18" charset="0"/>
              </a:rPr>
              <a:t>b) Cuối đông, những cây đào </a:t>
            </a:r>
            <a:r>
              <a:rPr lang="en-US" sz="3200">
                <a:latin typeface="Times New Roman" panose="02020603050405020304" pitchFamily="18" charset="0"/>
                <a:cs typeface="Times New Roman" panose="02020603050405020304" pitchFamily="18" charset="0"/>
              </a:rPr>
              <a:t>rừng </a:t>
            </a:r>
            <a:r>
              <a:rPr lang="en-US" sz="3200" smtClean="0">
                <a:latin typeface="Times New Roman" panose="02020603050405020304" pitchFamily="18" charset="0"/>
                <a:cs typeface="Times New Roman" panose="02020603050405020304" pitchFamily="18" charset="0"/>
              </a:rPr>
              <a:t>mọc............ </a:t>
            </a:r>
            <a:r>
              <a:rPr lang="en-US" sz="3200">
                <a:latin typeface="Times New Roman" panose="02020603050405020304" pitchFamily="18" charset="0"/>
                <a:cs typeface="Times New Roman" panose="02020603050405020304" pitchFamily="18" charset="0"/>
              </a:rPr>
              <a:t>trên sườn đồi </a:t>
            </a:r>
            <a:r>
              <a:rPr lang="en-US" sz="3200">
                <a:latin typeface="Times New Roman" panose="02020603050405020304" pitchFamily="18" charset="0"/>
                <a:cs typeface="Times New Roman" panose="02020603050405020304" pitchFamily="18" charset="0"/>
              </a:rPr>
              <a:t>đã </a:t>
            </a:r>
            <a:r>
              <a:rPr lang="en-US" sz="3200" smtClean="0">
                <a:latin typeface="Times New Roman" panose="02020603050405020304" pitchFamily="18" charset="0"/>
                <a:cs typeface="Times New Roman" panose="02020603050405020304" pitchFamily="18" charset="0"/>
              </a:rPr>
              <a:t>........................nở </a:t>
            </a:r>
            <a:r>
              <a:rPr lang="en-US" sz="3200">
                <a:latin typeface="Times New Roman" panose="02020603050405020304" pitchFamily="18" charset="0"/>
                <a:cs typeface="Times New Roman" panose="02020603050405020304" pitchFamily="18" charset="0"/>
              </a:rPr>
              <a:t>những nụ hoa đầu tiên. </a:t>
            </a:r>
          </a:p>
          <a:p>
            <a:r>
              <a:rPr lang="en-US" sz="3200">
                <a:latin typeface="Times New Roman" panose="02020603050405020304" pitchFamily="18" charset="0"/>
                <a:cs typeface="Times New Roman" panose="02020603050405020304" pitchFamily="18" charset="0"/>
              </a:rPr>
              <a:t>c) Cây tùng cổ </a:t>
            </a:r>
            <a:r>
              <a:rPr lang="en-US" sz="3200">
                <a:latin typeface="Times New Roman" panose="02020603050405020304" pitchFamily="18" charset="0"/>
                <a:cs typeface="Times New Roman" panose="02020603050405020304" pitchFamily="18" charset="0"/>
              </a:rPr>
              <a:t>thụ </a:t>
            </a:r>
            <a:r>
              <a:rPr lang="en-US" sz="3200" smtClean="0">
                <a:latin typeface="Times New Roman" panose="02020603050405020304" pitchFamily="18" charset="0"/>
                <a:cs typeface="Times New Roman" panose="02020603050405020304" pitchFamily="18" charset="0"/>
              </a:rPr>
              <a:t>...................đứng </a:t>
            </a:r>
            <a:r>
              <a:rPr lang="en-US" sz="3200">
                <a:latin typeface="Times New Roman" panose="02020603050405020304" pitchFamily="18" charset="0"/>
                <a:cs typeface="Times New Roman" panose="02020603050405020304" pitchFamily="18" charset="0"/>
              </a:rPr>
              <a:t>ở một bên vách núi, đứng ngay dưới gốc cây vẫn nghe thấy tiếng suối </a:t>
            </a:r>
            <a:r>
              <a:rPr lang="en-US" sz="3200">
                <a:latin typeface="Times New Roman" panose="02020603050405020304" pitchFamily="18" charset="0"/>
                <a:cs typeface="Times New Roman" panose="02020603050405020304" pitchFamily="18" charset="0"/>
              </a:rPr>
              <a:t>chảy </a:t>
            </a:r>
            <a:r>
              <a:rPr lang="en-US" sz="3200" smtClean="0">
                <a:latin typeface="Times New Roman" panose="02020603050405020304" pitchFamily="18" charset="0"/>
                <a:cs typeface="Times New Roman" panose="02020603050405020304" pitchFamily="18" charset="0"/>
              </a:rPr>
              <a:t>.................vọng </a:t>
            </a:r>
            <a:r>
              <a:rPr lang="en-US" sz="3200">
                <a:latin typeface="Times New Roman" panose="02020603050405020304" pitchFamily="18" charset="0"/>
                <a:cs typeface="Times New Roman" panose="02020603050405020304" pitchFamily="18" charset="0"/>
              </a:rPr>
              <a:t>lại từ trong rừng sâu. </a:t>
            </a:r>
          </a:p>
          <a:p>
            <a:r>
              <a:rPr lang="en-US" sz="3200">
                <a:latin typeface="Times New Roman" panose="02020603050405020304" pitchFamily="18" charset="0"/>
                <a:cs typeface="Times New Roman" panose="02020603050405020304" pitchFamily="18" charset="0"/>
              </a:rPr>
              <a:t>d) Buổi đêm trả lại sự yên vắng và tĩnh lặng cho thành phố, chỉ thi thoảng có tiếng </a:t>
            </a:r>
            <a:r>
              <a:rPr lang="en-US" sz="3200">
                <a:latin typeface="Times New Roman" panose="02020603050405020304" pitchFamily="18" charset="0"/>
                <a:cs typeface="Times New Roman" panose="02020603050405020304" pitchFamily="18" charset="0"/>
              </a:rPr>
              <a:t>rao </a:t>
            </a:r>
            <a:r>
              <a:rPr lang="en-US" sz="3200" smtClean="0">
                <a:latin typeface="Times New Roman" panose="02020603050405020304" pitchFamily="18" charset="0"/>
                <a:cs typeface="Times New Roman" panose="02020603050405020304" pitchFamily="18" charset="0"/>
              </a:rPr>
              <a:t>.....................phát </a:t>
            </a:r>
            <a:r>
              <a:rPr lang="en-US" sz="3200">
                <a:latin typeface="Times New Roman" panose="02020603050405020304" pitchFamily="18" charset="0"/>
                <a:cs typeface="Times New Roman" panose="02020603050405020304" pitchFamily="18" charset="0"/>
              </a:rPr>
              <a:t>ra từ những con ngõ nhỏ.</a:t>
            </a:r>
          </a:p>
        </p:txBody>
      </p:sp>
      <p:sp>
        <p:nvSpPr>
          <p:cNvPr id="3" name="TextBox 2"/>
          <p:cNvSpPr txBox="1"/>
          <p:nvPr/>
        </p:nvSpPr>
        <p:spPr>
          <a:xfrm>
            <a:off x="1920240" y="2156460"/>
            <a:ext cx="15621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a:t>
            </a:r>
            <a:r>
              <a:rPr lang="en-US" sz="3200" smtClean="0">
                <a:solidFill>
                  <a:srgbClr val="FF0000"/>
                </a:solidFill>
                <a:latin typeface="Times New Roman" panose="02020603050405020304" pitchFamily="18" charset="0"/>
                <a:cs typeface="Times New Roman" panose="02020603050405020304" pitchFamily="18" charset="0"/>
              </a:rPr>
              <a:t>ộp độp</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73240" y="2636520"/>
            <a:ext cx="15621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a:t>
            </a:r>
            <a:r>
              <a:rPr lang="en-US" sz="3200" smtClean="0">
                <a:solidFill>
                  <a:srgbClr val="FF0000"/>
                </a:solidFill>
                <a:latin typeface="Times New Roman" panose="02020603050405020304" pitchFamily="18" charset="0"/>
                <a:cs typeface="Times New Roman" panose="02020603050405020304" pitchFamily="18" charset="0"/>
              </a:rPr>
              <a:t>ác đác</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7680" y="3151852"/>
            <a:ext cx="23241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c</a:t>
            </a:r>
            <a:r>
              <a:rPr lang="en-US" sz="3200" smtClean="0">
                <a:solidFill>
                  <a:srgbClr val="FF0000"/>
                </a:solidFill>
                <a:latin typeface="Times New Roman" panose="02020603050405020304" pitchFamily="18" charset="0"/>
                <a:cs typeface="Times New Roman" panose="02020603050405020304" pitchFamily="18" charset="0"/>
              </a:rPr>
              <a:t>húm chím</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482340" y="3592949"/>
            <a:ext cx="227838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s</a:t>
            </a:r>
            <a:r>
              <a:rPr lang="en-US" sz="3200" smtClean="0">
                <a:solidFill>
                  <a:srgbClr val="FF0000"/>
                </a:solidFill>
                <a:latin typeface="Times New Roman" panose="02020603050405020304" pitchFamily="18" charset="0"/>
                <a:cs typeface="Times New Roman" panose="02020603050405020304" pitchFamily="18" charset="0"/>
              </a:rPr>
              <a:t>ừng sững</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65720" y="4090095"/>
            <a:ext cx="21717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r</a:t>
            </a:r>
            <a:r>
              <a:rPr lang="en-US" sz="3200" smtClean="0">
                <a:solidFill>
                  <a:srgbClr val="FF0000"/>
                </a:solidFill>
                <a:latin typeface="Times New Roman" panose="02020603050405020304" pitchFamily="18" charset="0"/>
                <a:cs typeface="Times New Roman" panose="02020603050405020304" pitchFamily="18" charset="0"/>
              </a:rPr>
              <a:t>óc rách</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771900" y="5583615"/>
            <a:ext cx="198882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v</a:t>
            </a:r>
            <a:r>
              <a:rPr lang="en-US" sz="3200" smtClean="0">
                <a:solidFill>
                  <a:srgbClr val="FF0000"/>
                </a:solidFill>
                <a:latin typeface="Times New Roman" panose="02020603050405020304" pitchFamily="18" charset="0"/>
                <a:cs typeface="Times New Roman" panose="02020603050405020304" pitchFamily="18" charset="0"/>
              </a:rPr>
              <a:t>ăng vẳng</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204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4851" y="182880"/>
            <a:ext cx="9501447" cy="11305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Em hãy nhóm các từ sau thành các nhóm thích hợp và lí giải vì sao?</a:t>
            </a:r>
          </a:p>
        </p:txBody>
      </p:sp>
      <p:sp>
        <p:nvSpPr>
          <p:cNvPr id="5" name="Rounded Rectangle 4"/>
          <p:cNvSpPr/>
          <p:nvPr/>
        </p:nvSpPr>
        <p:spPr>
          <a:xfrm>
            <a:off x="1862051" y="2986346"/>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smtClean="0">
                <a:solidFill>
                  <a:schemeClr val="tx1"/>
                </a:solidFill>
                <a:latin typeface="Times New Roman" panose="02020603050405020304" pitchFamily="18" charset="0"/>
                <a:cs typeface="Times New Roman" panose="02020603050405020304" pitchFamily="18" charset="0"/>
              </a:rPr>
              <a:t>Ngoằn </a:t>
            </a:r>
            <a:r>
              <a:rPr lang="en-US" sz="3200">
                <a:solidFill>
                  <a:schemeClr val="tx1"/>
                </a:solidFill>
                <a:latin typeface="Times New Roman" panose="02020603050405020304" pitchFamily="18" charset="0"/>
                <a:cs typeface="Times New Roman" panose="02020603050405020304" pitchFamily="18" charset="0"/>
              </a:rPr>
              <a:t>nghèo</a:t>
            </a:r>
          </a:p>
          <a:p>
            <a:pPr algn="ctr"/>
            <a:r>
              <a:rPr lang="en-US" sz="3200"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605839" y="4351711"/>
            <a:ext cx="2477192" cy="74814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3200" smtClean="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   Oe </a:t>
            </a:r>
            <a:r>
              <a:rPr lang="en-US" sz="3200">
                <a:solidFill>
                  <a:schemeClr val="tx1"/>
                </a:solidFill>
                <a:latin typeface="Times New Roman" panose="02020603050405020304" pitchFamily="18" charset="0"/>
                <a:cs typeface="Times New Roman" panose="02020603050405020304" pitchFamily="18" charset="0"/>
              </a:rPr>
              <a:t>oe</a:t>
            </a:r>
          </a:p>
        </p:txBody>
      </p:sp>
      <p:sp>
        <p:nvSpPr>
          <p:cNvPr id="7" name="Rounded Rectangle 6"/>
          <p:cNvSpPr/>
          <p:nvPr/>
        </p:nvSpPr>
        <p:spPr>
          <a:xfrm>
            <a:off x="1862051" y="3737606"/>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Lom khom</a:t>
            </a:r>
          </a:p>
          <a:p>
            <a:r>
              <a:rPr lang="en-US"/>
              <a:t> </a:t>
            </a:r>
            <a:r>
              <a:rPr lang="en-US" sz="3200"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6605839" y="3603566"/>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Rào rào</a:t>
            </a:r>
          </a:p>
          <a:p>
            <a:pPr algn="ctr"/>
            <a:r>
              <a:rPr lang="en-US" sz="3200"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605839" y="2872046"/>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Róc rách</a:t>
            </a:r>
          </a:p>
          <a:p>
            <a:pPr algn="ctr"/>
            <a:r>
              <a:rPr lang="en-US" sz="3200"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862051" y="4485751"/>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Móm </a:t>
            </a:r>
            <a:r>
              <a:rPr lang="en-US" sz="3200">
                <a:solidFill>
                  <a:schemeClr val="tx1"/>
                </a:solidFill>
                <a:latin typeface="Times New Roman" panose="02020603050405020304" pitchFamily="18" charset="0"/>
                <a:cs typeface="Times New Roman" panose="02020603050405020304" pitchFamily="18" charset="0"/>
              </a:rPr>
              <a:t>mém</a:t>
            </a:r>
          </a:p>
        </p:txBody>
      </p:sp>
      <p:sp>
        <p:nvSpPr>
          <p:cNvPr id="11" name="Rounded Rectangle 10"/>
          <p:cNvSpPr/>
          <p:nvPr/>
        </p:nvSpPr>
        <p:spPr>
          <a:xfrm>
            <a:off x="1338349" y="2123901"/>
            <a:ext cx="3524596" cy="7481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Từ </a:t>
            </a:r>
            <a:r>
              <a:rPr lang="en-US" sz="3200">
                <a:solidFill>
                  <a:schemeClr val="tx1"/>
                </a:solidFill>
                <a:latin typeface="Times New Roman" panose="02020603050405020304" pitchFamily="18" charset="0"/>
                <a:cs typeface="Times New Roman" panose="02020603050405020304" pitchFamily="18" charset="0"/>
              </a:rPr>
              <a:t>gợi tả hình dáng</a:t>
            </a:r>
            <a:r>
              <a:rPr lang="en-US" sz="3200"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6155574" y="2031075"/>
            <a:ext cx="3507971" cy="7481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Từ </a:t>
            </a:r>
            <a:r>
              <a:rPr lang="en-US" sz="3200">
                <a:solidFill>
                  <a:schemeClr val="tx1"/>
                </a:solidFill>
                <a:latin typeface="Times New Roman" panose="02020603050405020304" pitchFamily="18" charset="0"/>
                <a:cs typeface="Times New Roman" panose="02020603050405020304" pitchFamily="18" charset="0"/>
              </a:rPr>
              <a:t>gợi tả </a:t>
            </a:r>
            <a:r>
              <a:rPr lang="vi-VN" sz="3200">
                <a:solidFill>
                  <a:schemeClr val="tx1"/>
                </a:solidFill>
                <a:latin typeface="Times New Roman" panose="02020603050405020304" pitchFamily="18" charset="0"/>
                <a:cs typeface="Times New Roman" panose="02020603050405020304" pitchFamily="18" charset="0"/>
              </a:rPr>
              <a:t>âm thanh</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164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80">
                                          <p:stCondLst>
                                            <p:cond delay="0"/>
                                          </p:stCondLst>
                                        </p:cTn>
                                        <p:tgtEl>
                                          <p:spTgt spid="9"/>
                                        </p:tgtEl>
                                      </p:cBhvr>
                                    </p:animEffect>
                                    <p:anim calcmode="lin" valueType="num">
                                      <p:cBhvr>
                                        <p:cTn id="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0" dur="26">
                                          <p:stCondLst>
                                            <p:cond delay="650"/>
                                          </p:stCondLst>
                                        </p:cTn>
                                        <p:tgtEl>
                                          <p:spTgt spid="9"/>
                                        </p:tgtEl>
                                      </p:cBhvr>
                                      <p:to x="100000" y="60000"/>
                                    </p:animScale>
                                    <p:animScale>
                                      <p:cBhvr>
                                        <p:cTn id="41" dur="166" decel="50000">
                                          <p:stCondLst>
                                            <p:cond delay="676"/>
                                          </p:stCondLst>
                                        </p:cTn>
                                        <p:tgtEl>
                                          <p:spTgt spid="9"/>
                                        </p:tgtEl>
                                      </p:cBhvr>
                                      <p:to x="100000" y="100000"/>
                                    </p:animScale>
                                    <p:animScale>
                                      <p:cBhvr>
                                        <p:cTn id="42" dur="26">
                                          <p:stCondLst>
                                            <p:cond delay="1312"/>
                                          </p:stCondLst>
                                        </p:cTn>
                                        <p:tgtEl>
                                          <p:spTgt spid="9"/>
                                        </p:tgtEl>
                                      </p:cBhvr>
                                      <p:to x="100000" y="80000"/>
                                    </p:animScale>
                                    <p:animScale>
                                      <p:cBhvr>
                                        <p:cTn id="43" dur="166" decel="50000">
                                          <p:stCondLst>
                                            <p:cond delay="1338"/>
                                          </p:stCondLst>
                                        </p:cTn>
                                        <p:tgtEl>
                                          <p:spTgt spid="9"/>
                                        </p:tgtEl>
                                      </p:cBhvr>
                                      <p:to x="100000" y="100000"/>
                                    </p:animScale>
                                    <p:animScale>
                                      <p:cBhvr>
                                        <p:cTn id="44" dur="26">
                                          <p:stCondLst>
                                            <p:cond delay="1642"/>
                                          </p:stCondLst>
                                        </p:cTn>
                                        <p:tgtEl>
                                          <p:spTgt spid="9"/>
                                        </p:tgtEl>
                                      </p:cBhvr>
                                      <p:to x="100000" y="90000"/>
                                    </p:animScale>
                                    <p:animScale>
                                      <p:cBhvr>
                                        <p:cTn id="45" dur="166" decel="50000">
                                          <p:stCondLst>
                                            <p:cond delay="1668"/>
                                          </p:stCondLst>
                                        </p:cTn>
                                        <p:tgtEl>
                                          <p:spTgt spid="9"/>
                                        </p:tgtEl>
                                      </p:cBhvr>
                                      <p:to x="100000" y="100000"/>
                                    </p:animScale>
                                    <p:animScale>
                                      <p:cBhvr>
                                        <p:cTn id="46" dur="26">
                                          <p:stCondLst>
                                            <p:cond delay="1808"/>
                                          </p:stCondLst>
                                        </p:cTn>
                                        <p:tgtEl>
                                          <p:spTgt spid="9"/>
                                        </p:tgtEl>
                                      </p:cBhvr>
                                      <p:to x="100000" y="95000"/>
                                    </p:animScale>
                                    <p:animScale>
                                      <p:cBhvr>
                                        <p:cTn id="47" dur="166" decel="50000">
                                          <p:stCondLst>
                                            <p:cond delay="1834"/>
                                          </p:stCondLst>
                                        </p:cTn>
                                        <p:tgtEl>
                                          <p:spTgt spid="9"/>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219" y="1272989"/>
            <a:ext cx="1898593" cy="1571106"/>
          </a:xfrm>
          <a:prstGeom prst="rect">
            <a:avLst/>
          </a:prstGeom>
        </p:spPr>
      </p:pic>
      <p:pic>
        <p:nvPicPr>
          <p:cNvPr id="5" name="Picture 4"/>
          <p:cNvPicPr>
            <a:picLocks noChangeAspect="1"/>
          </p:cNvPicPr>
          <p:nvPr/>
        </p:nvPicPr>
        <p:blipFill>
          <a:blip r:embed="rId3"/>
          <a:stretch>
            <a:fillRect/>
          </a:stretch>
        </p:blipFill>
        <p:spPr>
          <a:xfrm>
            <a:off x="565265" y="3033166"/>
            <a:ext cx="1796417" cy="1228493"/>
          </a:xfrm>
          <a:prstGeom prst="rect">
            <a:avLst/>
          </a:prstGeom>
        </p:spPr>
      </p:pic>
      <p:pic>
        <p:nvPicPr>
          <p:cNvPr id="6" name="Picture 5"/>
          <p:cNvPicPr>
            <a:picLocks noChangeAspect="1"/>
          </p:cNvPicPr>
          <p:nvPr/>
        </p:nvPicPr>
        <p:blipFill>
          <a:blip r:embed="rId4"/>
          <a:stretch>
            <a:fillRect/>
          </a:stretch>
        </p:blipFill>
        <p:spPr>
          <a:xfrm>
            <a:off x="648394" y="4772322"/>
            <a:ext cx="1796418" cy="1512100"/>
          </a:xfrm>
          <a:prstGeom prst="rect">
            <a:avLst/>
          </a:prstGeom>
        </p:spPr>
      </p:pic>
      <p:sp>
        <p:nvSpPr>
          <p:cNvPr id="2" name="Rounded Rectangle 1"/>
          <p:cNvSpPr/>
          <p:nvPr/>
        </p:nvSpPr>
        <p:spPr>
          <a:xfrm>
            <a:off x="2463858" y="1404117"/>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Ngoằn nghèo: </a:t>
            </a:r>
            <a:r>
              <a:rPr lang="vi-VN" sz="3200" smtClean="0">
                <a:latin typeface="Times New Roman" panose="02020603050405020304" pitchFamily="18" charset="0"/>
                <a:cs typeface="Times New Roman" panose="02020603050405020304" pitchFamily="18" charset="0"/>
              </a:rPr>
              <a:t>Từ </a:t>
            </a:r>
            <a:r>
              <a:rPr lang="vi-VN" sz="3200">
                <a:latin typeface="Times New Roman" panose="02020603050405020304" pitchFamily="18" charset="0"/>
                <a:cs typeface="Times New Roman" panose="02020603050405020304" pitchFamily="18" charset="0"/>
              </a:rPr>
              <a:t>gợi tả dáng vẻ </a:t>
            </a:r>
            <a:r>
              <a:rPr lang="vi-VN" sz="3200" smtClean="0">
                <a:latin typeface="Times New Roman" panose="02020603050405020304" pitchFamily="18" charset="0"/>
                <a:cs typeface="Times New Roman" panose="02020603050405020304" pitchFamily="18" charset="0"/>
              </a:rPr>
              <a:t>c</a:t>
            </a:r>
            <a:r>
              <a:rPr lang="en-US" sz="3200" smtClean="0">
                <a:latin typeface="Times New Roman" panose="02020603050405020304" pitchFamily="18" charset="0"/>
                <a:cs typeface="Times New Roman" panose="02020603050405020304" pitchFamily="18" charset="0"/>
              </a:rPr>
              <a:t>o</a:t>
            </a:r>
            <a:r>
              <a:rPr lang="vi-VN" sz="3200" smtClean="0">
                <a:latin typeface="Times New Roman" panose="02020603050405020304" pitchFamily="18" charset="0"/>
                <a:cs typeface="Times New Roman" panose="02020603050405020304" pitchFamily="18" charset="0"/>
              </a:rPr>
              <a:t>ng queo</a:t>
            </a:r>
            <a:r>
              <a:rPr lang="en-US" sz="3200" smtClean="0">
                <a:latin typeface="Times New Roman" panose="02020603050405020304" pitchFamily="18" charset="0"/>
                <a:cs typeface="Times New Roman" panose="02020603050405020304" pitchFamily="18" charset="0"/>
              </a:rPr>
              <a:t>,</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uốn lượn theo nhiều hướng khác </a:t>
            </a:r>
            <a:r>
              <a:rPr lang="vi-VN" sz="3200" smtClean="0">
                <a:latin typeface="Times New Roman" panose="02020603050405020304" pitchFamily="18" charset="0"/>
                <a:cs typeface="Times New Roman" panose="02020603050405020304" pitchFamily="18" charset="0"/>
              </a:rPr>
              <a:t>nhau</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2428186" y="3152806"/>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Lom </a:t>
            </a:r>
            <a:r>
              <a:rPr lang="en-US" sz="3200" b="1" smtClean="0">
                <a:solidFill>
                  <a:srgbClr val="FF0000"/>
                </a:solidFill>
                <a:latin typeface="Times New Roman" panose="02020603050405020304" pitchFamily="18" charset="0"/>
                <a:cs typeface="Times New Roman" panose="02020603050405020304" pitchFamily="18" charset="0"/>
              </a:rPr>
              <a:t>khom</a:t>
            </a:r>
            <a:r>
              <a:rPr lang="en-US"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Gợi từ gợi tả tư thế </a:t>
            </a:r>
            <a:r>
              <a:rPr lang="vi-VN" sz="3200" smtClean="0">
                <a:latin typeface="Times New Roman" panose="02020603050405020304" pitchFamily="18" charset="0"/>
                <a:cs typeface="Times New Roman" panose="02020603050405020304" pitchFamily="18" charset="0"/>
              </a:rPr>
              <a:t>c</a:t>
            </a:r>
            <a:r>
              <a:rPr lang="en-US" sz="3200" smtClean="0">
                <a:latin typeface="Times New Roman" panose="02020603050405020304" pitchFamily="18" charset="0"/>
                <a:cs typeface="Times New Roman" panose="02020603050405020304" pitchFamily="18" charset="0"/>
              </a:rPr>
              <a:t>òng</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lưng xuống để làm việc nào </a:t>
            </a:r>
            <a:r>
              <a:rPr lang="vi-VN" sz="3200" smtClean="0">
                <a:latin typeface="Times New Roman" panose="02020603050405020304" pitchFamily="18" charset="0"/>
                <a:cs typeface="Times New Roman" panose="02020603050405020304" pitchFamily="18" charset="0"/>
              </a:rPr>
              <a:t>đó</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8" name="Rounded Rectangle 7"/>
          <p:cNvSpPr/>
          <p:nvPr/>
        </p:nvSpPr>
        <p:spPr>
          <a:xfrm>
            <a:off x="2428186" y="4942324"/>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Móm mém</a:t>
            </a:r>
            <a:r>
              <a:rPr lang="en-US"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Từ gợi tả khuôn mặt có miệng và má </a:t>
            </a:r>
            <a:r>
              <a:rPr lang="en-US" sz="3200" smtClean="0">
                <a:latin typeface="Times New Roman" panose="02020603050405020304" pitchFamily="18" charset="0"/>
                <a:cs typeface="Times New Roman" panose="02020603050405020304" pitchFamily="18" charset="0"/>
              </a:rPr>
              <a:t>hõm vào, cằm như nhô ra.</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4136165" y="531045"/>
            <a:ext cx="5418033" cy="584775"/>
          </a:xfrm>
          <a:prstGeom prst="rect">
            <a:avLst/>
          </a:prstGeom>
          <a:solidFill>
            <a:schemeClr val="accent2"/>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TỪ GỢI TẢ HÌNH DÁNG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272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63858" y="2057204"/>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Róc rách: </a:t>
            </a:r>
            <a:r>
              <a:rPr lang="vi-VN" sz="3200" smtClean="0">
                <a:latin typeface="Times New Roman" panose="02020603050405020304" pitchFamily="18" charset="0"/>
                <a:cs typeface="Times New Roman" panose="02020603050405020304" pitchFamily="18" charset="0"/>
              </a:rPr>
              <a:t>Từ </a:t>
            </a:r>
            <a:r>
              <a:rPr lang="en-US" sz="3200" smtClean="0">
                <a:latin typeface="Times New Roman" panose="02020603050405020304" pitchFamily="18" charset="0"/>
                <a:cs typeface="Times New Roman" panose="02020603050405020304" pitchFamily="18" charset="0"/>
              </a:rPr>
              <a:t>mô phỏng tiếng nước chảy nhẹ qua kẽ đá.</a:t>
            </a:r>
            <a:endParaRPr lang="en-US"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2386945" y="3567480"/>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Rào rào</a:t>
            </a:r>
            <a:r>
              <a:rPr lang="en-US" sz="3200" smtClean="0">
                <a:latin typeface="Times New Roman" panose="02020603050405020304" pitchFamily="18" charset="0"/>
                <a:cs typeface="Times New Roman" panose="02020603050405020304" pitchFamily="18" charset="0"/>
              </a:rPr>
              <a:t>: Từ mô phỏng những tiếng động xen lẫn vào nhau đều đều, liên tiếp.</a:t>
            </a:r>
            <a:endParaRPr lang="en-US" sz="3200">
              <a:latin typeface="Times New Roman" panose="02020603050405020304" pitchFamily="18" charset="0"/>
              <a:cs typeface="Times New Roman" panose="02020603050405020304" pitchFamily="18" charset="0"/>
            </a:endParaRPr>
          </a:p>
        </p:txBody>
      </p:sp>
      <p:sp>
        <p:nvSpPr>
          <p:cNvPr id="8" name="Rounded Rectangle 7"/>
          <p:cNvSpPr/>
          <p:nvPr/>
        </p:nvSpPr>
        <p:spPr>
          <a:xfrm>
            <a:off x="2463858" y="5258518"/>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Oe oe</a:t>
            </a:r>
            <a:r>
              <a:rPr lang="en-US"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Từ </a:t>
            </a:r>
            <a:r>
              <a:rPr lang="en-US" sz="3200" smtClean="0">
                <a:latin typeface="Times New Roman" panose="02020603050405020304" pitchFamily="18" charset="0"/>
                <a:cs typeface="Times New Roman" panose="02020603050405020304" pitchFamily="18" charset="0"/>
              </a:rPr>
              <a:t>mô phỏng tiếng khóc to và liên tiếp của trẻ sơ sinh.</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4221623" y="920570"/>
            <a:ext cx="5418033" cy="584775"/>
          </a:xfrm>
          <a:prstGeom prst="rect">
            <a:avLst/>
          </a:prstGeom>
          <a:solidFill>
            <a:schemeClr val="accent2"/>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TỪ MÔ PHỎNG ÂM THANH</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675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latin typeface="Times New Roman" panose="02020603050405020304" pitchFamily="18" charset="0"/>
                <a:cs typeface="Times New Roman" panose="02020603050405020304" pitchFamily="18" charset="0"/>
              </a:rPr>
              <a:t>THỰC HÀNH TIẾNG VIỆT : TỪ TƯỢNG HÌNH VÀ TỪ TƯỢNG THANH</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1832" y="1384419"/>
            <a:ext cx="5548428" cy="1077218"/>
          </a:xfrm>
          <a:prstGeom prst="rect">
            <a:avLst/>
          </a:prstGeom>
          <a:noFill/>
        </p:spPr>
        <p:txBody>
          <a:bodyPr wrap="square" rtlCol="0">
            <a:spAutoFit/>
          </a:bodyPr>
          <a:lstStyle/>
          <a:p>
            <a:r>
              <a:rPr lang="pt-BR" sz="3200" b="1">
                <a:latin typeface="Times New Roman" panose="02020603050405020304" pitchFamily="18" charset="0"/>
                <a:cs typeface="Times New Roman" panose="02020603050405020304" pitchFamily="18" charset="0"/>
              </a:rPr>
              <a:t>I</a:t>
            </a:r>
            <a:r>
              <a:rPr lang="pt-BR" sz="3200" b="1" smtClean="0">
                <a:latin typeface="Times New Roman" panose="02020603050405020304" pitchFamily="18" charset="0"/>
                <a:cs typeface="Times New Roman" panose="02020603050405020304" pitchFamily="18" charset="0"/>
              </a:rPr>
              <a:t>.</a:t>
            </a:r>
            <a:r>
              <a:rPr lang="pt-BR" b="1" smtClean="0"/>
              <a:t> </a:t>
            </a:r>
            <a:r>
              <a:rPr lang="pt-BR" sz="3200" b="1">
                <a:latin typeface="Times New Roman" panose="02020603050405020304" pitchFamily="18" charset="0"/>
                <a:cs typeface="Times New Roman" panose="02020603050405020304" pitchFamily="18" charset="0"/>
              </a:rPr>
              <a:t>ĐẶC ĐIỂM VÀ TÁC DỤNG CỦA TỪ TƯỢNG HÌNH</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17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 y="876300"/>
            <a:ext cx="11620500" cy="50673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PHÂN TÍCH VÍ DỤ 1: Giải nghĩa và cho biết tác dụng của các từ in đậm trong câu thơ sau:</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a) Trong làn nắng ửng khói mơ tan</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Đôi mái nhà tranh </a:t>
            </a:r>
            <a:r>
              <a:rPr lang="nl-NL" sz="3200" b="1">
                <a:solidFill>
                  <a:srgbClr val="FF0000"/>
                </a:solidFill>
                <a:latin typeface="Times New Roman" panose="02020603050405020304" pitchFamily="18" charset="0"/>
                <a:cs typeface="Times New Roman" panose="02020603050405020304" pitchFamily="18" charset="0"/>
              </a:rPr>
              <a:t>lấm tấm</a:t>
            </a:r>
            <a:r>
              <a:rPr lang="nl-NL" sz="3200">
                <a:solidFill>
                  <a:srgbClr val="FF0000"/>
                </a:solidFill>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vàng</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Mùa xuân chín- Hàn Mặc Tử)</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b) </a:t>
            </a:r>
            <a:r>
              <a:rPr lang="pt-BR" sz="3200" b="1">
                <a:solidFill>
                  <a:srgbClr val="FF0000"/>
                </a:solidFill>
                <a:latin typeface="Times New Roman" panose="02020603050405020304" pitchFamily="18" charset="0"/>
                <a:cs typeface="Times New Roman" panose="02020603050405020304" pitchFamily="18" charset="0"/>
              </a:rPr>
              <a:t>Lom khom</a:t>
            </a:r>
            <a:r>
              <a:rPr lang="pt-BR" sz="3200">
                <a:solidFill>
                  <a:srgbClr val="FF0000"/>
                </a:solidFill>
                <a:latin typeface="Times New Roman" panose="02020603050405020304" pitchFamily="18" charset="0"/>
                <a:cs typeface="Times New Roman" panose="02020603050405020304" pitchFamily="18" charset="0"/>
              </a:rPr>
              <a:t> </a:t>
            </a:r>
            <a:r>
              <a:rPr lang="pt-BR" sz="3200">
                <a:latin typeface="Times New Roman" panose="02020603050405020304" pitchFamily="18" charset="0"/>
                <a:cs typeface="Times New Roman" panose="02020603050405020304" pitchFamily="18" charset="0"/>
              </a:rPr>
              <a:t>dưới núi tiều vài chú</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Lác đác bên sông chợ mấy nhà</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Qua Đèo Ngang- Bà Huyện Thanh Quan)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81986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 y="457200"/>
            <a:ext cx="6911340" cy="19202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a) Trong làn nắng ửng khói mơ tan</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Đôi mái nhà tranh </a:t>
            </a:r>
            <a:r>
              <a:rPr lang="nl-NL" sz="3200" b="1">
                <a:solidFill>
                  <a:srgbClr val="FF0000"/>
                </a:solidFill>
                <a:latin typeface="Times New Roman" panose="02020603050405020304" pitchFamily="18" charset="0"/>
                <a:cs typeface="Times New Roman" panose="02020603050405020304" pitchFamily="18" charset="0"/>
              </a:rPr>
              <a:t>lấm tấm</a:t>
            </a:r>
            <a:r>
              <a:rPr lang="nl-NL" sz="3200">
                <a:solidFill>
                  <a:srgbClr val="FF0000"/>
                </a:solidFill>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vàng</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Mùa xuân chín- Hàn Mặc Tử)</a:t>
            </a:r>
            <a:endParaRPr lang="en-US" sz="320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2472690" y="2781300"/>
            <a:ext cx="9502140" cy="35509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pt-BR" sz="3200" b="1">
                <a:solidFill>
                  <a:schemeClr val="tx1"/>
                </a:solidFill>
                <a:latin typeface="Times New Roman" panose="02020603050405020304" pitchFamily="18" charset="0"/>
                <a:cs typeface="Times New Roman" panose="02020603050405020304" pitchFamily="18" charset="0"/>
              </a:rPr>
              <a:t>Giải nghĩa:</a:t>
            </a:r>
            <a:r>
              <a:rPr lang="pt-BR" sz="3200">
                <a:solidFill>
                  <a:schemeClr val="tx1"/>
                </a:solidFill>
                <a:latin typeface="Times New Roman" panose="02020603050405020304" pitchFamily="18" charset="0"/>
                <a:cs typeface="Times New Roman" panose="02020603050405020304" pitchFamily="18" charset="0"/>
              </a:rPr>
              <a:t> từ “lấm tấm” có nhiều hạt, nhiều điểm nhỏ trên bề mặt. </a:t>
            </a:r>
            <a:endParaRPr lang="en-US" sz="3200">
              <a:solidFill>
                <a:schemeClr val="tx1"/>
              </a:solidFill>
              <a:latin typeface="Times New Roman" panose="02020603050405020304" pitchFamily="18" charset="0"/>
              <a:cs typeface="Times New Roman" panose="02020603050405020304" pitchFamily="18" charset="0"/>
            </a:endParaRPr>
          </a:p>
          <a:p>
            <a:r>
              <a:rPr lang="pt-BR" sz="3200" b="1">
                <a:solidFill>
                  <a:schemeClr val="tx1"/>
                </a:solidFill>
                <a:latin typeface="Times New Roman" panose="02020603050405020304" pitchFamily="18" charset="0"/>
                <a:cs typeface="Times New Roman" panose="02020603050405020304" pitchFamily="18" charset="0"/>
              </a:rPr>
              <a:t>Tác dụng:</a:t>
            </a:r>
            <a:r>
              <a:rPr lang="pt-BR" sz="3200">
                <a:solidFill>
                  <a:schemeClr val="tx1"/>
                </a:solidFill>
                <a:latin typeface="Times New Roman" panose="02020603050405020304" pitchFamily="18" charset="0"/>
                <a:cs typeface="Times New Roman" panose="02020603050405020304" pitchFamily="18" charset="0"/>
              </a:rPr>
              <a:t> trong câu thơ trên, từ “lấm tấm” gợi hình ảnh những đốm nắng trải qua vòm cây, in trên những mái nhà tranh, từ đó toát lên vẻ bình yên của buổi sáng mùa xuân nơi làng quê.</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087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2026</TotalTime>
  <Words>2456</Words>
  <Application>Microsoft Office PowerPoint</Application>
  <PresentationFormat>Widescreen</PresentationFormat>
  <Paragraphs>257</Paragraphs>
  <Slides>33</Slides>
  <Notes>13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33</vt:i4>
      </vt:variant>
    </vt:vector>
  </HeadingPairs>
  <TitlesOfParts>
    <vt:vector size="48" baseType="lpstr">
      <vt:lpstr>Microsoft YaHei</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202</cp:revision>
  <dcterms:created xsi:type="dcterms:W3CDTF">2022-06-02T15:23:58Z</dcterms:created>
  <dcterms:modified xsi:type="dcterms:W3CDTF">2023-07-17T09:37:45Z</dcterms:modified>
</cp:coreProperties>
</file>