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0" r:id="rId2"/>
  </p:sldMasterIdLst>
  <p:notesMasterIdLst>
    <p:notesMasterId r:id="rId35"/>
  </p:notesMasterIdLst>
  <p:sldIdLst>
    <p:sldId id="367" r:id="rId3"/>
    <p:sldId id="368" r:id="rId4"/>
    <p:sldId id="369" r:id="rId5"/>
    <p:sldId id="370" r:id="rId6"/>
    <p:sldId id="371" r:id="rId7"/>
    <p:sldId id="372" r:id="rId8"/>
    <p:sldId id="388" r:id="rId9"/>
    <p:sldId id="389" r:id="rId10"/>
    <p:sldId id="259" r:id="rId11"/>
    <p:sldId id="373" r:id="rId12"/>
    <p:sldId id="374" r:id="rId13"/>
    <p:sldId id="390" r:id="rId14"/>
    <p:sldId id="391" r:id="rId15"/>
    <p:sldId id="393" r:id="rId16"/>
    <p:sldId id="392" r:id="rId17"/>
    <p:sldId id="395" r:id="rId18"/>
    <p:sldId id="399" r:id="rId19"/>
    <p:sldId id="313" r:id="rId20"/>
    <p:sldId id="422" r:id="rId21"/>
    <p:sldId id="421" r:id="rId22"/>
    <p:sldId id="424" r:id="rId23"/>
    <p:sldId id="423" r:id="rId24"/>
    <p:sldId id="425" r:id="rId25"/>
    <p:sldId id="426" r:id="rId26"/>
    <p:sldId id="427" r:id="rId27"/>
    <p:sldId id="429" r:id="rId28"/>
    <p:sldId id="430" r:id="rId29"/>
    <p:sldId id="431" r:id="rId30"/>
    <p:sldId id="432" r:id="rId31"/>
    <p:sldId id="434" r:id="rId32"/>
    <p:sldId id="435" r:id="rId33"/>
    <p:sldId id="436" r:id="rId3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DBC79"/>
    <a:srgbClr val="CF481F"/>
    <a:srgbClr val="FFE7A3"/>
    <a:srgbClr val="3D8748"/>
    <a:srgbClr val="F0B7AE"/>
    <a:srgbClr val="FFE69F"/>
    <a:srgbClr val="EEDBB4"/>
    <a:srgbClr val="FFFFFF"/>
    <a:srgbClr val="FFF8E5"/>
    <a:srgbClr val="FFE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27BE27-76A3-4D58-9BE9-2501F1B0DC4B}" type="datetimeFigureOut">
              <a:rPr lang="en-US" smtClean="0"/>
              <a:t>8/10/2022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A3E748-172D-465E-8218-A443A3F09203}" type="slidenum">
              <a:rPr lang="en-US" smtClean="0"/>
              <a:t>‹#›</a:t>
            </a:fld>
            <a:endParaRPr lang="en-US"/>
          </a:p>
        </p:txBody>
      </p:sp>
    </p:spTree>
    <p:extLst>
      <p:ext uri="{BB962C8B-B14F-4D97-AF65-F5344CB8AC3E}">
        <p14:creationId xmlns:p14="http://schemas.microsoft.com/office/powerpoint/2010/main" val="1770963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a:t>
            </a:fld>
            <a:endParaRPr lang="en-US"/>
          </a:p>
        </p:txBody>
      </p:sp>
    </p:spTree>
    <p:extLst>
      <p:ext uri="{BB962C8B-B14F-4D97-AF65-F5344CB8AC3E}">
        <p14:creationId xmlns:p14="http://schemas.microsoft.com/office/powerpoint/2010/main" val="1987817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782447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09881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88225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838826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61957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18</a:t>
            </a:fld>
            <a:endParaRPr lang="en-US"/>
          </a:p>
        </p:txBody>
      </p:sp>
    </p:spTree>
    <p:extLst>
      <p:ext uri="{BB962C8B-B14F-4D97-AF65-F5344CB8AC3E}">
        <p14:creationId xmlns:p14="http://schemas.microsoft.com/office/powerpoint/2010/main" val="3749402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724814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576485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484438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263597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665823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678790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046775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913978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594392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225348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777981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9647218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809835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732162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527499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075110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34546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701129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9</a:t>
            </a:fld>
            <a:endParaRPr lang="en-US"/>
          </a:p>
        </p:txBody>
      </p:sp>
    </p:spTree>
    <p:extLst>
      <p:ext uri="{BB962C8B-B14F-4D97-AF65-F5344CB8AC3E}">
        <p14:creationId xmlns:p14="http://schemas.microsoft.com/office/powerpoint/2010/main" val="18280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10</a:t>
            </a:fld>
            <a:endParaRPr lang="en-US"/>
          </a:p>
        </p:txBody>
      </p:sp>
    </p:spTree>
    <p:extLst>
      <p:ext uri="{BB962C8B-B14F-4D97-AF65-F5344CB8AC3E}">
        <p14:creationId xmlns:p14="http://schemas.microsoft.com/office/powerpoint/2010/main" val="2123625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t>11</a:t>
            </a:fld>
            <a:endParaRPr lang="en-US"/>
          </a:p>
        </p:txBody>
      </p:sp>
    </p:spTree>
    <p:extLst>
      <p:ext uri="{BB962C8B-B14F-4D97-AF65-F5344CB8AC3E}">
        <p14:creationId xmlns:p14="http://schemas.microsoft.com/office/powerpoint/2010/main" val="980949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7A3E748-172D-465E-8218-A443A3F0920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493549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18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F5B899-899C-4F8B-8CEB-BB307AF1D029}" type="datetimeFigureOut">
              <a:rPr lang="en-US" smtClean="0">
                <a:solidFill>
                  <a:prstClr val="black">
                    <a:tint val="75000"/>
                  </a:prstClr>
                </a:solidFill>
              </a:rPr>
              <a:pPr/>
              <a:t>8/10/2022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97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F5B899-899C-4F8B-8CEB-BB307AF1D029}" type="datetimeFigureOut">
              <a:rPr lang="en-US" smtClean="0">
                <a:solidFill>
                  <a:prstClr val="black">
                    <a:tint val="75000"/>
                  </a:prstClr>
                </a:solidFill>
              </a:rPr>
              <a:pPr/>
              <a:t>8/10/2022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726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F5B899-899C-4F8B-8CEB-BB307AF1D029}" type="datetimeFigureOut">
              <a:rPr lang="en-US" smtClean="0">
                <a:solidFill>
                  <a:prstClr val="black">
                    <a:tint val="75000"/>
                  </a:prstClr>
                </a:solidFill>
              </a:rPr>
              <a:pPr/>
              <a:t>8/10/2022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1836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F5B899-899C-4F8B-8CEB-BB307AF1D029}" type="datetimeFigureOut">
              <a:rPr lang="en-US" smtClean="0">
                <a:solidFill>
                  <a:prstClr val="black">
                    <a:tint val="75000"/>
                  </a:prstClr>
                </a:solidFill>
              </a:rPr>
              <a:pPr/>
              <a:t>8/10/2022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359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F5B899-899C-4F8B-8CEB-BB307AF1D029}" type="datetimeFigureOut">
              <a:rPr lang="en-US" smtClean="0">
                <a:solidFill>
                  <a:prstClr val="black">
                    <a:tint val="75000"/>
                  </a:prstClr>
                </a:solidFill>
              </a:rPr>
              <a:pPr/>
              <a:t>8/10/2022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5110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F5B899-899C-4F8B-8CEB-BB307AF1D029}" type="datetimeFigureOut">
              <a:rPr lang="en-US" smtClean="0">
                <a:solidFill>
                  <a:prstClr val="black">
                    <a:tint val="75000"/>
                  </a:prstClr>
                </a:solidFill>
              </a:rPr>
              <a:pPr/>
              <a:t>8/10/2022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1707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F5B899-899C-4F8B-8CEB-BB307AF1D029}" type="datetimeFigureOut">
              <a:rPr lang="en-US" smtClean="0">
                <a:solidFill>
                  <a:prstClr val="black">
                    <a:tint val="75000"/>
                  </a:prstClr>
                </a:solidFill>
              </a:rPr>
              <a:pPr/>
              <a:t>8/10/2022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663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xmlns="" id="{380DCA47-A4A1-4374-B4A4-B801B468B32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3674"/>
          <a:stretch/>
        </p:blipFill>
        <p:spPr>
          <a:xfrm>
            <a:off x="10541000" y="4800600"/>
            <a:ext cx="1651000" cy="2057400"/>
          </a:xfrm>
          <a:prstGeom prst="rect">
            <a:avLst/>
          </a:prstGeom>
        </p:spPr>
      </p:pic>
      <p:sp>
        <p:nvSpPr>
          <p:cNvPr id="36" name="矩形 35">
            <a:extLst>
              <a:ext uri="{FF2B5EF4-FFF2-40B4-BE49-F238E27FC236}">
                <a16:creationId xmlns:a16="http://schemas.microsoft.com/office/drawing/2014/main" xmlns="" id="{DE66D610-F080-4BA8-B03F-1D9DABCA7AF1}"/>
              </a:ext>
            </a:extLst>
          </p:cNvPr>
          <p:cNvSpPr/>
          <p:nvPr userDrawn="1"/>
        </p:nvSpPr>
        <p:spPr>
          <a:xfrm>
            <a:off x="916973" y="638403"/>
            <a:ext cx="10358055" cy="5581194"/>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a:extLst>
              <a:ext uri="{FF2B5EF4-FFF2-40B4-BE49-F238E27FC236}">
                <a16:creationId xmlns:a16="http://schemas.microsoft.com/office/drawing/2014/main" xmlns="" id="{916E6B3B-24D7-4ADC-ABF7-B769CB6A379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5542" b="57556"/>
          <a:stretch/>
        </p:blipFill>
        <p:spPr>
          <a:xfrm>
            <a:off x="916972" y="638403"/>
            <a:ext cx="4201128" cy="2587397"/>
          </a:xfrm>
          <a:prstGeom prst="rect">
            <a:avLst/>
          </a:prstGeom>
        </p:spPr>
      </p:pic>
      <p:pic>
        <p:nvPicPr>
          <p:cNvPr id="38" name="图片 37">
            <a:extLst>
              <a:ext uri="{FF2B5EF4-FFF2-40B4-BE49-F238E27FC236}">
                <a16:creationId xmlns:a16="http://schemas.microsoft.com/office/drawing/2014/main" xmlns="" id="{05A68491-BF56-4FC6-AEED-469C3F023B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V="1">
            <a:off x="7594600" y="4860697"/>
            <a:ext cx="3680427" cy="1358900"/>
          </a:xfrm>
          <a:prstGeom prst="rect">
            <a:avLst/>
          </a:prstGeom>
        </p:spPr>
      </p:pic>
      <p:pic>
        <p:nvPicPr>
          <p:cNvPr id="42" name="图片 41">
            <a:extLst>
              <a:ext uri="{FF2B5EF4-FFF2-40B4-BE49-F238E27FC236}">
                <a16:creationId xmlns:a16="http://schemas.microsoft.com/office/drawing/2014/main" xmlns="" id="{18820FD0-4C43-48C1-99B3-B33EC04648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43944" y="1866676"/>
            <a:ext cx="3851268" cy="3851268"/>
          </a:xfrm>
          <a:prstGeom prst="rect">
            <a:avLst/>
          </a:prstGeom>
        </p:spPr>
      </p:pic>
      <p:pic>
        <p:nvPicPr>
          <p:cNvPr id="3" name="图片 2">
            <a:extLst>
              <a:ext uri="{FF2B5EF4-FFF2-40B4-BE49-F238E27FC236}">
                <a16:creationId xmlns:a16="http://schemas.microsoft.com/office/drawing/2014/main" xmlns="" id="{2F07D2D7-361F-40DD-A705-92573E2E0EF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5872323" y="1239949"/>
            <a:ext cx="3762054" cy="1027020"/>
          </a:xfrm>
          <a:prstGeom prst="rect">
            <a:avLst/>
          </a:prstGeom>
        </p:spPr>
      </p:pic>
      <p:pic>
        <p:nvPicPr>
          <p:cNvPr id="15" name="图片 14">
            <a:extLst>
              <a:ext uri="{FF2B5EF4-FFF2-40B4-BE49-F238E27FC236}">
                <a16:creationId xmlns:a16="http://schemas.microsoft.com/office/drawing/2014/main" xmlns="" id="{46ED272B-D364-427A-9FCD-B68E9AD1145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872323" y="2401980"/>
            <a:ext cx="3762054" cy="1027020"/>
          </a:xfrm>
          <a:prstGeom prst="rect">
            <a:avLst/>
          </a:prstGeom>
        </p:spPr>
      </p:pic>
      <p:pic>
        <p:nvPicPr>
          <p:cNvPr id="16" name="图片 15">
            <a:extLst>
              <a:ext uri="{FF2B5EF4-FFF2-40B4-BE49-F238E27FC236}">
                <a16:creationId xmlns:a16="http://schemas.microsoft.com/office/drawing/2014/main" xmlns="" id="{376BFF18-A667-4508-A88F-F18FCF25CE0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5872323" y="3647438"/>
            <a:ext cx="3762054" cy="1027020"/>
          </a:xfrm>
          <a:prstGeom prst="rect">
            <a:avLst/>
          </a:prstGeom>
        </p:spPr>
      </p:pic>
      <p:pic>
        <p:nvPicPr>
          <p:cNvPr id="17" name="图片 16">
            <a:extLst>
              <a:ext uri="{FF2B5EF4-FFF2-40B4-BE49-F238E27FC236}">
                <a16:creationId xmlns:a16="http://schemas.microsoft.com/office/drawing/2014/main" xmlns="" id="{C53FE265-93D6-4E23-8E36-636FA779D31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5872323" y="4809469"/>
            <a:ext cx="3762054" cy="1027020"/>
          </a:xfrm>
          <a:prstGeom prst="rect">
            <a:avLst/>
          </a:prstGeom>
        </p:spPr>
      </p:pic>
      <p:pic>
        <p:nvPicPr>
          <p:cNvPr id="5" name="图片 4">
            <a:extLst>
              <a:ext uri="{FF2B5EF4-FFF2-40B4-BE49-F238E27FC236}">
                <a16:creationId xmlns:a16="http://schemas.microsoft.com/office/drawing/2014/main" xmlns="" id="{CC703063-3F44-4D74-8B16-EBBC1FDD49E0}"/>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6209" t="11026" r="13681" b="12084"/>
          <a:stretch/>
        </p:blipFill>
        <p:spPr>
          <a:xfrm>
            <a:off x="9878374" y="638402"/>
            <a:ext cx="1416974" cy="1554009"/>
          </a:xfrm>
          <a:prstGeom prst="rect">
            <a:avLst/>
          </a:prstGeom>
        </p:spPr>
      </p:pic>
      <p:pic>
        <p:nvPicPr>
          <p:cNvPr id="18" name="图片 17">
            <a:extLst>
              <a:ext uri="{FF2B5EF4-FFF2-40B4-BE49-F238E27FC236}">
                <a16:creationId xmlns:a16="http://schemas.microsoft.com/office/drawing/2014/main" xmlns="" id="{7005ACB5-2735-4D0D-8D1E-1BF68A658719}"/>
              </a:ext>
            </a:extLst>
          </p:cNvPr>
          <p:cNvPicPr>
            <a:picLocks noChangeAspect="1"/>
          </p:cNvPicPr>
          <p:nvPr userDrawn="1"/>
        </p:nvPicPr>
        <p:blipFill rotWithShape="1">
          <a:blip r:embed="rId9" cstate="print">
            <a:extLst>
              <a:ext uri="{BEBA8EAE-BF5A-486C-A8C5-ECC9F3942E4B}">
                <a14:imgProps xmlns:a14="http://schemas.microsoft.com/office/drawing/2010/main">
                  <a14:imgLayer r:embed="rId10">
                    <a14:imgEffect>
                      <a14:backgroundRemoval t="2082" b="94421" l="9929" r="89953"/>
                    </a14:imgEffect>
                  </a14:imgLayer>
                </a14:imgProps>
              </a:ext>
              <a:ext uri="{28A0092B-C50C-407E-A947-70E740481C1C}">
                <a14:useLocalDpi xmlns:a14="http://schemas.microsoft.com/office/drawing/2010/main" val="0"/>
              </a:ext>
            </a:extLst>
          </a:blip>
          <a:srcRect l="22521" t="4445" r="17891" b="6065"/>
          <a:stretch/>
        </p:blipFill>
        <p:spPr>
          <a:xfrm>
            <a:off x="1183267" y="5303520"/>
            <a:ext cx="782112" cy="828849"/>
          </a:xfrm>
          <a:prstGeom prst="rect">
            <a:avLst/>
          </a:prstGeom>
        </p:spPr>
      </p:pic>
    </p:spTree>
    <p:extLst>
      <p:ext uri="{BB962C8B-B14F-4D97-AF65-F5344CB8AC3E}">
        <p14:creationId xmlns:p14="http://schemas.microsoft.com/office/powerpoint/2010/main" val="152291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xmlns="" id="{CB7A5A2B-CDB1-4D9F-849A-BECD51B2EE21}"/>
              </a:ext>
            </a:extLst>
          </p:cNvPr>
          <p:cNvSpPr/>
          <p:nvPr userDrawn="1"/>
        </p:nvSpPr>
        <p:spPr>
          <a:xfrm>
            <a:off x="3527425" y="860425"/>
            <a:ext cx="5137150" cy="5137150"/>
          </a:xfrm>
          <a:prstGeom prst="ellipse">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nvGrpSpPr>
          <p:cNvPr id="17" name="组合 16">
            <a:extLst>
              <a:ext uri="{FF2B5EF4-FFF2-40B4-BE49-F238E27FC236}">
                <a16:creationId xmlns:a16="http://schemas.microsoft.com/office/drawing/2014/main" xmlns="" id="{C0520F04-E3BE-4E53-8EC8-284A55BDBD77}"/>
              </a:ext>
            </a:extLst>
          </p:cNvPr>
          <p:cNvGrpSpPr/>
          <p:nvPr userDrawn="1"/>
        </p:nvGrpSpPr>
        <p:grpSpPr>
          <a:xfrm>
            <a:off x="3186643" y="569914"/>
            <a:ext cx="2909359" cy="2959627"/>
            <a:chOff x="3186643" y="569914"/>
            <a:chExt cx="2909359" cy="2959627"/>
          </a:xfrm>
        </p:grpSpPr>
        <p:sp>
          <p:nvSpPr>
            <p:cNvPr id="4" name="椭圆 3">
              <a:extLst>
                <a:ext uri="{FF2B5EF4-FFF2-40B4-BE49-F238E27FC236}">
                  <a16:creationId xmlns:a16="http://schemas.microsoft.com/office/drawing/2014/main" xmlns="" id="{C0812C1F-58DF-4D9F-BDB6-E30970A89F0F}"/>
                </a:ext>
              </a:extLst>
            </p:cNvPr>
            <p:cNvSpPr/>
            <p:nvPr userDrawn="1"/>
          </p:nvSpPr>
          <p:spPr>
            <a:xfrm>
              <a:off x="3236914" y="569914"/>
              <a:ext cx="2859088" cy="2859088"/>
            </a:xfrm>
            <a:custGeom>
              <a:avLst/>
              <a:gdLst>
                <a:gd name="connsiteX0" fmla="*/ 0 w 5718175"/>
                <a:gd name="connsiteY0" fmla="*/ 2859088 h 5718175"/>
                <a:gd name="connsiteX1" fmla="*/ 2859088 w 5718175"/>
                <a:gd name="connsiteY1" fmla="*/ 0 h 5718175"/>
                <a:gd name="connsiteX2" fmla="*/ 5718176 w 5718175"/>
                <a:gd name="connsiteY2" fmla="*/ 2859088 h 5718175"/>
                <a:gd name="connsiteX3" fmla="*/ 2859088 w 5718175"/>
                <a:gd name="connsiteY3" fmla="*/ 5718176 h 5718175"/>
                <a:gd name="connsiteX4" fmla="*/ 0 w 5718175"/>
                <a:gd name="connsiteY4" fmla="*/ 2859088 h 5718175"/>
                <a:gd name="connsiteX0" fmla="*/ 5718176 w 5809616"/>
                <a:gd name="connsiteY0" fmla="*/ 2859088 h 5718176"/>
                <a:gd name="connsiteX1" fmla="*/ 2859088 w 5809616"/>
                <a:gd name="connsiteY1" fmla="*/ 5718176 h 5718176"/>
                <a:gd name="connsiteX2" fmla="*/ 0 w 5809616"/>
                <a:gd name="connsiteY2" fmla="*/ 2859088 h 5718176"/>
                <a:gd name="connsiteX3" fmla="*/ 2859088 w 5809616"/>
                <a:gd name="connsiteY3" fmla="*/ 0 h 5718176"/>
                <a:gd name="connsiteX4" fmla="*/ 5809616 w 5809616"/>
                <a:gd name="connsiteY4" fmla="*/ 2950528 h 5718176"/>
                <a:gd name="connsiteX0" fmla="*/ 5718176 w 5718176"/>
                <a:gd name="connsiteY0" fmla="*/ 2859088 h 5718176"/>
                <a:gd name="connsiteX1" fmla="*/ 2859088 w 5718176"/>
                <a:gd name="connsiteY1" fmla="*/ 5718176 h 5718176"/>
                <a:gd name="connsiteX2" fmla="*/ 0 w 5718176"/>
                <a:gd name="connsiteY2" fmla="*/ 2859088 h 5718176"/>
                <a:gd name="connsiteX3" fmla="*/ 2859088 w 5718176"/>
                <a:gd name="connsiteY3" fmla="*/ 0 h 5718176"/>
                <a:gd name="connsiteX0" fmla="*/ 2859088 w 2859088"/>
                <a:gd name="connsiteY0" fmla="*/ 5718176 h 5718176"/>
                <a:gd name="connsiteX1" fmla="*/ 0 w 2859088"/>
                <a:gd name="connsiteY1" fmla="*/ 2859088 h 5718176"/>
                <a:gd name="connsiteX2" fmla="*/ 2859088 w 2859088"/>
                <a:gd name="connsiteY2" fmla="*/ 0 h 5718176"/>
                <a:gd name="connsiteX0" fmla="*/ 0 w 2859088"/>
                <a:gd name="connsiteY0" fmla="*/ 2859088 h 2859088"/>
                <a:gd name="connsiteX1" fmla="*/ 2859088 w 2859088"/>
                <a:gd name="connsiteY1" fmla="*/ 0 h 2859088"/>
              </a:gdLst>
              <a:ahLst/>
              <a:cxnLst>
                <a:cxn ang="0">
                  <a:pos x="connsiteX0" y="connsiteY0"/>
                </a:cxn>
                <a:cxn ang="0">
                  <a:pos x="connsiteX1" y="connsiteY1"/>
                </a:cxn>
              </a:cxnLst>
              <a:rect l="l" t="t" r="r" b="b"/>
              <a:pathLst>
                <a:path w="2859088" h="2859088">
                  <a:moveTo>
                    <a:pt x="0" y="2859088"/>
                  </a:moveTo>
                  <a:cubicBezTo>
                    <a:pt x="0" y="1280057"/>
                    <a:pt x="1280057" y="0"/>
                    <a:pt x="2859088" y="0"/>
                  </a:cubicBezTo>
                </a:path>
              </a:pathLst>
            </a:cu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 name="椭圆 5">
              <a:extLst>
                <a:ext uri="{FF2B5EF4-FFF2-40B4-BE49-F238E27FC236}">
                  <a16:creationId xmlns:a16="http://schemas.microsoft.com/office/drawing/2014/main" xmlns="" id="{CE875C9C-02A1-4280-B044-C1551A530158}"/>
                </a:ext>
              </a:extLst>
            </p:cNvPr>
            <p:cNvSpPr/>
            <p:nvPr userDrawn="1"/>
          </p:nvSpPr>
          <p:spPr>
            <a:xfrm>
              <a:off x="3186643" y="3429000"/>
              <a:ext cx="100541" cy="100541"/>
            </a:xfrm>
            <a:prstGeom prst="ellipse">
              <a:avLst/>
            </a:pr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grpSp>
        <p:nvGrpSpPr>
          <p:cNvPr id="19" name="组合 18">
            <a:extLst>
              <a:ext uri="{FF2B5EF4-FFF2-40B4-BE49-F238E27FC236}">
                <a16:creationId xmlns:a16="http://schemas.microsoft.com/office/drawing/2014/main" xmlns="" id="{403E7AC3-0130-4A32-A2FD-871A77D95D28}"/>
              </a:ext>
            </a:extLst>
          </p:cNvPr>
          <p:cNvGrpSpPr/>
          <p:nvPr userDrawn="1"/>
        </p:nvGrpSpPr>
        <p:grpSpPr>
          <a:xfrm rot="10800000">
            <a:off x="6146273" y="3320786"/>
            <a:ext cx="2909359" cy="2959627"/>
            <a:chOff x="3186643" y="569914"/>
            <a:chExt cx="2909359" cy="2959627"/>
          </a:xfrm>
        </p:grpSpPr>
        <p:sp>
          <p:nvSpPr>
            <p:cNvPr id="20" name="椭圆 3">
              <a:extLst>
                <a:ext uri="{FF2B5EF4-FFF2-40B4-BE49-F238E27FC236}">
                  <a16:creationId xmlns:a16="http://schemas.microsoft.com/office/drawing/2014/main" xmlns="" id="{EE5A2B4B-1410-4792-B7FE-17F3CA0112CB}"/>
                </a:ext>
              </a:extLst>
            </p:cNvPr>
            <p:cNvSpPr/>
            <p:nvPr userDrawn="1"/>
          </p:nvSpPr>
          <p:spPr>
            <a:xfrm>
              <a:off x="3236914" y="569914"/>
              <a:ext cx="2859088" cy="2859088"/>
            </a:xfrm>
            <a:custGeom>
              <a:avLst/>
              <a:gdLst>
                <a:gd name="connsiteX0" fmla="*/ 0 w 5718175"/>
                <a:gd name="connsiteY0" fmla="*/ 2859088 h 5718175"/>
                <a:gd name="connsiteX1" fmla="*/ 2859088 w 5718175"/>
                <a:gd name="connsiteY1" fmla="*/ 0 h 5718175"/>
                <a:gd name="connsiteX2" fmla="*/ 5718176 w 5718175"/>
                <a:gd name="connsiteY2" fmla="*/ 2859088 h 5718175"/>
                <a:gd name="connsiteX3" fmla="*/ 2859088 w 5718175"/>
                <a:gd name="connsiteY3" fmla="*/ 5718176 h 5718175"/>
                <a:gd name="connsiteX4" fmla="*/ 0 w 5718175"/>
                <a:gd name="connsiteY4" fmla="*/ 2859088 h 5718175"/>
                <a:gd name="connsiteX0" fmla="*/ 5718176 w 5809616"/>
                <a:gd name="connsiteY0" fmla="*/ 2859088 h 5718176"/>
                <a:gd name="connsiteX1" fmla="*/ 2859088 w 5809616"/>
                <a:gd name="connsiteY1" fmla="*/ 5718176 h 5718176"/>
                <a:gd name="connsiteX2" fmla="*/ 0 w 5809616"/>
                <a:gd name="connsiteY2" fmla="*/ 2859088 h 5718176"/>
                <a:gd name="connsiteX3" fmla="*/ 2859088 w 5809616"/>
                <a:gd name="connsiteY3" fmla="*/ 0 h 5718176"/>
                <a:gd name="connsiteX4" fmla="*/ 5809616 w 5809616"/>
                <a:gd name="connsiteY4" fmla="*/ 2950528 h 5718176"/>
                <a:gd name="connsiteX0" fmla="*/ 5718176 w 5718176"/>
                <a:gd name="connsiteY0" fmla="*/ 2859088 h 5718176"/>
                <a:gd name="connsiteX1" fmla="*/ 2859088 w 5718176"/>
                <a:gd name="connsiteY1" fmla="*/ 5718176 h 5718176"/>
                <a:gd name="connsiteX2" fmla="*/ 0 w 5718176"/>
                <a:gd name="connsiteY2" fmla="*/ 2859088 h 5718176"/>
                <a:gd name="connsiteX3" fmla="*/ 2859088 w 5718176"/>
                <a:gd name="connsiteY3" fmla="*/ 0 h 5718176"/>
                <a:gd name="connsiteX0" fmla="*/ 2859088 w 2859088"/>
                <a:gd name="connsiteY0" fmla="*/ 5718176 h 5718176"/>
                <a:gd name="connsiteX1" fmla="*/ 0 w 2859088"/>
                <a:gd name="connsiteY1" fmla="*/ 2859088 h 5718176"/>
                <a:gd name="connsiteX2" fmla="*/ 2859088 w 2859088"/>
                <a:gd name="connsiteY2" fmla="*/ 0 h 5718176"/>
                <a:gd name="connsiteX0" fmla="*/ 0 w 2859088"/>
                <a:gd name="connsiteY0" fmla="*/ 2859088 h 2859088"/>
                <a:gd name="connsiteX1" fmla="*/ 2859088 w 2859088"/>
                <a:gd name="connsiteY1" fmla="*/ 0 h 2859088"/>
              </a:gdLst>
              <a:ahLst/>
              <a:cxnLst>
                <a:cxn ang="0">
                  <a:pos x="connsiteX0" y="connsiteY0"/>
                </a:cxn>
                <a:cxn ang="0">
                  <a:pos x="connsiteX1" y="connsiteY1"/>
                </a:cxn>
              </a:cxnLst>
              <a:rect l="l" t="t" r="r" b="b"/>
              <a:pathLst>
                <a:path w="2859088" h="2859088">
                  <a:moveTo>
                    <a:pt x="0" y="2859088"/>
                  </a:moveTo>
                  <a:cubicBezTo>
                    <a:pt x="0" y="1280057"/>
                    <a:pt x="1280057" y="0"/>
                    <a:pt x="2859088" y="0"/>
                  </a:cubicBezTo>
                </a:path>
              </a:pathLst>
            </a:cu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1" name="椭圆 20">
              <a:extLst>
                <a:ext uri="{FF2B5EF4-FFF2-40B4-BE49-F238E27FC236}">
                  <a16:creationId xmlns:a16="http://schemas.microsoft.com/office/drawing/2014/main" xmlns="" id="{ECA4C24E-0BE6-4DDC-833A-ABC4DD9DC152}"/>
                </a:ext>
              </a:extLst>
            </p:cNvPr>
            <p:cNvSpPr/>
            <p:nvPr userDrawn="1"/>
          </p:nvSpPr>
          <p:spPr>
            <a:xfrm>
              <a:off x="3186643" y="3429000"/>
              <a:ext cx="100541" cy="100541"/>
            </a:xfrm>
            <a:prstGeom prst="ellipse">
              <a:avLst/>
            </a:prstGeom>
            <a:noFill/>
            <a:ln w="28575">
              <a:gradFill>
                <a:gsLst>
                  <a:gs pos="35400">
                    <a:srgbClr val="FFEFC1"/>
                  </a:gs>
                  <a:gs pos="0">
                    <a:srgbClr val="FFE69F"/>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grpSp>
      <p:pic>
        <p:nvPicPr>
          <p:cNvPr id="31" name="图片 30">
            <a:extLst>
              <a:ext uri="{FF2B5EF4-FFF2-40B4-BE49-F238E27FC236}">
                <a16:creationId xmlns:a16="http://schemas.microsoft.com/office/drawing/2014/main" xmlns="" id="{62175799-9BD7-4A64-96E7-7B08BCD5F1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1119" r="915"/>
          <a:stretch/>
        </p:blipFill>
        <p:spPr>
          <a:xfrm flipH="1" flipV="1">
            <a:off x="3519613" y="1319432"/>
            <a:ext cx="3883273" cy="2061903"/>
          </a:xfrm>
          <a:custGeom>
            <a:avLst/>
            <a:gdLst>
              <a:gd name="connsiteX0" fmla="*/ 2792457 w 3883273"/>
              <a:gd name="connsiteY0" fmla="*/ 2061903 h 2061903"/>
              <a:gd name="connsiteX1" fmla="*/ 0 w 3883273"/>
              <a:gd name="connsiteY1" fmla="*/ 2061903 h 2061903"/>
              <a:gd name="connsiteX2" fmla="*/ 0 w 3883273"/>
              <a:gd name="connsiteY2" fmla="*/ 0 h 2061903"/>
              <a:gd name="connsiteX3" fmla="*/ 3883273 w 3883273"/>
              <a:gd name="connsiteY3" fmla="*/ 0 h 2061903"/>
              <a:gd name="connsiteX4" fmla="*/ 3870700 w 3883273"/>
              <a:gd name="connsiteY4" fmla="*/ 248991 h 2061903"/>
              <a:gd name="connsiteX5" fmla="*/ 2970472 w 3883273"/>
              <a:gd name="connsiteY5" fmla="*/ 1928786 h 206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3273" h="2061903">
                <a:moveTo>
                  <a:pt x="2792457" y="2061903"/>
                </a:moveTo>
                <a:lnTo>
                  <a:pt x="0" y="2061903"/>
                </a:lnTo>
                <a:lnTo>
                  <a:pt x="0" y="0"/>
                </a:lnTo>
                <a:lnTo>
                  <a:pt x="3883273" y="0"/>
                </a:lnTo>
                <a:lnTo>
                  <a:pt x="3870700" y="248991"/>
                </a:lnTo>
                <a:cubicBezTo>
                  <a:pt x="3802164" y="923857"/>
                  <a:pt x="3466209" y="1519667"/>
                  <a:pt x="2970472" y="1928786"/>
                </a:cubicBezTo>
                <a:close/>
              </a:path>
            </a:pathLst>
          </a:custGeom>
        </p:spPr>
      </p:pic>
      <p:pic>
        <p:nvPicPr>
          <p:cNvPr id="32" name="图片 31">
            <a:extLst>
              <a:ext uri="{FF2B5EF4-FFF2-40B4-BE49-F238E27FC236}">
                <a16:creationId xmlns:a16="http://schemas.microsoft.com/office/drawing/2014/main" xmlns="" id="{26A0B97C-B27C-4F81-94DB-9500772CCE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042" b="18166"/>
          <a:stretch/>
        </p:blipFill>
        <p:spPr>
          <a:xfrm>
            <a:off x="5461249" y="4527138"/>
            <a:ext cx="2973687" cy="1011430"/>
          </a:xfrm>
          <a:custGeom>
            <a:avLst/>
            <a:gdLst>
              <a:gd name="connsiteX0" fmla="*/ 0 w 2973687"/>
              <a:gd name="connsiteY0" fmla="*/ 0 h 1011430"/>
              <a:gd name="connsiteX1" fmla="*/ 2973687 w 2973687"/>
              <a:gd name="connsiteY1" fmla="*/ 0 h 1011430"/>
              <a:gd name="connsiteX2" fmla="*/ 2968998 w 2973687"/>
              <a:gd name="connsiteY2" fmla="*/ 9735 h 1011430"/>
              <a:gd name="connsiteX3" fmla="*/ 2165502 w 2973687"/>
              <a:gd name="connsiteY3" fmla="*/ 894435 h 1011430"/>
              <a:gd name="connsiteX4" fmla="*/ 1972923 w 2973687"/>
              <a:gd name="connsiteY4" fmla="*/ 1011430 h 1011430"/>
              <a:gd name="connsiteX5" fmla="*/ 0 w 2973687"/>
              <a:gd name="connsiteY5" fmla="*/ 1011430 h 101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3687" h="1011430">
                <a:moveTo>
                  <a:pt x="0" y="0"/>
                </a:moveTo>
                <a:lnTo>
                  <a:pt x="2973687" y="0"/>
                </a:lnTo>
                <a:lnTo>
                  <a:pt x="2968998" y="9735"/>
                </a:lnTo>
                <a:cubicBezTo>
                  <a:pt x="2775844" y="365298"/>
                  <a:pt x="2499253" y="668958"/>
                  <a:pt x="2165502" y="894435"/>
                </a:cubicBezTo>
                <a:lnTo>
                  <a:pt x="1972923" y="1011430"/>
                </a:lnTo>
                <a:lnTo>
                  <a:pt x="0" y="1011430"/>
                </a:lnTo>
                <a:close/>
              </a:path>
            </a:pathLst>
          </a:custGeom>
        </p:spPr>
      </p:pic>
      <p:pic>
        <p:nvPicPr>
          <p:cNvPr id="33" name="图片 32">
            <a:extLst>
              <a:ext uri="{FF2B5EF4-FFF2-40B4-BE49-F238E27FC236}">
                <a16:creationId xmlns:a16="http://schemas.microsoft.com/office/drawing/2014/main" xmlns="" id="{B2FF5E2D-F89A-4FF2-A6F8-6388796C738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flipH="1">
            <a:off x="4479029" y="3818102"/>
            <a:ext cx="2144001" cy="2144001"/>
          </a:xfrm>
          <a:custGeom>
            <a:avLst/>
            <a:gdLst>
              <a:gd name="connsiteX0" fmla="*/ 2839671 w 2839671"/>
              <a:gd name="connsiteY0" fmla="*/ 0 h 2839671"/>
              <a:gd name="connsiteX1" fmla="*/ 0 w 2839671"/>
              <a:gd name="connsiteY1" fmla="*/ 0 h 2839671"/>
              <a:gd name="connsiteX2" fmla="*/ 0 w 2839671"/>
              <a:gd name="connsiteY2" fmla="*/ 2722284 h 2839671"/>
              <a:gd name="connsiteX3" fmla="*/ 196060 w 2839671"/>
              <a:gd name="connsiteY3" fmla="*/ 2794043 h 2839671"/>
              <a:gd name="connsiteX4" fmla="*/ 373515 w 2839671"/>
              <a:gd name="connsiteY4" fmla="*/ 2839671 h 2839671"/>
              <a:gd name="connsiteX5" fmla="*/ 1546238 w 2839671"/>
              <a:gd name="connsiteY5" fmla="*/ 2839671 h 2839671"/>
              <a:gd name="connsiteX6" fmla="*/ 1723692 w 2839671"/>
              <a:gd name="connsiteY6" fmla="*/ 2794043 h 2839671"/>
              <a:gd name="connsiteX7" fmla="*/ 2776133 w 2839671"/>
              <a:gd name="connsiteY7" fmla="*/ 2157203 h 2839671"/>
              <a:gd name="connsiteX8" fmla="*/ 2839671 w 2839671"/>
              <a:gd name="connsiteY8" fmla="*/ 2087294 h 283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9671" h="2839671">
                <a:moveTo>
                  <a:pt x="2839671" y="0"/>
                </a:moveTo>
                <a:lnTo>
                  <a:pt x="0" y="0"/>
                </a:lnTo>
                <a:lnTo>
                  <a:pt x="0" y="2722284"/>
                </a:lnTo>
                <a:lnTo>
                  <a:pt x="196060" y="2794043"/>
                </a:lnTo>
                <a:lnTo>
                  <a:pt x="373515" y="2839671"/>
                </a:lnTo>
                <a:lnTo>
                  <a:pt x="1546238" y="2839671"/>
                </a:lnTo>
                <a:lnTo>
                  <a:pt x="1723692" y="2794043"/>
                </a:lnTo>
                <a:cubicBezTo>
                  <a:pt x="2125840" y="2668962"/>
                  <a:pt x="2485620" y="2447716"/>
                  <a:pt x="2776133" y="2157203"/>
                </a:cubicBezTo>
                <a:lnTo>
                  <a:pt x="2839671" y="2087294"/>
                </a:lnTo>
                <a:close/>
              </a:path>
            </a:pathLst>
          </a:custGeom>
        </p:spPr>
      </p:pic>
      <p:pic>
        <p:nvPicPr>
          <p:cNvPr id="34" name="图片 33">
            <a:extLst>
              <a:ext uri="{FF2B5EF4-FFF2-40B4-BE49-F238E27FC236}">
                <a16:creationId xmlns:a16="http://schemas.microsoft.com/office/drawing/2014/main" xmlns="" id="{23942622-D514-432A-BF16-EF1A28B7DB4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23203" y="2135244"/>
            <a:ext cx="926170" cy="1173572"/>
          </a:xfrm>
          <a:prstGeom prst="rect">
            <a:avLst/>
          </a:prstGeom>
        </p:spPr>
      </p:pic>
      <p:pic>
        <p:nvPicPr>
          <p:cNvPr id="35" name="图片 34">
            <a:extLst>
              <a:ext uri="{FF2B5EF4-FFF2-40B4-BE49-F238E27FC236}">
                <a16:creationId xmlns:a16="http://schemas.microsoft.com/office/drawing/2014/main" xmlns="" id="{AA6C47FC-8589-429F-B86A-E18DBD3DC90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9355287" y="1854200"/>
            <a:ext cx="1073000" cy="1125753"/>
          </a:xfrm>
          <a:prstGeom prst="rect">
            <a:avLst/>
          </a:prstGeom>
        </p:spPr>
      </p:pic>
    </p:spTree>
    <p:extLst>
      <p:ext uri="{BB962C8B-B14F-4D97-AF65-F5344CB8AC3E}">
        <p14:creationId xmlns:p14="http://schemas.microsoft.com/office/powerpoint/2010/main" val="3823418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14BC44A8-9F49-41EF-8AF7-C8A619FA2F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sp>
        <p:nvSpPr>
          <p:cNvPr id="13" name="矩形 12">
            <a:extLst>
              <a:ext uri="{FF2B5EF4-FFF2-40B4-BE49-F238E27FC236}">
                <a16:creationId xmlns:a16="http://schemas.microsoft.com/office/drawing/2014/main" xmlns="" id="{3D6D5A31-41FF-4017-87C4-00017E8BE106}"/>
              </a:ext>
            </a:extLst>
          </p:cNvPr>
          <p:cNvSpPr/>
          <p:nvPr userDrawn="1"/>
        </p:nvSpPr>
        <p:spPr>
          <a:xfrm>
            <a:off x="534687" y="330200"/>
            <a:ext cx="11122627" cy="6261100"/>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4" name="图片 13">
            <a:extLst>
              <a:ext uri="{FF2B5EF4-FFF2-40B4-BE49-F238E27FC236}">
                <a16:creationId xmlns:a16="http://schemas.microsoft.com/office/drawing/2014/main" xmlns="" id="{6A551DBA-7408-441D-94AB-312F289A501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807290" y="660400"/>
            <a:ext cx="2577420" cy="703621"/>
          </a:xfrm>
          <a:prstGeom prst="rect">
            <a:avLst/>
          </a:prstGeom>
        </p:spPr>
      </p:pic>
    </p:spTree>
    <p:extLst>
      <p:ext uri="{BB962C8B-B14F-4D97-AF65-F5344CB8AC3E}">
        <p14:creationId xmlns:p14="http://schemas.microsoft.com/office/powerpoint/2010/main" val="640223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xmlns="" id="{3D6D5A31-41FF-4017-87C4-00017E8BE106}"/>
              </a:ext>
            </a:extLst>
          </p:cNvPr>
          <p:cNvSpPr/>
          <p:nvPr userDrawn="1"/>
        </p:nvSpPr>
        <p:spPr>
          <a:xfrm>
            <a:off x="534687" y="330200"/>
            <a:ext cx="11122627" cy="6261100"/>
          </a:xfrm>
          <a:prstGeom prst="rect">
            <a:avLst/>
          </a:prstGeom>
          <a:solidFill>
            <a:srgbClr val="FFF8E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pic>
        <p:nvPicPr>
          <p:cNvPr id="16" name="图片 15">
            <a:extLst>
              <a:ext uri="{FF2B5EF4-FFF2-40B4-BE49-F238E27FC236}">
                <a16:creationId xmlns:a16="http://schemas.microsoft.com/office/drawing/2014/main" xmlns="" id="{2156E0FA-5C6F-4554-B941-E24B9B35E58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802208" y="676889"/>
            <a:ext cx="2577422" cy="703622"/>
          </a:xfrm>
          <a:prstGeom prst="rect">
            <a:avLst/>
          </a:prstGeom>
        </p:spPr>
      </p:pic>
    </p:spTree>
    <p:extLst>
      <p:ext uri="{BB962C8B-B14F-4D97-AF65-F5344CB8AC3E}">
        <p14:creationId xmlns:p14="http://schemas.microsoft.com/office/powerpoint/2010/main" val="65197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F5B899-899C-4F8B-8CEB-BB307AF1D029}" type="datetimeFigureOut">
              <a:rPr lang="en-US" smtClean="0">
                <a:solidFill>
                  <a:prstClr val="black">
                    <a:tint val="75000"/>
                  </a:prstClr>
                </a:solidFill>
              </a:rPr>
              <a:pPr/>
              <a:t>8/10/2022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835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F5B899-899C-4F8B-8CEB-BB307AF1D029}" type="datetimeFigureOut">
              <a:rPr lang="en-US" smtClean="0">
                <a:solidFill>
                  <a:prstClr val="black">
                    <a:tint val="75000"/>
                  </a:prstClr>
                </a:solidFill>
              </a:rPr>
              <a:pPr/>
              <a:t>8/10/2022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8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F5B899-899C-4F8B-8CEB-BB307AF1D029}" type="datetimeFigureOut">
              <a:rPr lang="en-US" smtClean="0">
                <a:solidFill>
                  <a:prstClr val="black">
                    <a:tint val="75000"/>
                  </a:prstClr>
                </a:solidFill>
              </a:rPr>
              <a:pPr/>
              <a:t>8/10/2022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18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F5B899-899C-4F8B-8CEB-BB307AF1D029}" type="datetimeFigureOut">
              <a:rPr lang="en-US" smtClean="0">
                <a:solidFill>
                  <a:prstClr val="black">
                    <a:tint val="75000"/>
                  </a:prstClr>
                </a:solidFill>
              </a:rPr>
              <a:pPr/>
              <a:t>8/10/2022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2885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4433DFD-9947-4735-A91D-F487EED6140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grpSp>
        <p:nvGrpSpPr>
          <p:cNvPr id="3" name="组合 2">
            <a:extLst>
              <a:ext uri="{FF2B5EF4-FFF2-40B4-BE49-F238E27FC236}">
                <a16:creationId xmlns:a16="http://schemas.microsoft.com/office/drawing/2014/main" xmlns="" id="{55D8F745-4FAC-4E3E-ADCD-57A3A63AB6BA}"/>
              </a:ext>
            </a:extLst>
          </p:cNvPr>
          <p:cNvGrpSpPr/>
          <p:nvPr userDrawn="1"/>
        </p:nvGrpSpPr>
        <p:grpSpPr>
          <a:xfrm>
            <a:off x="0" y="0"/>
            <a:ext cx="12192000" cy="6858000"/>
            <a:chOff x="0" y="0"/>
            <a:chExt cx="12192000" cy="6858000"/>
          </a:xfrm>
        </p:grpSpPr>
        <p:pic>
          <p:nvPicPr>
            <p:cNvPr id="4" name="图片 3">
              <a:extLst>
                <a:ext uri="{FF2B5EF4-FFF2-40B4-BE49-F238E27FC236}">
                  <a16:creationId xmlns:a16="http://schemas.microsoft.com/office/drawing/2014/main" xmlns="" id="{2E5725C7-87FE-4E4D-98F4-DF7649A96F5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0" y="0"/>
              <a:ext cx="3342640" cy="5219700"/>
            </a:xfrm>
            <a:prstGeom prst="rect">
              <a:avLst/>
            </a:prstGeom>
          </p:spPr>
        </p:pic>
        <p:pic>
          <p:nvPicPr>
            <p:cNvPr id="5" name="图片 4">
              <a:extLst>
                <a:ext uri="{FF2B5EF4-FFF2-40B4-BE49-F238E27FC236}">
                  <a16:creationId xmlns:a16="http://schemas.microsoft.com/office/drawing/2014/main" xmlns="" id="{EE5F1C7C-0040-4A3E-9C77-097BDF38C65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pic>
          <p:nvPicPr>
            <p:cNvPr id="6" name="图片 5">
              <a:extLst>
                <a:ext uri="{FF2B5EF4-FFF2-40B4-BE49-F238E27FC236}">
                  <a16:creationId xmlns:a16="http://schemas.microsoft.com/office/drawing/2014/main" xmlns="" id="{118E695E-8E32-4238-A081-4902D9F5606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9702800" y="0"/>
              <a:ext cx="2489200" cy="1778000"/>
            </a:xfrm>
            <a:prstGeom prst="rect">
              <a:avLst/>
            </a:prstGeom>
          </p:spPr>
        </p:pic>
        <p:pic>
          <p:nvPicPr>
            <p:cNvPr id="7" name="图片 6">
              <a:extLst>
                <a:ext uri="{FF2B5EF4-FFF2-40B4-BE49-F238E27FC236}">
                  <a16:creationId xmlns:a16="http://schemas.microsoft.com/office/drawing/2014/main" xmlns="" id="{A9F9DC22-B471-4D77-BEFB-F65E9986F46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9017000" y="0"/>
              <a:ext cx="3175000" cy="2057400"/>
            </a:xfrm>
            <a:prstGeom prst="rect">
              <a:avLst/>
            </a:prstGeom>
          </p:spPr>
        </p:pic>
        <p:pic>
          <p:nvPicPr>
            <p:cNvPr id="9" name="图片 8">
              <a:extLst>
                <a:ext uri="{FF2B5EF4-FFF2-40B4-BE49-F238E27FC236}">
                  <a16:creationId xmlns:a16="http://schemas.microsoft.com/office/drawing/2014/main" xmlns="" id="{46CBEC2A-F461-47CF-8502-9C901453932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9702800" y="4800600"/>
              <a:ext cx="2489200" cy="2057400"/>
            </a:xfrm>
            <a:prstGeom prst="rect">
              <a:avLst/>
            </a:prstGeom>
          </p:spPr>
        </p:pic>
      </p:grpSp>
    </p:spTree>
    <p:extLst>
      <p:ext uri="{BB962C8B-B14F-4D97-AF65-F5344CB8AC3E}">
        <p14:creationId xmlns:p14="http://schemas.microsoft.com/office/powerpoint/2010/main" val="4183961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2" r:id="rId4"/>
    <p:sldLayoutId id="214748365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F5B899-899C-4F8B-8CEB-BB307AF1D029}" type="datetimeFigureOut">
              <a:rPr lang="en-US" smtClean="0">
                <a:solidFill>
                  <a:prstClr val="black">
                    <a:tint val="75000"/>
                  </a:prstClr>
                </a:solidFill>
              </a:rPr>
              <a:pPr/>
              <a:t>8/10/2022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70DBC9-BD5C-4C39-ACD1-9C61ED2D8C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783683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openxmlformats.org/officeDocument/2006/relationships/image" Target="../media/image21.jpg"/><Relationship Id="rId4" Type="http://schemas.openxmlformats.org/officeDocument/2006/relationships/notesSlide" Target="../notesSlides/notesSlide1.xml"/><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11.wdp"/><Relationship Id="rId5" Type="http://schemas.openxmlformats.org/officeDocument/2006/relationships/image" Target="../media/image36.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23.png"/><Relationship Id="rId5" Type="http://schemas.openxmlformats.org/officeDocument/2006/relationships/slideLayout" Target="../slideLayouts/slideLayout4.xml"/><Relationship Id="rId10" Type="http://schemas.microsoft.com/office/2007/relationships/hdphoto" Target="../media/hdphoto4.wdp"/><Relationship Id="rId4" Type="http://schemas.openxmlformats.org/officeDocument/2006/relationships/audio" Target="../media/media3.mp3"/><Relationship Id="rId9"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6.wdp"/><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23.png"/><Relationship Id="rId5" Type="http://schemas.openxmlformats.org/officeDocument/2006/relationships/slideLayout" Target="../slideLayouts/slideLayout4.xml"/><Relationship Id="rId10" Type="http://schemas.microsoft.com/office/2007/relationships/hdphoto" Target="../media/hdphoto4.wdp"/><Relationship Id="rId4" Type="http://schemas.openxmlformats.org/officeDocument/2006/relationships/audio" Target="../media/media3.mp3"/><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microsoft.com/office/2007/relationships/hdphoto" Target="../media/hdphoto3.wdp"/><Relationship Id="rId12" Type="http://schemas.microsoft.com/office/2007/relationships/hdphoto" Target="../media/hdphoto7.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slideLayout" Target="../slideLayouts/slideLayout4.xml"/><Relationship Id="rId10" Type="http://schemas.openxmlformats.org/officeDocument/2006/relationships/image" Target="../media/image23.png"/><Relationship Id="rId4" Type="http://schemas.openxmlformats.org/officeDocument/2006/relationships/audio" Target="../media/media3.mp3"/><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microsoft.com/office/2007/relationships/hdphoto" Target="../media/hdphoto3.wdp"/><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slideLayout" Target="../slideLayouts/slideLayout4.xml"/><Relationship Id="rId10" Type="http://schemas.openxmlformats.org/officeDocument/2006/relationships/image" Target="../media/image23.png"/><Relationship Id="rId4" Type="http://schemas.openxmlformats.org/officeDocument/2006/relationships/audio" Target="../media/media3.mp3"/><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microsoft.com/office/2007/relationships/hdphoto" Target="../media/hdphoto3.wdp"/><Relationship Id="rId12" Type="http://schemas.microsoft.com/office/2007/relationships/hdphoto" Target="../media/hdphoto9.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png"/><Relationship Id="rId11" Type="http://schemas.openxmlformats.org/officeDocument/2006/relationships/image" Target="../media/image30.png"/><Relationship Id="rId5" Type="http://schemas.openxmlformats.org/officeDocument/2006/relationships/slideLayout" Target="../slideLayouts/slideLayout4.xml"/><Relationship Id="rId10" Type="http://schemas.openxmlformats.org/officeDocument/2006/relationships/image" Target="../media/image23.png"/><Relationship Id="rId4" Type="http://schemas.openxmlformats.org/officeDocument/2006/relationships/audio" Target="../media/media3.mp3"/><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9047018" y="1773060"/>
            <a:ext cx="1524000" cy="1938992"/>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pPr>
              <a:spcBef>
                <a:spcPts val="600"/>
              </a:spcBef>
              <a:spcAft>
                <a:spcPts val="600"/>
              </a:spcAft>
            </a:pPr>
            <a:r>
              <a:rPr lang="en-US" sz="4000" b="1">
                <a:solidFill>
                  <a:prstClr val="white"/>
                </a:solidFill>
                <a:latin typeface="Times New Roman" pitchFamily="18" charset="0"/>
                <a:cs typeface="Times New Roman" pitchFamily="18" charset="0"/>
              </a:rPr>
              <a:t>TRÁI  TÁO ĐỘC</a:t>
            </a:r>
          </a:p>
        </p:txBody>
      </p:sp>
      <p:sp>
        <p:nvSpPr>
          <p:cNvPr id="7" name="Rounded Rectangle 6"/>
          <p:cNvSpPr/>
          <p:nvPr/>
        </p:nvSpPr>
        <p:spPr>
          <a:xfrm>
            <a:off x="2667000" y="3553599"/>
            <a:ext cx="6400800" cy="2819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971800" y="4205406"/>
            <a:ext cx="5791200" cy="1477328"/>
          </a:xfrm>
          <a:prstGeom prst="rect">
            <a:avLst/>
          </a:prstGeom>
          <a:noFill/>
        </p:spPr>
        <p:txBody>
          <a:bodyPr wrap="square" rtlCol="0">
            <a:spAutoFit/>
          </a:bodyPr>
          <a:lstStyle/>
          <a:p>
            <a:r>
              <a:rPr lang="en-US" sz="3000">
                <a:solidFill>
                  <a:prstClr val="black"/>
                </a:solidFill>
                <a:latin typeface="Times New Roman" pitchFamily="18" charset="0"/>
                <a:cs typeface="Times New Roman" pitchFamily="18" charset="0"/>
              </a:rPr>
              <a:t>Em hãy ngăn nàng Bạch Tuyết ăn trái táo độc của mụ phù thủy độc ác bằng cách trả lời các câu hỏi nhé.</a:t>
            </a:r>
          </a:p>
        </p:txBody>
      </p:sp>
      <p:pic>
        <p:nvPicPr>
          <p:cNvPr id="9" name="Picture 5" descr="C:\Users\ADMIN\Desktop\Tai nguyen thiet ke tro choi\Bảng gỗ\choi.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763000" y="38426"/>
            <a:ext cx="1747960" cy="668655"/>
          </a:xfrm>
          <a:prstGeom prst="rect">
            <a:avLst/>
          </a:prstGeom>
          <a:noFill/>
          <a:extLst>
            <a:ext uri="{909E8E84-426E-40DD-AFC4-6F175D3DCCD1}">
              <a14:hiddenFill xmlns:a14="http://schemas.microsoft.com/office/drawing/2010/main">
                <a:solidFill>
                  <a:srgbClr val="FFFFFF"/>
                </a:solidFill>
              </a14:hiddenFill>
            </a:ext>
          </a:extLst>
        </p:spPr>
      </p:pic>
      <p:pic>
        <p:nvPicPr>
          <p:cNvPr id="10"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53029" y="-14514"/>
            <a:ext cx="609600" cy="609600"/>
          </a:xfrm>
          <a:prstGeom prst="rect">
            <a:avLst/>
          </a:prstGeom>
        </p:spPr>
      </p:pic>
    </p:spTree>
    <p:extLst>
      <p:ext uri="{BB962C8B-B14F-4D97-AF65-F5344CB8AC3E}">
        <p14:creationId xmlns:p14="http://schemas.microsoft.com/office/powerpoint/2010/main" val="341964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7"/>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1" fill="hold" display="0">
                  <p:stCondLst>
                    <p:cond delay="indefinite"/>
                  </p:stCondLst>
                  <p:endCondLst>
                    <p:cond evt="onStopAudio" delay="0">
                      <p:tgtEl>
                        <p:sldTgt/>
                      </p:tgtEl>
                    </p:cond>
                  </p:endCondLst>
                </p:cTn>
                <p:tgtEl>
                  <p:spTgt spid="10"/>
                </p:tgtEl>
              </p:cMediaNode>
            </p:audio>
          </p:childTnLst>
        </p:cTn>
      </p:par>
    </p:tnLst>
    <p:bldLst>
      <p:bldP spid="7"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xmlns=""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9" name="TextBox 18"/>
          <p:cNvSpPr txBox="1"/>
          <p:nvPr/>
        </p:nvSpPr>
        <p:spPr>
          <a:xfrm>
            <a:off x="900752" y="1522734"/>
            <a:ext cx="10181229" cy="954107"/>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 BƯỚC THỰC HÀNH TẬP LÀM BÀI THƠ BỐN CHỮ HOẶC NĂM CHỮ</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ounded Rectangle 19"/>
          <p:cNvSpPr/>
          <p:nvPr/>
        </p:nvSpPr>
        <p:spPr>
          <a:xfrm>
            <a:off x="2539763" y="2870411"/>
            <a:ext cx="1783614" cy="2629638"/>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dirty="0" smtClean="0">
                <a:solidFill>
                  <a:prstClr val="black"/>
                </a:solidFill>
                <a:latin typeface="Times New Roman" panose="02020603050405020304" pitchFamily="18" charset="0"/>
                <a:cs typeface="Times New Roman" panose="02020603050405020304" pitchFamily="18" charset="0"/>
              </a:rPr>
              <a:t>TRƯỚC KHI VIẾT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5118321" y="2870411"/>
            <a:ext cx="1783614" cy="2629638"/>
          </a:xfrm>
          <a:prstGeom prst="roundRect">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latin typeface="Times New Roman" panose="02020603050405020304" pitchFamily="18" charset="0"/>
                <a:cs typeface="Times New Roman" panose="02020603050405020304" pitchFamily="18" charset="0"/>
              </a:rPr>
              <a:t>VIẾT BÀI </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7879002" y="2870411"/>
            <a:ext cx="1783614" cy="262963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prstClr val="black"/>
                </a:solidFill>
                <a:latin typeface="Times New Roman" panose="02020603050405020304" pitchFamily="18" charset="0"/>
                <a:cs typeface="Times New Roman" panose="02020603050405020304" pitchFamily="18" charset="0"/>
              </a:rPr>
              <a:t>CHỈNH SỬA</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614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5556" r="90000"/>
                    </a14:imgEffect>
                  </a14:imgLayer>
                </a14:imgProps>
              </a:ext>
            </a:extLst>
          </a:blip>
          <a:stretch>
            <a:fillRect/>
          </a:stretch>
        </p:blipFill>
        <p:spPr>
          <a:xfrm>
            <a:off x="1385526" y="3250998"/>
            <a:ext cx="2674961" cy="2674961"/>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10000" b="90000" l="2344" r="98750">
                        <a14:foregroundMark x1="63281" y1="43281" x2="64844" y2="52188"/>
                        <a14:foregroundMark x1="55000" y1="41406" x2="55000" y2="48125"/>
                        <a14:foregroundMark x1="15625" y1="51563" x2="18438" y2="50781"/>
                        <a14:foregroundMark x1="19844" y1="49688" x2="19844" y2="49688"/>
                        <a14:foregroundMark x1="15000" y1="55156" x2="15000" y2="55156"/>
                        <a14:foregroundMark x1="20313" y1="55937" x2="23594" y2="53906"/>
                        <a14:foregroundMark x1="31875" y1="49219" x2="46250" y2="54844"/>
                      </a14:backgroundRemoval>
                    </a14:imgEffect>
                  </a14:imgLayer>
                </a14:imgProps>
              </a:ext>
            </a:extLst>
          </a:blip>
          <a:stretch>
            <a:fillRect/>
          </a:stretch>
        </p:blipFill>
        <p:spPr>
          <a:xfrm>
            <a:off x="4581098" y="3311597"/>
            <a:ext cx="2765946" cy="2765946"/>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10000" b="90000" l="5750" r="99417"/>
                    </a14:imgEffect>
                  </a14:imgLayer>
                </a14:imgProps>
              </a:ext>
            </a:extLst>
          </a:blip>
          <a:stretch>
            <a:fillRect/>
          </a:stretch>
        </p:blipFill>
        <p:spPr>
          <a:xfrm>
            <a:off x="8092850" y="2804497"/>
            <a:ext cx="2395733" cy="3223416"/>
          </a:xfrm>
          <a:prstGeom prst="rect">
            <a:avLst/>
          </a:prstGeom>
        </p:spPr>
      </p:pic>
      <p:sp>
        <p:nvSpPr>
          <p:cNvPr id="10" name="Rectangle 9"/>
          <p:cNvSpPr/>
          <p:nvPr/>
        </p:nvSpPr>
        <p:spPr>
          <a:xfrm>
            <a:off x="1528549" y="1773446"/>
            <a:ext cx="9608024" cy="2062103"/>
          </a:xfrm>
          <a:prstGeom prst="rect">
            <a:avLst/>
          </a:prstGeom>
        </p:spPr>
        <p:txBody>
          <a:bodyPr wrap="square">
            <a:spAutoFit/>
          </a:bodyPr>
          <a:lstStyle/>
          <a:p>
            <a:pPr algn="just"/>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Xác</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định</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đề</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tài</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và</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cảm</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xúc</a:t>
            </a:r>
            <a:r>
              <a:rPr lang="en-US" sz="3200" i="1" dirty="0" smtClean="0">
                <a:solidFill>
                  <a:srgbClr val="FF0000"/>
                </a:solidFill>
                <a:latin typeface="Times New Roman" panose="02020603050405020304" pitchFamily="18" charset="0"/>
                <a:cs typeface="Times New Roman" panose="02020603050405020304" pitchFamily="18" charset="0"/>
              </a:rPr>
              <a:t>.</a:t>
            </a:r>
          </a:p>
          <a:p>
            <a:pPr algn="just"/>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Xác</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định</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đề</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tài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là</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trả</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lời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cho</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câu</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hỏi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viết</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về</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cái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gì</a:t>
            </a:r>
            <a:r>
              <a:rPr lang="en-US" sz="3200" i="1" dirty="0" smtClean="0">
                <a:latin typeface="Times New Roman" panose="02020603050405020304" pitchFamily="18" charset="0"/>
                <a:cs typeface="Times New Roman" panose="02020603050405020304" pitchFamily="18" charset="0"/>
              </a:rPr>
              <a:t>)</a:t>
            </a:r>
          </a:p>
          <a:p>
            <a:pPr algn="just"/>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Chọn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đề</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tài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mà</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em</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yêu</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thích</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và</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phù</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hợp</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với</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lứa</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tuổi</a:t>
            </a:r>
            <a:endParaRPr lang="en-US" sz="3200" i="1" dirty="0" smtClean="0">
              <a:latin typeface="Times New Roman" panose="02020603050405020304" pitchFamily="18" charset="0"/>
              <a:cs typeface="Times New Roman" panose="02020603050405020304" pitchFamily="18" charset="0"/>
            </a:endParaRPr>
          </a:p>
          <a:p>
            <a:pPr algn="just"/>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Ví</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dụ</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thiên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nhiên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gia</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đình</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bạn</a:t>
            </a:r>
            <a:r>
              <a:rPr lang="en-US" sz="3200" i="1" dirty="0" smtClean="0">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bè</a:t>
            </a:r>
            <a:r>
              <a:rPr lang="en-US" sz="3200" i="1" dirty="0" smtClean="0">
                <a:latin typeface="Times New Roman" panose="02020603050405020304" pitchFamily="18" charset="0"/>
                <a:cs typeface="Times New Roman" panose="02020603050405020304" pitchFamily="18" charset="0"/>
              </a:rPr>
              <a:t>…</a:t>
            </a:r>
            <a:endParaRPr lang="en-US" sz="3200" i="1" dirty="0">
              <a:latin typeface="Times New Roman" panose="02020603050405020304" pitchFamily="18" charset="0"/>
              <a:cs typeface="Times New Roman" panose="02020603050405020304" pitchFamily="18" charset="0"/>
            </a:endParaRPr>
          </a:p>
        </p:txBody>
      </p:sp>
      <p:sp>
        <p:nvSpPr>
          <p:cNvPr id="11" name="文本框 1">
            <a:extLst>
              <a:ext uri="{FF2B5EF4-FFF2-40B4-BE49-F238E27FC236}">
                <a16:creationId xmlns:a16="http://schemas.microsoft.com/office/drawing/2014/main" xmlns=""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xmlns=""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smtClean="0">
                <a:solidFill>
                  <a:schemeClr val="bg1"/>
                </a:solidFill>
                <a:latin typeface="Times New Roman" panose="02020603050405020304" pitchFamily="18" charset="0"/>
                <a:cs typeface="Times New Roman" panose="02020603050405020304" pitchFamily="18" charset="0"/>
              </a:rPr>
              <a:t>a. </a:t>
            </a:r>
            <a:r>
              <a:rPr lang="en-US" sz="3200" i="1" dirty="0" err="1" smtClean="0">
                <a:solidFill>
                  <a:schemeClr val="bg1"/>
                </a:solidFill>
                <a:latin typeface="Times New Roman" panose="02020603050405020304" pitchFamily="18" charset="0"/>
                <a:cs typeface="Times New Roman" panose="02020603050405020304" pitchFamily="18" charset="0"/>
              </a:rPr>
              <a:t>Trước</a:t>
            </a:r>
            <a:r>
              <a:rPr lang="en-US" sz="3200" i="1" dirty="0" smtClean="0">
                <a:solidFill>
                  <a:schemeClr val="bg1"/>
                </a:solidFill>
                <a:latin typeface="Times New Roman" panose="02020603050405020304" pitchFamily="18" charset="0"/>
                <a:cs typeface="Times New Roman" panose="02020603050405020304" pitchFamily="18" charset="0"/>
              </a:rPr>
              <a:t> </a:t>
            </a:r>
            <a:r>
              <a:rPr lang="en-US" sz="3200" i="1" dirty="0" err="1" smtClean="0">
                <a:solidFill>
                  <a:schemeClr val="bg1"/>
                </a:solidFill>
                <a:latin typeface="Times New Roman" panose="02020603050405020304" pitchFamily="18" charset="0"/>
                <a:cs typeface="Times New Roman" panose="02020603050405020304" pitchFamily="18" charset="0"/>
              </a:rPr>
              <a:t>khi</a:t>
            </a:r>
            <a:r>
              <a:rPr lang="en-US" sz="3200" i="1" dirty="0" smtClean="0">
                <a:solidFill>
                  <a:schemeClr val="bg1"/>
                </a:solidFill>
                <a:latin typeface="Times New Roman" panose="02020603050405020304" pitchFamily="18" charset="0"/>
                <a:cs typeface="Times New Roman" panose="02020603050405020304" pitchFamily="18" charset="0"/>
              </a:rPr>
              <a:t> </a:t>
            </a:r>
            <a:r>
              <a:rPr lang="en-US" sz="3200" i="1" dirty="0" err="1" smtClean="0">
                <a:solidFill>
                  <a:schemeClr val="bg1"/>
                </a:solidFill>
                <a:latin typeface="Times New Roman" panose="02020603050405020304" pitchFamily="18" charset="0"/>
                <a:cs typeface="Times New Roman" panose="02020603050405020304" pitchFamily="18" charset="0"/>
              </a:rPr>
              <a:t>viết</a:t>
            </a:r>
            <a:endParaRPr lang="en-US" sz="3200" i="1" dirty="0">
              <a:solidFill>
                <a:schemeClr val="bg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528549" y="5766303"/>
            <a:ext cx="10181229" cy="523220"/>
          </a:xfrm>
          <a:prstGeom prst="rect">
            <a:avLst/>
          </a:prstGeom>
          <a:noFill/>
        </p:spPr>
        <p:txBody>
          <a:bodyPr wrap="square" rtlCol="0">
            <a:spAutoFit/>
          </a:bodyPr>
          <a:lstStyle/>
          <a:p>
            <a:pPr algn="just"/>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trân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ơn</a:t>
            </a:r>
            <a:r>
              <a:rPr lang="en-US" sz="28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130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87355" y="1773446"/>
            <a:ext cx="9949218" cy="4401205"/>
          </a:xfrm>
          <a:prstGeom prst="rect">
            <a:avLst/>
          </a:prstGeom>
        </p:spPr>
        <p:txBody>
          <a:bodyPr wrap="square">
            <a:spAutoFit/>
          </a:bodyPr>
          <a:lstStyle/>
          <a:p>
            <a:pPr algn="just"/>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Tìm</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hình</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ảnh</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để</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biểu</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đạt</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cảm</a:t>
            </a:r>
            <a:r>
              <a:rPr lang="en-US" sz="2800" i="1" dirty="0" smtClean="0">
                <a:solidFill>
                  <a:srgbClr val="FF0000"/>
                </a:solidFill>
                <a:latin typeface="Times New Roman" panose="02020603050405020304" pitchFamily="18" charset="0"/>
                <a:cs typeface="Times New Roman" panose="02020603050405020304" pitchFamily="18" charset="0"/>
              </a:rPr>
              <a:t> </a:t>
            </a:r>
            <a:r>
              <a:rPr lang="en-US" sz="2800" i="1" dirty="0" err="1" smtClean="0">
                <a:solidFill>
                  <a:srgbClr val="FF0000"/>
                </a:solidFill>
                <a:latin typeface="Times New Roman" panose="02020603050405020304" pitchFamily="18" charset="0"/>
                <a:cs typeface="Times New Roman" panose="02020603050405020304" pitchFamily="18" charset="0"/>
              </a:rPr>
              <a:t>xúc</a:t>
            </a:r>
            <a:endParaRPr lang="en-US" sz="2800" i="1" dirty="0" smtClean="0">
              <a:solidFill>
                <a:srgbClr val="FF0000"/>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Tìm</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hình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ảnh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thể</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hiện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cảm</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xúc</a:t>
            </a:r>
            <a:endParaRPr lang="en-US" sz="2800" i="1" dirty="0" smtClean="0">
              <a:solidFill>
                <a:prstClr val="black"/>
              </a:solidFill>
              <a:latin typeface="Times New Roman" panose="02020603050405020304" pitchFamily="18" charset="0"/>
              <a:cs typeface="Times New Roman" panose="02020603050405020304" pitchFamily="18" charset="0"/>
            </a:endParaRPr>
          </a:p>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Viết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về</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vẻ</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đẹp</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thiên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nhiên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bông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hoa</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chiếc</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lá</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giọt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sương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áng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mây</a:t>
            </a:r>
            <a:r>
              <a:rPr lang="en-US" sz="2800" i="1" dirty="0" smtClean="0">
                <a:solidFill>
                  <a:prstClr val="black"/>
                </a:solidFill>
                <a:latin typeface="Times New Roman" panose="02020603050405020304" pitchFamily="18" charset="0"/>
                <a:cs typeface="Times New Roman" panose="02020603050405020304" pitchFamily="18" charset="0"/>
              </a:rPr>
              <a:t>…</a:t>
            </a:r>
          </a:p>
          <a:p>
            <a:pPr algn="just"/>
            <a:r>
              <a:rPr lang="en-US" sz="2800" i="1" dirty="0" smtClean="0">
                <a:solidFill>
                  <a:prstClr val="black"/>
                </a:solidFill>
                <a:latin typeface="Times New Roman" panose="02020603050405020304" pitchFamily="18" charset="0"/>
                <a:cs typeface="Times New Roman" panose="02020603050405020304" pitchFamily="18" charset="0"/>
              </a:rPr>
              <a:t>+</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Viết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về</a:t>
            </a:r>
            <a:r>
              <a:rPr lang="en-US" sz="2800" i="1" dirty="0" smtClean="0">
                <a:solidFill>
                  <a:prstClr val="black"/>
                </a:solidFill>
                <a:latin typeface="Times New Roman" panose="02020603050405020304" pitchFamily="18" charset="0"/>
                <a:cs typeface="Times New Roman" panose="02020603050405020304" pitchFamily="18" charset="0"/>
              </a:rPr>
              <a:t> con </a:t>
            </a:r>
            <a:r>
              <a:rPr lang="en-US" sz="2800" i="1" dirty="0" err="1" smtClean="0">
                <a:solidFill>
                  <a:prstClr val="black"/>
                </a:solidFill>
                <a:latin typeface="Times New Roman" panose="02020603050405020304" pitchFamily="18" charset="0"/>
                <a:cs typeface="Times New Roman" panose="02020603050405020304" pitchFamily="18" charset="0"/>
              </a:rPr>
              <a:t>người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k</a:t>
            </a:r>
            <a:r>
              <a:rPr lang="en-US" sz="2800" i="1" dirty="0" err="1" smtClean="0">
                <a:solidFill>
                  <a:prstClr val="black"/>
                </a:solidFill>
                <a:latin typeface="Times New Roman" panose="02020603050405020304" pitchFamily="18" charset="0"/>
                <a:cs typeface="Times New Roman" panose="02020603050405020304" pitchFamily="18" charset="0"/>
              </a:rPr>
              <a:t>hi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về</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nghỉ</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hè</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smtClean="0">
                <a:solidFill>
                  <a:prstClr val="black"/>
                </a:solidFill>
                <a:latin typeface="Times New Roman" panose="02020603050405020304" pitchFamily="18" charset="0"/>
                <a:cs typeface="Times New Roman" panose="02020603050405020304" pitchFamily="18" charset="0"/>
              </a:rPr>
              <a:t>(</a:t>
            </a:r>
            <a:r>
              <a:rPr lang="en-US" sz="2800" i="1" dirty="0" err="1" smtClean="0">
                <a:solidFill>
                  <a:prstClr val="black"/>
                </a:solidFill>
                <a:latin typeface="Times New Roman" panose="02020603050405020304" pitchFamily="18" charset="0"/>
                <a:cs typeface="Times New Roman" panose="02020603050405020304" pitchFamily="18" charset="0"/>
              </a:rPr>
              <a:t>hoa</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phượng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trống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trường</a:t>
            </a:r>
            <a:r>
              <a:rPr lang="en-US" sz="2800" i="1" dirty="0" smtClean="0">
                <a:solidFill>
                  <a:prstClr val="black"/>
                </a:solidFill>
                <a:latin typeface="Times New Roman" panose="02020603050405020304" pitchFamily="18" charset="0"/>
                <a:cs typeface="Times New Roman" panose="02020603050405020304" pitchFamily="18" charset="0"/>
              </a:rPr>
              <a:t>…)</a:t>
            </a:r>
          </a:p>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Liên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tưởng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tưởng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tượng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kết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nối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sự</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vật</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hiện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tượng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trong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mối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quan</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hệ</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với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nhau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và</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với</a:t>
            </a:r>
            <a:r>
              <a:rPr lang="en-US" sz="2800" i="1" dirty="0" smtClean="0">
                <a:solidFill>
                  <a:prstClr val="black"/>
                </a:solidFill>
                <a:latin typeface="Times New Roman" panose="02020603050405020304" pitchFamily="18" charset="0"/>
                <a:cs typeface="Times New Roman" panose="02020603050405020304" pitchFamily="18" charset="0"/>
              </a:rPr>
              <a:t> con </a:t>
            </a:r>
            <a:r>
              <a:rPr lang="en-US" sz="2800" i="1" dirty="0" err="1" smtClean="0">
                <a:solidFill>
                  <a:prstClr val="black"/>
                </a:solidFill>
                <a:latin typeface="Times New Roman" panose="02020603050405020304" pitchFamily="18" charset="0"/>
                <a:cs typeface="Times New Roman" panose="02020603050405020304" pitchFamily="18" charset="0"/>
              </a:rPr>
              <a:t>người</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8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xúc</a:t>
            </a:r>
            <a:r>
              <a:rPr lang="en-US" sz="28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28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28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algn="just"/>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Ví</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dụ</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miêu</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tả</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hình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ảnh</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áng</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mây</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có</a:t>
            </a:r>
            <a:r>
              <a:rPr lang="en-US" sz="2800" i="1" dirty="0" smtClean="0">
                <a:solidFill>
                  <a:prstClr val="black"/>
                </a:solidFill>
                <a:latin typeface="Times New Roman" panose="02020603050405020304" pitchFamily="18" charset="0"/>
                <a:cs typeface="Times New Roman" panose="02020603050405020304" pitchFamily="18" charset="0"/>
              </a:rPr>
              <a:t> </a:t>
            </a:r>
            <a:r>
              <a:rPr lang="en-US" sz="2800" i="1" dirty="0" err="1" smtClean="0">
                <a:solidFill>
                  <a:prstClr val="black"/>
                </a:solidFill>
                <a:latin typeface="Times New Roman" panose="02020603050405020304" pitchFamily="18" charset="0"/>
                <a:cs typeface="Times New Roman" panose="02020603050405020304" pitchFamily="18" charset="0"/>
              </a:rPr>
              <a:t>thể</a:t>
            </a:r>
            <a:r>
              <a:rPr lang="en-US" sz="2800" i="1" dirty="0" smtClean="0">
                <a:solidFill>
                  <a:prstClr val="black"/>
                </a:solidFill>
                <a:latin typeface="Times New Roman" panose="02020603050405020304" pitchFamily="18" charset="0"/>
                <a:cs typeface="Times New Roman" panose="02020603050405020304" pitchFamily="18" charset="0"/>
              </a:rPr>
              <a:t> </a:t>
            </a:r>
            <a:r>
              <a:rPr lang="vi-VN" sz="2800" i="1" dirty="0" smtClean="0">
                <a:solidFill>
                  <a:prstClr val="black"/>
                </a:solidFill>
                <a:latin typeface="Times New Roman" panose="02020603050405020304" pitchFamily="18" charset="0"/>
                <a:cs typeface="Times New Roman" panose="02020603050405020304" pitchFamily="18" charset="0"/>
              </a:rPr>
              <a:t>liên tưởng: hình ảnh mây bay, hành trình «du lịch» của mây</a:t>
            </a:r>
          </a:p>
          <a:p>
            <a:pPr algn="just"/>
            <a:r>
              <a:rPr lang="vi-VN" sz="2800" i="1" dirty="0" smtClean="0">
                <a:solidFill>
                  <a:prstClr val="black"/>
                </a:solidFill>
                <a:latin typeface="Times New Roman" panose="02020603050405020304" pitchFamily="18" charset="0"/>
                <a:cs typeface="Times New Roman" panose="02020603050405020304" pitchFamily="18" charset="0"/>
              </a:rPr>
              <a:t>- Thể hiện cảm xúc của mình về sự vật, hiện tượng đó...</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11" name="文本框 1">
            <a:extLst>
              <a:ext uri="{FF2B5EF4-FFF2-40B4-BE49-F238E27FC236}">
                <a16:creationId xmlns:a16="http://schemas.microsoft.com/office/drawing/2014/main" xmlns=""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xmlns=""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smtClean="0">
                <a:solidFill>
                  <a:prstClr val="white"/>
                </a:solidFill>
                <a:latin typeface="Times New Roman" panose="02020603050405020304" pitchFamily="18" charset="0"/>
                <a:cs typeface="Times New Roman" panose="02020603050405020304" pitchFamily="18" charset="0"/>
              </a:rPr>
              <a:t>a. </a:t>
            </a:r>
            <a:r>
              <a:rPr lang="en-US" sz="3200" i="1" dirty="0" err="1" smtClean="0">
                <a:solidFill>
                  <a:prstClr val="white"/>
                </a:solidFill>
                <a:latin typeface="Times New Roman" panose="02020603050405020304" pitchFamily="18" charset="0"/>
                <a:cs typeface="Times New Roman" panose="02020603050405020304" pitchFamily="18" charset="0"/>
              </a:rPr>
              <a:t>Trước</a:t>
            </a:r>
            <a:r>
              <a:rPr lang="en-US" sz="3200" i="1" dirty="0" smtClean="0">
                <a:solidFill>
                  <a:prstClr val="white"/>
                </a:solidFill>
                <a:latin typeface="Times New Roman" panose="02020603050405020304" pitchFamily="18" charset="0"/>
                <a:cs typeface="Times New Roman" panose="02020603050405020304" pitchFamily="18" charset="0"/>
              </a:rPr>
              <a:t> </a:t>
            </a:r>
            <a:r>
              <a:rPr lang="en-US" sz="3200" i="1" dirty="0" err="1" smtClean="0">
                <a:solidFill>
                  <a:prstClr val="white"/>
                </a:solidFill>
                <a:latin typeface="Times New Roman" panose="02020603050405020304" pitchFamily="18" charset="0"/>
                <a:cs typeface="Times New Roman" panose="02020603050405020304" pitchFamily="18" charset="0"/>
              </a:rPr>
              <a:t>khi</a:t>
            </a:r>
            <a:r>
              <a:rPr lang="en-US" sz="3200" i="1" dirty="0" smtClean="0">
                <a:solidFill>
                  <a:prstClr val="white"/>
                </a:solidFill>
                <a:latin typeface="Times New Roman" panose="02020603050405020304" pitchFamily="18" charset="0"/>
                <a:cs typeface="Times New Roman" panose="02020603050405020304" pitchFamily="18" charset="0"/>
              </a:rPr>
              <a:t> </a:t>
            </a:r>
            <a:r>
              <a:rPr lang="en-US" sz="3200" i="1" dirty="0" err="1" smtClean="0">
                <a:solidFill>
                  <a:prstClr val="white"/>
                </a:solidFill>
                <a:latin typeface="Times New Roman" panose="02020603050405020304" pitchFamily="18" charset="0"/>
                <a:cs typeface="Times New Roman" panose="02020603050405020304" pitchFamily="18" charset="0"/>
              </a:rPr>
              <a:t>viết</a:t>
            </a:r>
            <a:endParaRPr lang="en-US" sz="3200" i="1" dirty="0">
              <a:solidFill>
                <a:prstClr val="white"/>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10000" b="90000" l="5750" r="99417"/>
                    </a14:imgEffect>
                  </a14:imgLayer>
                </a14:imgProps>
              </a:ext>
            </a:extLst>
          </a:blip>
          <a:stretch>
            <a:fillRect/>
          </a:stretch>
        </p:blipFill>
        <p:spPr>
          <a:xfrm>
            <a:off x="8740840" y="-377573"/>
            <a:ext cx="2395733" cy="3223416"/>
          </a:xfrm>
          <a:prstGeom prst="rect">
            <a:avLst/>
          </a:prstGeom>
        </p:spPr>
      </p:pic>
    </p:spTree>
    <p:extLst>
      <p:ext uri="{BB962C8B-B14F-4D97-AF65-F5344CB8AC3E}">
        <p14:creationId xmlns:p14="http://schemas.microsoft.com/office/powerpoint/2010/main" val="350749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87355" y="1773446"/>
            <a:ext cx="9949218" cy="523220"/>
          </a:xfrm>
          <a:prstGeom prst="rect">
            <a:avLst/>
          </a:prstGeom>
        </p:spPr>
        <p:txBody>
          <a:bodyPr wrap="square">
            <a:spAutoFit/>
          </a:bodyPr>
          <a:lstStyle/>
          <a:p>
            <a:pPr algn="just"/>
            <a:r>
              <a:rPr lang="en-US" sz="2800" i="1" dirty="0" smtClean="0">
                <a:solidFill>
                  <a:srgbClr val="FF0000"/>
                </a:solidFill>
                <a:latin typeface="Times New Roman" panose="02020603050405020304" pitchFamily="18" charset="0"/>
                <a:cs typeface="Times New Roman" panose="02020603050405020304" pitchFamily="18" charset="0"/>
              </a:rPr>
              <a:t>* </a:t>
            </a:r>
            <a:r>
              <a:rPr lang="vi-VN" sz="2800" i="1" dirty="0" smtClean="0">
                <a:solidFill>
                  <a:srgbClr val="FF0000"/>
                </a:solidFill>
                <a:latin typeface="Times New Roman" panose="02020603050405020304" pitchFamily="18" charset="0"/>
                <a:cs typeface="Times New Roman" panose="02020603050405020304" pitchFamily="18" charset="0"/>
              </a:rPr>
              <a:t>Tập gieo vần</a:t>
            </a:r>
            <a:endParaRPr lang="en-US" sz="2800" i="1" dirty="0" smtClean="0">
              <a:solidFill>
                <a:srgbClr val="FF0000"/>
              </a:solidFill>
              <a:latin typeface="Times New Roman" panose="02020603050405020304" pitchFamily="18" charset="0"/>
              <a:cs typeface="Times New Roman" panose="02020603050405020304" pitchFamily="18" charset="0"/>
            </a:endParaRPr>
          </a:p>
        </p:txBody>
      </p:sp>
      <p:sp>
        <p:nvSpPr>
          <p:cNvPr id="11" name="文本框 1">
            <a:extLst>
              <a:ext uri="{FF2B5EF4-FFF2-40B4-BE49-F238E27FC236}">
                <a16:creationId xmlns:a16="http://schemas.microsoft.com/office/drawing/2014/main" xmlns=""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xmlns=""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smtClean="0">
                <a:solidFill>
                  <a:prstClr val="white"/>
                </a:solidFill>
                <a:latin typeface="Times New Roman" panose="02020603050405020304" pitchFamily="18" charset="0"/>
                <a:cs typeface="Times New Roman" panose="02020603050405020304" pitchFamily="18" charset="0"/>
              </a:rPr>
              <a:t>a. </a:t>
            </a:r>
            <a:r>
              <a:rPr lang="en-US" sz="3200" i="1" dirty="0" err="1" smtClean="0">
                <a:solidFill>
                  <a:prstClr val="white"/>
                </a:solidFill>
                <a:latin typeface="Times New Roman" panose="02020603050405020304" pitchFamily="18" charset="0"/>
                <a:cs typeface="Times New Roman" panose="02020603050405020304" pitchFamily="18" charset="0"/>
              </a:rPr>
              <a:t>Trước</a:t>
            </a:r>
            <a:r>
              <a:rPr lang="en-US" sz="3200" i="1" dirty="0" smtClean="0">
                <a:solidFill>
                  <a:prstClr val="white"/>
                </a:solidFill>
                <a:latin typeface="Times New Roman" panose="02020603050405020304" pitchFamily="18" charset="0"/>
                <a:cs typeface="Times New Roman" panose="02020603050405020304" pitchFamily="18" charset="0"/>
              </a:rPr>
              <a:t> </a:t>
            </a:r>
            <a:r>
              <a:rPr lang="en-US" sz="3200" i="1" dirty="0" err="1" smtClean="0">
                <a:solidFill>
                  <a:prstClr val="white"/>
                </a:solidFill>
                <a:latin typeface="Times New Roman" panose="02020603050405020304" pitchFamily="18" charset="0"/>
                <a:cs typeface="Times New Roman" panose="02020603050405020304" pitchFamily="18" charset="0"/>
              </a:rPr>
              <a:t>khi</a:t>
            </a:r>
            <a:r>
              <a:rPr lang="en-US" sz="3200" i="1" dirty="0" smtClean="0">
                <a:solidFill>
                  <a:prstClr val="white"/>
                </a:solidFill>
                <a:latin typeface="Times New Roman" panose="02020603050405020304" pitchFamily="18" charset="0"/>
                <a:cs typeface="Times New Roman" panose="02020603050405020304" pitchFamily="18" charset="0"/>
              </a:rPr>
              <a:t> </a:t>
            </a:r>
            <a:r>
              <a:rPr lang="en-US" sz="3200" i="1" dirty="0" err="1" smtClean="0">
                <a:solidFill>
                  <a:prstClr val="white"/>
                </a:solidFill>
                <a:latin typeface="Times New Roman" panose="02020603050405020304" pitchFamily="18" charset="0"/>
                <a:cs typeface="Times New Roman" panose="02020603050405020304" pitchFamily="18" charset="0"/>
              </a:rPr>
              <a:t>viết</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113964" y="2819886"/>
            <a:ext cx="6096000" cy="3539430"/>
          </a:xfrm>
          <a:prstGeom prst="rect">
            <a:avLst/>
          </a:prstGeom>
        </p:spPr>
        <p:txBody>
          <a:bodyPr>
            <a:spAutoFit/>
          </a:bodyPr>
          <a:lstStyle/>
          <a:p>
            <a:r>
              <a:rPr lang="en-US" sz="2800" i="1" dirty="0" smtClean="0">
                <a:solidFill>
                  <a:srgbClr val="000000"/>
                </a:solidFill>
                <a:latin typeface="Times New Roman" panose="02020603050405020304" pitchFamily="18" charset="0"/>
                <a:cs typeface="Times New Roman" panose="02020603050405020304" pitchFamily="18" charset="0"/>
              </a:rPr>
              <a:t>Ai</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là</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bạn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gió</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i="1" dirty="0" err="1">
                <a:solidFill>
                  <a:srgbClr val="000000"/>
                </a:solidFill>
                <a:latin typeface="Times New Roman" panose="02020603050405020304" pitchFamily="18" charset="0"/>
                <a:cs typeface="Times New Roman" panose="02020603050405020304" pitchFamily="18" charset="0"/>
              </a:rPr>
              <a:t>Mà</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gió</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đi</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tìm</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i="1" dirty="0">
                <a:solidFill>
                  <a:srgbClr val="000000"/>
                </a:solidFill>
                <a:latin typeface="Times New Roman" panose="02020603050405020304" pitchFamily="18" charset="0"/>
                <a:cs typeface="Times New Roman" panose="02020603050405020304" pitchFamily="18" charset="0"/>
              </a:rPr>
              <a:t>Bay </a:t>
            </a:r>
            <a:r>
              <a:rPr lang="en-US" sz="2800" i="1" dirty="0" err="1">
                <a:solidFill>
                  <a:srgbClr val="000000"/>
                </a:solidFill>
                <a:latin typeface="Times New Roman" panose="02020603050405020304" pitchFamily="18" charset="0"/>
                <a:cs typeface="Times New Roman" panose="02020603050405020304" pitchFamily="18" charset="0"/>
              </a:rPr>
              <a:t>theo</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cánh</a:t>
            </a:r>
            <a:r>
              <a:rPr lang="en-US" sz="2800" i="1" dirty="0">
                <a:solidFill>
                  <a:srgbClr val="000000"/>
                </a:solidFill>
                <a:latin typeface="Times New Roman" panose="02020603050405020304" pitchFamily="18" charset="0"/>
                <a:cs typeface="Times New Roman" panose="02020603050405020304" pitchFamily="18" charset="0"/>
              </a:rPr>
              <a:t> </a:t>
            </a:r>
            <a:r>
              <a:rPr lang="vi-VN" sz="2800" i="1" dirty="0" smtClean="0">
                <a:solidFill>
                  <a:srgbClr val="000000"/>
                </a:solidFill>
                <a:latin typeface="Times New Roman" panose="02020603050405020304" pitchFamily="18" charset="0"/>
                <a:cs typeface="Times New Roman" panose="02020603050405020304" pitchFamily="18" charset="0"/>
              </a:rPr>
              <a:t>.....</a:t>
            </a:r>
          </a:p>
          <a:p>
            <a:r>
              <a:rPr lang="en-US" sz="2800" i="1" dirty="0" err="1" smtClean="0">
                <a:solidFill>
                  <a:srgbClr val="000000"/>
                </a:solidFill>
                <a:latin typeface="Times New Roman" panose="02020603050405020304" pitchFamily="18" charset="0"/>
                <a:cs typeface="Times New Roman" panose="02020603050405020304" pitchFamily="18" charset="0"/>
              </a:rPr>
              <a:t>Lùa</a:t>
            </a:r>
            <a:r>
              <a:rPr lang="en-US" sz="2800" i="1" dirty="0" smtClean="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trong</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tán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lá</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i="1" dirty="0">
                <a:solidFill>
                  <a:srgbClr val="000000"/>
                </a:solidFill>
                <a:latin typeface="Times New Roman" panose="02020603050405020304" pitchFamily="18" charset="0"/>
                <a:cs typeface="Times New Roman" panose="02020603050405020304" pitchFamily="18" charset="0"/>
              </a:rPr>
              <a:t> </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i="1" dirty="0" err="1">
                <a:solidFill>
                  <a:srgbClr val="000000"/>
                </a:solidFill>
                <a:latin typeface="Times New Roman" panose="02020603050405020304" pitchFamily="18" charset="0"/>
                <a:cs typeface="Times New Roman" panose="02020603050405020304" pitchFamily="18" charset="0"/>
              </a:rPr>
              <a:t>Gió</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nhớ</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bạn</a:t>
            </a:r>
            <a:r>
              <a:rPr lang="en-US" sz="2800" i="1" dirty="0">
                <a:solidFill>
                  <a:srgbClr val="000000"/>
                </a:solidFill>
                <a:latin typeface="Times New Roman" panose="02020603050405020304" pitchFamily="18" charset="0"/>
                <a:cs typeface="Times New Roman" panose="02020603050405020304" pitchFamily="18" charset="0"/>
              </a:rPr>
              <a:t> </a:t>
            </a:r>
            <a:r>
              <a:rPr lang="vi-VN" sz="2800" i="1" dirty="0" smtClean="0">
                <a:solidFill>
                  <a:srgbClr val="000000"/>
                </a:solidFill>
                <a:latin typeface="Times New Roman" panose="02020603050405020304" pitchFamily="18" charset="0"/>
                <a:cs typeface="Times New Roman" panose="02020603050405020304" pitchFamily="18" charset="0"/>
              </a:rPr>
              <a:t>......</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i="1" dirty="0" err="1">
                <a:solidFill>
                  <a:srgbClr val="000000"/>
                </a:solidFill>
                <a:latin typeface="Times New Roman" panose="02020603050405020304" pitchFamily="18" charset="0"/>
                <a:cs typeface="Times New Roman" panose="02020603050405020304" pitchFamily="18" charset="0"/>
              </a:rPr>
              <a:t>Nên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gõ</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cửa</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hoài</a:t>
            </a:r>
            <a:r>
              <a:rPr lang="en-US" sz="2800" i="1" dirty="0">
                <a:solidFill>
                  <a:srgbClr val="000000"/>
                </a:solidFill>
                <a:latin typeface="Times New Roman" panose="02020603050405020304" pitchFamily="18" charset="0"/>
                <a:cs typeface="Times New Roman" panose="02020603050405020304" pitchFamily="18" charset="0"/>
              </a:rPr>
              <a:t>.</a:t>
            </a:r>
            <a:endParaRPr lang="en-US" sz="2800" dirty="0">
              <a:solidFill>
                <a:srgbClr val="212529"/>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a:t>
            </a:r>
            <a:r>
              <a:rPr lang="en-US" sz="2800" i="1" dirty="0">
                <a:solidFill>
                  <a:srgbClr val="000000"/>
                </a:solidFill>
                <a:latin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Hà</a:t>
            </a:r>
            <a:r>
              <a:rPr lang="en-US" sz="2800"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Bạn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của</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gió</a:t>
            </a:r>
            <a:r>
              <a:rPr lang="en-US" sz="2800" dirty="0">
                <a:solidFill>
                  <a:srgbClr val="000000"/>
                </a:solidFill>
                <a:latin typeface="Times New Roman" panose="02020603050405020304" pitchFamily="18" charset="0"/>
                <a:cs typeface="Times New Roman" panose="02020603050405020304" pitchFamily="18" charset="0"/>
              </a:rPr>
              <a:t>)</a:t>
            </a:r>
            <a:endParaRPr lang="en-US" sz="2800" b="0" i="0" dirty="0">
              <a:solidFill>
                <a:srgbClr val="212529"/>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1489881" y="2296666"/>
            <a:ext cx="9949218" cy="523220"/>
          </a:xfrm>
          <a:prstGeom prst="rect">
            <a:avLst/>
          </a:prstGeom>
        </p:spPr>
        <p:txBody>
          <a:bodyPr wrap="square">
            <a:spAutoFit/>
          </a:bodyPr>
          <a:lstStyle/>
          <a:p>
            <a:r>
              <a:rPr lang="vi-VN" sz="2800" b="1" i="1" dirty="0">
                <a:solidFill>
                  <a:srgbClr val="000000"/>
                </a:solidFill>
                <a:latin typeface="Times New Roman" panose="02020603050405020304" pitchFamily="18" charset="0"/>
                <a:cs typeface="Times New Roman" panose="02020603050405020304" pitchFamily="18" charset="0"/>
              </a:rPr>
              <a:t>- Vần liền: </a:t>
            </a:r>
          </a:p>
        </p:txBody>
      </p:sp>
      <p:sp>
        <p:nvSpPr>
          <p:cNvPr id="8" name="Rounded Rectangle 7"/>
          <p:cNvSpPr/>
          <p:nvPr/>
        </p:nvSpPr>
        <p:spPr>
          <a:xfrm>
            <a:off x="7241704" y="3691990"/>
            <a:ext cx="2688280" cy="530151"/>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prstClr val="black"/>
                </a:solidFill>
                <a:latin typeface="Times New Roman" panose="02020603050405020304" pitchFamily="18" charset="0"/>
                <a:cs typeface="Times New Roman" panose="02020603050405020304" pitchFamily="18" charset="0"/>
              </a:rPr>
              <a:t>Chim/ gió/ hoa</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7241704" y="4829169"/>
            <a:ext cx="2650794" cy="53015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prstClr val="black"/>
                </a:solidFill>
                <a:latin typeface="Times New Roman" panose="02020603050405020304" pitchFamily="18" charset="0"/>
                <a:cs typeface="Times New Roman" panose="02020603050405020304" pitchFamily="18" charset="0"/>
              </a:rPr>
              <a:t>Lắm/quá/nhiều</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5200125" y="3617509"/>
            <a:ext cx="1321559" cy="523220"/>
          </a:xfrm>
          <a:prstGeom prst="rect">
            <a:avLst/>
          </a:prstGeom>
        </p:spPr>
        <p:txBody>
          <a:bodyPr wrap="square">
            <a:spAutoFit/>
          </a:bodyPr>
          <a:lstStyle/>
          <a:p>
            <a:pPr algn="just"/>
            <a:r>
              <a:rPr lang="vi-VN" sz="2800" b="1" i="1" dirty="0" smtClean="0">
                <a:solidFill>
                  <a:srgbClr val="FF0000"/>
                </a:solidFill>
                <a:latin typeface="Times New Roman" panose="02020603050405020304" pitchFamily="18" charset="0"/>
                <a:cs typeface="Times New Roman" panose="02020603050405020304" pitchFamily="18" charset="0"/>
              </a:rPr>
              <a:t>chim</a:t>
            </a:r>
            <a:endParaRPr lang="en-US" sz="2800" b="1" i="1" dirty="0" smtClean="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079568" y="4889025"/>
            <a:ext cx="1321559" cy="523220"/>
          </a:xfrm>
          <a:prstGeom prst="rect">
            <a:avLst/>
          </a:prstGeom>
        </p:spPr>
        <p:txBody>
          <a:bodyPr wrap="square">
            <a:spAutoFit/>
          </a:bodyPr>
          <a:lstStyle/>
          <a:p>
            <a:pPr algn="just"/>
            <a:r>
              <a:rPr lang="vi-VN" sz="2800" b="1" i="1" dirty="0" smtClean="0">
                <a:solidFill>
                  <a:srgbClr val="FF0000"/>
                </a:solidFill>
                <a:latin typeface="Times New Roman" panose="02020603050405020304" pitchFamily="18" charset="0"/>
                <a:cs typeface="Times New Roman" panose="02020603050405020304" pitchFamily="18" charset="0"/>
              </a:rPr>
              <a:t>quá</a:t>
            </a:r>
            <a:endParaRPr lang="en-US" sz="2800" b="1" i="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20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7" grpId="0"/>
      <p:bldP spid="8" grpId="0" animBg="1"/>
      <p:bldP spid="9" grpId="0" animBg="1"/>
      <p:bldP spid="13"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41286" y="1595021"/>
            <a:ext cx="6096000" cy="5262979"/>
          </a:xfrm>
          <a:prstGeom prst="rect">
            <a:avLst/>
          </a:prstGeom>
        </p:spPr>
        <p:txBody>
          <a:bodyPr>
            <a:spAutoFit/>
          </a:bodyPr>
          <a:lstStyle/>
          <a:p>
            <a:r>
              <a:rPr lang="vi-VN" sz="2400" i="1" dirty="0">
                <a:solidFill>
                  <a:srgbClr val="000000"/>
                </a:solidFill>
                <a:latin typeface="+mj-lt"/>
              </a:rPr>
              <a:t>Mặt trời thổi lửa</a:t>
            </a:r>
            <a:endParaRPr lang="vi-VN" sz="2400" dirty="0">
              <a:solidFill>
                <a:srgbClr val="212529"/>
              </a:solidFill>
              <a:latin typeface="+mj-lt"/>
            </a:endParaRPr>
          </a:p>
          <a:p>
            <a:r>
              <a:rPr lang="vi-VN" sz="2400" i="1" dirty="0">
                <a:solidFill>
                  <a:srgbClr val="000000"/>
                </a:solidFill>
                <a:latin typeface="+mj-lt"/>
              </a:rPr>
              <a:t>Sông biển bốc hơi</a:t>
            </a:r>
            <a:endParaRPr lang="vi-VN" sz="2400" dirty="0">
              <a:solidFill>
                <a:srgbClr val="212529"/>
              </a:solidFill>
              <a:latin typeface="+mj-lt"/>
            </a:endParaRPr>
          </a:p>
          <a:p>
            <a:r>
              <a:rPr lang="vi-VN" sz="2400" i="1" dirty="0">
                <a:solidFill>
                  <a:srgbClr val="000000"/>
                </a:solidFill>
                <a:latin typeface="+mj-lt"/>
              </a:rPr>
              <a:t>Hơi bay cao vút</a:t>
            </a:r>
            <a:endParaRPr lang="vi-VN" sz="2400" dirty="0">
              <a:solidFill>
                <a:srgbClr val="212529"/>
              </a:solidFill>
              <a:latin typeface="+mj-lt"/>
            </a:endParaRPr>
          </a:p>
          <a:p>
            <a:r>
              <a:rPr lang="vi-VN" sz="2400" i="1" dirty="0">
                <a:solidFill>
                  <a:srgbClr val="000000"/>
                </a:solidFill>
                <a:latin typeface="+mj-lt"/>
              </a:rPr>
              <a:t>Thành mây lưng </a:t>
            </a:r>
            <a:r>
              <a:rPr lang="vi-VN" sz="2400" i="1" dirty="0" smtClean="0">
                <a:solidFill>
                  <a:srgbClr val="000000"/>
                </a:solidFill>
                <a:latin typeface="+mj-lt"/>
              </a:rPr>
              <a:t>......</a:t>
            </a:r>
          </a:p>
          <a:p>
            <a:endParaRPr lang="vi-VN" sz="2400" i="1" dirty="0" smtClean="0">
              <a:solidFill>
                <a:srgbClr val="000000"/>
              </a:solidFill>
              <a:latin typeface="+mj-lt"/>
            </a:endParaRPr>
          </a:p>
          <a:p>
            <a:r>
              <a:rPr lang="vi-VN" sz="2400" i="1" dirty="0" smtClean="0">
                <a:solidFill>
                  <a:srgbClr val="000000"/>
                </a:solidFill>
                <a:latin typeface="+mj-lt"/>
              </a:rPr>
              <a:t>Mây </a:t>
            </a:r>
            <a:r>
              <a:rPr lang="vi-VN" sz="2400" i="1" dirty="0">
                <a:solidFill>
                  <a:srgbClr val="000000"/>
                </a:solidFill>
                <a:latin typeface="+mj-lt"/>
              </a:rPr>
              <a:t>hồng nhẹ trôi</a:t>
            </a:r>
            <a:endParaRPr lang="vi-VN" sz="2400" dirty="0">
              <a:solidFill>
                <a:srgbClr val="212529"/>
              </a:solidFill>
              <a:latin typeface="+mj-lt"/>
            </a:endParaRPr>
          </a:p>
          <a:p>
            <a:r>
              <a:rPr lang="vi-VN" sz="2400" i="1" dirty="0">
                <a:solidFill>
                  <a:srgbClr val="000000"/>
                </a:solidFill>
                <a:latin typeface="+mj-lt"/>
              </a:rPr>
              <a:t>Mây xanh đằm thắm</a:t>
            </a:r>
            <a:endParaRPr lang="vi-VN" sz="2400" dirty="0">
              <a:solidFill>
                <a:srgbClr val="212529"/>
              </a:solidFill>
              <a:latin typeface="+mj-lt"/>
            </a:endParaRPr>
          </a:p>
          <a:p>
            <a:r>
              <a:rPr lang="vi-VN" sz="2400" i="1" dirty="0">
                <a:solidFill>
                  <a:srgbClr val="000000"/>
                </a:solidFill>
                <a:latin typeface="+mj-lt"/>
              </a:rPr>
              <a:t>Dịu dàng mây </a:t>
            </a:r>
            <a:r>
              <a:rPr lang="vi-VN" sz="2400" i="1" dirty="0" smtClean="0">
                <a:solidFill>
                  <a:srgbClr val="000000"/>
                </a:solidFill>
                <a:latin typeface="+mj-lt"/>
              </a:rPr>
              <a:t>.......</a:t>
            </a:r>
            <a:endParaRPr lang="vi-VN" sz="2400" dirty="0">
              <a:solidFill>
                <a:srgbClr val="212529"/>
              </a:solidFill>
              <a:latin typeface="+mj-lt"/>
            </a:endParaRPr>
          </a:p>
          <a:p>
            <a:r>
              <a:rPr lang="vi-VN" sz="2400" i="1" dirty="0">
                <a:solidFill>
                  <a:srgbClr val="000000"/>
                </a:solidFill>
                <a:latin typeface="+mj-lt"/>
              </a:rPr>
              <a:t>Thẩn thơ mây vàng</a:t>
            </a:r>
            <a:endParaRPr lang="vi-VN" sz="2400" dirty="0">
              <a:solidFill>
                <a:srgbClr val="212529"/>
              </a:solidFill>
              <a:latin typeface="+mj-lt"/>
            </a:endParaRPr>
          </a:p>
          <a:p>
            <a:endParaRPr lang="vi-VN" sz="2400" i="1" dirty="0" smtClean="0">
              <a:solidFill>
                <a:srgbClr val="000000"/>
              </a:solidFill>
              <a:latin typeface="+mj-lt"/>
            </a:endParaRPr>
          </a:p>
          <a:p>
            <a:r>
              <a:rPr lang="vi-VN" sz="2400" i="1" dirty="0" smtClean="0">
                <a:solidFill>
                  <a:srgbClr val="000000"/>
                </a:solidFill>
                <a:latin typeface="+mj-lt"/>
              </a:rPr>
              <a:t>Mây </a:t>
            </a:r>
            <a:r>
              <a:rPr lang="vi-VN" sz="2400" i="1" dirty="0">
                <a:solidFill>
                  <a:srgbClr val="000000"/>
                </a:solidFill>
                <a:latin typeface="+mj-lt"/>
              </a:rPr>
              <a:t>đen lang </a:t>
            </a:r>
            <a:r>
              <a:rPr lang="vi-VN" sz="2400" i="1" dirty="0" smtClean="0">
                <a:solidFill>
                  <a:srgbClr val="000000"/>
                </a:solidFill>
                <a:latin typeface="+mj-lt"/>
              </a:rPr>
              <a:t>......</a:t>
            </a:r>
            <a:endParaRPr lang="vi-VN" sz="2400" dirty="0">
              <a:solidFill>
                <a:srgbClr val="212529"/>
              </a:solidFill>
              <a:latin typeface="+mj-lt"/>
            </a:endParaRPr>
          </a:p>
          <a:p>
            <a:r>
              <a:rPr lang="vi-VN" sz="2400" i="1" dirty="0">
                <a:solidFill>
                  <a:srgbClr val="000000"/>
                </a:solidFill>
                <a:latin typeface="+mj-lt"/>
              </a:rPr>
              <a:t>Thân hình nặng trĩu</a:t>
            </a:r>
            <a:endParaRPr lang="vi-VN" sz="2400" dirty="0">
              <a:solidFill>
                <a:srgbClr val="212529"/>
              </a:solidFill>
              <a:latin typeface="+mj-lt"/>
            </a:endParaRPr>
          </a:p>
          <a:p>
            <a:r>
              <a:rPr lang="vi-VN" sz="2400" i="1" dirty="0">
                <a:solidFill>
                  <a:srgbClr val="000000"/>
                </a:solidFill>
                <a:latin typeface="+mj-lt"/>
              </a:rPr>
              <a:t>Gió lên tí xíu</a:t>
            </a:r>
            <a:endParaRPr lang="vi-VN" sz="2400" dirty="0">
              <a:solidFill>
                <a:srgbClr val="212529"/>
              </a:solidFill>
              <a:latin typeface="+mj-lt"/>
            </a:endParaRPr>
          </a:p>
          <a:p>
            <a:r>
              <a:rPr lang="vi-VN" sz="2400" i="1" dirty="0">
                <a:solidFill>
                  <a:srgbClr val="000000"/>
                </a:solidFill>
                <a:latin typeface="+mj-lt"/>
              </a:rPr>
              <a:t>Đã vội khóc oà</a:t>
            </a:r>
            <a:r>
              <a:rPr lang="vi-VN" sz="2400" i="1" dirty="0" smtClean="0">
                <a:solidFill>
                  <a:srgbClr val="000000"/>
                </a:solidFill>
                <a:latin typeface="+mj-lt"/>
              </a:rPr>
              <a:t>.</a:t>
            </a:r>
            <a:endParaRPr lang="vi-VN" sz="2400" dirty="0">
              <a:solidFill>
                <a:srgbClr val="212529"/>
              </a:solidFill>
              <a:latin typeface="+mj-lt"/>
            </a:endParaRPr>
          </a:p>
        </p:txBody>
      </p:sp>
      <p:sp>
        <p:nvSpPr>
          <p:cNvPr id="11" name="文本框 1">
            <a:extLst>
              <a:ext uri="{FF2B5EF4-FFF2-40B4-BE49-F238E27FC236}">
                <a16:creationId xmlns:a16="http://schemas.microsoft.com/office/drawing/2014/main" xmlns="" id="{359CAA57-46BE-4B67-86E2-AF687E2356DE}"/>
              </a:ext>
            </a:extLst>
          </p:cNvPr>
          <p:cNvSpPr txBox="1"/>
          <p:nvPr/>
        </p:nvSpPr>
        <p:spPr>
          <a:xfrm>
            <a:off x="3227868" y="919022"/>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xmlns=""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i="1" dirty="0" smtClean="0">
                <a:solidFill>
                  <a:prstClr val="white"/>
                </a:solidFill>
                <a:latin typeface="Times New Roman" panose="02020603050405020304" pitchFamily="18" charset="0"/>
                <a:cs typeface="Times New Roman" panose="02020603050405020304" pitchFamily="18" charset="0"/>
              </a:rPr>
              <a:t>a. </a:t>
            </a:r>
            <a:r>
              <a:rPr lang="en-US" sz="3200" i="1" dirty="0" err="1" smtClean="0">
                <a:solidFill>
                  <a:prstClr val="white"/>
                </a:solidFill>
                <a:latin typeface="Times New Roman" panose="02020603050405020304" pitchFamily="18" charset="0"/>
                <a:cs typeface="Times New Roman" panose="02020603050405020304" pitchFamily="18" charset="0"/>
              </a:rPr>
              <a:t>Trước</a:t>
            </a:r>
            <a:r>
              <a:rPr lang="en-US" sz="3200" i="1" dirty="0" smtClean="0">
                <a:solidFill>
                  <a:prstClr val="white"/>
                </a:solidFill>
                <a:latin typeface="Times New Roman" panose="02020603050405020304" pitchFamily="18" charset="0"/>
                <a:cs typeface="Times New Roman" panose="02020603050405020304" pitchFamily="18" charset="0"/>
              </a:rPr>
              <a:t> </a:t>
            </a:r>
            <a:r>
              <a:rPr lang="en-US" sz="3200" i="1" dirty="0" err="1" smtClean="0">
                <a:solidFill>
                  <a:prstClr val="white"/>
                </a:solidFill>
                <a:latin typeface="Times New Roman" panose="02020603050405020304" pitchFamily="18" charset="0"/>
                <a:cs typeface="Times New Roman" panose="02020603050405020304" pitchFamily="18" charset="0"/>
              </a:rPr>
              <a:t>khi</a:t>
            </a:r>
            <a:r>
              <a:rPr lang="en-US" sz="3200" i="1" dirty="0" smtClean="0">
                <a:solidFill>
                  <a:prstClr val="white"/>
                </a:solidFill>
                <a:latin typeface="Times New Roman" panose="02020603050405020304" pitchFamily="18" charset="0"/>
                <a:cs typeface="Times New Roman" panose="02020603050405020304" pitchFamily="18" charset="0"/>
              </a:rPr>
              <a:t> </a:t>
            </a:r>
            <a:r>
              <a:rPr lang="en-US" sz="3200" i="1" dirty="0" err="1" smtClean="0">
                <a:solidFill>
                  <a:prstClr val="white"/>
                </a:solidFill>
                <a:latin typeface="Times New Roman" panose="02020603050405020304" pitchFamily="18" charset="0"/>
                <a:cs typeface="Times New Roman" panose="02020603050405020304" pitchFamily="18" charset="0"/>
              </a:rPr>
              <a:t>viết</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1119986" y="1618762"/>
            <a:ext cx="9949218" cy="523220"/>
          </a:xfrm>
          <a:prstGeom prst="rect">
            <a:avLst/>
          </a:prstGeom>
        </p:spPr>
        <p:txBody>
          <a:bodyPr wrap="square">
            <a:spAutoFit/>
          </a:bodyPr>
          <a:lstStyle/>
          <a:p>
            <a:r>
              <a:rPr lang="vi-VN" sz="2800" b="1" i="1" dirty="0">
                <a:solidFill>
                  <a:srgbClr val="000000"/>
                </a:solidFill>
                <a:latin typeface="Times New Roman" panose="02020603050405020304" pitchFamily="18" charset="0"/>
                <a:cs typeface="Times New Roman" panose="02020603050405020304" pitchFamily="18" charset="0"/>
              </a:rPr>
              <a:t>- Vần </a:t>
            </a:r>
            <a:r>
              <a:rPr lang="vi-VN" sz="2800" b="1" i="1" dirty="0" smtClean="0">
                <a:solidFill>
                  <a:srgbClr val="000000"/>
                </a:solidFill>
                <a:latin typeface="Times New Roman" panose="02020603050405020304" pitchFamily="18" charset="0"/>
                <a:cs typeface="Times New Roman" panose="02020603050405020304" pitchFamily="18" charset="0"/>
              </a:rPr>
              <a:t>hỗn hợp: </a:t>
            </a:r>
            <a:endParaRPr lang="vi-VN" sz="2800" b="1" i="1" dirty="0">
              <a:solidFill>
                <a:srgbClr val="0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6277857" y="2563899"/>
            <a:ext cx="1321559" cy="523220"/>
          </a:xfrm>
          <a:prstGeom prst="rect">
            <a:avLst/>
          </a:prstGeom>
        </p:spPr>
        <p:txBody>
          <a:bodyPr wrap="square">
            <a:spAutoFit/>
          </a:bodyPr>
          <a:lstStyle/>
          <a:p>
            <a:pPr algn="just"/>
            <a:r>
              <a:rPr lang="vi-VN" sz="2800" b="1" i="1" dirty="0" smtClean="0">
                <a:solidFill>
                  <a:srgbClr val="FF0000"/>
                </a:solidFill>
                <a:latin typeface="Times New Roman" panose="02020603050405020304" pitchFamily="18" charset="0"/>
                <a:cs typeface="Times New Roman" panose="02020603050405020304" pitchFamily="18" charset="0"/>
              </a:rPr>
              <a:t>đồi</a:t>
            </a:r>
            <a:endParaRPr lang="en-US" sz="2800" b="1" i="1" dirty="0" smtClean="0">
              <a:solidFill>
                <a:srgbClr val="FF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5979879" y="4050047"/>
            <a:ext cx="1321559" cy="523220"/>
          </a:xfrm>
          <a:prstGeom prst="rect">
            <a:avLst/>
          </a:prstGeom>
        </p:spPr>
        <p:txBody>
          <a:bodyPr wrap="square">
            <a:spAutoFit/>
          </a:bodyPr>
          <a:lstStyle/>
          <a:p>
            <a:pPr algn="just"/>
            <a:r>
              <a:rPr lang="vi-VN" sz="2800" b="1" i="1" dirty="0">
                <a:solidFill>
                  <a:srgbClr val="FF0000"/>
                </a:solidFill>
                <a:latin typeface="Times New Roman" panose="02020603050405020304" pitchFamily="18" charset="0"/>
                <a:cs typeface="Times New Roman" panose="02020603050405020304" pitchFamily="18" charset="0"/>
              </a:rPr>
              <a:t>t</a:t>
            </a:r>
            <a:r>
              <a:rPr lang="vi-VN" sz="2800" b="1" i="1" dirty="0" smtClean="0">
                <a:solidFill>
                  <a:srgbClr val="FF0000"/>
                </a:solidFill>
                <a:latin typeface="Times New Roman" panose="02020603050405020304" pitchFamily="18" charset="0"/>
                <a:cs typeface="Times New Roman" panose="02020603050405020304" pitchFamily="18" charset="0"/>
              </a:rPr>
              <a:t>rắng</a:t>
            </a:r>
            <a:endParaRPr lang="en-US" sz="2800" b="1" i="1" dirty="0" smtClean="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5867727" y="5122159"/>
            <a:ext cx="1321559" cy="523220"/>
          </a:xfrm>
          <a:prstGeom prst="rect">
            <a:avLst/>
          </a:prstGeom>
        </p:spPr>
        <p:txBody>
          <a:bodyPr wrap="square">
            <a:spAutoFit/>
          </a:bodyPr>
          <a:lstStyle/>
          <a:p>
            <a:pPr algn="just"/>
            <a:r>
              <a:rPr lang="vi-VN" sz="2800" b="1" i="1" dirty="0" smtClean="0">
                <a:solidFill>
                  <a:srgbClr val="FF0000"/>
                </a:solidFill>
                <a:latin typeface="Times New Roman" panose="02020603050405020304" pitchFamily="18" charset="0"/>
                <a:cs typeface="Times New Roman" panose="02020603050405020304" pitchFamily="18" charset="0"/>
              </a:rPr>
              <a:t>thang</a:t>
            </a:r>
            <a:endParaRPr lang="en-US" sz="2800" b="1" i="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353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3" grpId="0"/>
      <p:bldP spid="15"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xmlns=""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xmlns=""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smtClean="0">
                <a:solidFill>
                  <a:prstClr val="white"/>
                </a:solidFill>
                <a:latin typeface="Times New Roman" panose="02020603050405020304" pitchFamily="18" charset="0"/>
                <a:cs typeface="Times New Roman" panose="02020603050405020304" pitchFamily="18" charset="0"/>
              </a:rPr>
              <a:t>b. Viết bài</a:t>
            </a:r>
            <a:endParaRPr lang="en-US" sz="3200" i="1" dirty="0">
              <a:solidFill>
                <a:prstClr val="white"/>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 xmlns:a16="http://schemas.microsoft.com/office/drawing/2014/main" id="{9B7D3BBB-C4B0-7082-6853-B145ABCD819F}"/>
              </a:ext>
            </a:extLst>
          </p:cNvPr>
          <p:cNvGraphicFramePr>
            <a:graphicFrameLocks noGrp="1"/>
          </p:cNvGraphicFramePr>
          <p:nvPr>
            <p:extLst>
              <p:ext uri="{D42A27DB-BD31-4B8C-83A1-F6EECF244321}">
                <p14:modId xmlns:p14="http://schemas.microsoft.com/office/powerpoint/2010/main" val="911230451"/>
              </p:ext>
            </p:extLst>
          </p:nvPr>
        </p:nvGraphicFramePr>
        <p:xfrm>
          <a:off x="1519535" y="1766843"/>
          <a:ext cx="8752971" cy="3840480"/>
        </p:xfrm>
        <a:graphic>
          <a:graphicData uri="http://schemas.openxmlformats.org/drawingml/2006/table">
            <a:tbl>
              <a:tblPr firstRow="1" firstCol="1" bandRow="1"/>
              <a:tblGrid>
                <a:gridCol w="1871694">
                  <a:extLst>
                    <a:ext uri="{9D8B030D-6E8A-4147-A177-3AD203B41FA5}">
                      <a16:colId xmlns="" xmlns:a16="http://schemas.microsoft.com/office/drawing/2014/main" val="1963186847"/>
                    </a:ext>
                  </a:extLst>
                </a:gridCol>
                <a:gridCol w="1655922">
                  <a:extLst>
                    <a:ext uri="{9D8B030D-6E8A-4147-A177-3AD203B41FA5}">
                      <a16:colId xmlns="" xmlns:a16="http://schemas.microsoft.com/office/drawing/2014/main" val="1009360287"/>
                    </a:ext>
                  </a:extLst>
                </a:gridCol>
                <a:gridCol w="1505384">
                  <a:extLst>
                    <a:ext uri="{9D8B030D-6E8A-4147-A177-3AD203B41FA5}">
                      <a16:colId xmlns="" xmlns:a16="http://schemas.microsoft.com/office/drawing/2014/main" val="4095625803"/>
                    </a:ext>
                  </a:extLst>
                </a:gridCol>
                <a:gridCol w="1204307">
                  <a:extLst>
                    <a:ext uri="{9D8B030D-6E8A-4147-A177-3AD203B41FA5}">
                      <a16:colId xmlns="" xmlns:a16="http://schemas.microsoft.com/office/drawing/2014/main" val="218751523"/>
                    </a:ext>
                  </a:extLst>
                </a:gridCol>
                <a:gridCol w="1204307">
                  <a:extLst>
                    <a:ext uri="{9D8B030D-6E8A-4147-A177-3AD203B41FA5}">
                      <a16:colId xmlns="" xmlns:a16="http://schemas.microsoft.com/office/drawing/2014/main" val="2513735935"/>
                    </a:ext>
                  </a:extLst>
                </a:gridCol>
                <a:gridCol w="1311357">
                  <a:extLst>
                    <a:ext uri="{9D8B030D-6E8A-4147-A177-3AD203B41FA5}">
                      <a16:colId xmlns="" xmlns:a16="http://schemas.microsoft.com/office/drawing/2014/main" val="3005820098"/>
                    </a:ext>
                  </a:extLst>
                </a:gridCol>
              </a:tblGrid>
              <a:tr h="0">
                <a:tc>
                  <a:txBody>
                    <a:bodyPr/>
                    <a:lstStyle/>
                    <a:p>
                      <a:pPr algn="just">
                        <a:lnSpc>
                          <a:spcPct val="150000"/>
                        </a:lnSpc>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927596646"/>
                  </a:ext>
                </a:extLst>
              </a:tr>
              <a:tr h="0">
                <a:tc>
                  <a:txBody>
                    <a:bodyPr/>
                    <a:lstStyle/>
                    <a:p>
                      <a:pPr algn="just">
                        <a:lnSpc>
                          <a:spcPct val="150000"/>
                        </a:lnSpc>
                      </a:pP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4211845533"/>
                  </a:ext>
                </a:extLst>
              </a:tr>
              <a:tr h="0">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Dòng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580993835"/>
                  </a:ext>
                </a:extLst>
              </a:tr>
              <a:tr h="0">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Dòng 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634827217"/>
                  </a:ext>
                </a:extLst>
              </a:tr>
              <a:tr h="0">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Dòng 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3478973220"/>
                  </a:ext>
                </a:extLst>
              </a:tr>
              <a:tr h="0">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50000"/>
                        </a:lnSpc>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975384985"/>
                  </a:ext>
                </a:extLst>
              </a:tr>
            </a:tbl>
          </a:graphicData>
        </a:graphic>
      </p:graphicFrame>
    </p:spTree>
    <p:extLst>
      <p:ext uri="{BB962C8B-B14F-4D97-AF65-F5344CB8AC3E}">
        <p14:creationId xmlns:p14="http://schemas.microsoft.com/office/powerpoint/2010/main" val="385319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xmlns=""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xmlns=""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smtClean="0">
                <a:solidFill>
                  <a:prstClr val="white"/>
                </a:solidFill>
                <a:latin typeface="Times New Roman" panose="02020603050405020304" pitchFamily="18" charset="0"/>
                <a:cs typeface="Times New Roman" panose="02020603050405020304" pitchFamily="18" charset="0"/>
              </a:rPr>
              <a:t>b. Viết bài</a:t>
            </a:r>
            <a:endParaRPr lang="en-US" sz="3200" i="1" dirty="0">
              <a:solidFill>
                <a:prstClr val="white"/>
              </a:solidFill>
              <a:latin typeface="Times New Roman" panose="02020603050405020304" pitchFamily="18" charset="0"/>
              <a:cs typeface="Times New Roman" panose="02020603050405020304" pitchFamily="18" charset="0"/>
            </a:endParaRPr>
          </a:p>
        </p:txBody>
      </p:sp>
      <p:pic>
        <p:nvPicPr>
          <p:cNvPr id="6" name="Picture 5" descr="22858PICdbgea5Gz679dY_PIC2018.png"/>
          <p:cNvPicPr>
            <a:picLocks noChangeAspect="1"/>
          </p:cNvPicPr>
          <p:nvPr/>
        </p:nvPicPr>
        <p:blipFill>
          <a:blip r:embed="rId3" cstate="print"/>
          <a:stretch>
            <a:fillRect/>
          </a:stretch>
        </p:blipFill>
        <p:spPr>
          <a:xfrm flipH="1">
            <a:off x="138554" y="2538485"/>
            <a:ext cx="3857568" cy="4082600"/>
          </a:xfrm>
          <a:prstGeom prst="rect">
            <a:avLst/>
          </a:prstGeom>
        </p:spPr>
      </p:pic>
      <p:sp>
        <p:nvSpPr>
          <p:cNvPr id="7" name="TextBox 6">
            <a:extLst>
              <a:ext uri="{FF2B5EF4-FFF2-40B4-BE49-F238E27FC236}">
                <a16:creationId xmlns="" xmlns:a16="http://schemas.microsoft.com/office/drawing/2014/main" id="{11162E63-7325-4244-1F69-B4DCCFAB27A7}"/>
              </a:ext>
            </a:extLst>
          </p:cNvPr>
          <p:cNvSpPr txBox="1"/>
          <p:nvPr/>
        </p:nvSpPr>
        <p:spPr>
          <a:xfrm>
            <a:off x="3842603" y="1843681"/>
            <a:ext cx="6134530" cy="523220"/>
          </a:xfrm>
          <a:prstGeom prst="rect">
            <a:avLst/>
          </a:prstGeom>
          <a:noFill/>
        </p:spPr>
        <p:txBody>
          <a:bodyPr wrap="square">
            <a:spAutoFit/>
          </a:bodyPr>
          <a:lstStyle/>
          <a:p>
            <a:pPr algn="just"/>
            <a:r>
              <a:rPr lang="vi-VN" sz="2800" dirty="0">
                <a:solidFill>
                  <a:prstClr val="black"/>
                </a:solidFill>
                <a:latin typeface="Times New Roman" panose="02020603050405020304" pitchFamily="18" charset="0"/>
              </a:rPr>
              <a:t>- Suy nghĩ về đề tài mà em đã chọn</a:t>
            </a:r>
          </a:p>
        </p:txBody>
      </p:sp>
      <p:sp>
        <p:nvSpPr>
          <p:cNvPr id="8" name="TextBox 7">
            <a:extLst>
              <a:ext uri="{FF2B5EF4-FFF2-40B4-BE49-F238E27FC236}">
                <a16:creationId xmlns="" xmlns:a16="http://schemas.microsoft.com/office/drawing/2014/main" id="{466086EC-C51C-F81A-3862-CEB4158AB0A9}"/>
              </a:ext>
            </a:extLst>
          </p:cNvPr>
          <p:cNvSpPr txBox="1"/>
          <p:nvPr/>
        </p:nvSpPr>
        <p:spPr>
          <a:xfrm>
            <a:off x="3842603" y="2667122"/>
            <a:ext cx="6134530" cy="954107"/>
          </a:xfrm>
          <a:prstGeom prst="rect">
            <a:avLst/>
          </a:prstGeom>
          <a:noFill/>
        </p:spPr>
        <p:txBody>
          <a:bodyPr wrap="square">
            <a:spAutoFit/>
          </a:bodyPr>
          <a:lstStyle/>
          <a:p>
            <a:pPr algn="just"/>
            <a:r>
              <a:rPr lang="vi-VN" sz="2800" dirty="0">
                <a:solidFill>
                  <a:prstClr val="black"/>
                </a:solidFill>
                <a:latin typeface="Times New Roman" panose="02020603050405020304" pitchFamily="18" charset="0"/>
              </a:rPr>
              <a:t>- Những dòng tiếp theo có thể triển khai cụ thể hơn</a:t>
            </a:r>
          </a:p>
        </p:txBody>
      </p:sp>
      <p:sp>
        <p:nvSpPr>
          <p:cNvPr id="9" name="TextBox 8">
            <a:extLst>
              <a:ext uri="{FF2B5EF4-FFF2-40B4-BE49-F238E27FC236}">
                <a16:creationId xmlns="" xmlns:a16="http://schemas.microsoft.com/office/drawing/2014/main" id="{8A140F4B-7202-8EFD-6D79-424F57F2A4E2}"/>
              </a:ext>
            </a:extLst>
          </p:cNvPr>
          <p:cNvSpPr txBox="1"/>
          <p:nvPr/>
        </p:nvSpPr>
        <p:spPr>
          <a:xfrm>
            <a:off x="3842603" y="3921450"/>
            <a:ext cx="7471391" cy="954107"/>
          </a:xfrm>
          <a:prstGeom prst="rect">
            <a:avLst/>
          </a:prstGeom>
          <a:noFill/>
        </p:spPr>
        <p:txBody>
          <a:bodyPr wrap="square">
            <a:spAutoFit/>
          </a:bodyPr>
          <a:lstStyle/>
          <a:p>
            <a:pPr algn="just"/>
            <a:r>
              <a:rPr lang="vi-VN" sz="2800" dirty="0">
                <a:solidFill>
                  <a:prstClr val="black"/>
                </a:solidFill>
                <a:latin typeface="Times New Roman" panose="02020603050405020304" pitchFamily="18" charset="0"/>
              </a:rPr>
              <a:t>- Sử dụng những từ ngữ biểu đạt cảm xúc; sử dụng từ láy và những biện pháp tu từ </a:t>
            </a:r>
          </a:p>
        </p:txBody>
      </p:sp>
      <p:sp>
        <p:nvSpPr>
          <p:cNvPr id="10" name="TextBox 9">
            <a:extLst>
              <a:ext uri="{FF2B5EF4-FFF2-40B4-BE49-F238E27FC236}">
                <a16:creationId xmlns="" xmlns:a16="http://schemas.microsoft.com/office/drawing/2014/main" id="{029E8DEC-424C-F8A8-B43E-8147E1A26393}"/>
              </a:ext>
            </a:extLst>
          </p:cNvPr>
          <p:cNvSpPr txBox="1"/>
          <p:nvPr/>
        </p:nvSpPr>
        <p:spPr>
          <a:xfrm>
            <a:off x="3842603" y="5175778"/>
            <a:ext cx="8184929" cy="523220"/>
          </a:xfrm>
          <a:prstGeom prst="rect">
            <a:avLst/>
          </a:prstGeom>
          <a:noFill/>
        </p:spPr>
        <p:txBody>
          <a:bodyPr wrap="square">
            <a:spAutoFit/>
          </a:bodyPr>
          <a:lstStyle/>
          <a:p>
            <a:pPr algn="just"/>
            <a:r>
              <a:rPr lang="vi-VN" sz="2800" dirty="0">
                <a:solidFill>
                  <a:prstClr val="black"/>
                </a:solidFill>
                <a:latin typeface="Times New Roman" panose="02020603050405020304" pitchFamily="18" charset="0"/>
              </a:rPr>
              <a:t>- Có thể kết thúc bài thơ theo nhiều cách khác nhau</a:t>
            </a:r>
          </a:p>
        </p:txBody>
      </p:sp>
    </p:spTree>
    <p:extLst>
      <p:ext uri="{BB962C8B-B14F-4D97-AF65-F5344CB8AC3E}">
        <p14:creationId xmlns:p14="http://schemas.microsoft.com/office/powerpoint/2010/main" val="131232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xmlns=""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xmlns=""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smtClean="0">
                <a:solidFill>
                  <a:prstClr val="white"/>
                </a:solidFill>
                <a:latin typeface="Times New Roman" panose="02020603050405020304" pitchFamily="18" charset="0"/>
                <a:cs typeface="Times New Roman" panose="02020603050405020304" pitchFamily="18" charset="0"/>
              </a:rPr>
              <a:t>c. Chỉnh sửa</a:t>
            </a:r>
            <a:endParaRPr lang="en-US" sz="3200" i="1" dirty="0">
              <a:solidFill>
                <a:prstClr val="white"/>
              </a:solidFill>
              <a:latin typeface="Times New Roman" panose="02020603050405020304" pitchFamily="18" charset="0"/>
              <a:cs typeface="Times New Roman" panose="02020603050405020304" pitchFamily="18" charset="0"/>
            </a:endParaRPr>
          </a:p>
        </p:txBody>
      </p:sp>
      <p:graphicFrame>
        <p:nvGraphicFramePr>
          <p:cNvPr id="13" name="Table 12">
            <a:extLst>
              <a:ext uri="{FF2B5EF4-FFF2-40B4-BE49-F238E27FC236}">
                <a16:creationId xmlns="" xmlns:a16="http://schemas.microsoft.com/office/drawing/2014/main" id="{DBCB9554-866A-BC39-AF52-53E9F3C79B17}"/>
              </a:ext>
            </a:extLst>
          </p:cNvPr>
          <p:cNvGraphicFramePr>
            <a:graphicFrameLocks noGrp="1"/>
          </p:cNvGraphicFramePr>
          <p:nvPr>
            <p:extLst>
              <p:ext uri="{D42A27DB-BD31-4B8C-83A1-F6EECF244321}">
                <p14:modId xmlns:p14="http://schemas.microsoft.com/office/powerpoint/2010/main" val="1602068074"/>
              </p:ext>
            </p:extLst>
          </p:nvPr>
        </p:nvGraphicFramePr>
        <p:xfrm>
          <a:off x="596078" y="1657126"/>
          <a:ext cx="10952860" cy="4730943"/>
        </p:xfrm>
        <a:graphic>
          <a:graphicData uri="http://schemas.openxmlformats.org/drawingml/2006/table">
            <a:tbl>
              <a:tblPr firstRow="1" firstCol="1" bandRow="1"/>
              <a:tblGrid>
                <a:gridCol w="1737688">
                  <a:extLst>
                    <a:ext uri="{9D8B030D-6E8A-4147-A177-3AD203B41FA5}">
                      <a16:colId xmlns="" xmlns:a16="http://schemas.microsoft.com/office/drawing/2014/main" val="1227037759"/>
                    </a:ext>
                  </a:extLst>
                </a:gridCol>
                <a:gridCol w="6361862">
                  <a:extLst>
                    <a:ext uri="{9D8B030D-6E8A-4147-A177-3AD203B41FA5}">
                      <a16:colId xmlns="" xmlns:a16="http://schemas.microsoft.com/office/drawing/2014/main" val="2367617756"/>
                    </a:ext>
                  </a:extLst>
                </a:gridCol>
                <a:gridCol w="1426655">
                  <a:extLst>
                    <a:ext uri="{9D8B030D-6E8A-4147-A177-3AD203B41FA5}">
                      <a16:colId xmlns="" xmlns:a16="http://schemas.microsoft.com/office/drawing/2014/main" val="838814811"/>
                    </a:ext>
                  </a:extLst>
                </a:gridCol>
                <a:gridCol w="1426655">
                  <a:extLst>
                    <a:ext uri="{9D8B030D-6E8A-4147-A177-3AD203B41FA5}">
                      <a16:colId xmlns="" xmlns:a16="http://schemas.microsoft.com/office/drawing/2014/main" val="3144799678"/>
                    </a:ext>
                  </a:extLst>
                </a:gridCol>
              </a:tblGrid>
              <a:tr h="278130">
                <a:tc rowSpan="2" gridSpan="2">
                  <a:txBody>
                    <a:bodyPr/>
                    <a:lstStyle/>
                    <a:p>
                      <a:pPr algn="ct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chữ</a:t>
                      </a:r>
                      <a:endPar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DBC79"/>
                    </a:solidFill>
                  </a:tcPr>
                </a:tc>
                <a:tc rowSpan="2" hMerge="1">
                  <a:txBody>
                    <a:bodyPr/>
                    <a:lstStyle/>
                    <a:p>
                      <a:endParaRPr lang="en-US"/>
                    </a:p>
                  </a:txBody>
                  <a:tcPr/>
                </a:tc>
                <a:tc gridSpan="2">
                  <a:txBody>
                    <a:bodyPr/>
                    <a:lstStyle/>
                    <a:p>
                      <a:pPr algn="ct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a:t>
                      </a:r>
                      <a:endParaRPr lang="en-US" sz="28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DBC79"/>
                    </a:solidFill>
                  </a:tcPr>
                </a:tc>
                <a:tc hMerge="1">
                  <a:txBody>
                    <a:bodyPr/>
                    <a:lstStyle/>
                    <a:p>
                      <a:endParaRPr lang="en-US"/>
                    </a:p>
                  </a:txBody>
                  <a:tcPr/>
                </a:tc>
                <a:extLst>
                  <a:ext uri="{0D108BD9-81ED-4DB2-BD59-A6C34878D82A}">
                    <a16:rowId xmlns="" xmlns:a16="http://schemas.microsoft.com/office/drawing/2014/main" val="4130678719"/>
                  </a:ext>
                </a:extLst>
              </a:tr>
              <a:tr h="278130">
                <a:tc gridSpan="2" vMerge="1">
                  <a:txBody>
                    <a:bodyPr/>
                    <a:lstStyle/>
                    <a:p>
                      <a:endParaRPr lang="en-US"/>
                    </a:p>
                  </a:txBody>
                  <a:tcPr/>
                </a:tc>
                <a:tc hMerge="1" vMerge="1">
                  <a:txBody>
                    <a:bodyPr/>
                    <a:lstStyle/>
                    <a:p>
                      <a:endParaRPr lang="en-US"/>
                    </a:p>
                  </a:txBody>
                  <a:tcPr/>
                </a:tc>
                <a:tc>
                  <a:txBody>
                    <a:bodyPr/>
                    <a:lstStyle/>
                    <a:p>
                      <a:pPr algn="ct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846507704"/>
                  </a:ext>
                </a:extLst>
              </a:tr>
              <a:tr h="278130">
                <a:tc rowSpan="5">
                  <a:txBody>
                    <a:bodyPr/>
                    <a:lstStyle/>
                    <a:p>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bốn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504360529"/>
                  </a:ext>
                </a:extLst>
              </a:tr>
              <a:tr h="278130">
                <a:tc vMerge="1">
                  <a:txBody>
                    <a:bodyPr/>
                    <a:lstStyle/>
                    <a:p>
                      <a:endParaRPr lang="en-US"/>
                    </a:p>
                  </a:txBody>
                  <a:tcPr/>
                </a:tc>
                <a:tc>
                  <a:txBody>
                    <a:bodyPr/>
                    <a:lstStyle/>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hỗn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222121559"/>
                  </a:ext>
                </a:extLst>
              </a:tr>
              <a:tr h="611138">
                <a:tc vMerge="1">
                  <a:txBody>
                    <a:bodyPr/>
                    <a:lstStyle/>
                    <a:p>
                      <a:endParaRPr lang="en-US"/>
                    </a:p>
                  </a:txBody>
                  <a:tcPr/>
                </a:tc>
                <a:tc>
                  <a:txBody>
                    <a:bodyPr/>
                    <a:lstStyle/>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phù</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126620217"/>
                  </a:ext>
                </a:extLst>
              </a:tr>
              <a:tr h="532263">
                <a:tc vMerge="1">
                  <a:txBody>
                    <a:bodyPr/>
                    <a:lstStyle/>
                    <a:p>
                      <a:endParaRPr lang="en-US"/>
                    </a:p>
                  </a:txBody>
                  <a:tcPr/>
                </a:tc>
                <a:tc>
                  <a:txBody>
                    <a:bodyPr/>
                    <a:lstStyle/>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606095212"/>
                  </a:ext>
                </a:extLst>
              </a:tr>
              <a:tr h="600502">
                <a:tc vMerge="1">
                  <a:txBody>
                    <a:bodyPr/>
                    <a:lstStyle/>
                    <a:p>
                      <a:endParaRPr lang="en-US"/>
                    </a:p>
                  </a:txBody>
                  <a:tcPr/>
                </a:tc>
                <a:tc>
                  <a:txBody>
                    <a:bodyPr/>
                    <a:lstStyle/>
                    <a:p>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015604416"/>
                  </a:ext>
                </a:extLst>
              </a:tr>
              <a:tr h="205105">
                <a:tc rowSpan="2">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dung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Cảm xúc của 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3830961698"/>
                  </a:ext>
                </a:extLst>
              </a:tr>
              <a:tr h="289560">
                <a:tc vMerge="1">
                  <a:txBody>
                    <a:bodyPr/>
                    <a:lstStyle/>
                    <a:p>
                      <a:endParaRPr lang="en-US"/>
                    </a:p>
                  </a:txBody>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Thông điệp mà em gửi gắm qua bài thơ.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55442665"/>
                  </a:ext>
                </a:extLst>
              </a:tr>
            </a:tbl>
          </a:graphicData>
        </a:graphic>
      </p:graphicFrame>
    </p:spTree>
    <p:extLst>
      <p:ext uri="{BB962C8B-B14F-4D97-AF65-F5344CB8AC3E}">
        <p14:creationId xmlns:p14="http://schemas.microsoft.com/office/powerpoint/2010/main" val="289891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6141" y="2209212"/>
            <a:ext cx="4157832" cy="2030144"/>
          </a:xfrm>
          <a:prstGeom prst="rect">
            <a:avLst/>
          </a:prstGeom>
        </p:spPr>
      </p:pic>
    </p:spTree>
    <p:extLst>
      <p:ext uri="{BB962C8B-B14F-4D97-AF65-F5344CB8AC3E}">
        <p14:creationId xmlns:p14="http://schemas.microsoft.com/office/powerpoint/2010/main" val="1367196180"/>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 xmlns:a16="http://schemas.microsoft.com/office/drawing/2014/main" id="{AC8EC595-E0DA-0247-974B-802993250B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0627" y="2735693"/>
            <a:ext cx="825500" cy="825500"/>
          </a:xfrm>
          <a:prstGeom prst="rect">
            <a:avLst/>
          </a:prstGeom>
        </p:spPr>
      </p:pic>
      <p:pic>
        <p:nvPicPr>
          <p:cNvPr id="5" name="图片 10">
            <a:extLst>
              <a:ext uri="{FF2B5EF4-FFF2-40B4-BE49-F238E27FC236}">
                <a16:creationId xmlns="" xmlns:a16="http://schemas.microsoft.com/office/drawing/2014/main" id="{1A1C4696-6200-D848-ACD4-3F8657B0A9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9894" y="2533539"/>
            <a:ext cx="825500" cy="825500"/>
          </a:xfrm>
          <a:prstGeom prst="rect">
            <a:avLst/>
          </a:prstGeom>
        </p:spPr>
      </p:pic>
      <p:pic>
        <p:nvPicPr>
          <p:cNvPr id="6" name="图片 11">
            <a:extLst>
              <a:ext uri="{FF2B5EF4-FFF2-40B4-BE49-F238E27FC236}">
                <a16:creationId xmlns="" xmlns:a16="http://schemas.microsoft.com/office/drawing/2014/main" id="{0D7E109E-9708-DB4E-891D-F95D6D6704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6087" y="4186023"/>
            <a:ext cx="825500" cy="825500"/>
          </a:xfrm>
          <a:prstGeom prst="rect">
            <a:avLst/>
          </a:prstGeom>
        </p:spPr>
      </p:pic>
      <p:sp>
        <p:nvSpPr>
          <p:cNvPr id="7" name="矩形 23"/>
          <p:cNvSpPr/>
          <p:nvPr/>
        </p:nvSpPr>
        <p:spPr>
          <a:xfrm>
            <a:off x="1743586" y="3561193"/>
            <a:ext cx="4198630" cy="1815882"/>
          </a:xfrm>
          <a:prstGeom prst="rect">
            <a:avLst/>
          </a:prstGeom>
        </p:spPr>
        <p:txBody>
          <a:bodyPr wrap="square">
            <a:spAutoFit/>
          </a:bodyPr>
          <a:lstStyle/>
          <a:p>
            <a:r>
              <a:rPr lang="vi-VN" altLang="zh-CN" sz="2800" b="1" dirty="0"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Yêu cầu đối với đoạn văn ghi lại cảm xúc về một bài thơ bốn chữ hoặc năm chữ</a:t>
            </a:r>
            <a:endParaRPr lang="zh-CN" altLang="en-US" sz="28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8" name="矩形 23"/>
          <p:cNvSpPr/>
          <p:nvPr/>
        </p:nvSpPr>
        <p:spPr>
          <a:xfrm>
            <a:off x="6718670" y="4900021"/>
            <a:ext cx="3253818" cy="954107"/>
          </a:xfrm>
          <a:prstGeom prst="rect">
            <a:avLst/>
          </a:prstGeom>
        </p:spPr>
        <p:txBody>
          <a:bodyPr wrap="square">
            <a:spAutoFit/>
          </a:bodyPr>
          <a:lstStyle/>
          <a:p>
            <a:r>
              <a:rPr lang="vi-VN" altLang="zh-CN" sz="2800" b="1" dirty="0"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Thực hành viết</a:t>
            </a:r>
            <a:r>
              <a:rPr lang="en-US" altLang="zh-CN" sz="2800" b="1" dirty="0"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800" b="1" dirty="0" err="1"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theo</a:t>
            </a:r>
            <a:r>
              <a:rPr lang="en-US" altLang="zh-CN" sz="2800" b="1" dirty="0"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800" b="1" dirty="0" err="1"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các</a:t>
            </a:r>
            <a:r>
              <a:rPr lang="en-US" altLang="zh-CN" sz="2800" b="1" dirty="0"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lang="en-US" altLang="zh-CN" sz="2800" b="1" dirty="0" err="1"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bước</a:t>
            </a:r>
            <a:endParaRPr lang="zh-CN" altLang="en-US" sz="28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9" name="矩形 23"/>
          <p:cNvSpPr/>
          <p:nvPr/>
        </p:nvSpPr>
        <p:spPr>
          <a:xfrm>
            <a:off x="6617449" y="3247537"/>
            <a:ext cx="4198631" cy="523220"/>
          </a:xfrm>
          <a:prstGeom prst="rect">
            <a:avLst/>
          </a:prstGeom>
        </p:spPr>
        <p:txBody>
          <a:bodyPr wrap="square">
            <a:spAutoFit/>
          </a:bodyPr>
          <a:lstStyle/>
          <a:p>
            <a:r>
              <a:rPr lang="vi-VN" altLang="zh-CN" sz="2800" b="1" dirty="0" smtClean="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Phân tích bài tham khảo</a:t>
            </a:r>
            <a:endParaRPr lang="zh-CN" altLang="en-US" sz="2800" b="1" dirty="0">
              <a:solidFill>
                <a:srgbClr val="C0000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10" name="Picture 9"/>
          <p:cNvPicPr>
            <a:picLocks noChangeAspect="1"/>
          </p:cNvPicPr>
          <p:nvPr/>
        </p:nvPicPr>
        <p:blipFill>
          <a:blip r:embed="rId4"/>
          <a:stretch>
            <a:fillRect/>
          </a:stretch>
        </p:blipFill>
        <p:spPr>
          <a:xfrm>
            <a:off x="725724" y="1219009"/>
            <a:ext cx="6234353" cy="1671529"/>
          </a:xfrm>
          <a:prstGeom prst="rect">
            <a:avLst/>
          </a:prstGeom>
        </p:spPr>
      </p:pic>
    </p:spTree>
    <p:extLst>
      <p:ext uri="{BB962C8B-B14F-4D97-AF65-F5344CB8AC3E}">
        <p14:creationId xmlns:p14="http://schemas.microsoft.com/office/powerpoint/2010/main" val="339954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1148685" y="510653"/>
            <a:ext cx="6858000" cy="210070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6" name="TextBox 5"/>
          <p:cNvSpPr txBox="1"/>
          <p:nvPr/>
        </p:nvSpPr>
        <p:spPr>
          <a:xfrm>
            <a:off x="1875428" y="847816"/>
            <a:ext cx="5404514" cy="1569660"/>
          </a:xfrm>
          <a:prstGeom prst="rect">
            <a:avLst/>
          </a:prstGeom>
          <a:noFill/>
        </p:spPr>
        <p:txBody>
          <a:bodyPr wrap="square" rtlCol="0">
            <a:spAutoFit/>
          </a:bodyPr>
          <a:lstStyle/>
          <a:p>
            <a:pPr algn="ctr"/>
            <a:r>
              <a:rPr lang="en-US" sz="3200" dirty="0" smtClean="0">
                <a:solidFill>
                  <a:prstClr val="black"/>
                </a:solidFill>
                <a:latin typeface="Times New Roman" pitchFamily="18" charset="0"/>
                <a:cs typeface="Times New Roman" pitchFamily="18" charset="0"/>
              </a:rPr>
              <a:t>ĐẶC ĐIỂM HÌNH THỨC NÀO GIÚP EM NHẬN BIẾT ĐÓ LÀ THƠ BỐN CHỮ</a:t>
            </a:r>
            <a:endParaRPr lang="en-US" sz="3200" dirty="0">
              <a:solidFill>
                <a:prstClr val="black"/>
              </a:solidFill>
              <a:latin typeface="Times New Roman" pitchFamily="18" charset="0"/>
              <a:cs typeface="Times New Roman" pitchFamily="18" charset="0"/>
            </a:endParaRPr>
          </a:p>
        </p:txBody>
      </p:sp>
      <p:sp>
        <p:nvSpPr>
          <p:cNvPr id="7" name="Rounded Rectangle 6"/>
          <p:cNvSpPr/>
          <p:nvPr/>
        </p:nvSpPr>
        <p:spPr>
          <a:xfrm>
            <a:off x="812444" y="2926721"/>
            <a:ext cx="3507663" cy="9367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Rounded Rectangle 7"/>
          <p:cNvSpPr/>
          <p:nvPr/>
        </p:nvSpPr>
        <p:spPr>
          <a:xfrm>
            <a:off x="812444" y="4132066"/>
            <a:ext cx="3507663" cy="9367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9" name="Rounded Rectangle 8"/>
          <p:cNvSpPr/>
          <p:nvPr/>
        </p:nvSpPr>
        <p:spPr>
          <a:xfrm>
            <a:off x="4577685" y="4093966"/>
            <a:ext cx="3171422" cy="9367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10" name="Rounded Rectangle 9"/>
          <p:cNvSpPr/>
          <p:nvPr/>
        </p:nvSpPr>
        <p:spPr>
          <a:xfrm>
            <a:off x="4584612" y="2926721"/>
            <a:ext cx="3171422" cy="93673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11" name="TextBox 10"/>
          <p:cNvSpPr txBox="1"/>
          <p:nvPr/>
        </p:nvSpPr>
        <p:spPr>
          <a:xfrm>
            <a:off x="1058728" y="2914505"/>
            <a:ext cx="3251026"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A: </a:t>
            </a:r>
            <a:r>
              <a:rPr lang="en-US" sz="3000" dirty="0" err="1" smtClean="0">
                <a:solidFill>
                  <a:prstClr val="black"/>
                </a:solidFill>
                <a:latin typeface="Times New Roman" pitchFamily="18" charset="0"/>
                <a:cs typeface="Times New Roman" pitchFamily="18" charset="0"/>
              </a:rPr>
              <a:t>mỗi</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dòng</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có</a:t>
            </a:r>
            <a:r>
              <a:rPr lang="en-US" sz="3000" dirty="0" smtClean="0">
                <a:solidFill>
                  <a:prstClr val="black"/>
                </a:solidFill>
                <a:latin typeface="Times New Roman" pitchFamily="18" charset="0"/>
                <a:cs typeface="Times New Roman" pitchFamily="18" charset="0"/>
              </a:rPr>
              <a:t> 4 </a:t>
            </a:r>
            <a:r>
              <a:rPr lang="en-US" sz="3000" dirty="0" err="1" smtClean="0">
                <a:solidFill>
                  <a:prstClr val="black"/>
                </a:solidFill>
                <a:latin typeface="Times New Roman" pitchFamily="18" charset="0"/>
                <a:cs typeface="Times New Roman" pitchFamily="18" charset="0"/>
              </a:rPr>
              <a:t>tiếng</a:t>
            </a:r>
            <a:endParaRPr lang="en-US" sz="3000" dirty="0">
              <a:solidFill>
                <a:prstClr val="black"/>
              </a:solidFill>
              <a:latin typeface="Times New Roman" pitchFamily="18" charset="0"/>
              <a:cs typeface="Times New Roman" pitchFamily="18" charset="0"/>
            </a:endParaRPr>
          </a:p>
        </p:txBody>
      </p:sp>
      <p:sp>
        <p:nvSpPr>
          <p:cNvPr id="12" name="TextBox 11"/>
          <p:cNvSpPr txBox="1"/>
          <p:nvPr/>
        </p:nvSpPr>
        <p:spPr>
          <a:xfrm>
            <a:off x="4679442" y="2926721"/>
            <a:ext cx="3138054"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a:t>
            </a:r>
            <a:r>
              <a:rPr lang="en-US" sz="3000" dirty="0" smtClean="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mỗi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dòng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có</a:t>
            </a:r>
            <a:r>
              <a:rPr lang="en-US" sz="3000" dirty="0">
                <a:solidFill>
                  <a:prstClr val="black"/>
                </a:solidFill>
                <a:latin typeface="Times New Roman" pitchFamily="18" charset="0"/>
                <a:cs typeface="Times New Roman" pitchFamily="18" charset="0"/>
              </a:rPr>
              <a:t> </a:t>
            </a:r>
            <a:r>
              <a:rPr lang="en-US" sz="3000" dirty="0" smtClean="0">
                <a:solidFill>
                  <a:prstClr val="black"/>
                </a:solidFill>
                <a:latin typeface="Times New Roman" pitchFamily="18" charset="0"/>
                <a:cs typeface="Times New Roman" pitchFamily="18" charset="0"/>
              </a:rPr>
              <a:t>5 </a:t>
            </a:r>
            <a:r>
              <a:rPr lang="en-US" sz="3000" dirty="0" err="1">
                <a:solidFill>
                  <a:prstClr val="black"/>
                </a:solidFill>
                <a:latin typeface="Times New Roman" pitchFamily="18" charset="0"/>
                <a:cs typeface="Times New Roman" pitchFamily="18" charset="0"/>
              </a:rPr>
              <a:t>tiếng</a:t>
            </a:r>
            <a:endParaRPr lang="en-US" sz="3000" dirty="0">
              <a:solidFill>
                <a:prstClr val="black"/>
              </a:solidFill>
              <a:latin typeface="Times New Roman" pitchFamily="18" charset="0"/>
              <a:cs typeface="Times New Roman" pitchFamily="18" charset="0"/>
            </a:endParaRPr>
          </a:p>
        </p:txBody>
      </p:sp>
      <p:sp>
        <p:nvSpPr>
          <p:cNvPr id="13" name="TextBox 12"/>
          <p:cNvSpPr txBox="1"/>
          <p:nvPr/>
        </p:nvSpPr>
        <p:spPr>
          <a:xfrm>
            <a:off x="4679442" y="4117543"/>
            <a:ext cx="2866057"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D: </a:t>
            </a:r>
            <a:r>
              <a:rPr lang="en-US" sz="3000" dirty="0" err="1" smtClean="0">
                <a:solidFill>
                  <a:prstClr val="black"/>
                </a:solidFill>
                <a:latin typeface="Times New Roman" pitchFamily="18" charset="0"/>
                <a:cs typeface="Times New Roman" pitchFamily="18" charset="0"/>
              </a:rPr>
              <a:t>mỗi</a:t>
            </a:r>
            <a:r>
              <a:rPr lang="en-US" sz="3000" dirty="0" smtClean="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dòng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có</a:t>
            </a:r>
            <a:r>
              <a:rPr lang="en-US" sz="3000" dirty="0">
                <a:solidFill>
                  <a:prstClr val="black"/>
                </a:solidFill>
                <a:latin typeface="Times New Roman" pitchFamily="18" charset="0"/>
                <a:cs typeface="Times New Roman" pitchFamily="18" charset="0"/>
              </a:rPr>
              <a:t> </a:t>
            </a:r>
            <a:r>
              <a:rPr lang="en-US" sz="3000" dirty="0" smtClean="0">
                <a:solidFill>
                  <a:prstClr val="black"/>
                </a:solidFill>
                <a:latin typeface="Times New Roman" pitchFamily="18" charset="0"/>
                <a:cs typeface="Times New Roman" pitchFamily="18" charset="0"/>
              </a:rPr>
              <a:t>5,6 </a:t>
            </a:r>
            <a:r>
              <a:rPr lang="en-US" sz="3000" dirty="0" err="1">
                <a:solidFill>
                  <a:prstClr val="black"/>
                </a:solidFill>
                <a:latin typeface="Times New Roman" pitchFamily="18" charset="0"/>
                <a:cs typeface="Times New Roman" pitchFamily="18" charset="0"/>
              </a:rPr>
              <a:t>tiếng</a:t>
            </a:r>
            <a:endParaRPr lang="en-US" sz="3000" dirty="0">
              <a:solidFill>
                <a:prstClr val="black"/>
              </a:solidFill>
              <a:latin typeface="Times New Roman" pitchFamily="18" charset="0"/>
              <a:cs typeface="Times New Roman" pitchFamily="18" charset="0"/>
            </a:endParaRPr>
          </a:p>
        </p:txBody>
      </p:sp>
      <p:sp>
        <p:nvSpPr>
          <p:cNvPr id="14" name="TextBox 13"/>
          <p:cNvSpPr txBox="1"/>
          <p:nvPr/>
        </p:nvSpPr>
        <p:spPr>
          <a:xfrm>
            <a:off x="976703" y="4141866"/>
            <a:ext cx="3496207" cy="1015663"/>
          </a:xfrm>
          <a:prstGeom prst="rect">
            <a:avLst/>
          </a:prstGeom>
          <a:noFill/>
        </p:spPr>
        <p:txBody>
          <a:bodyPr wrap="square" rtlCol="0">
            <a:spAutoFit/>
          </a:bodyPr>
          <a:lstStyle/>
          <a:p>
            <a:r>
              <a:rPr lang="en-US" sz="3000" dirty="0" smtClean="0">
                <a:solidFill>
                  <a:prstClr val="black"/>
                </a:solidFill>
                <a:latin typeface="Times New Roman" pitchFamily="18" charset="0"/>
                <a:cs typeface="Times New Roman" pitchFamily="18" charset="0"/>
              </a:rPr>
              <a:t>C: </a:t>
            </a:r>
            <a:r>
              <a:rPr lang="en-US" sz="3000" dirty="0" err="1">
                <a:solidFill>
                  <a:prstClr val="black"/>
                </a:solidFill>
                <a:latin typeface="Times New Roman" pitchFamily="18" charset="0"/>
                <a:cs typeface="Times New Roman" pitchFamily="18" charset="0"/>
              </a:rPr>
              <a:t>mỗi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dòng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có</a:t>
            </a:r>
            <a:r>
              <a:rPr lang="en-US" sz="3000" dirty="0">
                <a:solidFill>
                  <a:prstClr val="black"/>
                </a:solidFill>
                <a:latin typeface="Times New Roman" pitchFamily="18" charset="0"/>
                <a:cs typeface="Times New Roman" pitchFamily="18" charset="0"/>
              </a:rPr>
              <a:t> </a:t>
            </a:r>
            <a:r>
              <a:rPr lang="en-US" sz="3000" dirty="0" smtClean="0">
                <a:solidFill>
                  <a:prstClr val="black"/>
                </a:solidFill>
                <a:latin typeface="Times New Roman" pitchFamily="18" charset="0"/>
                <a:cs typeface="Times New Roman" pitchFamily="18" charset="0"/>
              </a:rPr>
              <a:t>4,5 </a:t>
            </a:r>
            <a:r>
              <a:rPr lang="en-US" sz="3000" dirty="0" err="1">
                <a:solidFill>
                  <a:prstClr val="black"/>
                </a:solidFill>
                <a:latin typeface="Times New Roman" pitchFamily="18" charset="0"/>
                <a:cs typeface="Times New Roman" pitchFamily="18" charset="0"/>
              </a:rPr>
              <a:t>tiếng</a:t>
            </a:r>
            <a:endParaRPr lang="en-US" sz="3000" dirty="0">
              <a:solidFill>
                <a:prstClr val="black"/>
              </a:solidFill>
              <a:latin typeface="Times New Roman" pitchFamily="18" charset="0"/>
              <a:cs typeface="Times New Roman" pitchFamily="18" charset="0"/>
            </a:endParaRPr>
          </a:p>
        </p:txBody>
      </p:sp>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331126" y="2296318"/>
            <a:ext cx="1562100" cy="1705687"/>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343201" y="4061627"/>
            <a:ext cx="1562100" cy="1705687"/>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28316" y="3930168"/>
            <a:ext cx="1562100" cy="170568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2287813" y="1194796"/>
            <a:ext cx="4469092" cy="5282801"/>
          </a:xfrm>
          <a:prstGeom prst="rect">
            <a:avLst/>
          </a:prstGeom>
        </p:spPr>
      </p:pic>
      <p:pic>
        <p:nvPicPr>
          <p:cNvPr id="19"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06244" y="604170"/>
            <a:ext cx="609600" cy="609600"/>
          </a:xfrm>
          <a:prstGeom prst="rect">
            <a:avLst/>
          </a:prstGeom>
        </p:spPr>
      </p:pic>
      <p:pic>
        <p:nvPicPr>
          <p:cNvPr id="2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453003" y="1587817"/>
            <a:ext cx="609600" cy="609600"/>
          </a:xfrm>
          <a:prstGeom prst="rect">
            <a:avLst/>
          </a:prstGeom>
        </p:spPr>
      </p:pic>
      <p:pic>
        <p:nvPicPr>
          <p:cNvPr id="2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453003" y="4117543"/>
            <a:ext cx="609600" cy="609600"/>
          </a:xfrm>
          <a:prstGeom prst="rect">
            <a:avLst/>
          </a:prstGeom>
        </p:spPr>
      </p:pic>
      <p:pic>
        <p:nvPicPr>
          <p:cNvPr id="2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1406244" y="2781220"/>
            <a:ext cx="609600" cy="609600"/>
          </a:xfrm>
          <a:prstGeom prst="rect">
            <a:avLst/>
          </a:prstGeom>
        </p:spPr>
      </p:pic>
      <p:pic>
        <p:nvPicPr>
          <p:cNvPr id="25" name="Picture 24"/>
          <p:cNvPicPr>
            <a:picLocks noChangeAspect="1"/>
          </p:cNvPicPr>
          <p:nvPr/>
        </p:nvPicPr>
        <p:blipFill>
          <a:blip r:embed="rId12">
            <a:extLst>
              <a:ext uri="{BEBA8EAE-BF5A-486C-A8C5-ECC9F3942E4B}">
                <a14:imgProps xmlns:a14="http://schemas.microsoft.com/office/drawing/2010/main">
                  <a14:imgLayer r:embed="rId13">
                    <a14:imgEffect>
                      <a14:backgroundRemoval t="0" b="98126" l="0" r="100000">
                        <a14:foregroundMark x1="46264" y1="18735" x2="60920" y2="20609"/>
                        <a14:foregroundMark x1="66667" y1="90632" x2="77299" y2="95550"/>
                        <a14:foregroundMark x1="46552" y1="26230" x2="52586" y2="18735"/>
                      </a14:backgroundRemoval>
                    </a14:imgEffect>
                  </a14:imgLayer>
                </a14:imgProps>
              </a:ext>
              <a:ext uri="{28A0092B-C50C-407E-A947-70E740481C1C}">
                <a14:useLocalDpi xmlns:a14="http://schemas.microsoft.com/office/drawing/2010/main" val="0"/>
              </a:ext>
            </a:extLst>
          </a:blip>
          <a:stretch>
            <a:fillRect/>
          </a:stretch>
        </p:blipFill>
        <p:spPr>
          <a:xfrm>
            <a:off x="8085348" y="2197417"/>
            <a:ext cx="3641014" cy="4467567"/>
          </a:xfrm>
          <a:prstGeom prst="rect">
            <a:avLst/>
          </a:prstGeom>
        </p:spPr>
      </p:pic>
    </p:spTree>
    <p:extLst>
      <p:ext uri="{BB962C8B-B14F-4D97-AF65-F5344CB8AC3E}">
        <p14:creationId xmlns:p14="http://schemas.microsoft.com/office/powerpoint/2010/main" val="2077103848"/>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750"/>
                                        <p:tgtEl>
                                          <p:spTgt spid="11"/>
                                        </p:tgtEl>
                                      </p:cBhvr>
                                    </p:animEffect>
                                    <p:anim calcmode="lin" valueType="num">
                                      <p:cBhvr>
                                        <p:cTn id="21" dur="750" fill="hold"/>
                                        <p:tgtEl>
                                          <p:spTgt spid="11"/>
                                        </p:tgtEl>
                                        <p:attrNameLst>
                                          <p:attrName>ppt_x</p:attrName>
                                        </p:attrNameLst>
                                      </p:cBhvr>
                                      <p:tavLst>
                                        <p:tav tm="0">
                                          <p:val>
                                            <p:strVal val="#ppt_x"/>
                                          </p:val>
                                        </p:tav>
                                        <p:tav tm="100000">
                                          <p:val>
                                            <p:strVal val="#ppt_x"/>
                                          </p:val>
                                        </p:tav>
                                      </p:tavLst>
                                    </p:anim>
                                    <p:anim calcmode="lin" valueType="num">
                                      <p:cBhvr>
                                        <p:cTn id="22"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750"/>
                                        <p:tgtEl>
                                          <p:spTgt spid="10"/>
                                        </p:tgtEl>
                                      </p:cBhvr>
                                    </p:animEffect>
                                    <p:anim calcmode="lin" valueType="num">
                                      <p:cBhvr>
                                        <p:cTn id="28" dur="750" fill="hold"/>
                                        <p:tgtEl>
                                          <p:spTgt spid="10"/>
                                        </p:tgtEl>
                                        <p:attrNameLst>
                                          <p:attrName>ppt_x</p:attrName>
                                        </p:attrNameLst>
                                      </p:cBhvr>
                                      <p:tavLst>
                                        <p:tav tm="0">
                                          <p:val>
                                            <p:strVal val="#ppt_x"/>
                                          </p:val>
                                        </p:tav>
                                        <p:tav tm="100000">
                                          <p:val>
                                            <p:strVal val="#ppt_x"/>
                                          </p:val>
                                        </p:tav>
                                      </p:tavLst>
                                    </p:anim>
                                    <p:anim calcmode="lin" valueType="num">
                                      <p:cBhvr>
                                        <p:cTn id="29" dur="75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750"/>
                                        <p:tgtEl>
                                          <p:spTgt spid="12"/>
                                        </p:tgtEl>
                                      </p:cBhvr>
                                    </p:animEffect>
                                    <p:anim calcmode="lin" valueType="num">
                                      <p:cBhvr>
                                        <p:cTn id="33" dur="750" fill="hold"/>
                                        <p:tgtEl>
                                          <p:spTgt spid="12"/>
                                        </p:tgtEl>
                                        <p:attrNameLst>
                                          <p:attrName>ppt_x</p:attrName>
                                        </p:attrNameLst>
                                      </p:cBhvr>
                                      <p:tavLst>
                                        <p:tav tm="0">
                                          <p:val>
                                            <p:strVal val="#ppt_x"/>
                                          </p:val>
                                        </p:tav>
                                        <p:tav tm="100000">
                                          <p:val>
                                            <p:strVal val="#ppt_x"/>
                                          </p:val>
                                        </p:tav>
                                      </p:tavLst>
                                    </p:anim>
                                    <p:anim calcmode="lin" valueType="num">
                                      <p:cBhvr>
                                        <p:cTn id="34"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anim calcmode="lin" valueType="num">
                                      <p:cBhvr>
                                        <p:cTn id="40" dur="750" fill="hold"/>
                                        <p:tgtEl>
                                          <p:spTgt spid="8"/>
                                        </p:tgtEl>
                                        <p:attrNameLst>
                                          <p:attrName>ppt_x</p:attrName>
                                        </p:attrNameLst>
                                      </p:cBhvr>
                                      <p:tavLst>
                                        <p:tav tm="0">
                                          <p:val>
                                            <p:strVal val="#ppt_x"/>
                                          </p:val>
                                        </p:tav>
                                        <p:tav tm="100000">
                                          <p:val>
                                            <p:strVal val="#ppt_x"/>
                                          </p:val>
                                        </p:tav>
                                      </p:tavLst>
                                    </p:anim>
                                    <p:anim calcmode="lin" valueType="num">
                                      <p:cBhvr>
                                        <p:cTn id="41" dur="75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750"/>
                                        <p:tgtEl>
                                          <p:spTgt spid="14"/>
                                        </p:tgtEl>
                                      </p:cBhvr>
                                    </p:animEffect>
                                    <p:anim calcmode="lin" valueType="num">
                                      <p:cBhvr>
                                        <p:cTn id="45" dur="750" fill="hold"/>
                                        <p:tgtEl>
                                          <p:spTgt spid="14"/>
                                        </p:tgtEl>
                                        <p:attrNameLst>
                                          <p:attrName>ppt_x</p:attrName>
                                        </p:attrNameLst>
                                      </p:cBhvr>
                                      <p:tavLst>
                                        <p:tav tm="0">
                                          <p:val>
                                            <p:strVal val="#ppt_x"/>
                                          </p:val>
                                        </p:tav>
                                        <p:tav tm="100000">
                                          <p:val>
                                            <p:strVal val="#ppt_x"/>
                                          </p:val>
                                        </p:tav>
                                      </p:tavLst>
                                    </p:anim>
                                    <p:anim calcmode="lin" valueType="num">
                                      <p:cBhvr>
                                        <p:cTn id="46" dur="7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750"/>
                                        <p:tgtEl>
                                          <p:spTgt spid="9"/>
                                        </p:tgtEl>
                                      </p:cBhvr>
                                    </p:animEffect>
                                    <p:anim calcmode="lin" valueType="num">
                                      <p:cBhvr>
                                        <p:cTn id="52" dur="750" fill="hold"/>
                                        <p:tgtEl>
                                          <p:spTgt spid="9"/>
                                        </p:tgtEl>
                                        <p:attrNameLst>
                                          <p:attrName>ppt_x</p:attrName>
                                        </p:attrNameLst>
                                      </p:cBhvr>
                                      <p:tavLst>
                                        <p:tav tm="0">
                                          <p:val>
                                            <p:strVal val="#ppt_x"/>
                                          </p:val>
                                        </p:tav>
                                        <p:tav tm="100000">
                                          <p:val>
                                            <p:strVal val="#ppt_x"/>
                                          </p:val>
                                        </p:tav>
                                      </p:tavLst>
                                    </p:anim>
                                    <p:anim calcmode="lin" valueType="num">
                                      <p:cBhvr>
                                        <p:cTn id="53" dur="750" fill="hold"/>
                                        <p:tgtEl>
                                          <p:spTgt spid="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750"/>
                                        <p:tgtEl>
                                          <p:spTgt spid="13"/>
                                        </p:tgtEl>
                                      </p:cBhvr>
                                    </p:animEffect>
                                    <p:anim calcmode="lin" valueType="num">
                                      <p:cBhvr>
                                        <p:cTn id="57" dur="750" fill="hold"/>
                                        <p:tgtEl>
                                          <p:spTgt spid="13"/>
                                        </p:tgtEl>
                                        <p:attrNameLst>
                                          <p:attrName>ppt_x</p:attrName>
                                        </p:attrNameLst>
                                      </p:cBhvr>
                                      <p:tavLst>
                                        <p:tav tm="0">
                                          <p:val>
                                            <p:strVal val="#ppt_x"/>
                                          </p:val>
                                        </p:tav>
                                        <p:tav tm="100000">
                                          <p:val>
                                            <p:strVal val="#ppt_x"/>
                                          </p:val>
                                        </p:tav>
                                      </p:tavLst>
                                    </p:anim>
                                    <p:anim calcmode="lin" valueType="num">
                                      <p:cBhvr>
                                        <p:cTn id="58"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19"/>
                                        </p:tgtEl>
                                      </p:cBhvr>
                                    </p:cmd>
                                  </p:childTnLst>
                                </p:cTn>
                              </p:par>
                              <p:par>
                                <p:cTn id="64" presetID="10"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4"/>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8" fill="hold"/>
                                        <p:tgtEl>
                                          <p:spTgt spid="22"/>
                                        </p:tgtEl>
                                      </p:cBhvr>
                                    </p:cmd>
                                  </p:childTnLst>
                                </p:cTn>
                              </p:par>
                              <p:par>
                                <p:cTn id="72" presetID="10"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24"/>
                                        </p:tgtEl>
                                      </p:cBhvr>
                                    </p:cmd>
                                  </p:childTnLst>
                                </p:cTn>
                              </p:par>
                              <p:par>
                                <p:cTn id="80" presetID="10" presetClass="entr" presetSubtype="0" fill="hold" nodeType="withEffect">
                                  <p:stCondLst>
                                    <p:cond delay="0"/>
                                  </p:stCondLst>
                                  <p:childTnLst>
                                    <p:set>
                                      <p:cBhvr>
                                        <p:cTn id="81" dur="1" fill="hold">
                                          <p:stCondLst>
                                            <p:cond delay="0"/>
                                          </p:stCondLst>
                                        </p:cTn>
                                        <p:tgtEl>
                                          <p:spTgt spid="15"/>
                                        </p:tgtEl>
                                        <p:attrNameLst>
                                          <p:attrName>style.visibility</p:attrName>
                                        </p:attrNameLst>
                                      </p:cBhvr>
                                      <p:to>
                                        <p:strVal val="visible"/>
                                      </p:to>
                                    </p:set>
                                    <p:animEffect transition="in" filter="fade">
                                      <p:cBhvr>
                                        <p:cTn id="82" dur="500"/>
                                        <p:tgtEl>
                                          <p:spTgt spid="15"/>
                                        </p:tgtEl>
                                      </p:cBhvr>
                                    </p:animEffect>
                                  </p:child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13"/>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23"/>
                                        </p:tgtEl>
                                      </p:cBhvr>
                                    </p:cmd>
                                  </p:childTnLst>
                                </p:cTn>
                              </p:par>
                              <p:par>
                                <p:cTn id="88" presetID="10" presetClass="entr" presetSubtype="0" fill="hold" nodeType="with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fade">
                                      <p:cBhvr>
                                        <p:cTn id="90" dur="500"/>
                                        <p:tgtEl>
                                          <p:spTgt spid="16"/>
                                        </p:tgtEl>
                                      </p:cBhvr>
                                    </p:animEffect>
                                  </p:childTnLst>
                                </p:cTn>
                              </p:par>
                            </p:childTnLst>
                          </p:cTn>
                        </p:par>
                      </p:childTnLst>
                    </p:cTn>
                  </p:par>
                </p:childTnLst>
              </p:cTn>
              <p:nextCondLst>
                <p:cond evt="onClick" delay="0">
                  <p:tgtEl>
                    <p:spTgt spid="13"/>
                  </p:tgtEl>
                </p:cond>
              </p:nextCondLst>
            </p:seq>
            <p:seq concurrent="1" nextAc="seek">
              <p:cTn id="91" restart="whenNotActive" fill="hold" evtFilter="cancelBubble" nodeType="interactiveSeq">
                <p:stCondLst>
                  <p:cond evt="onClick" delay="0">
                    <p:tgtEl>
                      <p:spTgt spid="18"/>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8"/>
                                        </p:tgtEl>
                                      </p:cBhvr>
                                    </p:animEffect>
                                    <p:set>
                                      <p:cBhvr>
                                        <p:cTn id="9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97" fill="hold" display="0">
                  <p:stCondLst>
                    <p:cond delay="indefinite"/>
                  </p:stCondLst>
                  <p:endCondLst>
                    <p:cond evt="onStopAudio" delay="0">
                      <p:tgtEl>
                        <p:sldTgt/>
                      </p:tgtEl>
                    </p:cond>
                  </p:endCondLst>
                </p:cTn>
                <p:tgtEl>
                  <p:spTgt spid="19"/>
                </p:tgtEl>
              </p:cMediaNode>
            </p:audio>
            <p:audio>
              <p:cMediaNode vol="80000">
                <p:cTn id="98" fill="hold" display="0">
                  <p:stCondLst>
                    <p:cond delay="indefinite"/>
                  </p:stCondLst>
                  <p:endCondLst>
                    <p:cond evt="onStopAudio" delay="0">
                      <p:tgtEl>
                        <p:sldTgt/>
                      </p:tgtEl>
                    </p:cond>
                  </p:endCondLst>
                </p:cTn>
                <p:tgtEl>
                  <p:spTgt spid="22"/>
                </p:tgtEl>
              </p:cMediaNode>
            </p:audio>
            <p:audio>
              <p:cMediaNode vol="80000">
                <p:cTn id="99" fill="hold" display="0">
                  <p:stCondLst>
                    <p:cond delay="indefinite"/>
                  </p:stCondLst>
                  <p:endCondLst>
                    <p:cond evt="onStopAudio" delay="0">
                      <p:tgtEl>
                        <p:sldTgt/>
                      </p:tgtEl>
                    </p:cond>
                  </p:endCondLst>
                </p:cTn>
                <p:tgtEl>
                  <p:spTgt spid="23"/>
                </p:tgtEl>
              </p:cMediaNode>
            </p:audio>
            <p:audio>
              <p:cMediaNode vol="80000">
                <p:cTn id="100" fill="hold" display="0">
                  <p:stCondLst>
                    <p:cond delay="indefinite"/>
                  </p:stCondLst>
                  <p:endCondLst>
                    <p:cond evt="onStopAudio" delay="0">
                      <p:tgtEl>
                        <p:sldTgt/>
                      </p:tgtEl>
                    </p:cond>
                  </p:endCondLst>
                </p:cTn>
                <p:tgtEl>
                  <p:spTgt spid="24"/>
                </p:tgtEl>
              </p:cMediaNode>
            </p:audio>
          </p:childTnLst>
        </p:cTn>
      </p:par>
    </p:tnLst>
    <p:bldLst>
      <p:bldP spid="5" grpId="0" animBg="1"/>
      <p:bldP spid="6" grpId="0"/>
      <p:bldP spid="7" grpId="0" animBg="1"/>
      <p:bldP spid="8" grpId="0" animBg="1"/>
      <p:bldP spid="9" grpId="0" animBg="1"/>
      <p:bldP spid="10" grpId="0" animBg="1"/>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xmlns=""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xmlns="" id="{FEAE8E73-C86B-47A7-B19D-507D201416B0}"/>
              </a:ext>
            </a:extLst>
          </p:cNvPr>
          <p:cNvSpPr/>
          <p:nvPr/>
        </p:nvSpPr>
        <p:spPr>
          <a:xfrm>
            <a:off x="3684895" y="743368"/>
            <a:ext cx="455835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smtClean="0">
                <a:solidFill>
                  <a:prstClr val="white"/>
                </a:solidFill>
                <a:latin typeface="Times New Roman" panose="02020603050405020304" pitchFamily="18" charset="0"/>
                <a:cs typeface="Times New Roman" panose="02020603050405020304" pitchFamily="18" charset="0"/>
              </a:rPr>
              <a:t>I. Yêu cầu</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1072218" y="1719324"/>
            <a:ext cx="10044753" cy="4247317"/>
          </a:xfrm>
          <a:prstGeom prst="rect">
            <a:avLst/>
          </a:prstGeom>
        </p:spPr>
        <p:txBody>
          <a:bodyPr wrap="square">
            <a:spAutoFit/>
          </a:bodyPr>
          <a:lstStyle/>
          <a:p>
            <a:pPr algn="just">
              <a:lnSpc>
                <a:spcPct val="150000"/>
              </a:lnSpc>
              <a:spcAft>
                <a:spcPts val="0"/>
              </a:spcAft>
            </a:pPr>
            <a:r>
              <a:rPr lang="vi-VN" sz="3000" dirty="0">
                <a:latin typeface="+mj-lt"/>
              </a:rPr>
              <a:t>- Giới thiệu được bài thơ và tác giả. Nêu được ấn tượng, cảm xúc chung về bài thơ.</a:t>
            </a:r>
          </a:p>
          <a:p>
            <a:pPr algn="just">
              <a:lnSpc>
                <a:spcPct val="150000"/>
              </a:lnSpc>
              <a:spcAft>
                <a:spcPts val="0"/>
              </a:spcAft>
            </a:pPr>
            <a:r>
              <a:rPr lang="vi-VN" sz="3000" dirty="0">
                <a:latin typeface="+mj-lt"/>
              </a:rPr>
              <a:t>- Diễn tả được cảm xúc về nội dung và nghệ thuật, đặc biệt chú ý tác dụng </a:t>
            </a:r>
            <a:r>
              <a:rPr lang="vi-VN" sz="3000" dirty="0" smtClean="0">
                <a:latin typeface="+mj-lt"/>
              </a:rPr>
              <a:t>của </a:t>
            </a:r>
            <a:r>
              <a:rPr lang="vi-VN" sz="3000" dirty="0">
                <a:latin typeface="+mj-lt"/>
              </a:rPr>
              <a:t>thể thơ bốn chữ hoặc năm chữ trong việc tạo nên nét đặc sắc của bài thơ.</a:t>
            </a:r>
          </a:p>
          <a:p>
            <a:pPr algn="just">
              <a:lnSpc>
                <a:spcPct val="150000"/>
              </a:lnSpc>
              <a:spcAft>
                <a:spcPts val="0"/>
              </a:spcAft>
            </a:pPr>
            <a:r>
              <a:rPr lang="vi-VN" sz="3000" dirty="0">
                <a:latin typeface="+mj-lt"/>
              </a:rPr>
              <a:t>- Khái quát được cảm xúc về bài thơ.</a:t>
            </a:r>
            <a:endParaRPr lang="vi-VN" sz="3000" b="0" i="0" dirty="0">
              <a:effectLst/>
              <a:latin typeface="+mj-lt"/>
            </a:endParaRPr>
          </a:p>
        </p:txBody>
      </p:sp>
    </p:spTree>
    <p:extLst>
      <p:ext uri="{BB962C8B-B14F-4D97-AF65-F5344CB8AC3E}">
        <p14:creationId xmlns:p14="http://schemas.microsoft.com/office/powerpoint/2010/main" val="249842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xmlns=""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5" name="矩形: 圆角 23">
            <a:extLst>
              <a:ext uri="{FF2B5EF4-FFF2-40B4-BE49-F238E27FC236}">
                <a16:creationId xmlns:a16="http://schemas.microsoft.com/office/drawing/2014/main" xmlns="" id="{FEAE8E73-C86B-47A7-B19D-507D201416B0}"/>
              </a:ext>
            </a:extLst>
          </p:cNvPr>
          <p:cNvSpPr/>
          <p:nvPr/>
        </p:nvSpPr>
        <p:spPr>
          <a:xfrm>
            <a:off x="3193576" y="743368"/>
            <a:ext cx="570476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smtClean="0">
                <a:solidFill>
                  <a:prstClr val="white"/>
                </a:solidFill>
                <a:latin typeface="Times New Roman" panose="02020603050405020304" pitchFamily="18" charset="0"/>
                <a:cs typeface="Times New Roman" panose="02020603050405020304" pitchFamily="18" charset="0"/>
              </a:rPr>
              <a:t>II. Phân tích bài viết tham khảo</a:t>
            </a:r>
            <a:endParaRPr lang="en-US" sz="3200" i="1" dirty="0">
              <a:solidFill>
                <a:prstClr val="white"/>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529154428"/>
              </p:ext>
            </p:extLst>
          </p:nvPr>
        </p:nvGraphicFramePr>
        <p:xfrm>
          <a:off x="1049361" y="2268633"/>
          <a:ext cx="10087212" cy="3845564"/>
        </p:xfrm>
        <a:graphic>
          <a:graphicData uri="http://schemas.openxmlformats.org/drawingml/2006/table">
            <a:tbl>
              <a:tblPr firstRow="1" bandRow="1">
                <a:tableStyleId>{5940675A-B579-460E-94D1-54222C63F5DA}</a:tableStyleId>
              </a:tblPr>
              <a:tblGrid>
                <a:gridCol w="7630615"/>
                <a:gridCol w="2456597"/>
              </a:tblGrid>
              <a:tr h="665636">
                <a:tc>
                  <a:txBody>
                    <a:bodyPr/>
                    <a:lstStyle/>
                    <a:p>
                      <a:r>
                        <a:rPr lang="vi-VN" sz="3000" dirty="0" smtClean="0">
                          <a:latin typeface="Times New Roman" panose="02020603050405020304" pitchFamily="18" charset="0"/>
                          <a:cs typeface="Times New Roman" panose="02020603050405020304" pitchFamily="18" charset="0"/>
                        </a:rPr>
                        <a:t>Hãy</a:t>
                      </a:r>
                      <a:r>
                        <a:rPr lang="vi-VN" sz="3000" baseline="0" dirty="0" smtClean="0">
                          <a:latin typeface="Times New Roman" panose="02020603050405020304" pitchFamily="18" charset="0"/>
                          <a:cs typeface="Times New Roman" panose="02020603050405020304" pitchFamily="18" charset="0"/>
                        </a:rPr>
                        <a:t> xác định bố cục của đoạn văn.</a:t>
                      </a:r>
                      <a:endParaRPr lang="en-US" sz="3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000" dirty="0">
                        <a:latin typeface="Times New Roman" panose="02020603050405020304" pitchFamily="18" charset="0"/>
                        <a:cs typeface="Times New Roman" panose="02020603050405020304" pitchFamily="18" charset="0"/>
                      </a:endParaRPr>
                    </a:p>
                  </a:txBody>
                  <a:tcPr>
                    <a:solidFill>
                      <a:schemeClr val="bg1"/>
                    </a:solidFill>
                  </a:tcPr>
                </a:tc>
              </a:tr>
              <a:tr h="709683">
                <a:tc>
                  <a:txBody>
                    <a:bodyPr/>
                    <a:lstStyle/>
                    <a:p>
                      <a:r>
                        <a:rPr lang="vi-VN" sz="3000" dirty="0" smtClean="0">
                          <a:latin typeface="Times New Roman" panose="02020603050405020304" pitchFamily="18" charset="0"/>
                          <a:cs typeface="Times New Roman" panose="02020603050405020304" pitchFamily="18" charset="0"/>
                        </a:rPr>
                        <a:t>Giới thiệu</a:t>
                      </a:r>
                      <a:r>
                        <a:rPr lang="vi-VN" sz="3000" baseline="0" dirty="0" smtClean="0">
                          <a:latin typeface="Times New Roman" panose="02020603050405020304" pitchFamily="18" charset="0"/>
                          <a:cs typeface="Times New Roman" panose="02020603050405020304" pitchFamily="18" charset="0"/>
                        </a:rPr>
                        <a:t> tên bài thơ và tác giả</a:t>
                      </a:r>
                      <a:endParaRPr lang="en-US" sz="3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000">
                        <a:latin typeface="Times New Roman" panose="02020603050405020304" pitchFamily="18" charset="0"/>
                        <a:cs typeface="Times New Roman" panose="02020603050405020304" pitchFamily="18" charset="0"/>
                      </a:endParaRPr>
                    </a:p>
                  </a:txBody>
                  <a:tcPr>
                    <a:solidFill>
                      <a:schemeClr val="bg1"/>
                    </a:solidFill>
                  </a:tcPr>
                </a:tc>
              </a:tr>
              <a:tr h="736979">
                <a:tc>
                  <a:txBody>
                    <a:bodyPr/>
                    <a:lstStyle/>
                    <a:p>
                      <a:r>
                        <a:rPr lang="vi-VN" sz="3000" dirty="0" smtClean="0">
                          <a:latin typeface="Times New Roman" panose="02020603050405020304" pitchFamily="18" charset="0"/>
                          <a:cs typeface="Times New Roman" panose="02020603050405020304" pitchFamily="18" charset="0"/>
                        </a:rPr>
                        <a:t>Nếu ấn</a:t>
                      </a:r>
                      <a:r>
                        <a:rPr lang="vi-VN" sz="3000" baseline="0" dirty="0" smtClean="0">
                          <a:latin typeface="Times New Roman" panose="02020603050405020304" pitchFamily="18" charset="0"/>
                          <a:cs typeface="Times New Roman" panose="02020603050405020304" pitchFamily="18" charset="0"/>
                        </a:rPr>
                        <a:t> tượng, cảm xúc chung về bài thơ</a:t>
                      </a:r>
                      <a:endParaRPr lang="en-US" sz="3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000">
                        <a:latin typeface="Times New Roman" panose="02020603050405020304" pitchFamily="18" charset="0"/>
                        <a:cs typeface="Times New Roman" panose="02020603050405020304" pitchFamily="18" charset="0"/>
                      </a:endParaRPr>
                    </a:p>
                  </a:txBody>
                  <a:tcPr>
                    <a:solidFill>
                      <a:schemeClr val="bg1"/>
                    </a:solidFill>
                  </a:tcPr>
                </a:tc>
              </a:tr>
              <a:tr h="963695">
                <a:tc>
                  <a:txBody>
                    <a:bodyPr/>
                    <a:lstStyle/>
                    <a:p>
                      <a:r>
                        <a:rPr lang="vi-VN" sz="3000" dirty="0" smtClean="0">
                          <a:latin typeface="Times New Roman" panose="02020603050405020304" pitchFamily="18" charset="0"/>
                          <a:cs typeface="Times New Roman" panose="02020603050405020304" pitchFamily="18" charset="0"/>
                        </a:rPr>
                        <a:t>Diễn tả</a:t>
                      </a:r>
                      <a:r>
                        <a:rPr lang="vi-VN" sz="3000" baseline="0" dirty="0" smtClean="0">
                          <a:latin typeface="Times New Roman" panose="02020603050405020304" pitchFamily="18" charset="0"/>
                          <a:cs typeface="Times New Roman" panose="02020603050405020304" pitchFamily="18" charset="0"/>
                        </a:rPr>
                        <a:t> cảm xúc về nội dung và nghệ thuật của bài thơ.</a:t>
                      </a:r>
                      <a:endParaRPr lang="en-US" sz="3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000">
                        <a:latin typeface="Times New Roman" panose="02020603050405020304" pitchFamily="18" charset="0"/>
                        <a:cs typeface="Times New Roman" panose="02020603050405020304" pitchFamily="18" charset="0"/>
                      </a:endParaRPr>
                    </a:p>
                  </a:txBody>
                  <a:tcPr>
                    <a:solidFill>
                      <a:schemeClr val="bg1"/>
                    </a:solidFill>
                  </a:tcPr>
                </a:tc>
              </a:tr>
              <a:tr h="727426">
                <a:tc>
                  <a:txBody>
                    <a:bodyPr/>
                    <a:lstStyle/>
                    <a:p>
                      <a:r>
                        <a:rPr lang="vi-VN" sz="3000" dirty="0" smtClean="0">
                          <a:latin typeface="Times New Roman" panose="02020603050405020304" pitchFamily="18" charset="0"/>
                          <a:cs typeface="Times New Roman" panose="02020603050405020304" pitchFamily="18" charset="0"/>
                        </a:rPr>
                        <a:t>Khái</a:t>
                      </a:r>
                      <a:r>
                        <a:rPr lang="vi-VN" sz="3000" baseline="0" dirty="0" smtClean="0">
                          <a:latin typeface="Times New Roman" panose="02020603050405020304" pitchFamily="18" charset="0"/>
                          <a:cs typeface="Times New Roman" panose="02020603050405020304" pitchFamily="18" charset="0"/>
                        </a:rPr>
                        <a:t> quát cảm xúc về bài thơ.</a:t>
                      </a:r>
                      <a:endParaRPr lang="en-US" sz="3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300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pic>
        <p:nvPicPr>
          <p:cNvPr id="4" name="Picture 3"/>
          <p:cNvPicPr>
            <a:picLocks noChangeAspect="1"/>
          </p:cNvPicPr>
          <p:nvPr/>
        </p:nvPicPr>
        <p:blipFill>
          <a:blip r:embed="rId3"/>
          <a:stretch>
            <a:fillRect/>
          </a:stretch>
        </p:blipFill>
        <p:spPr>
          <a:xfrm>
            <a:off x="302400" y="1448469"/>
            <a:ext cx="4645086" cy="938170"/>
          </a:xfrm>
          <a:prstGeom prst="rect">
            <a:avLst/>
          </a:prstGeom>
        </p:spPr>
      </p:pic>
    </p:spTree>
    <p:extLst>
      <p:ext uri="{BB962C8B-B14F-4D97-AF65-F5344CB8AC3E}">
        <p14:creationId xmlns:p14="http://schemas.microsoft.com/office/powerpoint/2010/main" val="144342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xmlns=""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xmlns="" id="{FEAE8E73-C86B-47A7-B19D-507D201416B0}"/>
              </a:ext>
            </a:extLst>
          </p:cNvPr>
          <p:cNvSpPr/>
          <p:nvPr/>
        </p:nvSpPr>
        <p:spPr>
          <a:xfrm>
            <a:off x="3193576" y="743368"/>
            <a:ext cx="570476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smtClean="0">
                <a:solidFill>
                  <a:prstClr val="white"/>
                </a:solidFill>
                <a:latin typeface="Times New Roman" panose="02020603050405020304" pitchFamily="18" charset="0"/>
                <a:cs typeface="Times New Roman" panose="02020603050405020304" pitchFamily="18" charset="0"/>
              </a:rPr>
              <a:t>II. Phân tích bài viết tham khảo</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955342" y="1769365"/>
            <a:ext cx="10549719" cy="4539191"/>
          </a:xfrm>
          <a:prstGeom prst="rect">
            <a:avLst/>
          </a:prstGeom>
        </p:spPr>
        <p:txBody>
          <a:bodyPr wrap="square">
            <a:spAutoFit/>
          </a:bodyPr>
          <a:lstStyle/>
          <a:p>
            <a:pPr algn="just">
              <a:lnSpc>
                <a:spcPct val="150000"/>
              </a:lnSpc>
              <a:spcAft>
                <a:spcPts val="0"/>
              </a:spcAft>
            </a:pPr>
            <a:r>
              <a:rPr lang="vi-VN" sz="2800" dirty="0" smtClean="0">
                <a:solidFill>
                  <a:srgbClr val="212529"/>
                </a:solidFill>
                <a:latin typeface="+mj-lt"/>
              </a:rPr>
              <a:t>- Đọan  văn có bố cục 3 phần (mở đoạn, thân đoạn, kết đoạn)</a:t>
            </a:r>
          </a:p>
          <a:p>
            <a:pPr algn="just">
              <a:lnSpc>
                <a:spcPct val="150000"/>
              </a:lnSpc>
              <a:spcAft>
                <a:spcPts val="0"/>
              </a:spcAft>
            </a:pPr>
            <a:r>
              <a:rPr lang="vi-VN" sz="2800" dirty="0" smtClean="0">
                <a:solidFill>
                  <a:srgbClr val="212529"/>
                </a:solidFill>
                <a:latin typeface="+mj-lt"/>
              </a:rPr>
              <a:t>- </a:t>
            </a:r>
            <a:r>
              <a:rPr lang="vi-VN" sz="2800" dirty="0">
                <a:solidFill>
                  <a:srgbClr val="212529"/>
                </a:solidFill>
                <a:latin typeface="+mj-lt"/>
              </a:rPr>
              <a:t>Giới thiệu tên bài thơ và tác giả: </a:t>
            </a:r>
            <a:r>
              <a:rPr lang="vi-VN" sz="2800" i="1" dirty="0">
                <a:solidFill>
                  <a:srgbClr val="212529"/>
                </a:solidFill>
                <a:latin typeface="+mj-lt"/>
              </a:rPr>
              <a:t>Đồng dao mùa xuân</a:t>
            </a:r>
            <a:r>
              <a:rPr lang="vi-VN" sz="2800" dirty="0">
                <a:solidFill>
                  <a:srgbClr val="212529"/>
                </a:solidFill>
                <a:latin typeface="+mj-lt"/>
              </a:rPr>
              <a:t> của Nguyễn khoa Điềm là bài thơ viết về người lính hi sinh nơi chiến trường Trường Sơn trong “Những năm máu lửa”.</a:t>
            </a:r>
          </a:p>
          <a:p>
            <a:pPr algn="just">
              <a:lnSpc>
                <a:spcPct val="150000"/>
              </a:lnSpc>
              <a:spcAft>
                <a:spcPts val="0"/>
              </a:spcAft>
            </a:pPr>
            <a:r>
              <a:rPr lang="vi-VN" sz="2800" dirty="0">
                <a:solidFill>
                  <a:srgbClr val="212529"/>
                </a:solidFill>
                <a:latin typeface="+mj-lt"/>
              </a:rPr>
              <a:t>- Nêu ấn tượng, cảm xúc chung về bài thơ: Tác phẩm thể hiện tình cảm tiếc thương, sự trân trọng, lòng biết ơn, … với những con người đã hiến dâng tuổi thanh xuân cho đất nước</a:t>
            </a:r>
            <a:r>
              <a:rPr lang="vi-VN" sz="2800" dirty="0" smtClean="0">
                <a:solidFill>
                  <a:srgbClr val="212529"/>
                </a:solidFill>
                <a:latin typeface="+mj-lt"/>
              </a:rPr>
              <a:t>.</a:t>
            </a:r>
            <a:endParaRPr lang="vi-VN" sz="2800" dirty="0">
              <a:solidFill>
                <a:srgbClr val="212529"/>
              </a:solidFill>
              <a:latin typeface="+mj-lt"/>
            </a:endParaRPr>
          </a:p>
        </p:txBody>
      </p:sp>
    </p:spTree>
    <p:extLst>
      <p:ext uri="{BB962C8B-B14F-4D97-AF65-F5344CB8AC3E}">
        <p14:creationId xmlns:p14="http://schemas.microsoft.com/office/powerpoint/2010/main" val="315295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xmlns=""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xmlns="" id="{FEAE8E73-C86B-47A7-B19D-507D201416B0}"/>
              </a:ext>
            </a:extLst>
          </p:cNvPr>
          <p:cNvSpPr/>
          <p:nvPr/>
        </p:nvSpPr>
        <p:spPr>
          <a:xfrm>
            <a:off x="3193576" y="743368"/>
            <a:ext cx="5704763"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smtClean="0">
                <a:solidFill>
                  <a:prstClr val="white"/>
                </a:solidFill>
                <a:latin typeface="Times New Roman" panose="02020603050405020304" pitchFamily="18" charset="0"/>
                <a:cs typeface="Times New Roman" panose="02020603050405020304" pitchFamily="18" charset="0"/>
              </a:rPr>
              <a:t>II. Phân tích bài viết tham khảo</a:t>
            </a:r>
            <a:endParaRPr lang="en-US" sz="3200" i="1"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887104" y="1974082"/>
            <a:ext cx="10549719" cy="3892861"/>
          </a:xfrm>
          <a:prstGeom prst="rect">
            <a:avLst/>
          </a:prstGeom>
        </p:spPr>
        <p:txBody>
          <a:bodyPr wrap="square">
            <a:spAutoFit/>
          </a:bodyPr>
          <a:lstStyle/>
          <a:p>
            <a:pPr algn="just">
              <a:lnSpc>
                <a:spcPct val="150000"/>
              </a:lnSpc>
            </a:pPr>
            <a:r>
              <a:rPr lang="vi-VN" sz="2800" dirty="0" smtClean="0">
                <a:solidFill>
                  <a:srgbClr val="212529"/>
                </a:solidFill>
                <a:latin typeface="Times New Roman" panose="02020603050405020304" pitchFamily="18" charset="0"/>
              </a:rPr>
              <a:t>- </a:t>
            </a:r>
            <a:r>
              <a:rPr lang="vi-VN" sz="2800" dirty="0">
                <a:solidFill>
                  <a:srgbClr val="212529"/>
                </a:solidFill>
                <a:latin typeface="Times New Roman" panose="02020603050405020304" pitchFamily="18" charset="0"/>
              </a:rPr>
              <a:t>Diễn tả cảm xúc về nội dung và nghệ thuật của bài thơ:</a:t>
            </a:r>
          </a:p>
          <a:p>
            <a:pPr algn="just">
              <a:lnSpc>
                <a:spcPct val="150000"/>
              </a:lnSpc>
            </a:pPr>
            <a:r>
              <a:rPr lang="vi-VN" sz="2800" dirty="0">
                <a:solidFill>
                  <a:srgbClr val="212529"/>
                </a:solidFill>
                <a:latin typeface="Times New Roman" panose="02020603050405020304" pitchFamily="18" charset="0"/>
              </a:rPr>
              <a:t>+ Có nhiều dòng thơ thấm thía nỗi đau mất mát: “Anh không về nữa”, …</a:t>
            </a:r>
          </a:p>
          <a:p>
            <a:pPr algn="just">
              <a:lnSpc>
                <a:spcPct val="150000"/>
              </a:lnSpc>
            </a:pPr>
            <a:r>
              <a:rPr lang="vi-VN" sz="2800" dirty="0">
                <a:solidFill>
                  <a:srgbClr val="212529"/>
                </a:solidFill>
                <a:latin typeface="Times New Roman" panose="02020603050405020304" pitchFamily="18" charset="0"/>
              </a:rPr>
              <a:t>- Khái quá cảm xúc về bài thơ: Bài thơ không chỉ ngợi ca sự hi sinh thầm lặng, lớn lao, cao cả của những người lính mà còn khẳng định sự tiếp nối thiêng liêng giữa các thế hệ làm nên đất nước muôn đời.</a:t>
            </a:r>
          </a:p>
        </p:txBody>
      </p:sp>
    </p:spTree>
    <p:extLst>
      <p:ext uri="{BB962C8B-B14F-4D97-AF65-F5344CB8AC3E}">
        <p14:creationId xmlns:p14="http://schemas.microsoft.com/office/powerpoint/2010/main" val="360929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
            <a:extLst>
              <a:ext uri="{FF2B5EF4-FFF2-40B4-BE49-F238E27FC236}">
                <a16:creationId xmlns:a16="http://schemas.microsoft.com/office/drawing/2014/main" xmlns="" id="{359CAA57-46BE-4B67-86E2-AF687E2356DE}"/>
              </a:ext>
            </a:extLst>
          </p:cNvPr>
          <p:cNvSpPr txBox="1"/>
          <p:nvPr/>
        </p:nvSpPr>
        <p:spPr>
          <a:xfrm>
            <a:off x="4947486" y="772470"/>
            <a:ext cx="2294218"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2.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thực</a:t>
            </a:r>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 </a:t>
            </a:r>
            <a:r>
              <a:rPr lang="en-US" altLang="zh-CN" sz="2400" b="1" spc="300" dirty="0" err="1"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hành</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2" name="矩形: 圆角 23">
            <a:extLst>
              <a:ext uri="{FF2B5EF4-FFF2-40B4-BE49-F238E27FC236}">
                <a16:creationId xmlns:a16="http://schemas.microsoft.com/office/drawing/2014/main" xmlns="" id="{FEAE8E73-C86B-47A7-B19D-507D201416B0}"/>
              </a:ext>
            </a:extLst>
          </p:cNvPr>
          <p:cNvSpPr/>
          <p:nvPr/>
        </p:nvSpPr>
        <p:spPr>
          <a:xfrm>
            <a:off x="2906973" y="743368"/>
            <a:ext cx="6045958" cy="675999"/>
          </a:xfrm>
          <a:prstGeom prst="roundRect">
            <a:avLst>
              <a:gd name="adj" fmla="val 8691"/>
            </a:avLst>
          </a:prstGeom>
          <a:solidFill>
            <a:srgbClr val="3D8748"/>
          </a:solidFill>
          <a:ln w="38100">
            <a:solidFill>
              <a:srgbClr val="FFE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i="1" dirty="0" smtClean="0">
                <a:solidFill>
                  <a:prstClr val="white"/>
                </a:solidFill>
                <a:latin typeface="Times New Roman" panose="02020603050405020304" pitchFamily="18" charset="0"/>
                <a:cs typeface="Times New Roman" panose="02020603050405020304" pitchFamily="18" charset="0"/>
              </a:rPr>
              <a:t>III. Thực hành viết theo các bước</a:t>
            </a:r>
            <a:endParaRPr lang="en-US" sz="3200" i="1" dirty="0">
              <a:solidFill>
                <a:prstClr val="white"/>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4224500" y="1839690"/>
            <a:ext cx="3923214" cy="1051549"/>
            <a:chOff x="2590937" y="1659511"/>
            <a:chExt cx="2039726" cy="1868604"/>
          </a:xfrm>
          <a:solidFill>
            <a:schemeClr val="accent4">
              <a:lumMod val="40000"/>
              <a:lumOff val="60000"/>
            </a:schemeClr>
          </a:solidFill>
        </p:grpSpPr>
        <p:sp>
          <p:nvSpPr>
            <p:cNvPr id="6" name="Rectangle 5"/>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schemeClr val="tx1"/>
                  </a:solidFill>
                  <a:latin typeface="Times New Roman" panose="02020603050405020304" pitchFamily="18" charset="0"/>
                  <a:cs typeface="Times New Roman" panose="02020603050405020304" pitchFamily="18" charset="0"/>
                </a:rPr>
                <a:t>TRƯỚC KHI </a:t>
              </a:r>
              <a:r>
                <a:rPr lang="vi-VN" sz="2800" b="1" dirty="0" smtClean="0">
                  <a:solidFill>
                    <a:schemeClr val="tx1"/>
                  </a:solidFill>
                  <a:latin typeface="Times New Roman" panose="02020603050405020304" pitchFamily="18" charset="0"/>
                  <a:cs typeface="Times New Roman" panose="02020603050405020304" pitchFamily="18" charset="0"/>
                </a:rPr>
                <a:t>VIẾT</a:t>
              </a:r>
              <a:endParaRPr lang="en-US" sz="2800" dirty="0">
                <a:solidFill>
                  <a:schemeClr val="tx1"/>
                </a:solidFill>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4224498" y="3438125"/>
            <a:ext cx="3923214" cy="1051549"/>
            <a:chOff x="388318" y="1659511"/>
            <a:chExt cx="2039726" cy="1868604"/>
          </a:xfrm>
          <a:solidFill>
            <a:schemeClr val="accent6">
              <a:lumMod val="20000"/>
              <a:lumOff val="80000"/>
            </a:schemeClr>
          </a:solidFill>
        </p:grpSpPr>
        <p:sp>
          <p:nvSpPr>
            <p:cNvPr id="9" name="Rectangle 8"/>
            <p:cNvSpPr/>
            <p:nvPr/>
          </p:nvSpPr>
          <p:spPr>
            <a:xfrm>
              <a:off x="388318"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ectangle 9"/>
            <p:cNvSpPr/>
            <p:nvPr/>
          </p:nvSpPr>
          <p:spPr>
            <a:xfrm>
              <a:off x="388318"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prstClr val="black"/>
                  </a:solidFill>
                  <a:latin typeface="Times New Roman" panose="02020603050405020304" pitchFamily="18" charset="0"/>
                  <a:cs typeface="Times New Roman" panose="02020603050405020304" pitchFamily="18" charset="0"/>
                </a:rPr>
                <a:t>VIẾT </a:t>
              </a:r>
              <a:r>
                <a:rPr lang="vi-VN" sz="2800" b="1" dirty="0" smtClean="0">
                  <a:solidFill>
                    <a:prstClr val="black"/>
                  </a:solidFill>
                  <a:latin typeface="Times New Roman" panose="02020603050405020304" pitchFamily="18" charset="0"/>
                  <a:cs typeface="Times New Roman" panose="02020603050405020304" pitchFamily="18" charset="0"/>
                </a:rPr>
                <a:t>BÀI</a:t>
              </a:r>
              <a:endParaRPr lang="en-US" sz="2800" dirty="0">
                <a:solidFill>
                  <a:prstClr val="black"/>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4224499" y="5080260"/>
            <a:ext cx="3923214" cy="1051549"/>
            <a:chOff x="2590937" y="1659511"/>
            <a:chExt cx="2039726" cy="1868604"/>
          </a:xfrm>
          <a:solidFill>
            <a:schemeClr val="accent2">
              <a:lumMod val="40000"/>
              <a:lumOff val="60000"/>
            </a:schemeClr>
          </a:solidFill>
        </p:grpSpPr>
        <p:sp>
          <p:nvSpPr>
            <p:cNvPr id="14" name="Rectangle 13"/>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14"/>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schemeClr val="tx1"/>
                  </a:solidFill>
                  <a:latin typeface="Times New Roman" panose="02020603050405020304" pitchFamily="18" charset="0"/>
                  <a:cs typeface="Times New Roman" panose="02020603050405020304" pitchFamily="18" charset="0"/>
                </a:rPr>
                <a:t>CHỈNH SỬA</a:t>
              </a:r>
              <a:r>
                <a:rPr lang="vi-VN" sz="2800" b="1" dirty="0" smtClean="0">
                  <a:solidFill>
                    <a:schemeClr val="tx1"/>
                  </a:solidFill>
                  <a:latin typeface="Times New Roman" panose="02020603050405020304" pitchFamily="18" charset="0"/>
                  <a:cs typeface="Times New Roman" panose="02020603050405020304" pitchFamily="18" charset="0"/>
                </a:rPr>
                <a:t> BÀI VIẾT</a:t>
              </a:r>
              <a:endParaRPr lang="en-US" sz="2800" dirty="0">
                <a:solidFill>
                  <a:schemeClr val="tx1"/>
                </a:solidFill>
                <a:latin typeface="Times New Roman" panose="02020603050405020304" pitchFamily="18" charset="0"/>
                <a:cs typeface="Times New Roman" panose="02020603050405020304" pitchFamily="18" charset="0"/>
              </a:endParaRPr>
            </a:p>
          </p:txBody>
        </p:sp>
      </p:grpSp>
      <p:pic>
        <p:nvPicPr>
          <p:cNvPr id="16" name="Picture 15" descr="22858PICdbgea5Gz679dY_PIC2018.png"/>
          <p:cNvPicPr>
            <a:picLocks noChangeAspect="1"/>
          </p:cNvPicPr>
          <p:nvPr/>
        </p:nvPicPr>
        <p:blipFill>
          <a:blip r:embed="rId3" cstate="print"/>
          <a:stretch>
            <a:fillRect/>
          </a:stretch>
        </p:blipFill>
        <p:spPr>
          <a:xfrm flipH="1">
            <a:off x="138554" y="2538485"/>
            <a:ext cx="3857568" cy="4082600"/>
          </a:xfrm>
          <a:prstGeom prst="rect">
            <a:avLst/>
          </a:prstGeom>
        </p:spPr>
      </p:pic>
    </p:spTree>
    <p:extLst>
      <p:ext uri="{BB962C8B-B14F-4D97-AF65-F5344CB8AC3E}">
        <p14:creationId xmlns:p14="http://schemas.microsoft.com/office/powerpoint/2010/main" val="27380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197204" y="570448"/>
            <a:ext cx="3923214" cy="1051549"/>
            <a:chOff x="2590937" y="1659511"/>
            <a:chExt cx="2039726" cy="1868604"/>
          </a:xfrm>
          <a:solidFill>
            <a:schemeClr val="accent4">
              <a:lumMod val="40000"/>
              <a:lumOff val="60000"/>
            </a:schemeClr>
          </a:solidFill>
        </p:grpSpPr>
        <p:sp>
          <p:nvSpPr>
            <p:cNvPr id="6" name="Rectangle 5"/>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prstClr val="black"/>
                  </a:solidFill>
                  <a:latin typeface="Times New Roman" panose="02020603050405020304" pitchFamily="18" charset="0"/>
                  <a:cs typeface="Times New Roman" panose="02020603050405020304" pitchFamily="18" charset="0"/>
                </a:rPr>
                <a:t>TRƯỚC KHI </a:t>
              </a:r>
              <a:r>
                <a:rPr lang="vi-VN" sz="2800" b="1" dirty="0" smtClean="0">
                  <a:solidFill>
                    <a:prstClr val="black"/>
                  </a:solidFill>
                  <a:latin typeface="Times New Roman" panose="02020603050405020304" pitchFamily="18" charset="0"/>
                  <a:cs typeface="Times New Roman" panose="02020603050405020304" pitchFamily="18" charset="0"/>
                </a:rPr>
                <a:t>VIẾT</a:t>
              </a:r>
              <a:endParaRPr lang="en-US" sz="2800" dirty="0">
                <a:solidFill>
                  <a:prstClr val="black"/>
                </a:solidFill>
                <a:latin typeface="Times New Roman" panose="02020603050405020304" pitchFamily="18" charset="0"/>
                <a:cs typeface="Times New Roman" panose="02020603050405020304" pitchFamily="18" charset="0"/>
              </a:endParaRPr>
            </a:p>
          </p:txBody>
        </p:sp>
      </p:grpSp>
      <p:sp>
        <p:nvSpPr>
          <p:cNvPr id="17" name="Rectangle 16"/>
          <p:cNvSpPr/>
          <p:nvPr/>
        </p:nvSpPr>
        <p:spPr>
          <a:xfrm>
            <a:off x="1282889" y="1828799"/>
            <a:ext cx="709684" cy="736979"/>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latin typeface="Times New Roman" panose="02020603050405020304" pitchFamily="18" charset="0"/>
                <a:cs typeface="Times New Roman" panose="02020603050405020304" pitchFamily="18" charset="0"/>
              </a:rPr>
              <a:t>a,</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376303" y="1781789"/>
            <a:ext cx="4079088" cy="742511"/>
          </a:xfrm>
          <a:prstGeom prst="rect">
            <a:avLst/>
          </a:prstGeom>
          <a:noFill/>
        </p:spPr>
        <p:txBody>
          <a:bodyPr wrap="square" rtlCol="0">
            <a:spAutoFit/>
          </a:bodyPr>
          <a:lstStyle/>
          <a:p>
            <a:pPr>
              <a:lnSpc>
                <a:spcPct val="150000"/>
              </a:lnSpc>
            </a:pPr>
            <a:r>
              <a:rPr lang="vi-VN" sz="3200" dirty="0" smtClean="0">
                <a:solidFill>
                  <a:srgbClr val="FF0000"/>
                </a:solidFill>
                <a:latin typeface="Times New Roman" panose="02020603050405020304" pitchFamily="18" charset="0"/>
                <a:cs typeface="Times New Roman" panose="02020603050405020304" pitchFamily="18" charset="0"/>
              </a:rPr>
              <a:t>Lựa chọn bài thơ</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992573" y="2602204"/>
            <a:ext cx="9075761" cy="3970318"/>
          </a:xfrm>
          <a:prstGeom prst="rect">
            <a:avLst/>
          </a:prstGeom>
          <a:solidFill>
            <a:schemeClr val="bg1"/>
          </a:solidFill>
        </p:spPr>
        <p:txBody>
          <a:bodyPr wrap="square">
            <a:spAutoFit/>
          </a:bodyPr>
          <a:lstStyle/>
          <a:p>
            <a:pPr algn="just">
              <a:spcAft>
                <a:spcPts val="0"/>
              </a:spcAft>
            </a:pPr>
            <a:r>
              <a:rPr lang="vi-VN" sz="2800" dirty="0">
                <a:latin typeface="+mj-lt"/>
              </a:rPr>
              <a:t>- Có thể chọn bài thơ bốn chữ hoặc năm chữ viết về đề tài như tình cảm gia đình, tình yêu con người, thiên nhiên, quê hương, đất nước, …</a:t>
            </a:r>
          </a:p>
          <a:p>
            <a:pPr algn="just">
              <a:spcAft>
                <a:spcPts val="0"/>
              </a:spcAft>
            </a:pPr>
            <a:r>
              <a:rPr lang="vi-VN" sz="2800" dirty="0" smtClean="0">
                <a:latin typeface="+mj-lt"/>
              </a:rPr>
              <a:t>- Điều </a:t>
            </a:r>
            <a:r>
              <a:rPr lang="vi-VN" sz="2800" dirty="0">
                <a:latin typeface="+mj-lt"/>
              </a:rPr>
              <a:t>quan trọng là bài thơ ấy để lại </a:t>
            </a:r>
            <a:r>
              <a:rPr lang="vi-VN" sz="2800" dirty="0" smtClean="0">
                <a:latin typeface="+mj-lt"/>
              </a:rPr>
              <a:t>trong </a:t>
            </a:r>
            <a:r>
              <a:rPr lang="vi-VN" sz="2800" dirty="0">
                <a:latin typeface="+mj-lt"/>
              </a:rPr>
              <a:t>em nhiều ấn tượng, cảm xúc</a:t>
            </a:r>
            <a:r>
              <a:rPr lang="vi-VN" sz="2800" dirty="0" smtClean="0">
                <a:latin typeface="+mj-lt"/>
              </a:rPr>
              <a:t>.</a:t>
            </a:r>
          </a:p>
          <a:p>
            <a:pPr algn="just">
              <a:spcAft>
                <a:spcPts val="0"/>
              </a:spcAft>
            </a:pPr>
            <a:r>
              <a:rPr lang="vi-VN" sz="2800" b="1" i="0" dirty="0" smtClean="0">
                <a:effectLst/>
                <a:latin typeface="+mj-lt"/>
              </a:rPr>
              <a:t>- Ví dụ</a:t>
            </a:r>
            <a:r>
              <a:rPr lang="vi-VN" sz="2800" b="0" i="0" dirty="0" smtClean="0">
                <a:effectLst/>
                <a:latin typeface="+mj-lt"/>
              </a:rPr>
              <a:t>: văn bản «Gặp lá cơm nếp» nói về tình cảm gia đình hòa chung vào tình yêu quê hương, đất nước...Đó là tình yêu thương, tình cảm của nhân vật tôi dành cho người mẹ khi đang hành quân chiến đấu...</a:t>
            </a:r>
            <a:endParaRPr lang="vi-VN" sz="2800" b="0" i="0" dirty="0">
              <a:effectLst/>
              <a:latin typeface="+mj-lt"/>
            </a:endParaRPr>
          </a:p>
        </p:txBody>
      </p:sp>
    </p:spTree>
    <p:extLst>
      <p:ext uri="{BB962C8B-B14F-4D97-AF65-F5344CB8AC3E}">
        <p14:creationId xmlns:p14="http://schemas.microsoft.com/office/powerpoint/2010/main" val="217172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197204" y="570448"/>
            <a:ext cx="3923214" cy="1051549"/>
            <a:chOff x="2590937" y="1659511"/>
            <a:chExt cx="2039726" cy="1868604"/>
          </a:xfrm>
          <a:solidFill>
            <a:schemeClr val="accent4">
              <a:lumMod val="40000"/>
              <a:lumOff val="60000"/>
            </a:schemeClr>
          </a:solidFill>
        </p:grpSpPr>
        <p:sp>
          <p:nvSpPr>
            <p:cNvPr id="6" name="Rectangle 5"/>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prstClr val="black"/>
                  </a:solidFill>
                  <a:latin typeface="Times New Roman" panose="02020603050405020304" pitchFamily="18" charset="0"/>
                  <a:cs typeface="Times New Roman" panose="02020603050405020304" pitchFamily="18" charset="0"/>
                </a:rPr>
                <a:t>TRƯỚC KHI </a:t>
              </a:r>
              <a:r>
                <a:rPr lang="vi-VN" sz="2800" b="1" dirty="0" smtClean="0">
                  <a:solidFill>
                    <a:prstClr val="black"/>
                  </a:solidFill>
                  <a:latin typeface="Times New Roman" panose="02020603050405020304" pitchFamily="18" charset="0"/>
                  <a:cs typeface="Times New Roman" panose="02020603050405020304" pitchFamily="18" charset="0"/>
                </a:rPr>
                <a:t>VIẾT</a:t>
              </a:r>
              <a:endParaRPr lang="en-US" sz="2800" dirty="0">
                <a:solidFill>
                  <a:prstClr val="black"/>
                </a:solidFill>
                <a:latin typeface="Times New Roman" panose="02020603050405020304" pitchFamily="18" charset="0"/>
                <a:cs typeface="Times New Roman" panose="02020603050405020304" pitchFamily="18" charset="0"/>
              </a:endParaRPr>
            </a:p>
          </p:txBody>
        </p:sp>
      </p:grpSp>
      <p:sp>
        <p:nvSpPr>
          <p:cNvPr id="19" name="Rectangle 18"/>
          <p:cNvSpPr/>
          <p:nvPr/>
        </p:nvSpPr>
        <p:spPr>
          <a:xfrm>
            <a:off x="1378423" y="1834191"/>
            <a:ext cx="709684" cy="736979"/>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b</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2471836" y="1787181"/>
            <a:ext cx="6972413" cy="742511"/>
          </a:xfrm>
          <a:prstGeom prst="rect">
            <a:avLst/>
          </a:prstGeom>
          <a:noFill/>
        </p:spPr>
        <p:txBody>
          <a:bodyPr wrap="square" rtlCol="0">
            <a:spAutoFit/>
          </a:bodyPr>
          <a:lstStyle/>
          <a:p>
            <a:pPr>
              <a:lnSpc>
                <a:spcPct val="150000"/>
              </a:lnSpc>
            </a:pPr>
            <a:r>
              <a:rPr lang="vi-VN" sz="3200" dirty="0" smtClean="0">
                <a:solidFill>
                  <a:srgbClr val="FF0000"/>
                </a:solidFill>
                <a:latin typeface="Times New Roman" panose="02020603050405020304" pitchFamily="18" charset="0"/>
                <a:cs typeface="Times New Roman" panose="02020603050405020304" pitchFamily="18" charset="0"/>
              </a:rPr>
              <a:t>Tìm ý</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088107" y="2571170"/>
            <a:ext cx="9239534" cy="3892861"/>
          </a:xfrm>
          <a:prstGeom prst="rect">
            <a:avLst/>
          </a:prstGeom>
          <a:solidFill>
            <a:schemeClr val="bg1"/>
          </a:solidFill>
        </p:spPr>
        <p:txBody>
          <a:bodyPr wrap="square">
            <a:spAutoFit/>
          </a:bodyPr>
          <a:lstStyle/>
          <a:p>
            <a:pPr algn="just">
              <a:lnSpc>
                <a:spcPct val="150000"/>
              </a:lnSpc>
              <a:spcAft>
                <a:spcPts val="0"/>
              </a:spcAft>
            </a:pPr>
            <a:r>
              <a:rPr lang="vi-VN" sz="2800" dirty="0">
                <a:latin typeface="+mj-lt"/>
              </a:rPr>
              <a:t>Thực hiện những thao tác sau đây để tìm ý:</a:t>
            </a:r>
          </a:p>
          <a:p>
            <a:pPr algn="just">
              <a:lnSpc>
                <a:spcPct val="150000"/>
              </a:lnSpc>
              <a:spcAft>
                <a:spcPts val="0"/>
              </a:spcAft>
            </a:pPr>
            <a:r>
              <a:rPr lang="vi-VN" sz="2800" dirty="0">
                <a:latin typeface="+mj-lt"/>
              </a:rPr>
              <a:t>- Đọc bài thơ nhiều lần đề có được cảm nhận chung về bài thơ.</a:t>
            </a:r>
          </a:p>
          <a:p>
            <a:pPr algn="just">
              <a:lnSpc>
                <a:spcPct val="150000"/>
              </a:lnSpc>
              <a:spcAft>
                <a:spcPts val="0"/>
              </a:spcAft>
            </a:pPr>
            <a:r>
              <a:rPr lang="vi-VN" sz="2800" dirty="0">
                <a:latin typeface="+mj-lt"/>
              </a:rPr>
              <a:t>- Nêu cảm xúc về nét đặc sắc của bài thơ trên các phương diện: chủ đề, cảm xúc của nhà thơ, thể thơ, vần, nhịp, yếu tố tự sự, yếu tố miêu tả, hình ảnh, từ ngữ, biện pháp tu từ, …</a:t>
            </a:r>
          </a:p>
          <a:p>
            <a:pPr algn="just">
              <a:lnSpc>
                <a:spcPct val="150000"/>
              </a:lnSpc>
              <a:spcAft>
                <a:spcPts val="0"/>
              </a:spcAft>
            </a:pPr>
            <a:r>
              <a:rPr lang="vi-VN" sz="2800" dirty="0">
                <a:latin typeface="+mj-lt"/>
              </a:rPr>
              <a:t>- Ghi lại cảm xúc của em về bài thơ</a:t>
            </a:r>
            <a:endParaRPr lang="vi-VN" sz="2800" b="0" i="0" dirty="0">
              <a:effectLst/>
              <a:latin typeface="+mj-lt"/>
            </a:endParaRPr>
          </a:p>
        </p:txBody>
      </p:sp>
    </p:spTree>
    <p:extLst>
      <p:ext uri="{BB962C8B-B14F-4D97-AF65-F5344CB8AC3E}">
        <p14:creationId xmlns:p14="http://schemas.microsoft.com/office/powerpoint/2010/main" val="43050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197204" y="570448"/>
            <a:ext cx="3923214" cy="1051549"/>
            <a:chOff x="2590937" y="1659511"/>
            <a:chExt cx="2039726" cy="1868604"/>
          </a:xfrm>
          <a:solidFill>
            <a:schemeClr val="accent4">
              <a:lumMod val="40000"/>
              <a:lumOff val="60000"/>
            </a:schemeClr>
          </a:solidFill>
        </p:grpSpPr>
        <p:sp>
          <p:nvSpPr>
            <p:cNvPr id="6" name="Rectangle 5"/>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prstClr val="black"/>
                  </a:solidFill>
                  <a:latin typeface="Times New Roman" panose="02020603050405020304" pitchFamily="18" charset="0"/>
                  <a:cs typeface="Times New Roman" panose="02020603050405020304" pitchFamily="18" charset="0"/>
                </a:rPr>
                <a:t>TRƯỚC KHI </a:t>
              </a:r>
              <a:r>
                <a:rPr lang="vi-VN" sz="2800" b="1" dirty="0" smtClean="0">
                  <a:solidFill>
                    <a:prstClr val="black"/>
                  </a:solidFill>
                  <a:latin typeface="Times New Roman" panose="02020603050405020304" pitchFamily="18" charset="0"/>
                  <a:cs typeface="Times New Roman" panose="02020603050405020304" pitchFamily="18" charset="0"/>
                </a:rPr>
                <a:t>VIẾT</a:t>
              </a:r>
              <a:endParaRPr lang="en-US" sz="2800" dirty="0">
                <a:solidFill>
                  <a:prstClr val="black"/>
                </a:solidFill>
                <a:latin typeface="Times New Roman" panose="02020603050405020304" pitchFamily="18" charset="0"/>
                <a:cs typeface="Times New Roman" panose="02020603050405020304" pitchFamily="18" charset="0"/>
              </a:endParaRPr>
            </a:p>
          </p:txBody>
        </p:sp>
      </p:grpSp>
      <p:sp>
        <p:nvSpPr>
          <p:cNvPr id="17" name="Rectangle 16"/>
          <p:cNvSpPr/>
          <p:nvPr/>
        </p:nvSpPr>
        <p:spPr>
          <a:xfrm>
            <a:off x="1269241" y="1669007"/>
            <a:ext cx="709684" cy="736979"/>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Times New Roman" panose="02020603050405020304" pitchFamily="18" charset="0"/>
                <a:cs typeface="Times New Roman" panose="02020603050405020304" pitchFamily="18" charset="0"/>
              </a:rPr>
              <a:t>c</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2362655" y="1621997"/>
            <a:ext cx="4079088" cy="742511"/>
          </a:xfrm>
          <a:prstGeom prst="rect">
            <a:avLst/>
          </a:prstGeom>
          <a:noFill/>
        </p:spPr>
        <p:txBody>
          <a:bodyPr wrap="square" rtlCol="0">
            <a:spAutoFit/>
          </a:bodyPr>
          <a:lstStyle/>
          <a:p>
            <a:pPr>
              <a:lnSpc>
                <a:spcPct val="150000"/>
              </a:lnSpc>
            </a:pPr>
            <a:r>
              <a:rPr lang="vi-VN" sz="3200" dirty="0" smtClean="0">
                <a:solidFill>
                  <a:srgbClr val="FF0000"/>
                </a:solidFill>
                <a:latin typeface="Times New Roman" panose="02020603050405020304" pitchFamily="18" charset="0"/>
                <a:cs typeface="Times New Roman" panose="02020603050405020304" pitchFamily="18" charset="0"/>
              </a:rPr>
              <a:t>Lập dàn ý</a:t>
            </a:r>
            <a:endParaRPr lang="en-US" sz="3200" dirty="0">
              <a:solidFill>
                <a:srgbClr val="FF0000"/>
              </a:solidFill>
              <a:latin typeface="Times New Roman" panose="02020603050405020304" pitchFamily="18" charset="0"/>
              <a:cs typeface="Times New Roman" panose="02020603050405020304" pitchFamily="18" charset="0"/>
            </a:endParaRPr>
          </a:p>
        </p:txBody>
      </p:sp>
      <p:graphicFrame>
        <p:nvGraphicFramePr>
          <p:cNvPr id="8" name="Content Placeholder 3">
            <a:extLst>
              <a:ext uri="{FF2B5EF4-FFF2-40B4-BE49-F238E27FC236}">
                <a16:creationId xmlns="" xmlns:a16="http://schemas.microsoft.com/office/drawing/2014/main" id="{3F2B0147-C519-665B-0AB9-047EE164E3B7}"/>
              </a:ext>
            </a:extLst>
          </p:cNvPr>
          <p:cNvGraphicFramePr>
            <a:graphicFrameLocks/>
          </p:cNvGraphicFramePr>
          <p:nvPr>
            <p:extLst>
              <p:ext uri="{D42A27DB-BD31-4B8C-83A1-F6EECF244321}">
                <p14:modId xmlns:p14="http://schemas.microsoft.com/office/powerpoint/2010/main" val="1910582798"/>
              </p:ext>
            </p:extLst>
          </p:nvPr>
        </p:nvGraphicFramePr>
        <p:xfrm>
          <a:off x="1040236" y="2565778"/>
          <a:ext cx="10368792" cy="3891708"/>
        </p:xfrm>
        <a:graphic>
          <a:graphicData uri="http://schemas.openxmlformats.org/drawingml/2006/table">
            <a:tbl>
              <a:tblPr firstRow="1" firstCol="1" bandRow="1"/>
              <a:tblGrid>
                <a:gridCol w="1389066">
                  <a:extLst>
                    <a:ext uri="{9D8B030D-6E8A-4147-A177-3AD203B41FA5}">
                      <a16:colId xmlns="" xmlns:a16="http://schemas.microsoft.com/office/drawing/2014/main" val="2124601296"/>
                    </a:ext>
                  </a:extLst>
                </a:gridCol>
                <a:gridCol w="6946710">
                  <a:extLst>
                    <a:ext uri="{9D8B030D-6E8A-4147-A177-3AD203B41FA5}">
                      <a16:colId xmlns="" xmlns:a16="http://schemas.microsoft.com/office/drawing/2014/main" val="3624996627"/>
                    </a:ext>
                  </a:extLst>
                </a:gridCol>
                <a:gridCol w="2033016">
                  <a:extLst>
                    <a:ext uri="{9D8B030D-6E8A-4147-A177-3AD203B41FA5}">
                      <a16:colId xmlns="" xmlns:a16="http://schemas.microsoft.com/office/drawing/2014/main" val="3499453837"/>
                    </a:ext>
                  </a:extLst>
                </a:gridCol>
              </a:tblGrid>
              <a:tr h="902789">
                <a:tc>
                  <a:txBody>
                    <a:bodyPr/>
                    <a:lstStyle/>
                    <a:p>
                      <a:pPr algn="ctr" fontAlgn="base">
                        <a:lnSpc>
                          <a:spcPct val="100000"/>
                        </a:lnSpc>
                      </a:pP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văn</a:t>
                      </a:r>
                      <a:endPar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lnSpc>
                          <a:spcPct val="100000"/>
                        </a:lnSpc>
                      </a:pP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bảo</a:t>
                      </a:r>
                      <a:endPar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base">
                        <a:lnSpc>
                          <a:spcPct val="100000"/>
                        </a:lnSpc>
                      </a:pP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Dàn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em</a:t>
                      </a:r>
                      <a:endPar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 xmlns:a16="http://schemas.microsoft.com/office/drawing/2014/main" val="1228074077"/>
                  </a:ext>
                </a:extLst>
              </a:tr>
              <a:tr h="1278006">
                <a:tc>
                  <a:txBody>
                    <a:bodyPr/>
                    <a:lstStyle/>
                    <a:p>
                      <a:pPr algn="just" fontAlgn="base">
                        <a:lnSpc>
                          <a:spcPct val="100000"/>
                        </a:lnSpc>
                      </a:pPr>
                      <a:r>
                        <a:rPr lang="en-US" sz="2400" b="0" i="0">
                          <a:effectLst/>
                          <a:latin typeface="Times New Roman" panose="02020603050405020304" pitchFamily="18" charset="0"/>
                          <a:ea typeface="Times New Roman" panose="02020603050405020304" pitchFamily="18" charset="0"/>
                          <a:cs typeface="Times New Roman" panose="02020603050405020304" pitchFamily="18" charset="0"/>
                        </a:rPr>
                        <a:t>Mở đoạn</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00000"/>
                        </a:lnSpc>
                      </a:pP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endPar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00000"/>
                        </a:lnSpc>
                      </a:pPr>
                      <a:r>
                        <a:rPr lang="en-US" sz="2400" b="0" i="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927567739"/>
                  </a:ext>
                </a:extLst>
              </a:tr>
              <a:tr h="1273382">
                <a:tc>
                  <a:txBody>
                    <a:bodyPr/>
                    <a:lstStyle/>
                    <a:p>
                      <a:pPr algn="just" fontAlgn="base">
                        <a:lnSpc>
                          <a:spcPct val="100000"/>
                        </a:lnSpc>
                      </a:pPr>
                      <a:r>
                        <a:rPr lang="en-US" sz="2400" b="0" i="0">
                          <a:effectLst/>
                          <a:latin typeface="Times New Roman" panose="02020603050405020304" pitchFamily="18" charset="0"/>
                          <a:ea typeface="Times New Roman" panose="02020603050405020304" pitchFamily="18" charset="0"/>
                          <a:cs typeface="Times New Roman" panose="02020603050405020304" pitchFamily="18" charset="0"/>
                        </a:rPr>
                        <a:t>Thân đoạn</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00000"/>
                        </a:lnSpc>
                      </a:pP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00000"/>
                        </a:lnSpc>
                      </a:pP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370504315"/>
                  </a:ext>
                </a:extLst>
              </a:tr>
              <a:tr h="437531">
                <a:tc>
                  <a:txBody>
                    <a:bodyPr/>
                    <a:lstStyle/>
                    <a:p>
                      <a:pPr algn="just" fontAlgn="base">
                        <a:lnSpc>
                          <a:spcPct val="100000"/>
                        </a:lnSpc>
                      </a:pPr>
                      <a:r>
                        <a:rPr lang="en-US" sz="2400" b="0" i="0">
                          <a:effectLst/>
                          <a:latin typeface="Times New Roman" panose="02020603050405020304" pitchFamily="18" charset="0"/>
                          <a:ea typeface="Times New Roman" panose="02020603050405020304" pitchFamily="18" charset="0"/>
                          <a:cs typeface="Times New Roman" panose="02020603050405020304" pitchFamily="18" charset="0"/>
                        </a:rPr>
                        <a:t>Kết đoạn</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00000"/>
                        </a:lnSpc>
                      </a:pPr>
                      <a:r>
                        <a:rPr lang="en-US" sz="2400" b="0" i="0">
                          <a:effectLst/>
                          <a:latin typeface="Times New Roman" panose="02020603050405020304" pitchFamily="18" charset="0"/>
                          <a:ea typeface="Times New Roman" panose="02020603050405020304" pitchFamily="18" charset="0"/>
                          <a:cs typeface="Times New Roman" panose="02020603050405020304" pitchFamily="18" charset="0"/>
                        </a:rPr>
                        <a:t>Khái quát lại cảm xúc, ấn tượng về bài thơ</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00000"/>
                        </a:lnSpc>
                      </a:pPr>
                      <a:r>
                        <a:rPr lang="en-US" sz="2400" b="0" i="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3444" marR="63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761949777"/>
                  </a:ext>
                </a:extLst>
              </a:tr>
            </a:tbl>
          </a:graphicData>
        </a:graphic>
      </p:graphicFrame>
    </p:spTree>
    <p:extLst>
      <p:ext uri="{BB962C8B-B14F-4D97-AF65-F5344CB8AC3E}">
        <p14:creationId xmlns:p14="http://schemas.microsoft.com/office/powerpoint/2010/main" val="311621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251794" y="572096"/>
            <a:ext cx="3923214" cy="1051549"/>
            <a:chOff x="388318" y="1659511"/>
            <a:chExt cx="2039726" cy="1868604"/>
          </a:xfrm>
          <a:solidFill>
            <a:schemeClr val="accent6">
              <a:lumMod val="20000"/>
              <a:lumOff val="80000"/>
            </a:schemeClr>
          </a:solidFill>
        </p:grpSpPr>
        <p:sp>
          <p:nvSpPr>
            <p:cNvPr id="10" name="Rectangle 9"/>
            <p:cNvSpPr/>
            <p:nvPr/>
          </p:nvSpPr>
          <p:spPr>
            <a:xfrm>
              <a:off x="388318"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10"/>
            <p:cNvSpPr/>
            <p:nvPr/>
          </p:nvSpPr>
          <p:spPr>
            <a:xfrm>
              <a:off x="388318"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prstClr val="black"/>
                  </a:solidFill>
                  <a:latin typeface="Times New Roman" panose="02020603050405020304" pitchFamily="18" charset="0"/>
                  <a:cs typeface="Times New Roman" panose="02020603050405020304" pitchFamily="18" charset="0"/>
                </a:rPr>
                <a:t>VIẾT </a:t>
              </a:r>
              <a:r>
                <a:rPr lang="vi-VN" sz="2800" b="1" dirty="0" smtClean="0">
                  <a:solidFill>
                    <a:prstClr val="black"/>
                  </a:solidFill>
                  <a:latin typeface="Times New Roman" panose="02020603050405020304" pitchFamily="18" charset="0"/>
                  <a:cs typeface="Times New Roman" panose="02020603050405020304" pitchFamily="18" charset="0"/>
                </a:rPr>
                <a:t>BÀI</a:t>
              </a:r>
              <a:endParaRPr lang="en-US" sz="2800" dirty="0">
                <a:solidFill>
                  <a:prstClr val="black"/>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914399" y="1720840"/>
            <a:ext cx="10345003" cy="4832092"/>
          </a:xfrm>
          <a:prstGeom prst="rect">
            <a:avLst/>
          </a:prstGeom>
        </p:spPr>
        <p:txBody>
          <a:bodyPr wrap="square">
            <a:spAutoFit/>
          </a:bodyPr>
          <a:lstStyle/>
          <a:p>
            <a:pPr algn="just">
              <a:spcAft>
                <a:spcPts val="0"/>
              </a:spcAft>
            </a:pPr>
            <a:r>
              <a:rPr lang="vi-VN" sz="2800" b="1" dirty="0">
                <a:latin typeface="+mj-lt"/>
              </a:rPr>
              <a:t>Dựa vào dàn ý, em viết thành một đoạn văn hoàn chỉnh. Trong quá trình viết, hãy lưu ý:</a:t>
            </a:r>
          </a:p>
          <a:p>
            <a:pPr algn="just">
              <a:spcAft>
                <a:spcPts val="0"/>
              </a:spcAft>
            </a:pPr>
            <a:r>
              <a:rPr lang="vi-VN" sz="2800" dirty="0">
                <a:latin typeface="+mj-lt"/>
              </a:rPr>
              <a:t>- Đoạn văn có đầy đủ ba phần Mở đoạn, Thân đoạn, Kết đoạn.</a:t>
            </a:r>
          </a:p>
          <a:p>
            <a:pPr algn="just">
              <a:spcAft>
                <a:spcPts val="0"/>
              </a:spcAft>
            </a:pPr>
            <a:r>
              <a:rPr lang="vi-VN" sz="2800" dirty="0">
                <a:latin typeface="+mj-lt"/>
              </a:rPr>
              <a:t>- Các câu trong đoạn tập trung thể hiện nội dung chính của đoạn, sử dụng các từ ngữ liên kết.</a:t>
            </a:r>
          </a:p>
          <a:p>
            <a:pPr algn="just">
              <a:spcAft>
                <a:spcPts val="0"/>
              </a:spcAft>
            </a:pPr>
            <a:r>
              <a:rPr lang="vi-VN" sz="2800" dirty="0">
                <a:latin typeface="+mj-lt"/>
              </a:rPr>
              <a:t>- Lựa chọn từ ngữ phù hợp để thể hiện cảm xúc về nội dung và nghệ thuật của bài thơ (thể thơ, từ ngữ, hình ảnh, vần, nhịp, biện pháp tu từ, …).</a:t>
            </a:r>
          </a:p>
          <a:p>
            <a:pPr algn="just">
              <a:spcAft>
                <a:spcPts val="0"/>
              </a:spcAft>
            </a:pPr>
            <a:r>
              <a:rPr lang="vi-VN" sz="2800" dirty="0">
                <a:latin typeface="+mj-lt"/>
              </a:rPr>
              <a:t>- Trình bày đúng hình thức đoạn văn: viết lùi đầu dòng chữ đầu tiên của đoạn văn, chữ cái đầu phải được viết hoa, kết thúc đoạn văn bằng dấu chấm câu.</a:t>
            </a:r>
            <a:endParaRPr lang="vi-VN" sz="2800" b="0" i="0" dirty="0">
              <a:effectLst/>
              <a:latin typeface="+mj-lt"/>
            </a:endParaRPr>
          </a:p>
        </p:txBody>
      </p:sp>
    </p:spTree>
    <p:extLst>
      <p:ext uri="{BB962C8B-B14F-4D97-AF65-F5344CB8AC3E}">
        <p14:creationId xmlns:p14="http://schemas.microsoft.com/office/powerpoint/2010/main" val="218850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circle(in)">
                                      <p:cBhvr>
                                        <p:cTn id="17" dur="20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circle(in)">
                                      <p:cBhvr>
                                        <p:cTn id="32" dur="2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142613" y="603795"/>
            <a:ext cx="3923214" cy="1051549"/>
            <a:chOff x="2590937" y="1659511"/>
            <a:chExt cx="2039726" cy="1868604"/>
          </a:xfrm>
          <a:solidFill>
            <a:schemeClr val="accent2">
              <a:lumMod val="40000"/>
              <a:lumOff val="60000"/>
            </a:schemeClr>
          </a:solidFill>
        </p:grpSpPr>
        <p:sp>
          <p:nvSpPr>
            <p:cNvPr id="7" name="Rectangle 6"/>
            <p:cNvSpPr/>
            <p:nvPr/>
          </p:nvSpPr>
          <p:spPr>
            <a:xfrm>
              <a:off x="2590937" y="1659511"/>
              <a:ext cx="2039726" cy="1868604"/>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7"/>
            <p:cNvSpPr/>
            <p:nvPr/>
          </p:nvSpPr>
          <p:spPr>
            <a:xfrm>
              <a:off x="2590937" y="1659511"/>
              <a:ext cx="2039726" cy="186860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875" tIns="15875" rIns="15875" bIns="15875" numCol="1" spcCol="1270" anchor="ctr" anchorCtr="0">
              <a:noAutofit/>
            </a:bodyPr>
            <a:lstStyle/>
            <a:p>
              <a:pPr algn="ctr" defTabSz="1111250">
                <a:lnSpc>
                  <a:spcPct val="90000"/>
                </a:lnSpc>
                <a:spcBef>
                  <a:spcPct val="0"/>
                </a:spcBef>
                <a:spcAft>
                  <a:spcPct val="35000"/>
                </a:spcAft>
              </a:pPr>
              <a:r>
                <a:rPr lang="en-US" sz="2800" b="1" dirty="0" smtClean="0">
                  <a:solidFill>
                    <a:schemeClr val="tx1"/>
                  </a:solidFill>
                  <a:latin typeface="Times New Roman" panose="02020603050405020304" pitchFamily="18" charset="0"/>
                  <a:cs typeface="Times New Roman" panose="02020603050405020304" pitchFamily="18" charset="0"/>
                </a:rPr>
                <a:t>CHỈNH SỬA</a:t>
              </a:r>
              <a:r>
                <a:rPr lang="vi-VN" sz="2800" b="1" dirty="0" smtClean="0">
                  <a:solidFill>
                    <a:schemeClr val="tx1"/>
                  </a:solidFill>
                  <a:latin typeface="Times New Roman" panose="02020603050405020304" pitchFamily="18" charset="0"/>
                  <a:cs typeface="Times New Roman" panose="02020603050405020304" pitchFamily="18" charset="0"/>
                </a:rPr>
                <a:t> BÀI VIẾT</a:t>
              </a:r>
              <a:endParaRPr lang="en-US" sz="2800" dirty="0">
                <a:solidFill>
                  <a:schemeClr val="tx1"/>
                </a:solidFill>
                <a:latin typeface="Times New Roman" panose="02020603050405020304" pitchFamily="18" charset="0"/>
                <a:cs typeface="Times New Roman" panose="02020603050405020304" pitchFamily="18" charset="0"/>
              </a:endParaRPr>
            </a:p>
          </p:txBody>
        </p:sp>
      </p:grpSp>
      <p:pic>
        <p:nvPicPr>
          <p:cNvPr id="12" name="Picture 11"/>
          <p:cNvPicPr>
            <a:picLocks noChangeAspect="1"/>
          </p:cNvPicPr>
          <p:nvPr/>
        </p:nvPicPr>
        <p:blipFill>
          <a:blip r:embed="rId3"/>
          <a:stretch>
            <a:fillRect/>
          </a:stretch>
        </p:blipFill>
        <p:spPr>
          <a:xfrm>
            <a:off x="-1747724" y="1696288"/>
            <a:ext cx="11094061" cy="1044047"/>
          </a:xfrm>
          <a:prstGeom prst="rect">
            <a:avLst/>
          </a:prstGeom>
        </p:spPr>
      </p:pic>
      <p:graphicFrame>
        <p:nvGraphicFramePr>
          <p:cNvPr id="13" name="Table 12">
            <a:extLst>
              <a:ext uri="{FF2B5EF4-FFF2-40B4-BE49-F238E27FC236}">
                <a16:creationId xmlns="" xmlns:a16="http://schemas.microsoft.com/office/drawing/2014/main" id="{B06F0ECE-1A88-720D-AD1D-F8FF13308B8D}"/>
              </a:ext>
            </a:extLst>
          </p:cNvPr>
          <p:cNvGraphicFramePr>
            <a:graphicFrameLocks noGrp="1"/>
          </p:cNvGraphicFramePr>
          <p:nvPr>
            <p:extLst>
              <p:ext uri="{D42A27DB-BD31-4B8C-83A1-F6EECF244321}">
                <p14:modId xmlns:p14="http://schemas.microsoft.com/office/powerpoint/2010/main" val="2884844523"/>
              </p:ext>
            </p:extLst>
          </p:nvPr>
        </p:nvGraphicFramePr>
        <p:xfrm>
          <a:off x="968992" y="2496477"/>
          <a:ext cx="10331353" cy="3952074"/>
        </p:xfrm>
        <a:graphic>
          <a:graphicData uri="http://schemas.openxmlformats.org/drawingml/2006/table">
            <a:tbl>
              <a:tblPr firstRow="1" firstCol="1" bandRow="1"/>
              <a:tblGrid>
                <a:gridCol w="774505">
                  <a:extLst>
                    <a:ext uri="{9D8B030D-6E8A-4147-A177-3AD203B41FA5}">
                      <a16:colId xmlns="" xmlns:a16="http://schemas.microsoft.com/office/drawing/2014/main" val="2177499980"/>
                    </a:ext>
                  </a:extLst>
                </a:gridCol>
                <a:gridCol w="7523769">
                  <a:extLst>
                    <a:ext uri="{9D8B030D-6E8A-4147-A177-3AD203B41FA5}">
                      <a16:colId xmlns="" xmlns:a16="http://schemas.microsoft.com/office/drawing/2014/main" val="3719106244"/>
                    </a:ext>
                  </a:extLst>
                </a:gridCol>
                <a:gridCol w="760675">
                  <a:extLst>
                    <a:ext uri="{9D8B030D-6E8A-4147-A177-3AD203B41FA5}">
                      <a16:colId xmlns="" xmlns:a16="http://schemas.microsoft.com/office/drawing/2014/main" val="871128849"/>
                    </a:ext>
                  </a:extLst>
                </a:gridCol>
                <a:gridCol w="1272404"/>
              </a:tblGrid>
              <a:tr h="0">
                <a:tc>
                  <a:txBody>
                    <a:bodyPr/>
                    <a:lstStyle/>
                    <a:p>
                      <a:pPr algn="ctr">
                        <a:lnSpc>
                          <a:spcPct val="115000"/>
                        </a:lnSpc>
                      </a:pPr>
                      <a:r>
                        <a:rPr lang="vi-VN"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Bố cục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pPr>
                      <a:r>
                        <a:rPr lang="en-US" sz="2000" b="1"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000" b="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2272859654"/>
                  </a:ext>
                </a:extLst>
              </a:tr>
              <a:tr h="281961">
                <a:tc rowSpan="2">
                  <a:txBody>
                    <a:bodyPr/>
                    <a:lstStyle/>
                    <a:p>
                      <a:pPr algn="ct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 đoạn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lùi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438944861"/>
                  </a:ext>
                </a:extLst>
              </a:tr>
              <a:tr h="464854">
                <a:tc vMerge="1">
                  <a:txBody>
                    <a:bodyPr/>
                    <a:lstStyle/>
                    <a:p>
                      <a:endParaRPr lang="en-US"/>
                    </a:p>
                  </a:txBody>
                  <a:tcPr/>
                </a:tc>
                <a:tc>
                  <a:txBody>
                    <a:bodyPr/>
                    <a:lstStyle/>
                    <a:p>
                      <a:pPr>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quát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677787129"/>
                  </a:ext>
                </a:extLst>
              </a:tr>
              <a:tr h="464854">
                <a:tc rowSpan="2">
                  <a:txBody>
                    <a:bodyPr/>
                    <a:lstStyle/>
                    <a:p>
                      <a:pPr algn="ct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Thân đoạn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203600554"/>
                  </a:ext>
                </a:extLst>
              </a:tr>
              <a:tr h="464854">
                <a:tc vMerge="1">
                  <a:txBody>
                    <a:bodyPr/>
                    <a:lstStyle/>
                    <a:p>
                      <a:endParaRPr lang="en-US"/>
                    </a:p>
                  </a:txBody>
                  <a:tcPr/>
                </a:tc>
                <a:tc>
                  <a:txBody>
                    <a:bodyPr/>
                    <a:lstStyle/>
                    <a:p>
                      <a:pP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Trích một số từ ngữ, hình ảnh gợi cảm xúc trong bài thơ.</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3387667679"/>
                  </a:ext>
                </a:extLst>
              </a:tr>
              <a:tr h="464854">
                <a:tc rowSpan="2">
                  <a:txBody>
                    <a:bodyPr/>
                    <a:lstStyle/>
                    <a:p>
                      <a:pPr algn="ct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 đoạn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Khẳng định lại cảm xúc và ý nghĩa của bài thơ với bản thân.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37812055"/>
                  </a:ext>
                </a:extLst>
              </a:tr>
              <a:tr h="281961">
                <a:tc vMerge="1">
                  <a:txBody>
                    <a:bodyPr/>
                    <a:lstStyle/>
                    <a:p>
                      <a:endParaRPr lang="en-US"/>
                    </a:p>
                  </a:txBody>
                  <a:tcPr/>
                </a:tc>
                <a:tc>
                  <a:txBody>
                    <a:bodyPr/>
                    <a:lstStyle/>
                    <a:p>
                      <a:pPr>
                        <a:lnSpc>
                          <a:spcPct val="115000"/>
                        </a:lnSpc>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Kết đoạn bằng dấu câu dùng để ngắt đoạn.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5199" marR="85199" marT="56799" marB="56799"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924913548"/>
                  </a:ext>
                </a:extLst>
              </a:tr>
            </a:tbl>
          </a:graphicData>
        </a:graphic>
      </p:graphicFrame>
    </p:spTree>
    <p:extLst>
      <p:ext uri="{BB962C8B-B14F-4D97-AF65-F5344CB8AC3E}">
        <p14:creationId xmlns:p14="http://schemas.microsoft.com/office/powerpoint/2010/main" val="76640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80">
                                          <p:stCondLst>
                                            <p:cond delay="0"/>
                                          </p:stCondLst>
                                        </p:cTn>
                                        <p:tgtEl>
                                          <p:spTgt spid="13"/>
                                        </p:tgtEl>
                                      </p:cBhvr>
                                    </p:animEffect>
                                    <p:anim calcmode="lin" valueType="num">
                                      <p:cBhvr>
                                        <p:cTn id="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5" dur="26">
                                          <p:stCondLst>
                                            <p:cond delay="650"/>
                                          </p:stCondLst>
                                        </p:cTn>
                                        <p:tgtEl>
                                          <p:spTgt spid="13"/>
                                        </p:tgtEl>
                                      </p:cBhvr>
                                      <p:to x="100000" y="60000"/>
                                    </p:animScale>
                                    <p:animScale>
                                      <p:cBhvr>
                                        <p:cTn id="26" dur="166" decel="50000">
                                          <p:stCondLst>
                                            <p:cond delay="676"/>
                                          </p:stCondLst>
                                        </p:cTn>
                                        <p:tgtEl>
                                          <p:spTgt spid="13"/>
                                        </p:tgtEl>
                                      </p:cBhvr>
                                      <p:to x="100000" y="100000"/>
                                    </p:animScale>
                                    <p:animScale>
                                      <p:cBhvr>
                                        <p:cTn id="27" dur="26">
                                          <p:stCondLst>
                                            <p:cond delay="1312"/>
                                          </p:stCondLst>
                                        </p:cTn>
                                        <p:tgtEl>
                                          <p:spTgt spid="13"/>
                                        </p:tgtEl>
                                      </p:cBhvr>
                                      <p:to x="100000" y="80000"/>
                                    </p:animScale>
                                    <p:animScale>
                                      <p:cBhvr>
                                        <p:cTn id="28" dur="166" decel="50000">
                                          <p:stCondLst>
                                            <p:cond delay="1338"/>
                                          </p:stCondLst>
                                        </p:cTn>
                                        <p:tgtEl>
                                          <p:spTgt spid="13"/>
                                        </p:tgtEl>
                                      </p:cBhvr>
                                      <p:to x="100000" y="100000"/>
                                    </p:animScale>
                                    <p:animScale>
                                      <p:cBhvr>
                                        <p:cTn id="29" dur="26">
                                          <p:stCondLst>
                                            <p:cond delay="1642"/>
                                          </p:stCondLst>
                                        </p:cTn>
                                        <p:tgtEl>
                                          <p:spTgt spid="13"/>
                                        </p:tgtEl>
                                      </p:cBhvr>
                                      <p:to x="100000" y="90000"/>
                                    </p:animScale>
                                    <p:animScale>
                                      <p:cBhvr>
                                        <p:cTn id="30" dur="166" decel="50000">
                                          <p:stCondLst>
                                            <p:cond delay="1668"/>
                                          </p:stCondLst>
                                        </p:cTn>
                                        <p:tgtEl>
                                          <p:spTgt spid="13"/>
                                        </p:tgtEl>
                                      </p:cBhvr>
                                      <p:to x="100000" y="100000"/>
                                    </p:animScale>
                                    <p:animScale>
                                      <p:cBhvr>
                                        <p:cTn id="31" dur="26">
                                          <p:stCondLst>
                                            <p:cond delay="1808"/>
                                          </p:stCondLst>
                                        </p:cTn>
                                        <p:tgtEl>
                                          <p:spTgt spid="13"/>
                                        </p:tgtEl>
                                      </p:cBhvr>
                                      <p:to x="100000" y="95000"/>
                                    </p:animScale>
                                    <p:animScale>
                                      <p:cBhvr>
                                        <p:cTn id="3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loud 26"/>
          <p:cNvSpPr/>
          <p:nvPr/>
        </p:nvSpPr>
        <p:spPr>
          <a:xfrm>
            <a:off x="1559763" y="263177"/>
            <a:ext cx="6858000" cy="210070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28" name="TextBox 27"/>
          <p:cNvSpPr txBox="1"/>
          <p:nvPr/>
        </p:nvSpPr>
        <p:spPr>
          <a:xfrm>
            <a:off x="2262327" y="548709"/>
            <a:ext cx="5974184" cy="1569660"/>
          </a:xfrm>
          <a:prstGeom prst="rect">
            <a:avLst/>
          </a:prstGeom>
          <a:noFill/>
        </p:spPr>
        <p:txBody>
          <a:bodyPr wrap="square" rtlCol="0">
            <a:spAutoFit/>
          </a:bodyPr>
          <a:lstStyle/>
          <a:p>
            <a:pPr algn="ctr"/>
            <a:r>
              <a:rPr lang="en-US" sz="3200" dirty="0" smtClean="0">
                <a:solidFill>
                  <a:prstClr val="black"/>
                </a:solidFill>
                <a:latin typeface="Times New Roman" pitchFamily="18" charset="0"/>
                <a:cs typeface="Times New Roman" pitchFamily="18" charset="0"/>
              </a:rPr>
              <a:t>EM HÃY KỂ TÊN MỘT SỐ CÁCH GIEO VẦN Ở THỂ THƠ BỐN CHỮ, NĂM CHỮ</a:t>
            </a:r>
            <a:endParaRPr lang="en-US" sz="3200" dirty="0">
              <a:solidFill>
                <a:prstClr val="black"/>
              </a:solidFill>
              <a:latin typeface="Times New Roman" pitchFamily="18" charset="0"/>
              <a:cs typeface="Times New Roman" pitchFamily="18" charset="0"/>
            </a:endParaRPr>
          </a:p>
        </p:txBody>
      </p:sp>
      <p:sp>
        <p:nvSpPr>
          <p:cNvPr id="29" name="Rounded Rectangle 28"/>
          <p:cNvSpPr/>
          <p:nvPr/>
        </p:nvSpPr>
        <p:spPr>
          <a:xfrm>
            <a:off x="1321362" y="3985176"/>
            <a:ext cx="3319895" cy="156203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30" name="Rounded Rectangle 29"/>
          <p:cNvSpPr/>
          <p:nvPr/>
        </p:nvSpPr>
        <p:spPr>
          <a:xfrm>
            <a:off x="1248978" y="2525645"/>
            <a:ext cx="3319895" cy="135030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31" name="Rounded Rectangle 30"/>
          <p:cNvSpPr/>
          <p:nvPr/>
        </p:nvSpPr>
        <p:spPr>
          <a:xfrm>
            <a:off x="4869857" y="4000676"/>
            <a:ext cx="3319895" cy="156203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32" name="Rounded Rectangle 31"/>
          <p:cNvSpPr/>
          <p:nvPr/>
        </p:nvSpPr>
        <p:spPr>
          <a:xfrm>
            <a:off x="4777263" y="2525645"/>
            <a:ext cx="3319895" cy="135030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33" name="TextBox 32"/>
          <p:cNvSpPr txBox="1"/>
          <p:nvPr/>
        </p:nvSpPr>
        <p:spPr>
          <a:xfrm>
            <a:off x="1339588" y="4112850"/>
            <a:ext cx="3321306" cy="147732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C: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chân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lưng</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liền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cách</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hỗn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hợp</a:t>
            </a:r>
            <a:endParaRPr lang="en-US" sz="3000" dirty="0">
              <a:solidFill>
                <a:prstClr val="black"/>
              </a:solidFill>
              <a:latin typeface="Times New Roman" pitchFamily="18" charset="0"/>
              <a:cs typeface="Times New Roman" pitchFamily="18" charset="0"/>
            </a:endParaRPr>
          </a:p>
        </p:txBody>
      </p:sp>
      <p:sp>
        <p:nvSpPr>
          <p:cNvPr id="34" name="TextBox 33"/>
          <p:cNvSpPr txBox="1"/>
          <p:nvPr/>
        </p:nvSpPr>
        <p:spPr>
          <a:xfrm>
            <a:off x="5022146" y="2643803"/>
            <a:ext cx="3025627"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err="1" smtClean="0">
                <a:solidFill>
                  <a:prstClr val="black"/>
                </a:solidFill>
                <a:latin typeface="Times New Roman" pitchFamily="18" charset="0"/>
                <a:cs typeface="Times New Roman" pitchFamily="18" charset="0"/>
              </a:rPr>
              <a:t>có</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thể</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gieo</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nhiều</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vần</a:t>
            </a:r>
            <a:endParaRPr lang="en-US" sz="3000" dirty="0">
              <a:solidFill>
                <a:prstClr val="black"/>
              </a:solidFill>
              <a:latin typeface="Times New Roman" pitchFamily="18" charset="0"/>
              <a:cs typeface="Times New Roman" pitchFamily="18" charset="0"/>
            </a:endParaRPr>
          </a:p>
        </p:txBody>
      </p:sp>
      <p:sp>
        <p:nvSpPr>
          <p:cNvPr id="35" name="TextBox 34"/>
          <p:cNvSpPr txBox="1"/>
          <p:nvPr/>
        </p:nvSpPr>
        <p:spPr>
          <a:xfrm>
            <a:off x="5152127" y="4021807"/>
            <a:ext cx="3109436"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D: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cuối</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dòng</a:t>
            </a:r>
            <a:r>
              <a:rPr lang="en-US" sz="3000" dirty="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và</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đầu</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dòng</a:t>
            </a:r>
            <a:endParaRPr lang="en-US" sz="3000" dirty="0">
              <a:solidFill>
                <a:prstClr val="black"/>
              </a:solidFill>
              <a:latin typeface="Times New Roman" pitchFamily="18" charset="0"/>
              <a:cs typeface="Times New Roman" pitchFamily="18" charset="0"/>
            </a:endParaRPr>
          </a:p>
        </p:txBody>
      </p:sp>
      <p:sp>
        <p:nvSpPr>
          <p:cNvPr id="36" name="TextBox 35"/>
          <p:cNvSpPr txBox="1"/>
          <p:nvPr/>
        </p:nvSpPr>
        <p:spPr>
          <a:xfrm>
            <a:off x="1312167" y="2589477"/>
            <a:ext cx="3256706"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A: </a:t>
            </a:r>
            <a:r>
              <a:rPr lang="en-US" sz="3000" dirty="0" err="1" smtClean="0">
                <a:solidFill>
                  <a:prstClr val="black"/>
                </a:solidFill>
                <a:latin typeface="Times New Roman" pitchFamily="18" charset="0"/>
                <a:cs typeface="Times New Roman" pitchFamily="18" charset="0"/>
              </a:rPr>
              <a:t>Không</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thiết</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phải</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gieo</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vần</a:t>
            </a:r>
            <a:endParaRPr lang="en-US" sz="3000" dirty="0">
              <a:solidFill>
                <a:prstClr val="black"/>
              </a:solidFill>
              <a:latin typeface="Times New Roman" pitchFamily="18" charset="0"/>
              <a:cs typeface="Times New Roman" pitchFamily="18" charset="0"/>
            </a:endParaRPr>
          </a:p>
        </p:txBody>
      </p:sp>
      <p:pic>
        <p:nvPicPr>
          <p:cNvPr id="37" name="Picture 36"/>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660894" y="2031252"/>
            <a:ext cx="1562100" cy="1705687"/>
          </a:xfrm>
          <a:prstGeom prst="rect">
            <a:avLst/>
          </a:prstGeom>
        </p:spPr>
      </p:pic>
      <p:pic>
        <p:nvPicPr>
          <p:cNvPr id="38" name="Picture 37"/>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770915" y="3736939"/>
            <a:ext cx="1562100" cy="1705687"/>
          </a:xfrm>
          <a:prstGeom prst="rect">
            <a:avLst/>
          </a:prstGeom>
        </p:spPr>
      </p:pic>
      <p:pic>
        <p:nvPicPr>
          <p:cNvPr id="39" name="Picture 38"/>
          <p:cNvPicPr>
            <a:picLocks noChangeAspect="1"/>
          </p:cNvPicPr>
          <p:nvPr/>
        </p:nvPicPr>
        <p:blipFill rotWithShape="1">
          <a:blip r:embed="rId7">
            <a:extLst>
              <a:ext uri="{BEBA8EAE-BF5A-486C-A8C5-ECC9F3942E4B}">
                <a14:imgProps xmlns:a14="http://schemas.microsoft.com/office/drawing/2010/main">
                  <a14:imgLayer r:embed="rId8">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067726" y="2072289"/>
            <a:ext cx="1562100" cy="1705687"/>
          </a:xfrm>
          <a:prstGeom prst="rect">
            <a:avLst/>
          </a:prstGeom>
        </p:spPr>
      </p:pic>
      <p:pic>
        <p:nvPicPr>
          <p:cNvPr id="40" name="Picture 39"/>
          <p:cNvPicPr>
            <a:picLocks noChangeAspect="1"/>
          </p:cNvPicPr>
          <p:nvPr/>
        </p:nvPicPr>
        <p:blipFill rotWithShape="1">
          <a:blip r:embed="rId9">
            <a:extLst>
              <a:ext uri="{BEBA8EAE-BF5A-486C-A8C5-ECC9F3942E4B}">
                <a14:imgProps xmlns:a14="http://schemas.microsoft.com/office/drawing/2010/main">
                  <a14:imgLayer r:embed="rId10">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2249111" y="1201557"/>
            <a:ext cx="4289715" cy="5070764"/>
          </a:xfrm>
          <a:prstGeom prst="rect">
            <a:avLst/>
          </a:prstGeom>
        </p:spPr>
      </p:pic>
      <p:pic>
        <p:nvPicPr>
          <p:cNvPr id="41"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8759" y="17317"/>
            <a:ext cx="609600" cy="609600"/>
          </a:xfrm>
          <a:prstGeom prst="rect">
            <a:avLst/>
          </a:prstGeom>
        </p:spPr>
      </p:pic>
      <p:pic>
        <p:nvPicPr>
          <p:cNvPr id="4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85518" y="1000964"/>
            <a:ext cx="609600" cy="609600"/>
          </a:xfrm>
          <a:prstGeom prst="rect">
            <a:avLst/>
          </a:prstGeom>
        </p:spPr>
      </p:pic>
      <p:pic>
        <p:nvPicPr>
          <p:cNvPr id="4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85518" y="3530690"/>
            <a:ext cx="609600" cy="609600"/>
          </a:xfrm>
          <a:prstGeom prst="rect">
            <a:avLst/>
          </a:prstGeom>
        </p:spPr>
      </p:pic>
      <p:pic>
        <p:nvPicPr>
          <p:cNvPr id="4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238759" y="2194367"/>
            <a:ext cx="609600" cy="609600"/>
          </a:xfrm>
          <a:prstGeom prst="rect">
            <a:avLst/>
          </a:prstGeom>
        </p:spPr>
      </p:pic>
      <p:pic>
        <p:nvPicPr>
          <p:cNvPr id="45" name="Picture 44"/>
          <p:cNvPicPr>
            <a:picLocks noChangeAspect="1"/>
          </p:cNvPicPr>
          <p:nvPr/>
        </p:nvPicPr>
        <p:blipFill>
          <a:blip r:embed="rId12">
            <a:extLst>
              <a:ext uri="{BEBA8EAE-BF5A-486C-A8C5-ECC9F3942E4B}">
                <a14:imgProps xmlns:a14="http://schemas.microsoft.com/office/drawing/2010/main">
                  <a14:imgLayer r:embed="rId13">
                    <a14:imgEffect>
                      <a14:backgroundRemoval t="526" b="98158" l="5769" r="94231">
                        <a14:foregroundMark x1="46538" y1="55526" x2="61923" y2="20789"/>
                        <a14:foregroundMark x1="60769" y1="36842" x2="58846" y2="25000"/>
                      </a14:backgroundRemoval>
                    </a14:imgEffect>
                  </a14:imgLayer>
                </a14:imgProps>
              </a:ext>
              <a:ext uri="{28A0092B-C50C-407E-A947-70E740481C1C}">
                <a14:useLocalDpi xmlns:a14="http://schemas.microsoft.com/office/drawing/2010/main" val="0"/>
              </a:ext>
            </a:extLst>
          </a:blip>
          <a:stretch>
            <a:fillRect/>
          </a:stretch>
        </p:blipFill>
        <p:spPr>
          <a:xfrm>
            <a:off x="8189179" y="1423941"/>
            <a:ext cx="3679560" cy="5377818"/>
          </a:xfrm>
          <a:prstGeom prst="rect">
            <a:avLst/>
          </a:prstGeom>
        </p:spPr>
      </p:pic>
    </p:spTree>
    <p:extLst>
      <p:ext uri="{BB962C8B-B14F-4D97-AF65-F5344CB8AC3E}">
        <p14:creationId xmlns:p14="http://schemas.microsoft.com/office/powerpoint/2010/main" val="241614707"/>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750"/>
                                        <p:tgtEl>
                                          <p:spTgt spid="30"/>
                                        </p:tgtEl>
                                      </p:cBhvr>
                                    </p:animEffect>
                                    <p:anim calcmode="lin" valueType="num">
                                      <p:cBhvr>
                                        <p:cTn id="16" dur="750" fill="hold"/>
                                        <p:tgtEl>
                                          <p:spTgt spid="30"/>
                                        </p:tgtEl>
                                        <p:attrNameLst>
                                          <p:attrName>ppt_x</p:attrName>
                                        </p:attrNameLst>
                                      </p:cBhvr>
                                      <p:tavLst>
                                        <p:tav tm="0">
                                          <p:val>
                                            <p:strVal val="#ppt_x"/>
                                          </p:val>
                                        </p:tav>
                                        <p:tav tm="100000">
                                          <p:val>
                                            <p:strVal val="#ppt_x"/>
                                          </p:val>
                                        </p:tav>
                                      </p:tavLst>
                                    </p:anim>
                                    <p:anim calcmode="lin" valueType="num">
                                      <p:cBhvr>
                                        <p:cTn id="17" dur="75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750"/>
                                        <p:tgtEl>
                                          <p:spTgt spid="36"/>
                                        </p:tgtEl>
                                      </p:cBhvr>
                                    </p:animEffect>
                                    <p:anim calcmode="lin" valueType="num">
                                      <p:cBhvr>
                                        <p:cTn id="21" dur="750" fill="hold"/>
                                        <p:tgtEl>
                                          <p:spTgt spid="36"/>
                                        </p:tgtEl>
                                        <p:attrNameLst>
                                          <p:attrName>ppt_x</p:attrName>
                                        </p:attrNameLst>
                                      </p:cBhvr>
                                      <p:tavLst>
                                        <p:tav tm="0">
                                          <p:val>
                                            <p:strVal val="#ppt_x"/>
                                          </p:val>
                                        </p:tav>
                                        <p:tav tm="100000">
                                          <p:val>
                                            <p:strVal val="#ppt_x"/>
                                          </p:val>
                                        </p:tav>
                                      </p:tavLst>
                                    </p:anim>
                                    <p:anim calcmode="lin" valueType="num">
                                      <p:cBhvr>
                                        <p:cTn id="22" dur="75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anim calcmode="lin" valueType="num">
                                      <p:cBhvr>
                                        <p:cTn id="28" dur="750" fill="hold"/>
                                        <p:tgtEl>
                                          <p:spTgt spid="32"/>
                                        </p:tgtEl>
                                        <p:attrNameLst>
                                          <p:attrName>ppt_x</p:attrName>
                                        </p:attrNameLst>
                                      </p:cBhvr>
                                      <p:tavLst>
                                        <p:tav tm="0">
                                          <p:val>
                                            <p:strVal val="#ppt_x"/>
                                          </p:val>
                                        </p:tav>
                                        <p:tav tm="100000">
                                          <p:val>
                                            <p:strVal val="#ppt_x"/>
                                          </p:val>
                                        </p:tav>
                                      </p:tavLst>
                                    </p:anim>
                                    <p:anim calcmode="lin" valueType="num">
                                      <p:cBhvr>
                                        <p:cTn id="29" dur="75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750"/>
                                        <p:tgtEl>
                                          <p:spTgt spid="34"/>
                                        </p:tgtEl>
                                      </p:cBhvr>
                                    </p:animEffect>
                                    <p:anim calcmode="lin" valueType="num">
                                      <p:cBhvr>
                                        <p:cTn id="33" dur="750" fill="hold"/>
                                        <p:tgtEl>
                                          <p:spTgt spid="34"/>
                                        </p:tgtEl>
                                        <p:attrNameLst>
                                          <p:attrName>ppt_x</p:attrName>
                                        </p:attrNameLst>
                                      </p:cBhvr>
                                      <p:tavLst>
                                        <p:tav tm="0">
                                          <p:val>
                                            <p:strVal val="#ppt_x"/>
                                          </p:val>
                                        </p:tav>
                                        <p:tav tm="100000">
                                          <p:val>
                                            <p:strVal val="#ppt_x"/>
                                          </p:val>
                                        </p:tav>
                                      </p:tavLst>
                                    </p:anim>
                                    <p:anim calcmode="lin" valueType="num">
                                      <p:cBhvr>
                                        <p:cTn id="34"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750"/>
                                        <p:tgtEl>
                                          <p:spTgt spid="29"/>
                                        </p:tgtEl>
                                      </p:cBhvr>
                                    </p:animEffect>
                                    <p:anim calcmode="lin" valueType="num">
                                      <p:cBhvr>
                                        <p:cTn id="40" dur="750" fill="hold"/>
                                        <p:tgtEl>
                                          <p:spTgt spid="29"/>
                                        </p:tgtEl>
                                        <p:attrNameLst>
                                          <p:attrName>ppt_x</p:attrName>
                                        </p:attrNameLst>
                                      </p:cBhvr>
                                      <p:tavLst>
                                        <p:tav tm="0">
                                          <p:val>
                                            <p:strVal val="#ppt_x"/>
                                          </p:val>
                                        </p:tav>
                                        <p:tav tm="100000">
                                          <p:val>
                                            <p:strVal val="#ppt_x"/>
                                          </p:val>
                                        </p:tav>
                                      </p:tavLst>
                                    </p:anim>
                                    <p:anim calcmode="lin" valueType="num">
                                      <p:cBhvr>
                                        <p:cTn id="41" dur="75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750"/>
                                        <p:tgtEl>
                                          <p:spTgt spid="33"/>
                                        </p:tgtEl>
                                      </p:cBhvr>
                                    </p:animEffect>
                                    <p:anim calcmode="lin" valueType="num">
                                      <p:cBhvr>
                                        <p:cTn id="45" dur="750" fill="hold"/>
                                        <p:tgtEl>
                                          <p:spTgt spid="33"/>
                                        </p:tgtEl>
                                        <p:attrNameLst>
                                          <p:attrName>ppt_x</p:attrName>
                                        </p:attrNameLst>
                                      </p:cBhvr>
                                      <p:tavLst>
                                        <p:tav tm="0">
                                          <p:val>
                                            <p:strVal val="#ppt_x"/>
                                          </p:val>
                                        </p:tav>
                                        <p:tav tm="100000">
                                          <p:val>
                                            <p:strVal val="#ppt_x"/>
                                          </p:val>
                                        </p:tav>
                                      </p:tavLst>
                                    </p:anim>
                                    <p:anim calcmode="lin" valueType="num">
                                      <p:cBhvr>
                                        <p:cTn id="46"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750"/>
                                        <p:tgtEl>
                                          <p:spTgt spid="31"/>
                                        </p:tgtEl>
                                      </p:cBhvr>
                                    </p:animEffect>
                                    <p:anim calcmode="lin" valueType="num">
                                      <p:cBhvr>
                                        <p:cTn id="52" dur="750" fill="hold"/>
                                        <p:tgtEl>
                                          <p:spTgt spid="31"/>
                                        </p:tgtEl>
                                        <p:attrNameLst>
                                          <p:attrName>ppt_x</p:attrName>
                                        </p:attrNameLst>
                                      </p:cBhvr>
                                      <p:tavLst>
                                        <p:tav tm="0">
                                          <p:val>
                                            <p:strVal val="#ppt_x"/>
                                          </p:val>
                                        </p:tav>
                                        <p:tav tm="100000">
                                          <p:val>
                                            <p:strVal val="#ppt_x"/>
                                          </p:val>
                                        </p:tav>
                                      </p:tavLst>
                                    </p:anim>
                                    <p:anim calcmode="lin" valueType="num">
                                      <p:cBhvr>
                                        <p:cTn id="53" dur="750" fill="hold"/>
                                        <p:tgtEl>
                                          <p:spTgt spid="3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750"/>
                                        <p:tgtEl>
                                          <p:spTgt spid="35"/>
                                        </p:tgtEl>
                                      </p:cBhvr>
                                    </p:animEffect>
                                    <p:anim calcmode="lin" valueType="num">
                                      <p:cBhvr>
                                        <p:cTn id="57" dur="750" fill="hold"/>
                                        <p:tgtEl>
                                          <p:spTgt spid="35"/>
                                        </p:tgtEl>
                                        <p:attrNameLst>
                                          <p:attrName>ppt_x</p:attrName>
                                        </p:attrNameLst>
                                      </p:cBhvr>
                                      <p:tavLst>
                                        <p:tav tm="0">
                                          <p:val>
                                            <p:strVal val="#ppt_x"/>
                                          </p:val>
                                        </p:tav>
                                        <p:tav tm="100000">
                                          <p:val>
                                            <p:strVal val="#ppt_x"/>
                                          </p:val>
                                        </p:tav>
                                      </p:tavLst>
                                    </p:anim>
                                    <p:anim calcmode="lin" valueType="num">
                                      <p:cBhvr>
                                        <p:cTn id="58" dur="7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41"/>
                                        </p:tgtEl>
                                      </p:cBhvr>
                                    </p:cmd>
                                  </p:childTnLst>
                                </p:cTn>
                              </p:par>
                              <p:par>
                                <p:cTn id="64" presetID="10" presetClass="entr" presetSubtype="0"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500"/>
                                        <p:tgtEl>
                                          <p:spTgt spid="40"/>
                                        </p:tgtEl>
                                      </p:cBhvr>
                                    </p:animEffect>
                                  </p:childTnLst>
                                </p:cTn>
                              </p:par>
                            </p:childTnLst>
                          </p:cTn>
                        </p:par>
                      </p:childTnLst>
                    </p:cTn>
                  </p:par>
                </p:childTnLst>
              </p:cTn>
              <p:nextCondLst>
                <p:cond evt="onClick" delay="0">
                  <p:tgtEl>
                    <p:spTgt spid="33"/>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8" fill="hold"/>
                                        <p:tgtEl>
                                          <p:spTgt spid="42"/>
                                        </p:tgtEl>
                                      </p:cBhvr>
                                    </p:cmd>
                                  </p:childTnLst>
                                </p:cTn>
                              </p:par>
                              <p:par>
                                <p:cTn id="72" presetID="10" presetClass="entr" presetSubtype="0" fill="hold"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childTnLst>
              </p:cTn>
              <p:nextCondLst>
                <p:cond evt="onClick" delay="0">
                  <p:tgtEl>
                    <p:spTgt spid="36"/>
                  </p:tgtEl>
                </p:cond>
              </p:nextCondLst>
            </p:seq>
            <p:seq concurrent="1" nextAc="seek">
              <p:cTn id="75" restart="whenNotActive" fill="hold" evtFilter="cancelBubble" nodeType="interactiveSeq">
                <p:stCondLst>
                  <p:cond evt="onClick" delay="0">
                    <p:tgtEl>
                      <p:spTgt spid="34"/>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44"/>
                                        </p:tgtEl>
                                      </p:cBhvr>
                                    </p:cmd>
                                  </p:childTnLst>
                                </p:cTn>
                              </p:par>
                              <p:par>
                                <p:cTn id="80" presetID="10" presetClass="entr" presetSubtype="0" fill="hold"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childTnLst>
                          </p:cTn>
                        </p:par>
                      </p:childTnLst>
                    </p:cTn>
                  </p:par>
                </p:childTnLst>
              </p:cTn>
              <p:nextCondLst>
                <p:cond evt="onClick" delay="0">
                  <p:tgtEl>
                    <p:spTgt spid="34"/>
                  </p:tgtEl>
                </p:cond>
              </p:nextCondLst>
            </p:seq>
            <p:seq concurrent="1" nextAc="seek">
              <p:cTn id="83" restart="whenNotActive" fill="hold" evtFilter="cancelBubble" nodeType="interactiveSeq">
                <p:stCondLst>
                  <p:cond evt="onClick" delay="0">
                    <p:tgtEl>
                      <p:spTgt spid="35"/>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43"/>
                                        </p:tgtEl>
                                      </p:cBhvr>
                                    </p:cmd>
                                  </p:childTnLst>
                                </p:cTn>
                              </p:par>
                              <p:par>
                                <p:cTn id="88" presetID="10" presetClass="entr" presetSubtype="0"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childTnLst>
                          </p:cTn>
                        </p:par>
                      </p:childTnLst>
                    </p:cTn>
                  </p:par>
                </p:childTnLst>
              </p:cTn>
              <p:nextCondLst>
                <p:cond evt="onClick" delay="0">
                  <p:tgtEl>
                    <p:spTgt spid="35"/>
                  </p:tgtEl>
                </p:cond>
              </p:nextCondLst>
            </p:seq>
            <p:seq concurrent="1" nextAc="seek">
              <p:cTn id="91" restart="whenNotActive" fill="hold" evtFilter="cancelBubble" nodeType="interactiveSeq">
                <p:stCondLst>
                  <p:cond evt="onClick" delay="0">
                    <p:tgtEl>
                      <p:spTgt spid="40"/>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40"/>
                                        </p:tgtEl>
                                      </p:cBhvr>
                                    </p:animEffect>
                                    <p:set>
                                      <p:cBhvr>
                                        <p:cTn id="9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audio>
              <p:cMediaNode vol="80000">
                <p:cTn id="97" fill="hold" display="0">
                  <p:stCondLst>
                    <p:cond delay="indefinite"/>
                  </p:stCondLst>
                  <p:endCondLst>
                    <p:cond evt="onStopAudio" delay="0">
                      <p:tgtEl>
                        <p:sldTgt/>
                      </p:tgtEl>
                    </p:cond>
                  </p:endCondLst>
                </p:cTn>
                <p:tgtEl>
                  <p:spTgt spid="41"/>
                </p:tgtEl>
              </p:cMediaNode>
            </p:audio>
            <p:audio>
              <p:cMediaNode vol="80000">
                <p:cTn id="98" fill="hold" display="0">
                  <p:stCondLst>
                    <p:cond delay="indefinite"/>
                  </p:stCondLst>
                  <p:endCondLst>
                    <p:cond evt="onStopAudio" delay="0">
                      <p:tgtEl>
                        <p:sldTgt/>
                      </p:tgtEl>
                    </p:cond>
                  </p:endCondLst>
                </p:cTn>
                <p:tgtEl>
                  <p:spTgt spid="42"/>
                </p:tgtEl>
              </p:cMediaNode>
            </p:audio>
            <p:audio>
              <p:cMediaNode vol="80000">
                <p:cTn id="99" fill="hold" display="0">
                  <p:stCondLst>
                    <p:cond delay="indefinite"/>
                  </p:stCondLst>
                  <p:endCondLst>
                    <p:cond evt="onStopAudio" delay="0">
                      <p:tgtEl>
                        <p:sldTgt/>
                      </p:tgtEl>
                    </p:cond>
                  </p:endCondLst>
                </p:cTn>
                <p:tgtEl>
                  <p:spTgt spid="43"/>
                </p:tgtEl>
              </p:cMediaNode>
            </p:audio>
            <p:audio>
              <p:cMediaNode vol="80000">
                <p:cTn id="100" fill="hold" display="0">
                  <p:stCondLst>
                    <p:cond delay="indefinite"/>
                  </p:stCondLst>
                  <p:endCondLst>
                    <p:cond evt="onStopAudio" delay="0">
                      <p:tgtEl>
                        <p:sldTgt/>
                      </p:tgtEl>
                    </p:cond>
                  </p:endCondLst>
                </p:cTn>
                <p:tgtEl>
                  <p:spTgt spid="44"/>
                </p:tgtEl>
              </p:cMediaNode>
            </p:audio>
          </p:childTnLst>
        </p:cTn>
      </p:par>
    </p:tnLst>
    <p:bldLst>
      <p:bldP spid="27" grpId="0" animBg="1"/>
      <p:bldP spid="28" grpId="0"/>
      <p:bldP spid="29" grpId="0" animBg="1"/>
      <p:bldP spid="30" grpId="0" animBg="1"/>
      <p:bldP spid="31" grpId="0" animBg="1"/>
      <p:bldP spid="32" grpId="0" animBg="1"/>
      <p:bldP spid="33" grpId="0"/>
      <p:bldP spid="34" grpId="0"/>
      <p:bldP spid="35" grpId="0"/>
      <p:bldP spid="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7A6B9AB-14D1-48A6-B128-E304FFCE07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999" y="-20503"/>
            <a:ext cx="1065530" cy="1215797"/>
          </a:xfrm>
          <a:prstGeom prst="rect">
            <a:avLst/>
          </a:prstGeom>
        </p:spPr>
      </p:pic>
      <p:pic>
        <p:nvPicPr>
          <p:cNvPr id="10" name="图片 9">
            <a:extLst>
              <a:ext uri="{FF2B5EF4-FFF2-40B4-BE49-F238E27FC236}">
                <a16:creationId xmlns:a16="http://schemas.microsoft.com/office/drawing/2014/main" xmlns="" id="{962B5588-7B01-4873-B494-4E2DF59347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57784" y="964393"/>
            <a:ext cx="1052359" cy="818147"/>
          </a:xfrm>
          <a:prstGeom prst="rect">
            <a:avLst/>
          </a:prstGeom>
        </p:spPr>
      </p:pic>
      <p:pic>
        <p:nvPicPr>
          <p:cNvPr id="3" name="Picture 2"/>
          <p:cNvPicPr>
            <a:picLocks noChangeAspect="1"/>
          </p:cNvPicPr>
          <p:nvPr/>
        </p:nvPicPr>
        <p:blipFill>
          <a:blip r:embed="rId5"/>
          <a:stretch>
            <a:fillRect/>
          </a:stretch>
        </p:blipFill>
        <p:spPr>
          <a:xfrm>
            <a:off x="2012033" y="1782540"/>
            <a:ext cx="9121867" cy="1781852"/>
          </a:xfrm>
          <a:prstGeom prst="rect">
            <a:avLst/>
          </a:prstGeom>
        </p:spPr>
      </p:pic>
    </p:spTree>
    <p:extLst>
      <p:ext uri="{BB962C8B-B14F-4D97-AF65-F5344CB8AC3E}">
        <p14:creationId xmlns:p14="http://schemas.microsoft.com/office/powerpoint/2010/main" val="827599095"/>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7A6B9AB-14D1-48A6-B128-E304FFCE07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999" y="-20503"/>
            <a:ext cx="1065530" cy="1215797"/>
          </a:xfrm>
          <a:prstGeom prst="rect">
            <a:avLst/>
          </a:prstGeom>
        </p:spPr>
      </p:pic>
      <p:pic>
        <p:nvPicPr>
          <p:cNvPr id="10" name="图片 9">
            <a:extLst>
              <a:ext uri="{FF2B5EF4-FFF2-40B4-BE49-F238E27FC236}">
                <a16:creationId xmlns:a16="http://schemas.microsoft.com/office/drawing/2014/main" xmlns="" id="{962B5588-7B01-4873-B494-4E2DF59347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57784" y="964393"/>
            <a:ext cx="1052359" cy="818147"/>
          </a:xfrm>
          <a:prstGeom prst="rect">
            <a:avLst/>
          </a:prstGeom>
        </p:spPr>
      </p:pic>
      <p:sp>
        <p:nvSpPr>
          <p:cNvPr id="2" name="Rectangle 1"/>
          <p:cNvSpPr/>
          <p:nvPr/>
        </p:nvSpPr>
        <p:spPr>
          <a:xfrm>
            <a:off x="504967" y="372243"/>
            <a:ext cx="11218459" cy="6124754"/>
          </a:xfrm>
          <a:prstGeom prst="rect">
            <a:avLst/>
          </a:prstGeom>
          <a:solidFill>
            <a:schemeClr val="bg1"/>
          </a:solidFill>
        </p:spPr>
        <p:txBody>
          <a:bodyPr wrap="square">
            <a:spAutoFit/>
          </a:bodyPr>
          <a:lstStyle/>
          <a:p>
            <a:pPr algn="just"/>
            <a:r>
              <a:rPr lang="vi-VN" sz="2800" dirty="0" smtClean="0">
                <a:latin typeface="+mj-lt"/>
              </a:rPr>
              <a:t>        Bài </a:t>
            </a:r>
            <a:r>
              <a:rPr lang="vi-VN" sz="2800" dirty="0">
                <a:latin typeface="+mj-lt"/>
              </a:rPr>
              <a:t>thơ “Gặp lá cơm nếp” của tác giả Thanh Thảo khắc hoạ hình ảnh người mẹ tần tảo trong kí ức của người con xa quê. Tác phẩm thể hiện nỗi nhớ thương với người mẹ già và quê hương đất nước. Với thể thơ năm chữ khá ngắn gọn, tác giả như kể lại câu chuyện của người con “xa nhà đã mấy năm”. Khi gặp lại lá cơm nếp, người con lại thèm bát xôi của mùa gặt, thấy như khói đang bay ngang tầm mắt và cảm nhận được mùi xôi lạ lùng. Cảm giác lạ lùng đó nhưng thật ra lại rất đỗi thân quen. Sau đó, trong suy nghĩ của người con hiện lên hình ảnh mẹ già bên bếp củi, người thổi cơm nếp không phải ai khác mà “phải” là mẹ. </a:t>
            </a:r>
            <a:r>
              <a:rPr lang="vi-VN" sz="2800" dirty="0" smtClean="0">
                <a:latin typeface="+mj-lt"/>
              </a:rPr>
              <a:t>Mẹ chính là người đã đi nhặt từng chiếc lá về để đun lên nồi cơm nếp thơm lừng, con đường con đi lúc này luôn thoang thoảng mùi hương đó. Mùi hương này không phải là mùi hương bình thường của hoa thơm, trái ngọt mà được tác giả nâng lên thành “mùi vị quê hương”. Từ “Ôi” đã cho thấy sự xúc động và trân trọng của tác giả dành cho mẹ, cũng như thức quà mẹ làm. Có thể nói, tình yêu mẹ được tác giả hoà quyện vào</a:t>
            </a:r>
            <a:endParaRPr lang="en-US" sz="2800" dirty="0">
              <a:latin typeface="+mj-lt"/>
            </a:endParaRPr>
          </a:p>
        </p:txBody>
      </p:sp>
    </p:spTree>
    <p:extLst>
      <p:ext uri="{BB962C8B-B14F-4D97-AF65-F5344CB8AC3E}">
        <p14:creationId xmlns:p14="http://schemas.microsoft.com/office/powerpoint/2010/main" val="3068660097"/>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7A6B9AB-14D1-48A6-B128-E304FFCE07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999" y="-20503"/>
            <a:ext cx="1065530" cy="1215797"/>
          </a:xfrm>
          <a:prstGeom prst="rect">
            <a:avLst/>
          </a:prstGeom>
        </p:spPr>
      </p:pic>
      <p:pic>
        <p:nvPicPr>
          <p:cNvPr id="10" name="图片 9">
            <a:extLst>
              <a:ext uri="{FF2B5EF4-FFF2-40B4-BE49-F238E27FC236}">
                <a16:creationId xmlns:a16="http://schemas.microsoft.com/office/drawing/2014/main" xmlns="" id="{962B5588-7B01-4873-B494-4E2DF59347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57784" y="964393"/>
            <a:ext cx="1052359" cy="818147"/>
          </a:xfrm>
          <a:prstGeom prst="rect">
            <a:avLst/>
          </a:prstGeom>
        </p:spPr>
      </p:pic>
      <p:sp>
        <p:nvSpPr>
          <p:cNvPr id="2" name="Rectangle 1"/>
          <p:cNvSpPr/>
          <p:nvPr/>
        </p:nvSpPr>
        <p:spPr>
          <a:xfrm>
            <a:off x="504967" y="399539"/>
            <a:ext cx="11218459" cy="6124754"/>
          </a:xfrm>
          <a:prstGeom prst="rect">
            <a:avLst/>
          </a:prstGeom>
          <a:solidFill>
            <a:schemeClr val="bg1"/>
          </a:solidFill>
        </p:spPr>
        <p:txBody>
          <a:bodyPr wrap="square">
            <a:spAutoFit/>
          </a:bodyPr>
          <a:lstStyle/>
          <a:p>
            <a:pPr algn="just"/>
            <a:r>
              <a:rPr lang="vi-VN" sz="2800" dirty="0" smtClean="0">
                <a:solidFill>
                  <a:prstClr val="black"/>
                </a:solidFill>
                <a:latin typeface="Times New Roman" panose="02020603050405020304" pitchFamily="18" charset="0"/>
              </a:rPr>
              <a:t>tình </a:t>
            </a:r>
            <a:r>
              <a:rPr lang="vi-VN" sz="2800" dirty="0">
                <a:solidFill>
                  <a:prstClr val="black"/>
                </a:solidFill>
                <a:latin typeface="Times New Roman" panose="02020603050405020304" pitchFamily="18" charset="0"/>
              </a:rPr>
              <a:t>yêu quê hương đất nước qua hai dòng thơ: “Mẹ già và đất nước/Chia đều nỗi nhớ thương.” Bên cạnh nội dung, nghệ thuật của bài thơ cũng khá đặc sắc: vần liền, nhịp thơ 2/3, 3/2 tạo nên sự nhịp nhàng, uyển chuyển cho câu chuyện, cũng như cảm xúc mà tác gỉa muốn gửi gắm. Ngoài ra, ở hai câu thơ cuối, biện pháp nhân hoá “Cây nhỏ rừng Trường Sơn/ Hiểu lòng nên thơm mãi …”, có tác dụng tạo điểm nhấn, làm nổi bật lên cảm xúc nhớ thương của người con. Bài thơ đã thể hiện được dòng cảm xúc nhớ thương của người con xa quê thông qua sự gặp gỡ với lá cơm nếp, từ đó tác giả gửi gắm tình yêu gia đình, yêu quê hương đất nước sâu nặng</a:t>
            </a:r>
            <a:r>
              <a:rPr lang="vi-VN" sz="2800" dirty="0" smtClean="0">
                <a:solidFill>
                  <a:prstClr val="black"/>
                </a:solidFill>
                <a:latin typeface="Times New Roman" panose="02020603050405020304" pitchFamily="18" charset="0"/>
              </a:rPr>
              <a:t>.</a:t>
            </a:r>
          </a:p>
          <a:p>
            <a:pPr algn="just"/>
            <a:endParaRPr lang="vi-VN" sz="2800" dirty="0">
              <a:solidFill>
                <a:prstClr val="black"/>
              </a:solidFill>
              <a:latin typeface="Times New Roman" panose="02020603050405020304" pitchFamily="18" charset="0"/>
            </a:endParaRPr>
          </a:p>
          <a:p>
            <a:pPr algn="just"/>
            <a:endParaRPr lang="vi-VN" sz="2800" dirty="0" smtClean="0">
              <a:solidFill>
                <a:prstClr val="black"/>
              </a:solidFill>
              <a:latin typeface="Times New Roman" panose="02020603050405020304" pitchFamily="18" charset="0"/>
            </a:endParaRPr>
          </a:p>
          <a:p>
            <a:pPr algn="just"/>
            <a:endParaRPr lang="vi-VN" sz="2800" dirty="0">
              <a:solidFill>
                <a:prstClr val="black"/>
              </a:solidFill>
              <a:latin typeface="Times New Roman" panose="02020603050405020304" pitchFamily="18" charset="0"/>
            </a:endParaRPr>
          </a:p>
          <a:p>
            <a:pPr algn="just"/>
            <a:endParaRPr lang="vi-VN" sz="2800" dirty="0" smtClean="0">
              <a:solidFill>
                <a:prstClr val="black"/>
              </a:solidFill>
              <a:latin typeface="Times New Roman" panose="02020603050405020304" pitchFamily="18" charset="0"/>
            </a:endParaRPr>
          </a:p>
          <a:p>
            <a:pPr algn="just"/>
            <a:endParaRPr lang="en-US" sz="2800" dirty="0">
              <a:solidFill>
                <a:prstClr val="black"/>
              </a:solidFill>
              <a:latin typeface="等线 Light" panose="020F0302020204030204"/>
            </a:endParaRPr>
          </a:p>
        </p:txBody>
      </p:sp>
    </p:spTree>
    <p:extLst>
      <p:ext uri="{BB962C8B-B14F-4D97-AF65-F5344CB8AC3E}">
        <p14:creationId xmlns:p14="http://schemas.microsoft.com/office/powerpoint/2010/main" val="2967487134"/>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380698" y="346881"/>
            <a:ext cx="6858000" cy="210070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250522" y="720159"/>
            <a:ext cx="5206568" cy="1569660"/>
          </a:xfrm>
          <a:prstGeom prst="rect">
            <a:avLst/>
          </a:prstGeom>
          <a:noFill/>
        </p:spPr>
        <p:txBody>
          <a:bodyPr wrap="square" rtlCol="0">
            <a:spAutoFit/>
          </a:bodyPr>
          <a:lstStyle/>
          <a:p>
            <a:pPr algn="ctr"/>
            <a:r>
              <a:rPr lang="en-US" sz="3200" dirty="0" smtClean="0">
                <a:solidFill>
                  <a:prstClr val="black"/>
                </a:solidFill>
                <a:latin typeface="Times New Roman" pitchFamily="18" charset="0"/>
                <a:cs typeface="Times New Roman" pitchFamily="18" charset="0"/>
              </a:rPr>
              <a:t>THƠ NĂM CHỮ THƯỜNG NGẮT NHỊP NHƯ THẾ NÀO?</a:t>
            </a:r>
            <a:endParaRPr lang="en-US" sz="3200" dirty="0">
              <a:solidFill>
                <a:prstClr val="black"/>
              </a:solidFill>
              <a:latin typeface="Times New Roman" pitchFamily="18" charset="0"/>
              <a:cs typeface="Times New Roman" pitchFamily="18" charset="0"/>
            </a:endParaRPr>
          </a:p>
        </p:txBody>
      </p:sp>
      <p:sp>
        <p:nvSpPr>
          <p:cNvPr id="4" name="Rounded Rectangle 3"/>
          <p:cNvSpPr/>
          <p:nvPr/>
        </p:nvSpPr>
        <p:spPr>
          <a:xfrm>
            <a:off x="4741975" y="2642398"/>
            <a:ext cx="2854905" cy="11319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1380697" y="3976746"/>
            <a:ext cx="2988761" cy="105927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4769861" y="3976746"/>
            <a:ext cx="2854905" cy="105927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1387624" y="2666702"/>
            <a:ext cx="2988761" cy="11319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4777479" y="2642061"/>
            <a:ext cx="2768672" cy="1015663"/>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smtClean="0">
                <a:solidFill>
                  <a:prstClr val="black"/>
                </a:solidFill>
                <a:latin typeface="Times New Roman" pitchFamily="18" charset="0"/>
                <a:cs typeface="Times New Roman" pitchFamily="18" charset="0"/>
              </a:rPr>
              <a:t>2/3;3/2;1/4; 4/1</a:t>
            </a:r>
            <a:endParaRPr lang="en-US" sz="3000" dirty="0">
              <a:solidFill>
                <a:prstClr val="black"/>
              </a:solidFill>
              <a:latin typeface="Times New Roman" pitchFamily="18" charset="0"/>
              <a:cs typeface="Times New Roman" pitchFamily="18" charset="0"/>
            </a:endParaRPr>
          </a:p>
        </p:txBody>
      </p:sp>
      <p:sp>
        <p:nvSpPr>
          <p:cNvPr id="9" name="TextBox 8"/>
          <p:cNvSpPr txBox="1"/>
          <p:nvPr/>
        </p:nvSpPr>
        <p:spPr>
          <a:xfrm>
            <a:off x="1541577" y="2688834"/>
            <a:ext cx="2870312"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smtClean="0">
                <a:solidFill>
                  <a:prstClr val="black"/>
                </a:solidFill>
                <a:latin typeface="Times New Roman" pitchFamily="18" charset="0"/>
                <a:cs typeface="Times New Roman" pitchFamily="18" charset="0"/>
              </a:rPr>
              <a:t>2/2; 1/4; 4/1</a:t>
            </a:r>
            <a:endParaRPr lang="en-US" sz="3000" dirty="0">
              <a:solidFill>
                <a:prstClr val="black"/>
              </a:solidFill>
              <a:latin typeface="Times New Roman" pitchFamily="18" charset="0"/>
              <a:cs typeface="Times New Roman" pitchFamily="18" charset="0"/>
            </a:endParaRPr>
          </a:p>
        </p:txBody>
      </p:sp>
      <p:sp>
        <p:nvSpPr>
          <p:cNvPr id="10" name="TextBox 9"/>
          <p:cNvSpPr txBox="1"/>
          <p:nvPr/>
        </p:nvSpPr>
        <p:spPr>
          <a:xfrm>
            <a:off x="4835926" y="4120529"/>
            <a:ext cx="2621163"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D: </a:t>
            </a:r>
            <a:r>
              <a:rPr lang="en-US" sz="3000" dirty="0" smtClean="0">
                <a:solidFill>
                  <a:prstClr val="black"/>
                </a:solidFill>
                <a:latin typeface="Times New Roman" pitchFamily="18" charset="0"/>
                <a:cs typeface="Times New Roman" pitchFamily="18" charset="0"/>
              </a:rPr>
              <a:t>3/1; 3/2; 2/3</a:t>
            </a:r>
            <a:endParaRPr lang="en-US" sz="3000" dirty="0">
              <a:solidFill>
                <a:prstClr val="black"/>
              </a:solidFill>
              <a:latin typeface="Times New Roman" pitchFamily="18" charset="0"/>
              <a:cs typeface="Times New Roman" pitchFamily="18" charset="0"/>
            </a:endParaRPr>
          </a:p>
        </p:txBody>
      </p:sp>
      <p:sp>
        <p:nvSpPr>
          <p:cNvPr id="11" name="TextBox 10"/>
          <p:cNvSpPr txBox="1"/>
          <p:nvPr/>
        </p:nvSpPr>
        <p:spPr>
          <a:xfrm>
            <a:off x="1691229" y="4140355"/>
            <a:ext cx="2569660"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C: </a:t>
            </a:r>
            <a:r>
              <a:rPr lang="en-US" sz="3000" dirty="0" smtClean="0">
                <a:solidFill>
                  <a:prstClr val="black"/>
                </a:solidFill>
                <a:latin typeface="Times New Roman" pitchFamily="18" charset="0"/>
                <a:cs typeface="Times New Roman" pitchFamily="18" charset="0"/>
              </a:rPr>
              <a:t>1/3; 3/1; 2/2</a:t>
            </a:r>
            <a:endParaRPr lang="en-US" sz="30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009017" y="2033645"/>
            <a:ext cx="1562100" cy="1705687"/>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749864" y="3330337"/>
            <a:ext cx="1562100" cy="1705687"/>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000291" y="3387981"/>
            <a:ext cx="1562100" cy="1705687"/>
          </a:xfrm>
          <a:prstGeom prst="rect">
            <a:avLst/>
          </a:prstGeom>
        </p:spPr>
      </p:pic>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2454411" y="1263220"/>
            <a:ext cx="4289715" cy="5070764"/>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8257" y="440398"/>
            <a:ext cx="609600" cy="609600"/>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85016" y="1424045"/>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85016" y="3953771"/>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38257" y="2617448"/>
            <a:ext cx="609600" cy="609600"/>
          </a:xfrm>
          <a:prstGeom prst="rect">
            <a:avLst/>
          </a:prstGeom>
        </p:spPr>
      </p:pic>
      <p:pic>
        <p:nvPicPr>
          <p:cNvPr id="20" name="Picture 19"/>
          <p:cNvPicPr>
            <a:picLocks noChangeAspect="1"/>
          </p:cNvPicPr>
          <p:nvPr/>
        </p:nvPicPr>
        <p:blipFill>
          <a:blip r:embed="rId11" cstate="print">
            <a:extLst>
              <a:ext uri="{BEBA8EAE-BF5A-486C-A8C5-ECC9F3942E4B}">
                <a14:imgProps xmlns:a14="http://schemas.microsoft.com/office/drawing/2010/main">
                  <a14:imgLayer r:embed="rId12">
                    <a14:imgEffect>
                      <a14:backgroundRemoval t="2961" b="96382" l="6667" r="93667"/>
                    </a14:imgEffect>
                  </a14:imgLayer>
                </a14:imgProps>
              </a:ext>
              <a:ext uri="{28A0092B-C50C-407E-A947-70E740481C1C}">
                <a14:useLocalDpi xmlns:a14="http://schemas.microsoft.com/office/drawing/2010/main" val="0"/>
              </a:ext>
            </a:extLst>
          </a:blip>
          <a:stretch>
            <a:fillRect/>
          </a:stretch>
        </p:blipFill>
        <p:spPr>
          <a:xfrm>
            <a:off x="8478375" y="2033645"/>
            <a:ext cx="2831882" cy="4782734"/>
          </a:xfrm>
          <a:prstGeom prst="rect">
            <a:avLst/>
          </a:prstGeom>
        </p:spPr>
      </p:pic>
    </p:spTree>
    <p:extLst>
      <p:ext uri="{BB962C8B-B14F-4D97-AF65-F5344CB8AC3E}">
        <p14:creationId xmlns:p14="http://schemas.microsoft.com/office/powerpoint/2010/main" val="250896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750"/>
                                        <p:tgtEl>
                                          <p:spTgt spid="4"/>
                                        </p:tgtEl>
                                      </p:cBhvr>
                                    </p:animEffect>
                                    <p:anim calcmode="lin" valueType="num">
                                      <p:cBhvr>
                                        <p:cTn id="28" dur="750" fill="hold"/>
                                        <p:tgtEl>
                                          <p:spTgt spid="4"/>
                                        </p:tgtEl>
                                        <p:attrNameLst>
                                          <p:attrName>ppt_x</p:attrName>
                                        </p:attrNameLst>
                                      </p:cBhvr>
                                      <p:tavLst>
                                        <p:tav tm="0">
                                          <p:val>
                                            <p:strVal val="#ppt_x"/>
                                          </p:val>
                                        </p:tav>
                                        <p:tav tm="100000">
                                          <p:val>
                                            <p:strVal val="#ppt_x"/>
                                          </p:val>
                                        </p:tav>
                                      </p:tavLst>
                                    </p:anim>
                                    <p:anim calcmode="lin" valueType="num">
                                      <p:cBhvr>
                                        <p:cTn id="29" dur="75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750"/>
                                        <p:tgtEl>
                                          <p:spTgt spid="8"/>
                                        </p:tgtEl>
                                      </p:cBhvr>
                                    </p:animEffect>
                                    <p:anim calcmode="lin" valueType="num">
                                      <p:cBhvr>
                                        <p:cTn id="33" dur="750" fill="hold"/>
                                        <p:tgtEl>
                                          <p:spTgt spid="8"/>
                                        </p:tgtEl>
                                        <p:attrNameLst>
                                          <p:attrName>ppt_x</p:attrName>
                                        </p:attrNameLst>
                                      </p:cBhvr>
                                      <p:tavLst>
                                        <p:tav tm="0">
                                          <p:val>
                                            <p:strVal val="#ppt_x"/>
                                          </p:val>
                                        </p:tav>
                                        <p:tav tm="100000">
                                          <p:val>
                                            <p:strVal val="#ppt_x"/>
                                          </p:val>
                                        </p:tav>
                                      </p:tavLst>
                                    </p:anim>
                                    <p:anim calcmode="lin" valueType="num">
                                      <p:cBhvr>
                                        <p:cTn id="3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750"/>
                                        <p:tgtEl>
                                          <p:spTgt spid="5"/>
                                        </p:tgtEl>
                                      </p:cBhvr>
                                    </p:animEffect>
                                    <p:anim calcmode="lin" valueType="num">
                                      <p:cBhvr>
                                        <p:cTn id="40" dur="750" fill="hold"/>
                                        <p:tgtEl>
                                          <p:spTgt spid="5"/>
                                        </p:tgtEl>
                                        <p:attrNameLst>
                                          <p:attrName>ppt_x</p:attrName>
                                        </p:attrNameLst>
                                      </p:cBhvr>
                                      <p:tavLst>
                                        <p:tav tm="0">
                                          <p:val>
                                            <p:strVal val="#ppt_x"/>
                                          </p:val>
                                        </p:tav>
                                        <p:tav tm="100000">
                                          <p:val>
                                            <p:strVal val="#ppt_x"/>
                                          </p:val>
                                        </p:tav>
                                      </p:tavLst>
                                    </p:anim>
                                    <p:anim calcmode="lin" valueType="num">
                                      <p:cBhvr>
                                        <p:cTn id="41" dur="75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750"/>
                                        <p:tgtEl>
                                          <p:spTgt spid="11"/>
                                        </p:tgtEl>
                                      </p:cBhvr>
                                    </p:animEffect>
                                    <p:anim calcmode="lin" valueType="num">
                                      <p:cBhvr>
                                        <p:cTn id="45" dur="750" fill="hold"/>
                                        <p:tgtEl>
                                          <p:spTgt spid="11"/>
                                        </p:tgtEl>
                                        <p:attrNameLst>
                                          <p:attrName>ppt_x</p:attrName>
                                        </p:attrNameLst>
                                      </p:cBhvr>
                                      <p:tavLst>
                                        <p:tav tm="0">
                                          <p:val>
                                            <p:strVal val="#ppt_x"/>
                                          </p:val>
                                        </p:tav>
                                        <p:tav tm="100000">
                                          <p:val>
                                            <p:strVal val="#ppt_x"/>
                                          </p:val>
                                        </p:tav>
                                      </p:tavLst>
                                    </p:anim>
                                    <p:anim calcmode="lin" valueType="num">
                                      <p:cBhvr>
                                        <p:cTn id="46"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750"/>
                                        <p:tgtEl>
                                          <p:spTgt spid="6"/>
                                        </p:tgtEl>
                                      </p:cBhvr>
                                    </p:animEffect>
                                    <p:anim calcmode="lin" valueType="num">
                                      <p:cBhvr>
                                        <p:cTn id="52" dur="750" fill="hold"/>
                                        <p:tgtEl>
                                          <p:spTgt spid="6"/>
                                        </p:tgtEl>
                                        <p:attrNameLst>
                                          <p:attrName>ppt_x</p:attrName>
                                        </p:attrNameLst>
                                      </p:cBhvr>
                                      <p:tavLst>
                                        <p:tav tm="0">
                                          <p:val>
                                            <p:strVal val="#ppt_x"/>
                                          </p:val>
                                        </p:tav>
                                        <p:tav tm="100000">
                                          <p:val>
                                            <p:strVal val="#ppt_x"/>
                                          </p:val>
                                        </p:tav>
                                      </p:tavLst>
                                    </p:anim>
                                    <p:anim calcmode="lin" valueType="num">
                                      <p:cBhvr>
                                        <p:cTn id="53" dur="75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750"/>
                                        <p:tgtEl>
                                          <p:spTgt spid="10"/>
                                        </p:tgtEl>
                                      </p:cBhvr>
                                    </p:animEffect>
                                    <p:anim calcmode="lin" valueType="num">
                                      <p:cBhvr>
                                        <p:cTn id="57" dur="750" fill="hold"/>
                                        <p:tgtEl>
                                          <p:spTgt spid="10"/>
                                        </p:tgtEl>
                                        <p:attrNameLst>
                                          <p:attrName>ppt_x</p:attrName>
                                        </p:attrNameLst>
                                      </p:cBhvr>
                                      <p:tavLst>
                                        <p:tav tm="0">
                                          <p:val>
                                            <p:strVal val="#ppt_x"/>
                                          </p:val>
                                        </p:tav>
                                        <p:tav tm="100000">
                                          <p:val>
                                            <p:strVal val="#ppt_x"/>
                                          </p:val>
                                        </p:tav>
                                      </p:tavLst>
                                    </p:anim>
                                    <p:anim calcmode="lin" valueType="num">
                                      <p:cBhvr>
                                        <p:cTn id="58"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16"/>
                                        </p:tgtEl>
                                      </p:cBhvr>
                                    </p:cmd>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8" fill="hold"/>
                                        <p:tgtEl>
                                          <p:spTgt spid="17"/>
                                        </p:tgtEl>
                                      </p:cBhvr>
                                    </p:cmd>
                                  </p:childTnLst>
                                </p:cTn>
                              </p:par>
                              <p:par>
                                <p:cTn id="72" presetID="10"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19"/>
                                        </p:tgtEl>
                                      </p:cBhvr>
                                    </p:cmd>
                                  </p:childTnLst>
                                </p:cTn>
                              </p:par>
                              <p:par>
                                <p:cTn id="80" presetID="10"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childTnLst>
                    </p:cTn>
                  </p:par>
                </p:childTnLst>
              </p:cTn>
              <p:nextCondLst>
                <p:cond evt="onClick" delay="0">
                  <p:tgtEl>
                    <p:spTgt spid="9"/>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18"/>
                                        </p:tgtEl>
                                      </p:cBhvr>
                                    </p:cmd>
                                  </p:childTnLst>
                                </p:cTn>
                              </p:par>
                              <p:par>
                                <p:cTn id="88" presetID="10" presetClass="entr" presetSubtype="0" fill="hold"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500"/>
                                        <p:tgtEl>
                                          <p:spTgt spid="13"/>
                                        </p:tgtEl>
                                      </p:cBhvr>
                                    </p:animEffect>
                                  </p:childTnLst>
                                </p:cTn>
                              </p:par>
                            </p:childTnLst>
                          </p:cTn>
                        </p:par>
                      </p:childTnLst>
                    </p:cTn>
                  </p:par>
                </p:childTnLst>
              </p:cTn>
              <p:nextCondLst>
                <p:cond evt="onClick" delay="0">
                  <p:tgtEl>
                    <p:spTgt spid="10"/>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97" fill="hold" display="0">
                  <p:stCondLst>
                    <p:cond delay="indefinite"/>
                  </p:stCondLst>
                  <p:endCondLst>
                    <p:cond evt="onStopAudio" delay="0">
                      <p:tgtEl>
                        <p:sldTgt/>
                      </p:tgtEl>
                    </p:cond>
                  </p:endCondLst>
                </p:cTn>
                <p:tgtEl>
                  <p:spTgt spid="16"/>
                </p:tgtEl>
              </p:cMediaNode>
            </p:audio>
            <p:audio>
              <p:cMediaNode vol="80000">
                <p:cTn id="98" fill="hold" display="0">
                  <p:stCondLst>
                    <p:cond delay="indefinite"/>
                  </p:stCondLst>
                  <p:endCondLst>
                    <p:cond evt="onStopAudio" delay="0">
                      <p:tgtEl>
                        <p:sldTgt/>
                      </p:tgtEl>
                    </p:cond>
                  </p:endCondLst>
                </p:cTn>
                <p:tgtEl>
                  <p:spTgt spid="17"/>
                </p:tgtEl>
              </p:cMediaNode>
            </p:audio>
            <p:audio>
              <p:cMediaNode vol="80000">
                <p:cTn id="99" fill="hold" display="0">
                  <p:stCondLst>
                    <p:cond delay="indefinite"/>
                  </p:stCondLst>
                  <p:endCondLst>
                    <p:cond evt="onStopAudio" delay="0">
                      <p:tgtEl>
                        <p:sldTgt/>
                      </p:tgtEl>
                    </p:cond>
                  </p:endCondLst>
                </p:cTn>
                <p:tgtEl>
                  <p:spTgt spid="18"/>
                </p:tgtEl>
              </p:cMediaNode>
            </p:audio>
            <p:audio>
              <p:cMediaNode vol="80000">
                <p:cTn id="100" fill="hold" display="0">
                  <p:stCondLst>
                    <p:cond delay="indefinite"/>
                  </p:stCondLst>
                  <p:endCondLst>
                    <p:cond evt="onStopAudio" delay="0">
                      <p:tgtEl>
                        <p:sldTgt/>
                      </p:tgtEl>
                    </p:cond>
                  </p:endCondLst>
                </p:cTn>
                <p:tgtEl>
                  <p:spTgt spid="19"/>
                </p:tgtEl>
              </p:cMediaNode>
            </p:audio>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653654" y="374175"/>
            <a:ext cx="6858000" cy="2100709"/>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266756" y="467692"/>
            <a:ext cx="5955603" cy="2062103"/>
          </a:xfrm>
          <a:prstGeom prst="rect">
            <a:avLst/>
          </a:prstGeom>
          <a:noFill/>
        </p:spPr>
        <p:txBody>
          <a:bodyPr wrap="square" rtlCol="0">
            <a:spAutoFit/>
          </a:bodyPr>
          <a:lstStyle/>
          <a:p>
            <a:pPr algn="ctr"/>
            <a:r>
              <a:rPr lang="en-US" sz="3200" dirty="0" smtClean="0">
                <a:solidFill>
                  <a:prstClr val="black"/>
                </a:solidFill>
                <a:latin typeface="Times New Roman" pitchFamily="18" charset="0"/>
                <a:cs typeface="Times New Roman" pitchFamily="18" charset="0"/>
              </a:rPr>
              <a:t>BÀI THƠ “ĐỒNG DAO MÙA XUÂN”- NGUYỄN KHOA ĐIỀM, ĐƯỢC SÁNG TÁC THEO THỂ THƠ GÌ?</a:t>
            </a:r>
            <a:endParaRPr lang="en-US" sz="3200" dirty="0">
              <a:solidFill>
                <a:prstClr val="black"/>
              </a:solidFill>
              <a:latin typeface="Times New Roman" pitchFamily="18" charset="0"/>
              <a:cs typeface="Times New Roman" pitchFamily="18" charset="0"/>
            </a:endParaRPr>
          </a:p>
        </p:txBody>
      </p:sp>
      <p:sp>
        <p:nvSpPr>
          <p:cNvPr id="4" name="Rounded Rectangle 3"/>
          <p:cNvSpPr/>
          <p:nvPr/>
        </p:nvSpPr>
        <p:spPr>
          <a:xfrm>
            <a:off x="4395908" y="4107561"/>
            <a:ext cx="311046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999104" y="4135683"/>
            <a:ext cx="3068587"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1023349" y="2962606"/>
            <a:ext cx="3068587"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4395908" y="2916071"/>
            <a:ext cx="311046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5292204" y="4234094"/>
            <a:ext cx="2245424"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D: </a:t>
            </a:r>
            <a:r>
              <a:rPr lang="en-US" sz="3000" dirty="0" err="1" smtClean="0">
                <a:solidFill>
                  <a:prstClr val="black"/>
                </a:solidFill>
                <a:latin typeface="Times New Roman" pitchFamily="18" charset="0"/>
                <a:cs typeface="Times New Roman" pitchFamily="18" charset="0"/>
              </a:rPr>
              <a:t>Bốn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chữ</a:t>
            </a:r>
            <a:endParaRPr lang="en-US" sz="3000" dirty="0">
              <a:solidFill>
                <a:prstClr val="black"/>
              </a:solidFill>
              <a:latin typeface="Times New Roman" pitchFamily="18" charset="0"/>
              <a:cs typeface="Times New Roman" pitchFamily="18" charset="0"/>
            </a:endParaRPr>
          </a:p>
        </p:txBody>
      </p:sp>
      <p:sp>
        <p:nvSpPr>
          <p:cNvPr id="9" name="TextBox 8"/>
          <p:cNvSpPr txBox="1"/>
          <p:nvPr/>
        </p:nvSpPr>
        <p:spPr>
          <a:xfrm>
            <a:off x="5387454" y="3037803"/>
            <a:ext cx="1964746"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err="1" smtClean="0">
                <a:solidFill>
                  <a:prstClr val="black"/>
                </a:solidFill>
                <a:latin typeface="Times New Roman" pitchFamily="18" charset="0"/>
                <a:cs typeface="Times New Roman" pitchFamily="18" charset="0"/>
              </a:rPr>
              <a:t>Bảy</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chữ</a:t>
            </a:r>
            <a:endParaRPr lang="en-US" sz="3000" dirty="0">
              <a:solidFill>
                <a:prstClr val="black"/>
              </a:solidFill>
              <a:latin typeface="Times New Roman" pitchFamily="18" charset="0"/>
              <a:cs typeface="Times New Roman" pitchFamily="18" charset="0"/>
            </a:endParaRPr>
          </a:p>
        </p:txBody>
      </p:sp>
      <p:sp>
        <p:nvSpPr>
          <p:cNvPr id="10" name="TextBox 9"/>
          <p:cNvSpPr txBox="1"/>
          <p:nvPr/>
        </p:nvSpPr>
        <p:spPr>
          <a:xfrm>
            <a:off x="1922341" y="3030876"/>
            <a:ext cx="2149067"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A: </a:t>
            </a:r>
            <a:r>
              <a:rPr lang="en-US" sz="3000" dirty="0" err="1" smtClean="0">
                <a:solidFill>
                  <a:prstClr val="black"/>
                </a:solidFill>
                <a:latin typeface="Times New Roman" pitchFamily="18" charset="0"/>
                <a:cs typeface="Times New Roman" pitchFamily="18" charset="0"/>
              </a:rPr>
              <a:t>Năm</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chữ</a:t>
            </a:r>
            <a:endParaRPr lang="en-US" sz="3000" dirty="0">
              <a:solidFill>
                <a:prstClr val="black"/>
              </a:solidFill>
              <a:latin typeface="Times New Roman" pitchFamily="18" charset="0"/>
              <a:cs typeface="Times New Roman" pitchFamily="18" charset="0"/>
            </a:endParaRPr>
          </a:p>
        </p:txBody>
      </p:sp>
      <p:sp>
        <p:nvSpPr>
          <p:cNvPr id="11" name="TextBox 10"/>
          <p:cNvSpPr txBox="1"/>
          <p:nvPr/>
        </p:nvSpPr>
        <p:spPr>
          <a:xfrm>
            <a:off x="2072753" y="4236221"/>
            <a:ext cx="2149067"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C: </a:t>
            </a:r>
            <a:r>
              <a:rPr lang="en-US" sz="3000" dirty="0" err="1" smtClean="0">
                <a:solidFill>
                  <a:prstClr val="black"/>
                </a:solidFill>
                <a:latin typeface="Times New Roman" pitchFamily="18" charset="0"/>
                <a:cs typeface="Times New Roman" pitchFamily="18" charset="0"/>
              </a:rPr>
              <a:t>Tự</a:t>
            </a:r>
            <a:r>
              <a:rPr lang="en-US" sz="3000" dirty="0" smtClean="0">
                <a:solidFill>
                  <a:prstClr val="black"/>
                </a:solidFill>
                <a:latin typeface="Times New Roman" pitchFamily="18" charset="0"/>
                <a:cs typeface="Times New Roman" pitchFamily="18" charset="0"/>
              </a:rPr>
              <a:t> do</a:t>
            </a:r>
            <a:endParaRPr lang="en-US" sz="30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213526" y="2178032"/>
            <a:ext cx="1562100" cy="1705687"/>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773969" y="2017657"/>
            <a:ext cx="1562100" cy="1705687"/>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732405" y="3254342"/>
            <a:ext cx="1562100" cy="1705687"/>
          </a:xfrm>
          <a:prstGeom prst="rect">
            <a:avLst/>
          </a:prstGeom>
        </p:spPr>
      </p:pic>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2803949" y="1113813"/>
            <a:ext cx="4289715" cy="5070764"/>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911213" y="467692"/>
            <a:ext cx="609600" cy="609600"/>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957972" y="1451339"/>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957972" y="3981065"/>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911213" y="2644742"/>
            <a:ext cx="609600" cy="609600"/>
          </a:xfrm>
          <a:prstGeom prst="rect">
            <a:avLst/>
          </a:prstGeom>
        </p:spPr>
      </p:pic>
      <p:pic>
        <p:nvPicPr>
          <p:cNvPr id="20" name="Picture 19"/>
          <p:cNvPicPr>
            <a:picLocks noChangeAspect="1"/>
          </p:cNvPicPr>
          <p:nvPr/>
        </p:nvPicPr>
        <p:blipFill rotWithShape="1">
          <a:blip r:embed="rId11">
            <a:extLst>
              <a:ext uri="{BEBA8EAE-BF5A-486C-A8C5-ECC9F3942E4B}">
                <a14:imgProps xmlns:a14="http://schemas.microsoft.com/office/drawing/2010/main">
                  <a14:imgLayer r:embed="rId12">
                    <a14:imgEffect>
                      <a14:backgroundRemoval t="1375" b="99375" l="444" r="97111"/>
                    </a14:imgEffect>
                  </a14:imgLayer>
                </a14:imgProps>
              </a:ext>
              <a:ext uri="{28A0092B-C50C-407E-A947-70E740481C1C}">
                <a14:useLocalDpi xmlns:a14="http://schemas.microsoft.com/office/drawing/2010/main" val="0"/>
              </a:ext>
            </a:extLst>
          </a:blip>
          <a:srcRect l="6072" t="253" r="7261" b="1818"/>
          <a:stretch/>
        </p:blipFill>
        <p:spPr>
          <a:xfrm>
            <a:off x="7590390" y="2017657"/>
            <a:ext cx="4286922" cy="4305799"/>
          </a:xfrm>
          <a:prstGeom prst="rect">
            <a:avLst/>
          </a:prstGeom>
        </p:spPr>
      </p:pic>
    </p:spTree>
    <p:extLst>
      <p:ext uri="{BB962C8B-B14F-4D97-AF65-F5344CB8AC3E}">
        <p14:creationId xmlns:p14="http://schemas.microsoft.com/office/powerpoint/2010/main" val="16395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750"/>
                                        <p:tgtEl>
                                          <p:spTgt spid="6"/>
                                        </p:tgtEl>
                                      </p:cBhvr>
                                    </p:animEffect>
                                    <p:anim calcmode="lin" valueType="num">
                                      <p:cBhvr>
                                        <p:cTn id="16" dur="750" fill="hold"/>
                                        <p:tgtEl>
                                          <p:spTgt spid="6"/>
                                        </p:tgtEl>
                                        <p:attrNameLst>
                                          <p:attrName>ppt_x</p:attrName>
                                        </p:attrNameLst>
                                      </p:cBhvr>
                                      <p:tavLst>
                                        <p:tav tm="0">
                                          <p:val>
                                            <p:strVal val="#ppt_x"/>
                                          </p:val>
                                        </p:tav>
                                        <p:tav tm="100000">
                                          <p:val>
                                            <p:strVal val="#ppt_x"/>
                                          </p:val>
                                        </p:tav>
                                      </p:tavLst>
                                    </p:anim>
                                    <p:anim calcmode="lin" valueType="num">
                                      <p:cBhvr>
                                        <p:cTn id="17" dur="75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750"/>
                                        <p:tgtEl>
                                          <p:spTgt spid="10"/>
                                        </p:tgtEl>
                                      </p:cBhvr>
                                    </p:animEffect>
                                    <p:anim calcmode="lin" valueType="num">
                                      <p:cBhvr>
                                        <p:cTn id="21" dur="750" fill="hold"/>
                                        <p:tgtEl>
                                          <p:spTgt spid="10"/>
                                        </p:tgtEl>
                                        <p:attrNameLst>
                                          <p:attrName>ppt_x</p:attrName>
                                        </p:attrNameLst>
                                      </p:cBhvr>
                                      <p:tavLst>
                                        <p:tav tm="0">
                                          <p:val>
                                            <p:strVal val="#ppt_x"/>
                                          </p:val>
                                        </p:tav>
                                        <p:tav tm="100000">
                                          <p:val>
                                            <p:strVal val="#ppt_x"/>
                                          </p:val>
                                        </p:tav>
                                      </p:tavLst>
                                    </p:anim>
                                    <p:anim calcmode="lin" valueType="num">
                                      <p:cBhvr>
                                        <p:cTn id="22"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750"/>
                                        <p:tgtEl>
                                          <p:spTgt spid="7"/>
                                        </p:tgtEl>
                                      </p:cBhvr>
                                    </p:animEffect>
                                    <p:anim calcmode="lin" valueType="num">
                                      <p:cBhvr>
                                        <p:cTn id="28" dur="750" fill="hold"/>
                                        <p:tgtEl>
                                          <p:spTgt spid="7"/>
                                        </p:tgtEl>
                                        <p:attrNameLst>
                                          <p:attrName>ppt_x</p:attrName>
                                        </p:attrNameLst>
                                      </p:cBhvr>
                                      <p:tavLst>
                                        <p:tav tm="0">
                                          <p:val>
                                            <p:strVal val="#ppt_x"/>
                                          </p:val>
                                        </p:tav>
                                        <p:tav tm="100000">
                                          <p:val>
                                            <p:strVal val="#ppt_x"/>
                                          </p:val>
                                        </p:tav>
                                      </p:tavLst>
                                    </p:anim>
                                    <p:anim calcmode="lin" valueType="num">
                                      <p:cBhvr>
                                        <p:cTn id="29" dur="75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anim calcmode="lin" valueType="num">
                                      <p:cBhvr>
                                        <p:cTn id="33" dur="750" fill="hold"/>
                                        <p:tgtEl>
                                          <p:spTgt spid="9"/>
                                        </p:tgtEl>
                                        <p:attrNameLst>
                                          <p:attrName>ppt_x</p:attrName>
                                        </p:attrNameLst>
                                      </p:cBhvr>
                                      <p:tavLst>
                                        <p:tav tm="0">
                                          <p:val>
                                            <p:strVal val="#ppt_x"/>
                                          </p:val>
                                        </p:tav>
                                        <p:tav tm="100000">
                                          <p:val>
                                            <p:strVal val="#ppt_x"/>
                                          </p:val>
                                        </p:tav>
                                      </p:tavLst>
                                    </p:anim>
                                    <p:anim calcmode="lin" valueType="num">
                                      <p:cBhvr>
                                        <p:cTn id="34"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750"/>
                                        <p:tgtEl>
                                          <p:spTgt spid="5"/>
                                        </p:tgtEl>
                                      </p:cBhvr>
                                    </p:animEffect>
                                    <p:anim calcmode="lin" valueType="num">
                                      <p:cBhvr>
                                        <p:cTn id="40" dur="750" fill="hold"/>
                                        <p:tgtEl>
                                          <p:spTgt spid="5"/>
                                        </p:tgtEl>
                                        <p:attrNameLst>
                                          <p:attrName>ppt_x</p:attrName>
                                        </p:attrNameLst>
                                      </p:cBhvr>
                                      <p:tavLst>
                                        <p:tav tm="0">
                                          <p:val>
                                            <p:strVal val="#ppt_x"/>
                                          </p:val>
                                        </p:tav>
                                        <p:tav tm="100000">
                                          <p:val>
                                            <p:strVal val="#ppt_x"/>
                                          </p:val>
                                        </p:tav>
                                      </p:tavLst>
                                    </p:anim>
                                    <p:anim calcmode="lin" valueType="num">
                                      <p:cBhvr>
                                        <p:cTn id="41" dur="75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750"/>
                                        <p:tgtEl>
                                          <p:spTgt spid="11"/>
                                        </p:tgtEl>
                                      </p:cBhvr>
                                    </p:animEffect>
                                    <p:anim calcmode="lin" valueType="num">
                                      <p:cBhvr>
                                        <p:cTn id="45" dur="750" fill="hold"/>
                                        <p:tgtEl>
                                          <p:spTgt spid="11"/>
                                        </p:tgtEl>
                                        <p:attrNameLst>
                                          <p:attrName>ppt_x</p:attrName>
                                        </p:attrNameLst>
                                      </p:cBhvr>
                                      <p:tavLst>
                                        <p:tav tm="0">
                                          <p:val>
                                            <p:strVal val="#ppt_x"/>
                                          </p:val>
                                        </p:tav>
                                        <p:tav tm="100000">
                                          <p:val>
                                            <p:strVal val="#ppt_x"/>
                                          </p:val>
                                        </p:tav>
                                      </p:tavLst>
                                    </p:anim>
                                    <p:anim calcmode="lin" valueType="num">
                                      <p:cBhvr>
                                        <p:cTn id="46"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750"/>
                                        <p:tgtEl>
                                          <p:spTgt spid="4"/>
                                        </p:tgtEl>
                                      </p:cBhvr>
                                    </p:animEffect>
                                    <p:anim calcmode="lin" valueType="num">
                                      <p:cBhvr>
                                        <p:cTn id="52" dur="750" fill="hold"/>
                                        <p:tgtEl>
                                          <p:spTgt spid="4"/>
                                        </p:tgtEl>
                                        <p:attrNameLst>
                                          <p:attrName>ppt_x</p:attrName>
                                        </p:attrNameLst>
                                      </p:cBhvr>
                                      <p:tavLst>
                                        <p:tav tm="0">
                                          <p:val>
                                            <p:strVal val="#ppt_x"/>
                                          </p:val>
                                        </p:tav>
                                        <p:tav tm="100000">
                                          <p:val>
                                            <p:strVal val="#ppt_x"/>
                                          </p:val>
                                        </p:tav>
                                      </p:tavLst>
                                    </p:anim>
                                    <p:anim calcmode="lin" valueType="num">
                                      <p:cBhvr>
                                        <p:cTn id="53" dur="75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750"/>
                                        <p:tgtEl>
                                          <p:spTgt spid="8"/>
                                        </p:tgtEl>
                                      </p:cBhvr>
                                    </p:animEffect>
                                    <p:anim calcmode="lin" valueType="num">
                                      <p:cBhvr>
                                        <p:cTn id="57" dur="750" fill="hold"/>
                                        <p:tgtEl>
                                          <p:spTgt spid="8"/>
                                        </p:tgtEl>
                                        <p:attrNameLst>
                                          <p:attrName>ppt_x</p:attrName>
                                        </p:attrNameLst>
                                      </p:cBhvr>
                                      <p:tavLst>
                                        <p:tav tm="0">
                                          <p:val>
                                            <p:strVal val="#ppt_x"/>
                                          </p:val>
                                        </p:tav>
                                        <p:tav tm="100000">
                                          <p:val>
                                            <p:strVal val="#ppt_x"/>
                                          </p:val>
                                        </p:tav>
                                      </p:tavLst>
                                    </p:anim>
                                    <p:anim calcmode="lin" valueType="num">
                                      <p:cBhvr>
                                        <p:cTn id="58"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16"/>
                                        </p:tgtEl>
                                      </p:cBhvr>
                                    </p:cmd>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0" fill="hold"/>
                                        <p:tgtEl>
                                          <p:spTgt spid="17"/>
                                        </p:tgtEl>
                                      </p:cBhvr>
                                    </p:cmd>
                                  </p:childTnLst>
                                </p:cTn>
                              </p:par>
                              <p:par>
                                <p:cTn id="72" presetID="10"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19"/>
                                        </p:tgtEl>
                                      </p:cBhvr>
                                    </p:cmd>
                                  </p:childTnLst>
                                </p:cTn>
                              </p:par>
                              <p:par>
                                <p:cTn id="80" presetID="10"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childTnLst>
                    </p:cTn>
                  </p:par>
                </p:childTnLst>
              </p:cTn>
              <p:nextCondLst>
                <p:cond evt="onClick" delay="0">
                  <p:tgtEl>
                    <p:spTgt spid="9"/>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18"/>
                                        </p:tgtEl>
                                      </p:cBhvr>
                                    </p:cmd>
                                  </p:childTnLst>
                                </p:cTn>
                              </p:par>
                              <p:par>
                                <p:cTn id="88" presetID="10" presetClass="entr" presetSubtype="0" fill="hold"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500"/>
                                        <p:tgtEl>
                                          <p:spTgt spid="13"/>
                                        </p:tgtEl>
                                      </p:cBhvr>
                                    </p:animEffect>
                                  </p:childTnLst>
                                </p:cTn>
                              </p:par>
                            </p:childTnLst>
                          </p:cTn>
                        </p:par>
                      </p:childTnLst>
                    </p:cTn>
                  </p:par>
                </p:childTnLst>
              </p:cTn>
              <p:nextCondLst>
                <p:cond evt="onClick" delay="0">
                  <p:tgtEl>
                    <p:spTgt spid="10"/>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15"/>
                                        </p:tgtEl>
                                      </p:cBhvr>
                                    </p:animEffect>
                                    <p:set>
                                      <p:cBhvr>
                                        <p:cTn id="10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102" fill="hold" display="0">
                  <p:stCondLst>
                    <p:cond delay="indefinite"/>
                  </p:stCondLst>
                  <p:endCondLst>
                    <p:cond evt="onStopAudio" delay="0">
                      <p:tgtEl>
                        <p:sldTgt/>
                      </p:tgtEl>
                    </p:cond>
                  </p:endCondLst>
                </p:cTn>
                <p:tgtEl>
                  <p:spTgt spid="16"/>
                </p:tgtEl>
              </p:cMediaNode>
            </p:audio>
            <p:audio>
              <p:cMediaNode vol="80000">
                <p:cTn id="103" fill="hold" display="0">
                  <p:stCondLst>
                    <p:cond delay="indefinite"/>
                  </p:stCondLst>
                  <p:endCondLst>
                    <p:cond evt="onStopAudio" delay="0">
                      <p:tgtEl>
                        <p:sldTgt/>
                      </p:tgtEl>
                    </p:cond>
                  </p:endCondLst>
                </p:cTn>
                <p:tgtEl>
                  <p:spTgt spid="17"/>
                </p:tgtEl>
              </p:cMediaNode>
            </p:audio>
            <p:audio>
              <p:cMediaNode vol="80000">
                <p:cTn id="104" fill="hold" display="0">
                  <p:stCondLst>
                    <p:cond delay="indefinite"/>
                  </p:stCondLst>
                  <p:endCondLst>
                    <p:cond evt="onStopAudio" delay="0">
                      <p:tgtEl>
                        <p:sldTgt/>
                      </p:tgtEl>
                    </p:cond>
                  </p:endCondLst>
                </p:cTn>
                <p:tgtEl>
                  <p:spTgt spid="18"/>
                </p:tgtEl>
              </p:cMediaNode>
            </p:audio>
            <p:audio>
              <p:cMediaNode vol="80000">
                <p:cTn id="105" fill="hold" display="0">
                  <p:stCondLst>
                    <p:cond delay="indefinite"/>
                  </p:stCondLst>
                  <p:endCondLst>
                    <p:cond evt="onStopAudio" delay="0">
                      <p:tgtEl>
                        <p:sldTgt/>
                      </p:tgtEl>
                    </p:cond>
                  </p:endCondLst>
                </p:cTn>
                <p:tgtEl>
                  <p:spTgt spid="19"/>
                </p:tgtEl>
              </p:cMediaNode>
            </p:audio>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1380698" y="368491"/>
            <a:ext cx="6858000" cy="3089038"/>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1897645" y="864788"/>
            <a:ext cx="5976146" cy="2677656"/>
          </a:xfrm>
          <a:prstGeom prst="rect">
            <a:avLst/>
          </a:prstGeom>
          <a:noFill/>
        </p:spPr>
        <p:txBody>
          <a:bodyPr wrap="square" rtlCol="0">
            <a:spAutoFit/>
          </a:bodyPr>
          <a:lstStyle/>
          <a:p>
            <a:pPr algn="ctr"/>
            <a:r>
              <a:rPr lang="en-US" sz="2400" dirty="0" smtClean="0">
                <a:solidFill>
                  <a:prstClr val="black"/>
                </a:solidFill>
                <a:latin typeface="Times New Roman" pitchFamily="18" charset="0"/>
                <a:cs typeface="Times New Roman" pitchFamily="18" charset="0"/>
              </a:rPr>
              <a:t>TÁC GIẢ ĐÃ SỬ DỤNG CÁCH GIEO VẦN GÌ Ở TRONG KHỔ THƠ?</a:t>
            </a:r>
          </a:p>
          <a:p>
            <a:pPr algn="ctr"/>
            <a:r>
              <a:rPr lang="vi-VN" altLang="en-US" sz="2400" i="1" dirty="0">
                <a:solidFill>
                  <a:prstClr val="black"/>
                </a:solidFill>
                <a:latin typeface="Times New Roman" panose="02020603050405020304" pitchFamily="18" charset="0"/>
                <a:cs typeface="Times New Roman" panose="02020603050405020304" pitchFamily="18" charset="0"/>
              </a:rPr>
              <a:t>Cháu đi đường cháu</a:t>
            </a:r>
            <a:br>
              <a:rPr lang="vi-VN" altLang="en-US" sz="2400" i="1" dirty="0">
                <a:solidFill>
                  <a:prstClr val="black"/>
                </a:solidFill>
                <a:latin typeface="Times New Roman" panose="02020603050405020304" pitchFamily="18" charset="0"/>
                <a:cs typeface="Times New Roman" panose="02020603050405020304" pitchFamily="18" charset="0"/>
              </a:rPr>
            </a:br>
            <a:r>
              <a:rPr lang="vi-VN" altLang="en-US" sz="2400" i="1" dirty="0">
                <a:solidFill>
                  <a:prstClr val="black"/>
                </a:solidFill>
                <a:latin typeface="Times New Roman" panose="02020603050405020304" pitchFamily="18" charset="0"/>
                <a:cs typeface="Times New Roman" panose="02020603050405020304" pitchFamily="18" charset="0"/>
              </a:rPr>
              <a:t>Chú lên đường ra</a:t>
            </a:r>
            <a:br>
              <a:rPr lang="vi-VN" altLang="en-US" sz="2400" i="1" dirty="0">
                <a:solidFill>
                  <a:prstClr val="black"/>
                </a:solidFill>
                <a:latin typeface="Times New Roman" panose="02020603050405020304" pitchFamily="18" charset="0"/>
                <a:cs typeface="Times New Roman" panose="02020603050405020304" pitchFamily="18" charset="0"/>
              </a:rPr>
            </a:br>
            <a:r>
              <a:rPr lang="vi-VN" altLang="en-US" sz="2400" i="1" dirty="0">
                <a:solidFill>
                  <a:prstClr val="black"/>
                </a:solidFill>
                <a:latin typeface="Times New Roman" panose="02020603050405020304" pitchFamily="18" charset="0"/>
                <a:cs typeface="Times New Roman" panose="02020603050405020304" pitchFamily="18" charset="0"/>
              </a:rPr>
              <a:t>Đến nay tháng sáu</a:t>
            </a:r>
            <a:br>
              <a:rPr lang="vi-VN" altLang="en-US" sz="2400" i="1" dirty="0">
                <a:solidFill>
                  <a:prstClr val="black"/>
                </a:solidFill>
                <a:latin typeface="Times New Roman" panose="02020603050405020304" pitchFamily="18" charset="0"/>
                <a:cs typeface="Times New Roman" panose="02020603050405020304" pitchFamily="18" charset="0"/>
              </a:rPr>
            </a:br>
            <a:r>
              <a:rPr lang="vi-VN" altLang="en-US" sz="2400" i="1" dirty="0">
                <a:solidFill>
                  <a:prstClr val="black"/>
                </a:solidFill>
                <a:latin typeface="Times New Roman" panose="02020603050405020304" pitchFamily="18" charset="0"/>
                <a:cs typeface="Times New Roman" panose="02020603050405020304" pitchFamily="18" charset="0"/>
              </a:rPr>
              <a:t>Chợt nghe tin nhà</a:t>
            </a:r>
            <a:endParaRPr lang="en-US" altLang="en-US" sz="2400" i="1" dirty="0">
              <a:solidFill>
                <a:prstClr val="black"/>
              </a:solidFill>
              <a:latin typeface="Times New Roman" panose="02020603050405020304" pitchFamily="18" charset="0"/>
              <a:cs typeface="Times New Roman" panose="02020603050405020304" pitchFamily="18" charset="0"/>
            </a:endParaRPr>
          </a:p>
          <a:p>
            <a:pPr algn="ctr"/>
            <a:endParaRPr lang="en-US" sz="2400" dirty="0">
              <a:solidFill>
                <a:prstClr val="black"/>
              </a:solidFill>
              <a:latin typeface="Times New Roman" pitchFamily="18" charset="0"/>
              <a:cs typeface="Times New Roman" pitchFamily="18" charset="0"/>
            </a:endParaRPr>
          </a:p>
        </p:txBody>
      </p:sp>
      <p:sp>
        <p:nvSpPr>
          <p:cNvPr id="4" name="Rounded Rectangle 3"/>
          <p:cNvSpPr/>
          <p:nvPr/>
        </p:nvSpPr>
        <p:spPr>
          <a:xfrm>
            <a:off x="4741975" y="3652336"/>
            <a:ext cx="285490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1380697" y="4986684"/>
            <a:ext cx="2988761"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4809697" y="5038664"/>
            <a:ext cx="2854905"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1387624" y="3676640"/>
            <a:ext cx="2988761"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5036209" y="3731368"/>
            <a:ext cx="2140993"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cách</a:t>
            </a:r>
            <a:endParaRPr lang="en-US" sz="3000" dirty="0">
              <a:solidFill>
                <a:prstClr val="black"/>
              </a:solidFill>
              <a:latin typeface="Times New Roman" pitchFamily="18" charset="0"/>
              <a:cs typeface="Times New Roman" pitchFamily="18" charset="0"/>
            </a:endParaRPr>
          </a:p>
        </p:txBody>
      </p:sp>
      <p:sp>
        <p:nvSpPr>
          <p:cNvPr id="9" name="TextBox 8"/>
          <p:cNvSpPr txBox="1"/>
          <p:nvPr/>
        </p:nvSpPr>
        <p:spPr>
          <a:xfrm>
            <a:off x="2047448" y="3932186"/>
            <a:ext cx="2241814"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B: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chân</a:t>
            </a:r>
            <a:endParaRPr lang="en-US" sz="3000" dirty="0">
              <a:solidFill>
                <a:prstClr val="black"/>
              </a:solidFill>
              <a:latin typeface="Times New Roman" pitchFamily="18" charset="0"/>
              <a:cs typeface="Times New Roman" pitchFamily="18" charset="0"/>
            </a:endParaRPr>
          </a:p>
        </p:txBody>
      </p:sp>
      <p:sp>
        <p:nvSpPr>
          <p:cNvPr id="10" name="TextBox 9"/>
          <p:cNvSpPr txBox="1"/>
          <p:nvPr/>
        </p:nvSpPr>
        <p:spPr>
          <a:xfrm>
            <a:off x="5114497" y="5218865"/>
            <a:ext cx="2628009"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D: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hỗn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hợp</a:t>
            </a:r>
            <a:endParaRPr lang="en-US" sz="3000" dirty="0">
              <a:solidFill>
                <a:prstClr val="black"/>
              </a:solidFill>
              <a:latin typeface="Times New Roman" pitchFamily="18" charset="0"/>
              <a:cs typeface="Times New Roman" pitchFamily="18" charset="0"/>
            </a:endParaRPr>
          </a:p>
        </p:txBody>
      </p:sp>
      <p:sp>
        <p:nvSpPr>
          <p:cNvPr id="11" name="TextBox 10"/>
          <p:cNvSpPr txBox="1"/>
          <p:nvPr/>
        </p:nvSpPr>
        <p:spPr>
          <a:xfrm>
            <a:off x="2084976" y="5218865"/>
            <a:ext cx="2251045" cy="553998"/>
          </a:xfrm>
          <a:prstGeom prst="rect">
            <a:avLst/>
          </a:prstGeom>
          <a:noFill/>
        </p:spPr>
        <p:txBody>
          <a:bodyPr wrap="square" rtlCol="0">
            <a:spAutoFit/>
          </a:bodyPr>
          <a:lstStyle/>
          <a:p>
            <a:r>
              <a:rPr lang="en-US" sz="3000" dirty="0">
                <a:solidFill>
                  <a:prstClr val="black"/>
                </a:solidFill>
                <a:latin typeface="Times New Roman" pitchFamily="18" charset="0"/>
                <a:cs typeface="Times New Roman" pitchFamily="18" charset="0"/>
              </a:rPr>
              <a:t>C: </a:t>
            </a:r>
            <a:r>
              <a:rPr lang="en-US" sz="3000" dirty="0" err="1" smtClean="0">
                <a:solidFill>
                  <a:prstClr val="black"/>
                </a:solidFill>
                <a:latin typeface="Times New Roman" pitchFamily="18" charset="0"/>
                <a:cs typeface="Times New Roman" pitchFamily="18" charset="0"/>
              </a:rPr>
              <a:t>vần</a:t>
            </a:r>
            <a:r>
              <a:rPr lang="en-US" sz="3000" dirty="0" smtClean="0">
                <a:solidFill>
                  <a:prstClr val="black"/>
                </a:solidFill>
                <a:latin typeface="Times New Roman" pitchFamily="18" charset="0"/>
                <a:cs typeface="Times New Roman" pitchFamily="18" charset="0"/>
              </a:rPr>
              <a:t> </a:t>
            </a:r>
            <a:r>
              <a:rPr lang="en-US" sz="3000" dirty="0" err="1" smtClean="0">
                <a:solidFill>
                  <a:prstClr val="black"/>
                </a:solidFill>
                <a:latin typeface="Times New Roman" pitchFamily="18" charset="0"/>
                <a:cs typeface="Times New Roman" pitchFamily="18" charset="0"/>
              </a:rPr>
              <a:t>lưng</a:t>
            </a:r>
            <a:endParaRPr lang="en-US" sz="30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116595" y="2885975"/>
            <a:ext cx="1562100" cy="1705687"/>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4504697" y="4185820"/>
            <a:ext cx="1562100" cy="1705687"/>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4611" b="94236" l="55152" r="94394">
                        <a14:foregroundMark x1="66364" y1="91354" x2="86970" y2="70893"/>
                        <a14:foregroundMark x1="70303" y1="72334" x2="80000" y2="66859"/>
                        <a14:foregroundMark x1="80909" y1="91354" x2="82879" y2="91354"/>
                      </a14:backgroundRemoval>
                    </a14:imgEffect>
                  </a14:imgLayer>
                </a14:imgProps>
              </a:ext>
              <a:ext uri="{28A0092B-C50C-407E-A947-70E740481C1C}">
                <a14:useLocalDpi xmlns:a14="http://schemas.microsoft.com/office/drawing/2010/main" val="0"/>
              </a:ext>
            </a:extLst>
          </a:blip>
          <a:srcRect l="54545" t="7506" r="3499" b="5357"/>
          <a:stretch/>
        </p:blipFill>
        <p:spPr>
          <a:xfrm>
            <a:off x="1140828" y="4114808"/>
            <a:ext cx="1562100" cy="1705687"/>
          </a:xfrm>
          <a:prstGeom prst="rect">
            <a:avLst/>
          </a:prstGeom>
        </p:spPr>
      </p:pic>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3059" b="97412" l="4762" r="97759"/>
                    </a14:imgEffect>
                  </a14:imgLayer>
                </a14:imgProps>
              </a:ext>
              <a:ext uri="{28A0092B-C50C-407E-A947-70E740481C1C}">
                <a14:useLocalDpi xmlns:a14="http://schemas.microsoft.com/office/drawing/2010/main" val="0"/>
              </a:ext>
            </a:extLst>
          </a:blip>
          <a:srcRect l="3530" t="3802" r="2199" b="2592"/>
          <a:stretch/>
        </p:blipFill>
        <p:spPr>
          <a:xfrm>
            <a:off x="2485397" y="1503359"/>
            <a:ext cx="4289715" cy="5070764"/>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8257" y="1450336"/>
            <a:ext cx="609600" cy="609600"/>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85016" y="2433983"/>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85016" y="4963709"/>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38257" y="3627386"/>
            <a:ext cx="609600" cy="609600"/>
          </a:xfrm>
          <a:prstGeom prst="rect">
            <a:avLst/>
          </a:prstGeom>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0" b="100000" l="1149" r="96552">
                        <a14:foregroundMark x1="32471" y1="21491" x2="56322" y2="39254"/>
                        <a14:foregroundMark x1="64655" y1="9430" x2="28161" y2="27851"/>
                        <a14:foregroundMark x1="37931" y1="43202" x2="35920" y2="16009"/>
                        <a14:foregroundMark x1="42816" y1="42105" x2="48276" y2="25000"/>
                        <a14:foregroundMark x1="75575" y1="36842" x2="78736" y2="14474"/>
                        <a14:foregroundMark x1="79310" y1="32895" x2="79598" y2="17982"/>
                        <a14:foregroundMark x1="46552" y1="14474" x2="77586" y2="18202"/>
                        <a14:foregroundMark x1="38793" y1="82675" x2="73276" y2="81798"/>
                        <a14:foregroundMark x1="42529" y1="85307" x2="70115" y2="83114"/>
                        <a14:foregroundMark x1="93966" y1="72807" x2="78736" y2="83991"/>
                      </a14:backgroundRemoval>
                    </a14:imgEffect>
                  </a14:imgLayer>
                </a14:imgProps>
              </a:ext>
              <a:ext uri="{28A0092B-C50C-407E-A947-70E740481C1C}">
                <a14:useLocalDpi xmlns:a14="http://schemas.microsoft.com/office/drawing/2010/main" val="0"/>
              </a:ext>
            </a:extLst>
          </a:blip>
          <a:stretch>
            <a:fillRect/>
          </a:stretch>
        </p:blipFill>
        <p:spPr>
          <a:xfrm>
            <a:off x="8006634" y="1999706"/>
            <a:ext cx="3367496" cy="4412581"/>
          </a:xfrm>
          <a:prstGeom prst="rect">
            <a:avLst/>
          </a:prstGeom>
        </p:spPr>
      </p:pic>
    </p:spTree>
    <p:extLst>
      <p:ext uri="{BB962C8B-B14F-4D97-AF65-F5344CB8AC3E}">
        <p14:creationId xmlns:p14="http://schemas.microsoft.com/office/powerpoint/2010/main" val="897985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50"/>
                                        <p:tgtEl>
                                          <p:spTgt spid="9"/>
                                        </p:tgtEl>
                                      </p:cBhvr>
                                    </p:animEffect>
                                    <p:anim calcmode="lin" valueType="num">
                                      <p:cBhvr>
                                        <p:cTn id="21" dur="750" fill="hold"/>
                                        <p:tgtEl>
                                          <p:spTgt spid="9"/>
                                        </p:tgtEl>
                                        <p:attrNameLst>
                                          <p:attrName>ppt_x</p:attrName>
                                        </p:attrNameLst>
                                      </p:cBhvr>
                                      <p:tavLst>
                                        <p:tav tm="0">
                                          <p:val>
                                            <p:strVal val="#ppt_x"/>
                                          </p:val>
                                        </p:tav>
                                        <p:tav tm="100000">
                                          <p:val>
                                            <p:strVal val="#ppt_x"/>
                                          </p:val>
                                        </p:tav>
                                      </p:tavLst>
                                    </p:anim>
                                    <p:anim calcmode="lin" valueType="num">
                                      <p:cBhvr>
                                        <p:cTn id="22" dur="7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750"/>
                                        <p:tgtEl>
                                          <p:spTgt spid="4"/>
                                        </p:tgtEl>
                                      </p:cBhvr>
                                    </p:animEffect>
                                    <p:anim calcmode="lin" valueType="num">
                                      <p:cBhvr>
                                        <p:cTn id="28" dur="750" fill="hold"/>
                                        <p:tgtEl>
                                          <p:spTgt spid="4"/>
                                        </p:tgtEl>
                                        <p:attrNameLst>
                                          <p:attrName>ppt_x</p:attrName>
                                        </p:attrNameLst>
                                      </p:cBhvr>
                                      <p:tavLst>
                                        <p:tav tm="0">
                                          <p:val>
                                            <p:strVal val="#ppt_x"/>
                                          </p:val>
                                        </p:tav>
                                        <p:tav tm="100000">
                                          <p:val>
                                            <p:strVal val="#ppt_x"/>
                                          </p:val>
                                        </p:tav>
                                      </p:tavLst>
                                    </p:anim>
                                    <p:anim calcmode="lin" valueType="num">
                                      <p:cBhvr>
                                        <p:cTn id="29" dur="750" fill="hold"/>
                                        <p:tgtEl>
                                          <p:spTgt spid="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750"/>
                                        <p:tgtEl>
                                          <p:spTgt spid="8"/>
                                        </p:tgtEl>
                                      </p:cBhvr>
                                    </p:animEffect>
                                    <p:anim calcmode="lin" valueType="num">
                                      <p:cBhvr>
                                        <p:cTn id="33" dur="750" fill="hold"/>
                                        <p:tgtEl>
                                          <p:spTgt spid="8"/>
                                        </p:tgtEl>
                                        <p:attrNameLst>
                                          <p:attrName>ppt_x</p:attrName>
                                        </p:attrNameLst>
                                      </p:cBhvr>
                                      <p:tavLst>
                                        <p:tav tm="0">
                                          <p:val>
                                            <p:strVal val="#ppt_x"/>
                                          </p:val>
                                        </p:tav>
                                        <p:tav tm="100000">
                                          <p:val>
                                            <p:strVal val="#ppt_x"/>
                                          </p:val>
                                        </p:tav>
                                      </p:tavLst>
                                    </p:anim>
                                    <p:anim calcmode="lin" valueType="num">
                                      <p:cBhvr>
                                        <p:cTn id="34" dur="7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750"/>
                                        <p:tgtEl>
                                          <p:spTgt spid="5"/>
                                        </p:tgtEl>
                                      </p:cBhvr>
                                    </p:animEffect>
                                    <p:anim calcmode="lin" valueType="num">
                                      <p:cBhvr>
                                        <p:cTn id="40" dur="750" fill="hold"/>
                                        <p:tgtEl>
                                          <p:spTgt spid="5"/>
                                        </p:tgtEl>
                                        <p:attrNameLst>
                                          <p:attrName>ppt_x</p:attrName>
                                        </p:attrNameLst>
                                      </p:cBhvr>
                                      <p:tavLst>
                                        <p:tav tm="0">
                                          <p:val>
                                            <p:strVal val="#ppt_x"/>
                                          </p:val>
                                        </p:tav>
                                        <p:tav tm="100000">
                                          <p:val>
                                            <p:strVal val="#ppt_x"/>
                                          </p:val>
                                        </p:tav>
                                      </p:tavLst>
                                    </p:anim>
                                    <p:anim calcmode="lin" valueType="num">
                                      <p:cBhvr>
                                        <p:cTn id="41" dur="75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750"/>
                                        <p:tgtEl>
                                          <p:spTgt spid="11"/>
                                        </p:tgtEl>
                                      </p:cBhvr>
                                    </p:animEffect>
                                    <p:anim calcmode="lin" valueType="num">
                                      <p:cBhvr>
                                        <p:cTn id="45" dur="750" fill="hold"/>
                                        <p:tgtEl>
                                          <p:spTgt spid="11"/>
                                        </p:tgtEl>
                                        <p:attrNameLst>
                                          <p:attrName>ppt_x</p:attrName>
                                        </p:attrNameLst>
                                      </p:cBhvr>
                                      <p:tavLst>
                                        <p:tav tm="0">
                                          <p:val>
                                            <p:strVal val="#ppt_x"/>
                                          </p:val>
                                        </p:tav>
                                        <p:tav tm="100000">
                                          <p:val>
                                            <p:strVal val="#ppt_x"/>
                                          </p:val>
                                        </p:tav>
                                      </p:tavLst>
                                    </p:anim>
                                    <p:anim calcmode="lin" valueType="num">
                                      <p:cBhvr>
                                        <p:cTn id="46"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750"/>
                                        <p:tgtEl>
                                          <p:spTgt spid="6"/>
                                        </p:tgtEl>
                                      </p:cBhvr>
                                    </p:animEffect>
                                    <p:anim calcmode="lin" valueType="num">
                                      <p:cBhvr>
                                        <p:cTn id="52" dur="750" fill="hold"/>
                                        <p:tgtEl>
                                          <p:spTgt spid="6"/>
                                        </p:tgtEl>
                                        <p:attrNameLst>
                                          <p:attrName>ppt_x</p:attrName>
                                        </p:attrNameLst>
                                      </p:cBhvr>
                                      <p:tavLst>
                                        <p:tav tm="0">
                                          <p:val>
                                            <p:strVal val="#ppt_x"/>
                                          </p:val>
                                        </p:tav>
                                        <p:tav tm="100000">
                                          <p:val>
                                            <p:strVal val="#ppt_x"/>
                                          </p:val>
                                        </p:tav>
                                      </p:tavLst>
                                    </p:anim>
                                    <p:anim calcmode="lin" valueType="num">
                                      <p:cBhvr>
                                        <p:cTn id="53" dur="750" fill="hold"/>
                                        <p:tgtEl>
                                          <p:spTgt spid="6"/>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750"/>
                                        <p:tgtEl>
                                          <p:spTgt spid="10"/>
                                        </p:tgtEl>
                                      </p:cBhvr>
                                    </p:animEffect>
                                    <p:anim calcmode="lin" valueType="num">
                                      <p:cBhvr>
                                        <p:cTn id="57" dur="750" fill="hold"/>
                                        <p:tgtEl>
                                          <p:spTgt spid="10"/>
                                        </p:tgtEl>
                                        <p:attrNameLst>
                                          <p:attrName>ppt_x</p:attrName>
                                        </p:attrNameLst>
                                      </p:cBhvr>
                                      <p:tavLst>
                                        <p:tav tm="0">
                                          <p:val>
                                            <p:strVal val="#ppt_x"/>
                                          </p:val>
                                        </p:tav>
                                        <p:tav tm="100000">
                                          <p:val>
                                            <p:strVal val="#ppt_x"/>
                                          </p:val>
                                        </p:tav>
                                      </p:tavLst>
                                    </p:anim>
                                    <p:anim calcmode="lin" valueType="num">
                                      <p:cBhvr>
                                        <p:cTn id="58"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withEffect">
                                  <p:stCondLst>
                                    <p:cond delay="0"/>
                                  </p:stCondLst>
                                  <p:childTnLst>
                                    <p:cmd type="call" cmd="playFrom(0.0)">
                                      <p:cBhvr>
                                        <p:cTn id="63" dur="8091" fill="hold"/>
                                        <p:tgtEl>
                                          <p:spTgt spid="16"/>
                                        </p:tgtEl>
                                      </p:cBhvr>
                                    </p:cmd>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8"/>
                  </p:tgtEl>
                </p:cond>
              </p:nextCondLst>
            </p:seq>
            <p:seq concurrent="1" nextAc="seek">
              <p:cTn id="67" restart="whenNotActive" fill="hold" evtFilter="cancelBubble" nodeType="interactiveSeq">
                <p:stCondLst>
                  <p:cond evt="onClick" delay="0">
                    <p:tgtEl>
                      <p:spTgt spid="11"/>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withEffect">
                                  <p:stCondLst>
                                    <p:cond delay="0"/>
                                  </p:stCondLst>
                                  <p:childTnLst>
                                    <p:cmd type="call" cmd="playFrom(0.0)">
                                      <p:cBhvr>
                                        <p:cTn id="71" dur="8158" fill="hold"/>
                                        <p:tgtEl>
                                          <p:spTgt spid="17"/>
                                        </p:tgtEl>
                                      </p:cBhvr>
                                    </p:cmd>
                                  </p:childTnLst>
                                </p:cTn>
                              </p:par>
                              <p:par>
                                <p:cTn id="72" presetID="10" presetClass="entr" presetSubtype="0"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500"/>
                                        <p:tgtEl>
                                          <p:spTgt spid="14"/>
                                        </p:tgtEl>
                                      </p:cBhvr>
                                    </p:animEffec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withEffect">
                                  <p:stCondLst>
                                    <p:cond delay="0"/>
                                  </p:stCondLst>
                                  <p:childTnLst>
                                    <p:cmd type="call" cmd="playFrom(0.0)">
                                      <p:cBhvr>
                                        <p:cTn id="79" dur="8158" fill="hold"/>
                                        <p:tgtEl>
                                          <p:spTgt spid="19"/>
                                        </p:tgtEl>
                                      </p:cBhvr>
                                    </p:cmd>
                                  </p:childTnLst>
                                </p:cTn>
                              </p:par>
                              <p:par>
                                <p:cTn id="80" presetID="10" presetClass="entr" presetSubtype="0" fill="hold"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childTnLst>
                    </p:cTn>
                  </p:par>
                </p:childTnLst>
              </p:cTn>
              <p:nextCondLst>
                <p:cond evt="onClick" delay="0">
                  <p:tgtEl>
                    <p:spTgt spid="9"/>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 presetClass="mediacall" presetSubtype="0" fill="hold" nodeType="withEffect">
                                  <p:stCondLst>
                                    <p:cond delay="0"/>
                                  </p:stCondLst>
                                  <p:childTnLst>
                                    <p:cmd type="call" cmd="playFrom(0.0)">
                                      <p:cBhvr>
                                        <p:cTn id="87" dur="8158" fill="hold"/>
                                        <p:tgtEl>
                                          <p:spTgt spid="18"/>
                                        </p:tgtEl>
                                      </p:cBhvr>
                                    </p:cmd>
                                  </p:childTnLst>
                                </p:cTn>
                              </p:par>
                              <p:par>
                                <p:cTn id="88" presetID="10" presetClass="entr" presetSubtype="0" fill="hold" nodeType="with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fade">
                                      <p:cBhvr>
                                        <p:cTn id="90" dur="500"/>
                                        <p:tgtEl>
                                          <p:spTgt spid="13"/>
                                        </p:tgtEl>
                                      </p:cBhvr>
                                    </p:animEffect>
                                  </p:childTnLst>
                                </p:cTn>
                              </p:par>
                            </p:childTnLst>
                          </p:cTn>
                        </p:par>
                      </p:childTnLst>
                    </p:cTn>
                  </p:par>
                </p:childTnLst>
              </p:cTn>
              <p:nextCondLst>
                <p:cond evt="onClick" delay="0">
                  <p:tgtEl>
                    <p:spTgt spid="10"/>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500"/>
                                        <p:tgtEl>
                                          <p:spTgt spid="15"/>
                                        </p:tgtEl>
                                      </p:cBhvr>
                                    </p:animEffect>
                                    <p:set>
                                      <p:cBhvr>
                                        <p:cTn id="9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97" fill="hold" display="0">
                  <p:stCondLst>
                    <p:cond delay="indefinite"/>
                  </p:stCondLst>
                  <p:endCondLst>
                    <p:cond evt="onStopAudio" delay="0">
                      <p:tgtEl>
                        <p:sldTgt/>
                      </p:tgtEl>
                    </p:cond>
                  </p:endCondLst>
                </p:cTn>
                <p:tgtEl>
                  <p:spTgt spid="16"/>
                </p:tgtEl>
              </p:cMediaNode>
            </p:audio>
            <p:audio>
              <p:cMediaNode vol="80000">
                <p:cTn id="98" fill="hold" display="0">
                  <p:stCondLst>
                    <p:cond delay="indefinite"/>
                  </p:stCondLst>
                  <p:endCondLst>
                    <p:cond evt="onStopAudio" delay="0">
                      <p:tgtEl>
                        <p:sldTgt/>
                      </p:tgtEl>
                    </p:cond>
                  </p:endCondLst>
                </p:cTn>
                <p:tgtEl>
                  <p:spTgt spid="17"/>
                </p:tgtEl>
              </p:cMediaNode>
            </p:audio>
            <p:audio>
              <p:cMediaNode vol="80000">
                <p:cTn id="99" fill="hold" display="0">
                  <p:stCondLst>
                    <p:cond delay="indefinite"/>
                  </p:stCondLst>
                  <p:endCondLst>
                    <p:cond evt="onStopAudio" delay="0">
                      <p:tgtEl>
                        <p:sldTgt/>
                      </p:tgtEl>
                    </p:cond>
                  </p:endCondLst>
                </p:cTn>
                <p:tgtEl>
                  <p:spTgt spid="18"/>
                </p:tgtEl>
              </p:cMediaNode>
            </p:audio>
            <p:audio>
              <p:cMediaNode vol="80000">
                <p:cTn id="100" fill="hold" display="0">
                  <p:stCondLst>
                    <p:cond delay="indefinite"/>
                  </p:stCondLst>
                  <p:endCondLst>
                    <p:cond evt="onStopAudio" delay="0">
                      <p:tgtEl>
                        <p:sldTgt/>
                      </p:tgtEl>
                    </p:cond>
                  </p:endCondLst>
                </p:cTn>
                <p:tgtEl>
                  <p:spTgt spid="19"/>
                </p:tgtEl>
              </p:cMediaNode>
            </p:audio>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7A6B9AB-14D1-48A6-B128-E304FFCE07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394999" y="-20503"/>
            <a:ext cx="1065530" cy="1215797"/>
          </a:xfrm>
          <a:prstGeom prst="rect">
            <a:avLst/>
          </a:prstGeom>
        </p:spPr>
      </p:pic>
      <p:pic>
        <p:nvPicPr>
          <p:cNvPr id="10" name="图片 9">
            <a:extLst>
              <a:ext uri="{FF2B5EF4-FFF2-40B4-BE49-F238E27FC236}">
                <a16:creationId xmlns:a16="http://schemas.microsoft.com/office/drawing/2014/main" xmlns="" id="{962B5588-7B01-4873-B494-4E2DF59347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157784" y="964393"/>
            <a:ext cx="1052359" cy="818147"/>
          </a:xfrm>
          <a:prstGeom prst="rect">
            <a:avLst/>
          </a:prstGeom>
        </p:spPr>
      </p:pic>
      <p:pic>
        <p:nvPicPr>
          <p:cNvPr id="2" name="Picture 1"/>
          <p:cNvPicPr>
            <a:picLocks noChangeAspect="1"/>
          </p:cNvPicPr>
          <p:nvPr/>
        </p:nvPicPr>
        <p:blipFill>
          <a:blip r:embed="rId5"/>
          <a:stretch>
            <a:fillRect/>
          </a:stretch>
        </p:blipFill>
        <p:spPr>
          <a:xfrm>
            <a:off x="2825087" y="1195294"/>
            <a:ext cx="7731496" cy="2411660"/>
          </a:xfrm>
          <a:prstGeom prst="rect">
            <a:avLst/>
          </a:prstGeom>
        </p:spPr>
      </p:pic>
    </p:spTree>
    <p:extLst>
      <p:ext uri="{BB962C8B-B14F-4D97-AF65-F5344CB8AC3E}">
        <p14:creationId xmlns:p14="http://schemas.microsoft.com/office/powerpoint/2010/main" val="1341309767"/>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60358" y="1994841"/>
            <a:ext cx="3837230" cy="2304091"/>
          </a:xfrm>
          <a:prstGeom prst="rect">
            <a:avLst/>
          </a:prstGeom>
        </p:spPr>
      </p:pic>
    </p:spTree>
    <p:extLst>
      <p:ext uri="{BB962C8B-B14F-4D97-AF65-F5344CB8AC3E}">
        <p14:creationId xmlns:p14="http://schemas.microsoft.com/office/powerpoint/2010/main" val="923075560"/>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
            <a:extLst>
              <a:ext uri="{FF2B5EF4-FFF2-40B4-BE49-F238E27FC236}">
                <a16:creationId xmlns:a16="http://schemas.microsoft.com/office/drawing/2014/main" xmlns="" id="{359CAA57-46BE-4B67-86E2-AF687E2356DE}"/>
              </a:ext>
            </a:extLst>
          </p:cNvPr>
          <p:cNvSpPr txBox="1"/>
          <p:nvPr/>
        </p:nvSpPr>
        <p:spPr>
          <a:xfrm>
            <a:off x="4947486" y="772470"/>
            <a:ext cx="2261966" cy="461665"/>
          </a:xfrm>
          <a:prstGeom prst="rect">
            <a:avLst/>
          </a:prstGeom>
          <a:noFill/>
        </p:spPr>
        <p:txBody>
          <a:bodyPr wrap="none" rtlCol="0">
            <a:spAutoFit/>
          </a:bodyPr>
          <a:lstStyle/>
          <a:p>
            <a:r>
              <a:rPr lang="en-US" altLang="zh-CN" sz="2400" b="1" spc="300" dirty="0" smtClean="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rPr>
              <a:t>1. YÊU CẦU</a:t>
            </a:r>
            <a:endParaRPr lang="zh-CN" altLang="en-US" sz="2400" b="1" spc="300" dirty="0">
              <a:solidFill>
                <a:srgbClr val="FFF8E5"/>
              </a:solidFill>
              <a:latin typeface="Times New Roman" panose="02020603050405020304" pitchFamily="18" charset="0"/>
              <a:ea typeface="思源宋体 Heavy" panose="02020900000000000000" pitchFamily="18" charset="-122"/>
              <a:cs typeface="Times New Roman" panose="02020603050405020304" pitchFamily="18" charset="0"/>
            </a:endParaRPr>
          </a:p>
        </p:txBody>
      </p:sp>
      <p:sp>
        <p:nvSpPr>
          <p:cNvPr id="17" name="椭圆 25">
            <a:extLst>
              <a:ext uri="{FF2B5EF4-FFF2-40B4-BE49-F238E27FC236}">
                <a16:creationId xmlns:a16="http://schemas.microsoft.com/office/drawing/2014/main" xmlns="" id="{C65F3DE0-1433-4978-A00E-688E82D2E15E}"/>
              </a:ext>
            </a:extLst>
          </p:cNvPr>
          <p:cNvSpPr/>
          <p:nvPr/>
        </p:nvSpPr>
        <p:spPr>
          <a:xfrm>
            <a:off x="954667" y="1624078"/>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19" name="椭圆 25">
            <a:extLst>
              <a:ext uri="{FF2B5EF4-FFF2-40B4-BE49-F238E27FC236}">
                <a16:creationId xmlns:a16="http://schemas.microsoft.com/office/drawing/2014/main" xmlns="" id="{C65F3DE0-1433-4978-A00E-688E82D2E15E}"/>
              </a:ext>
            </a:extLst>
          </p:cNvPr>
          <p:cNvSpPr/>
          <p:nvPr/>
        </p:nvSpPr>
        <p:spPr>
          <a:xfrm>
            <a:off x="965262" y="2260904"/>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1" name="椭圆 25">
            <a:extLst>
              <a:ext uri="{FF2B5EF4-FFF2-40B4-BE49-F238E27FC236}">
                <a16:creationId xmlns:a16="http://schemas.microsoft.com/office/drawing/2014/main" xmlns="" id="{C65F3DE0-1433-4978-A00E-688E82D2E15E}"/>
              </a:ext>
            </a:extLst>
          </p:cNvPr>
          <p:cNvSpPr/>
          <p:nvPr/>
        </p:nvSpPr>
        <p:spPr>
          <a:xfrm>
            <a:off x="965262" y="3005682"/>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3" name="TextBox 22"/>
          <p:cNvSpPr txBox="1"/>
          <p:nvPr/>
        </p:nvSpPr>
        <p:spPr>
          <a:xfrm>
            <a:off x="1512793" y="1522734"/>
            <a:ext cx="6869386"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TextBox 23"/>
          <p:cNvSpPr txBox="1"/>
          <p:nvPr/>
        </p:nvSpPr>
        <p:spPr>
          <a:xfrm>
            <a:off x="1561278" y="2152520"/>
            <a:ext cx="6992217"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nhau</a:t>
            </a:r>
            <a:endPar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TextBox 24"/>
          <p:cNvSpPr txBox="1"/>
          <p:nvPr/>
        </p:nvSpPr>
        <p:spPr>
          <a:xfrm>
            <a:off x="1561279" y="2904338"/>
            <a:ext cx="7971802"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26" name="椭圆 25">
            <a:extLst>
              <a:ext uri="{FF2B5EF4-FFF2-40B4-BE49-F238E27FC236}">
                <a16:creationId xmlns:a16="http://schemas.microsoft.com/office/drawing/2014/main" xmlns="" id="{C65F3DE0-1433-4978-A00E-688E82D2E15E}"/>
              </a:ext>
            </a:extLst>
          </p:cNvPr>
          <p:cNvSpPr/>
          <p:nvPr/>
        </p:nvSpPr>
        <p:spPr>
          <a:xfrm>
            <a:off x="965262" y="3673509"/>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7" name="椭圆 25">
            <a:extLst>
              <a:ext uri="{FF2B5EF4-FFF2-40B4-BE49-F238E27FC236}">
                <a16:creationId xmlns:a16="http://schemas.microsoft.com/office/drawing/2014/main" xmlns="" id="{C65F3DE0-1433-4978-A00E-688E82D2E15E}"/>
              </a:ext>
            </a:extLst>
          </p:cNvPr>
          <p:cNvSpPr/>
          <p:nvPr/>
        </p:nvSpPr>
        <p:spPr>
          <a:xfrm>
            <a:off x="975857" y="4364927"/>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8" name="椭圆 25">
            <a:extLst>
              <a:ext uri="{FF2B5EF4-FFF2-40B4-BE49-F238E27FC236}">
                <a16:creationId xmlns:a16="http://schemas.microsoft.com/office/drawing/2014/main" xmlns="" id="{C65F3DE0-1433-4978-A00E-688E82D2E15E}"/>
              </a:ext>
            </a:extLst>
          </p:cNvPr>
          <p:cNvSpPr/>
          <p:nvPr/>
        </p:nvSpPr>
        <p:spPr>
          <a:xfrm>
            <a:off x="975857" y="5055113"/>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29" name="TextBox 28"/>
          <p:cNvSpPr txBox="1"/>
          <p:nvPr/>
        </p:nvSpPr>
        <p:spPr>
          <a:xfrm>
            <a:off x="1523387" y="3572165"/>
            <a:ext cx="7798033"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0" name="TextBox 29"/>
          <p:cNvSpPr txBox="1"/>
          <p:nvPr/>
        </p:nvSpPr>
        <p:spPr>
          <a:xfrm>
            <a:off x="1561278" y="4314255"/>
            <a:ext cx="9564700"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biện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gợi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1" name="TextBox 30"/>
          <p:cNvSpPr txBox="1"/>
          <p:nvPr/>
        </p:nvSpPr>
        <p:spPr>
          <a:xfrm>
            <a:off x="1571874" y="4953769"/>
            <a:ext cx="7971802"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Bộc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2" name="椭圆 25">
            <a:extLst>
              <a:ext uri="{FF2B5EF4-FFF2-40B4-BE49-F238E27FC236}">
                <a16:creationId xmlns:a16="http://schemas.microsoft.com/office/drawing/2014/main" xmlns="" id="{C65F3DE0-1433-4978-A00E-688E82D2E15E}"/>
              </a:ext>
            </a:extLst>
          </p:cNvPr>
          <p:cNvSpPr/>
          <p:nvPr/>
        </p:nvSpPr>
        <p:spPr>
          <a:xfrm>
            <a:off x="975857" y="5694627"/>
            <a:ext cx="437405" cy="421876"/>
          </a:xfrm>
          <a:prstGeom prst="ellipse">
            <a:avLst/>
          </a:prstGeom>
          <a:solidFill>
            <a:srgbClr val="3D87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endParaRPr>
          </a:p>
        </p:txBody>
      </p:sp>
      <p:sp>
        <p:nvSpPr>
          <p:cNvPr id="33" name="TextBox 32"/>
          <p:cNvSpPr txBox="1"/>
          <p:nvPr/>
        </p:nvSpPr>
        <p:spPr>
          <a:xfrm>
            <a:off x="1571874" y="5593283"/>
            <a:ext cx="7971802" cy="523220"/>
          </a:xfrm>
          <a:prstGeom prst="rect">
            <a:avLst/>
          </a:prstGeom>
          <a:noFill/>
        </p:spPr>
        <p:txBody>
          <a:bodyPr wrap="square"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Gửi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gắm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điệp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610450587"/>
      </p:ext>
    </p:extLst>
  </p:cSld>
  <p:clrMapOvr>
    <a:masterClrMapping/>
  </p:clrMapOvr>
  <mc:AlternateContent xmlns:mc="http://schemas.openxmlformats.org/markup-compatibility/2006" xmlns:p14="http://schemas.microsoft.com/office/powerpoint/2010/main">
    <mc:Choice Requires="p14">
      <p:transition spd="slow" p14:dur="1250" advTm="6000">
        <p:wipe dir="r"/>
      </p:transition>
    </mc:Choice>
    <mc:Fallback xmlns="">
      <p:transition spd="slow" advTm="600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barn(inVertical)">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9" grpId="0"/>
      <p:bldP spid="30" grpId="0"/>
      <p:bldP spid="31"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7053;#37003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1159</TotalTime>
  <Words>2354</Words>
  <Application>Microsoft Office PowerPoint</Application>
  <PresentationFormat>Widescreen</PresentationFormat>
  <Paragraphs>312</Paragraphs>
  <Slides>32</Slides>
  <Notes>29</Notes>
  <HiddenSlides>0</HiddenSlides>
  <MMClips>21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Arial</vt:lpstr>
      <vt:lpstr>Calibri</vt:lpstr>
      <vt:lpstr>Times New Roman</vt:lpstr>
      <vt:lpstr>Wingdings</vt:lpstr>
      <vt:lpstr>字魂59号-创粗黑</vt:lpstr>
      <vt:lpstr>思源宋体 Heavy</vt:lpstr>
      <vt:lpstr>等线</vt:lpstr>
      <vt:lpstr>等线 Light</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许 董</dc:creator>
  <cp:lastModifiedBy>AutoBVT</cp:lastModifiedBy>
  <cp:revision>239</cp:revision>
  <dcterms:created xsi:type="dcterms:W3CDTF">2021-05-15T05:05:50Z</dcterms:created>
  <dcterms:modified xsi:type="dcterms:W3CDTF">2022-08-10T10:39:34Z</dcterms:modified>
</cp:coreProperties>
</file>