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5" r:id="rId2"/>
    <p:sldId id="289" r:id="rId3"/>
    <p:sldId id="286" r:id="rId4"/>
    <p:sldId id="298" r:id="rId5"/>
    <p:sldId id="293" r:id="rId6"/>
    <p:sldId id="299" r:id="rId7"/>
    <p:sldId id="295" r:id="rId8"/>
    <p:sldId id="296" r:id="rId9"/>
    <p:sldId id="297" r:id="rId10"/>
    <p:sldId id="264" r:id="rId11"/>
    <p:sldId id="258" r:id="rId12"/>
    <p:sldId id="260" r:id="rId13"/>
    <p:sldId id="278" r:id="rId14"/>
    <p:sldId id="261" r:id="rId15"/>
    <p:sldId id="288" r:id="rId16"/>
    <p:sldId id="290" r:id="rId17"/>
    <p:sldId id="279" r:id="rId18"/>
    <p:sldId id="280" r:id="rId19"/>
    <p:sldId id="281" r:id="rId20"/>
    <p:sldId id="282" r:id="rId21"/>
    <p:sldId id="283" r:id="rId22"/>
    <p:sldId id="291" r:id="rId23"/>
    <p:sldId id="292" r:id="rId24"/>
    <p:sldId id="269" r:id="rId25"/>
    <p:sldId id="262" r:id="rId26"/>
    <p:sldId id="263" r:id="rId27"/>
    <p:sldId id="302" r:id="rId28"/>
    <p:sldId id="303" r:id="rId29"/>
    <p:sldId id="301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1D6FF"/>
    <a:srgbClr val="B7ECFF"/>
    <a:srgbClr val="F16649"/>
    <a:srgbClr val="97E4FF"/>
    <a:srgbClr val="FFFFFF"/>
    <a:srgbClr val="00A1DA"/>
    <a:srgbClr val="1DC4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63" d="100"/>
          <a:sy n="63" d="100"/>
        </p:scale>
        <p:origin x="1328" y="5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12" Type="http://schemas.openxmlformats.org/officeDocument/2006/relationships/slide" Target="slide23.xml"/><Relationship Id="rId2" Type="http://schemas.openxmlformats.org/officeDocument/2006/relationships/control" Target="../activeX/activeX2.xml"/><Relationship Id="rId16" Type="http://schemas.openxmlformats.org/officeDocument/2006/relationships/image" Target="../media/image25.wmf"/><Relationship Id="rId1" Type="http://schemas.openxmlformats.org/officeDocument/2006/relationships/control" Target="../activeX/activeX1.xml"/><Relationship Id="rId6" Type="http://schemas.openxmlformats.org/officeDocument/2006/relationships/slide" Target="slide19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5" Type="http://schemas.openxmlformats.org/officeDocument/2006/relationships/slide" Target="slide24.xml"/><Relationship Id="rId10" Type="http://schemas.openxmlformats.org/officeDocument/2006/relationships/slide" Target="slide20.xml"/><Relationship Id="rId4" Type="http://schemas.openxmlformats.org/officeDocument/2006/relationships/notesSlide" Target="../notesSlides/notesSlide3.xml"/><Relationship Id="rId9" Type="http://schemas.openxmlformats.org/officeDocument/2006/relationships/slide" Target="slide21.xml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unit%208%20-%20write\Spice%20Girls%20-%20Mama.mp3" TargetMode="Externa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260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10" y="2059964"/>
            <a:ext cx="8009450" cy="3634196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519" y="261084"/>
            <a:ext cx="252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Grammar: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1559" y="261084"/>
            <a:ext cx="37147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The present continuous</a:t>
            </a:r>
          </a:p>
          <a:p>
            <a:pPr algn="ctr"/>
            <a:r>
              <a:rPr lang="en-US" sz="2000" b="1" i="1" dirty="0"/>
              <a:t>        (</a:t>
            </a:r>
            <a:r>
              <a:rPr lang="en-US" sz="2000" b="1" i="1" dirty="0" err="1"/>
              <a:t>Thì</a:t>
            </a:r>
            <a:r>
              <a:rPr lang="en-US" sz="2000" b="1" i="1" dirty="0"/>
              <a:t> </a:t>
            </a:r>
            <a:r>
              <a:rPr lang="en-US" sz="2000" b="1" i="1" dirty="0" err="1"/>
              <a:t>hiện</a:t>
            </a:r>
            <a:r>
              <a:rPr lang="en-US" sz="2000" b="1" i="1" dirty="0"/>
              <a:t> </a:t>
            </a:r>
            <a:r>
              <a:rPr lang="en-US" sz="2000" b="1" i="1" dirty="0" err="1"/>
              <a:t>tại</a:t>
            </a:r>
            <a:r>
              <a:rPr lang="en-US" sz="2000" b="1" i="1" dirty="0"/>
              <a:t> </a:t>
            </a:r>
            <a:r>
              <a:rPr lang="en-US" sz="2000" b="1" i="1" dirty="0" err="1"/>
              <a:t>tiếp</a:t>
            </a:r>
            <a:r>
              <a:rPr lang="en-US" sz="2000" b="1" i="1" dirty="0"/>
              <a:t> </a:t>
            </a:r>
            <a:r>
              <a:rPr lang="en-US" sz="2000" b="1" i="1" dirty="0" err="1"/>
              <a:t>diễn</a:t>
            </a:r>
            <a:r>
              <a:rPr lang="en-US" sz="2000" b="1" i="1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9" y="1061303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81" y="2360503"/>
            <a:ext cx="751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81" y="2872108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She</a:t>
            </a:r>
            <a:r>
              <a:rPr lang="en-US" sz="2200" b="1"/>
              <a:t>’s talking.</a:t>
            </a:r>
          </a:p>
          <a:p>
            <a:pPr marL="1085850"/>
            <a:r>
              <a:rPr lang="en-US" sz="2200" b="1"/>
              <a:t>- </a:t>
            </a:r>
            <a:r>
              <a:rPr lang="en-US" sz="2200"/>
              <a:t>They</a:t>
            </a:r>
            <a:r>
              <a:rPr lang="en-US" sz="2200" b="1"/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4085300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use the present continuous with </a:t>
            </a:r>
            <a:r>
              <a:rPr lang="en-US" sz="2400" i="1" dirty="0"/>
              <a:t>now</a:t>
            </a:r>
            <a:r>
              <a:rPr lang="en-US" sz="2400" dirty="0"/>
              <a:t>, </a:t>
            </a:r>
            <a:r>
              <a:rPr lang="en-US" sz="2400" i="1" dirty="0"/>
              <a:t>at present</a:t>
            </a:r>
            <a:r>
              <a:rPr lang="en-US" sz="2400" dirty="0"/>
              <a:t>, or </a:t>
            </a:r>
            <a:r>
              <a:rPr lang="en-US" sz="2400" i="1" dirty="0"/>
              <a:t>at the moment</a:t>
            </a:r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4958631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Example: </a:t>
            </a:r>
            <a:r>
              <a:rPr lang="en-US" sz="2200" b="1" dirty="0"/>
              <a:t>- </a:t>
            </a:r>
            <a:r>
              <a:rPr lang="en-US" sz="2200" dirty="0"/>
              <a:t>I’m doing my homework </a:t>
            </a:r>
            <a:r>
              <a:rPr lang="en-US" sz="2200" b="1" dirty="0"/>
              <a:t>at present</a:t>
            </a:r>
            <a:r>
              <a:rPr lang="en-US" sz="2200" dirty="0"/>
              <a:t>.</a:t>
            </a:r>
            <a:endParaRPr lang="en-US" sz="2200" b="1" dirty="0"/>
          </a:p>
          <a:p>
            <a:pPr marL="1085850"/>
            <a:r>
              <a:rPr lang="en-US" sz="2200" b="1" dirty="0"/>
              <a:t>- </a:t>
            </a:r>
            <a:r>
              <a:rPr lang="en-US" sz="2200" b="1" i="1" dirty="0"/>
              <a:t>A: </a:t>
            </a:r>
            <a:r>
              <a:rPr lang="en-US" sz="2200" dirty="0"/>
              <a:t>Are you reading </a:t>
            </a:r>
            <a:r>
              <a:rPr lang="en-US" sz="2200" b="1" dirty="0"/>
              <a:t>now</a:t>
            </a:r>
            <a:r>
              <a:rPr lang="en-US" sz="2200" dirty="0"/>
              <a:t>?</a:t>
            </a:r>
          </a:p>
          <a:p>
            <a:pPr marL="1200150" indent="57150"/>
            <a:r>
              <a:rPr lang="en-US" sz="2200" b="1" i="1" dirty="0"/>
              <a:t>B: </a:t>
            </a:r>
            <a:r>
              <a:rPr lang="en-US" sz="2200" dirty="0"/>
              <a:t>Yes, I am.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570" y="3654996"/>
            <a:ext cx="540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Form:  S  + am/ is/ are + V-</a:t>
            </a:r>
            <a:r>
              <a:rPr lang="en-US" sz="2400" b="1" dirty="0" err="1"/>
              <a:t>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361918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42743" y="361918"/>
            <a:ext cx="79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178239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1026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50106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31225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36594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16584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2256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47508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581345" y="4878488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926694" y="1782388"/>
            <a:ext cx="140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250469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330756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087519" y="4173655"/>
            <a:ext cx="1350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4877103"/>
            <a:ext cx="63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961130" y="4877102"/>
            <a:ext cx="105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4383005" y="1753905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4334690" y="250106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131287" y="3307562"/>
            <a:ext cx="3743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a sandwich at present.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2242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25802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6718" y="127699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26254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1906785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32212" y="5382508"/>
            <a:ext cx="5029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She</a:t>
            </a:r>
            <a:r>
              <a:rPr lang="en-US" sz="2800" b="1" dirty="0">
                <a:solidFill>
                  <a:srgbClr val="FF0000"/>
                </a:solidFill>
              </a:rPr>
              <a:t>’s talking </a:t>
            </a:r>
            <a:r>
              <a:rPr lang="en-US" sz="2800" dirty="0">
                <a:solidFill>
                  <a:srgbClr val="FF0000"/>
                </a:solidFill>
              </a:rPr>
              <a:t>to Mai. (talk)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taking photos.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eating ice cream.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/ Ha’s writing a letter.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playing badminton.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not / isn’t drawing a picture.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" y="337948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9451" y="397574"/>
            <a:ext cx="8336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383" y="15517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4" y="86227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00200" y="4408678"/>
            <a:ext cx="6078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your sister / make a cake?</a:t>
            </a:r>
          </a:p>
          <a:p>
            <a:r>
              <a:rPr lang="en-US" sz="2800" dirty="0"/>
              <a:t>      Is your sister making a cake?</a:t>
            </a:r>
          </a:p>
          <a:p>
            <a:r>
              <a:rPr lang="en-US" sz="2800" b="1" i="1" dirty="0"/>
              <a:t>B:        </a:t>
            </a:r>
            <a:r>
              <a:rPr lang="en-US" sz="2800" dirty="0"/>
              <a:t>Yes, she is.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41109" y="5570942"/>
            <a:ext cx="355523" cy="0"/>
          </a:xfrm>
          <a:prstGeom prst="straightConnector1">
            <a:avLst/>
          </a:prstGeom>
          <a:ln w="3810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Game: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8478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674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956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434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19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8478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743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2674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solidFill>
            <a:srgbClr val="B7ECFF"/>
          </a:solidFill>
          <a:ln w="38100">
            <a:solidFill>
              <a:srgbClr val="0099FF"/>
            </a:solidFill>
            <a:miter lim="800000"/>
            <a:headEnd/>
            <a:tailEnd/>
          </a:ln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199" y="5943600"/>
            <a:ext cx="497541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5" action="ppaction://hlinksldjump"/>
          </p:cNvPr>
          <p:cNvSpPr/>
          <p:nvPr/>
        </p:nvSpPr>
        <p:spPr>
          <a:xfrm>
            <a:off x="3981450" y="6233319"/>
            <a:ext cx="1236009" cy="638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219320" imgH="882720"/>
        </mc:Choice>
        <mc:Fallback>
          <p:control name="TextBox1" r:id="rId1" imgW="1219320" imgH="88272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1981200" y="5224463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219320" imgH="882720"/>
        </mc:Choice>
        <mc:Fallback>
          <p:control name="TextBox2" r:id="rId2" imgW="1219320" imgH="882720">
            <p:pic>
              <p:nvPicPr>
                <p:cNvPr id="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310313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480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-91441"/>
            <a:ext cx="812292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985" y="4587320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49526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63568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2469963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2445021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Yes, he is.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-248767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29" y="259532"/>
            <a:ext cx="6087774" cy="345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83837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469465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524550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2469963" y="4293285"/>
            <a:ext cx="430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2445021" y="4841978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2450299" y="5344080"/>
            <a:ext cx="549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having a picnic.)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384620"/>
            <a:ext cx="640080" cy="50423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568811"/>
            <a:ext cx="3695563" cy="3642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217924"/>
            <a:ext cx="5042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04015" y="513320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04015" y="567422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8F4D72-EDD1-45EA-98DE-0D28620B34AF}"/>
              </a:ext>
            </a:extLst>
          </p:cNvPr>
          <p:cNvSpPr txBox="1"/>
          <p:nvPr/>
        </p:nvSpPr>
        <p:spPr>
          <a:xfrm>
            <a:off x="2469963" y="4721995"/>
            <a:ext cx="373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AC0B0-FAF2-443B-8E2F-BE7A09225029}"/>
              </a:ext>
            </a:extLst>
          </p:cNvPr>
          <p:cNvSpPr txBox="1"/>
          <p:nvPr/>
        </p:nvSpPr>
        <p:spPr>
          <a:xfrm>
            <a:off x="2445021" y="5270688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63A04-424D-4BA2-B99F-DDFE458F4031}"/>
              </a:ext>
            </a:extLst>
          </p:cNvPr>
          <p:cNvSpPr txBox="1"/>
          <p:nvPr/>
        </p:nvSpPr>
        <p:spPr>
          <a:xfrm>
            <a:off x="2450299" y="5753124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(She’s / She is doing karate.)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2052" name="Picture 4" descr="tinh-mau-tu-fiap-h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"/>
                    </a14:imgEffect>
                    <a14:imgEffect>
                      <a14:brightnessContrast bright="3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pice Girls - Mam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/>
          <p:cNvSpPr>
            <a:spLocks noChangeArrowheads="1" noChangeShapeType="1"/>
          </p:cNvSpPr>
          <p:nvPr/>
        </p:nvSpPr>
        <p:spPr bwMode="auto">
          <a:xfrm>
            <a:off x="2423160" y="365126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Welcome to our class !</a:t>
            </a:r>
          </a:p>
        </p:txBody>
      </p:sp>
    </p:spTree>
    <p:extLst>
      <p:ext uri="{BB962C8B-B14F-4D97-AF65-F5344CB8AC3E}">
        <p14:creationId xmlns:p14="http://schemas.microsoft.com/office/powerpoint/2010/main" val="320202950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15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>
            <a:solidFill>
              <a:srgbClr val="F1664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1" y="-156886"/>
            <a:ext cx="4507093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76679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63291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17393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E9B1E0-A165-442A-B74A-362A3A9EDA1E}"/>
              </a:ext>
            </a:extLst>
          </p:cNvPr>
          <p:cNvSpPr txBox="1"/>
          <p:nvPr/>
        </p:nvSpPr>
        <p:spPr>
          <a:xfrm>
            <a:off x="2450299" y="5251205"/>
            <a:ext cx="405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DE5DE-AA5F-44AA-8C3B-BD9394BEE11C}"/>
              </a:ext>
            </a:extLst>
          </p:cNvPr>
          <p:cNvSpPr txBox="1"/>
          <p:nvPr/>
        </p:nvSpPr>
        <p:spPr>
          <a:xfrm>
            <a:off x="2445021" y="5780234"/>
            <a:ext cx="216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Yes, they are.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240394"/>
            <a:ext cx="640080" cy="5139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89" y="240394"/>
            <a:ext cx="4269370" cy="3511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752963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38789" y="505772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38789" y="559874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2C9909-F362-4CA5-8E9A-C9FF0D492C3D}"/>
              </a:ext>
            </a:extLst>
          </p:cNvPr>
          <p:cNvSpPr txBox="1"/>
          <p:nvPr/>
        </p:nvSpPr>
        <p:spPr>
          <a:xfrm>
            <a:off x="2445021" y="4260794"/>
            <a:ext cx="527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03790-66EF-4835-B8B5-A069D2D3857C}"/>
              </a:ext>
            </a:extLst>
          </p:cNvPr>
          <p:cNvSpPr txBox="1"/>
          <p:nvPr/>
        </p:nvSpPr>
        <p:spPr>
          <a:xfrm>
            <a:off x="2507631" y="4684061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2450299" y="5155822"/>
            <a:ext cx="589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walking to school.)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7907715" y="5704201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634" y="1812230"/>
            <a:ext cx="8552732" cy="24917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6609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6591" y="427701"/>
            <a:ext cx="3690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present continuous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34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966" y="2096371"/>
            <a:ext cx="8098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is happening now, we use the present continuous.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966" y="4625788"/>
            <a:ext cx="7558716" cy="1200329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5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+ </a:t>
            </a:r>
            <a:r>
              <a:rPr lang="vi-VN" i="1" dirty="0"/>
              <a:t>Khi một điều gì đó thường xảy ra hoặc đã được </a:t>
            </a:r>
            <a:r>
              <a:rPr lang="en-US" i="1" dirty="0" err="1"/>
              <a:t>xác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( </a:t>
            </a:r>
            <a:r>
              <a:rPr lang="en-US" i="1" dirty="0" err="1"/>
              <a:t>chắc</a:t>
            </a:r>
            <a:r>
              <a:rPr lang="en-US" i="1" dirty="0"/>
              <a:t> </a:t>
            </a:r>
            <a:r>
              <a:rPr lang="en-US" i="1" dirty="0" err="1"/>
              <a:t>chắn</a:t>
            </a:r>
            <a:r>
              <a:rPr lang="en-US" i="1" dirty="0"/>
              <a:t>)</a:t>
            </a:r>
            <a:r>
              <a:rPr lang="vi-VN" i="1" dirty="0"/>
              <a:t>, chúng ta sử dụng thì hiện tại đơn.</a:t>
            </a:r>
            <a:endParaRPr lang="en-US" i="1" dirty="0"/>
          </a:p>
          <a:p>
            <a:r>
              <a:rPr lang="en-US" i="1" dirty="0"/>
              <a:t>+ </a:t>
            </a:r>
            <a:r>
              <a:rPr lang="vi-VN" i="1" dirty="0"/>
              <a:t> Khi một điều gì đó đang xảy ra </a:t>
            </a:r>
            <a:r>
              <a:rPr lang="en-US" i="1" dirty="0"/>
              <a:t>ở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tại</a:t>
            </a:r>
            <a:r>
              <a:rPr lang="vi-VN" i="1" dirty="0"/>
              <a:t>, chúng ta sử dụng thì hiện tại tiếp diễn.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3890703" y="1262809"/>
            <a:ext cx="293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70" dirty="0" err="1">
                <a:solidFill>
                  <a:srgbClr val="FF0000"/>
                </a:solidFill>
              </a:rPr>
              <a:t>doesnot</a:t>
            </a:r>
            <a:r>
              <a:rPr lang="en-US" sz="2400" b="1" spc="-70" dirty="0">
                <a:solidFill>
                  <a:srgbClr val="FF0000"/>
                </a:solidFill>
              </a:rPr>
              <a:t> / doesn’t walk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26863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90414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57" y="4152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687" y="4143605"/>
            <a:ext cx="13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43881" y="445285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857" y="50736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687" y="5015979"/>
            <a:ext cx="168648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6250" y="543703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692" y="589786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57" y="12769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800" y="1178607"/>
            <a:ext cx="72199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.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7834" y="15745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4939" y="211052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57" y="2354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688" y="2361730"/>
            <a:ext cx="19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466012" y="268957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857" y="32181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687" y="3209447"/>
            <a:ext cx="785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</a:p>
          <a:p>
            <a:r>
              <a:rPr lang="en-US" sz="2400" dirty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1744" y="355661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1110" y="35578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3644440" y="1717739"/>
            <a:ext cx="93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5FF607-13A5-466D-B577-628A744FC856}"/>
              </a:ext>
            </a:extLst>
          </p:cNvPr>
          <p:cNvSpPr txBox="1"/>
          <p:nvPr/>
        </p:nvSpPr>
        <p:spPr>
          <a:xfrm>
            <a:off x="2440181" y="235941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3849933" y="2359017"/>
            <a:ext cx="110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953923" y="32121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4635145" y="3133766"/>
            <a:ext cx="88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1969824" y="4156778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am /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2134909" y="5569132"/>
            <a:ext cx="257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not / isn‘t doing.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2386538" y="5090243"/>
            <a:ext cx="188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/ ‘s reading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19221-7185-4E01-8293-DA643CC13B8B}"/>
              </a:ext>
            </a:extLst>
          </p:cNvPr>
          <p:cNvSpPr txBox="1"/>
          <p:nvPr/>
        </p:nvSpPr>
        <p:spPr>
          <a:xfrm>
            <a:off x="6633040" y="1259776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AD223C-EDE4-4E7A-888A-5D1385A61DB5}"/>
              </a:ext>
            </a:extLst>
          </p:cNvPr>
          <p:cNvSpPr txBox="1"/>
          <p:nvPr/>
        </p:nvSpPr>
        <p:spPr>
          <a:xfrm>
            <a:off x="2780673" y="2354934"/>
            <a:ext cx="246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</a:t>
            </a:r>
            <a:r>
              <a:rPr lang="en-US" sz="2400" b="1" dirty="0"/>
              <a:t>            </a:t>
            </a:r>
            <a:r>
              <a:rPr lang="en-US" sz="2400" dirty="0"/>
              <a:t>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3930252" y="270339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CEF287-D9A8-4052-BFB0-6391D48D8857}"/>
              </a:ext>
            </a:extLst>
          </p:cNvPr>
          <p:cNvSpPr txBox="1"/>
          <p:nvPr/>
        </p:nvSpPr>
        <p:spPr>
          <a:xfrm>
            <a:off x="5718056" y="3235343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1969824" y="3199096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3934941" y="357293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E444E8E-8378-4918-B1AD-D70FF326AD03}"/>
              </a:ext>
            </a:extLst>
          </p:cNvPr>
          <p:cNvSpPr txBox="1"/>
          <p:nvPr/>
        </p:nvSpPr>
        <p:spPr>
          <a:xfrm>
            <a:off x="3930252" y="4152258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AD067-5DD3-44C8-B893-0F5708C743CA}"/>
              </a:ext>
            </a:extLst>
          </p:cNvPr>
          <p:cNvSpPr txBox="1"/>
          <p:nvPr/>
        </p:nvSpPr>
        <p:spPr>
          <a:xfrm>
            <a:off x="4074559" y="5022762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C93C90-012E-49DC-A765-672C6C409B9C}"/>
              </a:ext>
            </a:extLst>
          </p:cNvPr>
          <p:cNvSpPr txBox="1"/>
          <p:nvPr/>
        </p:nvSpPr>
        <p:spPr>
          <a:xfrm>
            <a:off x="3230741" y="5583078"/>
            <a:ext cx="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601702" y="138671"/>
            <a:ext cx="2328451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9" y="139969"/>
            <a:ext cx="2026920" cy="592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7" name="TextBox 46"/>
          <p:cNvSpPr txBox="1"/>
          <p:nvPr/>
        </p:nvSpPr>
        <p:spPr>
          <a:xfrm>
            <a:off x="1088409" y="984451"/>
            <a:ext cx="617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turns to mime different actions. </a:t>
            </a:r>
          </a:p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841" y="21402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4840" y="2768385"/>
            <a:ext cx="56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Are you dancing?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No, I’m not.</a:t>
            </a:r>
          </a:p>
          <a:p>
            <a:r>
              <a:rPr lang="en-US" sz="2800" b="1" i="1" dirty="0"/>
              <a:t>C: </a:t>
            </a:r>
            <a:r>
              <a:rPr lang="en-US" sz="2800" dirty="0"/>
              <a:t>Are you looking for something?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Yes, I 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970" y="3940292"/>
            <a:ext cx="3949065" cy="28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0391" y="211980"/>
            <a:ext cx="8286750" cy="62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Ex 2.Chia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(meet) ____________their teacher at the moment.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(visit) _____________the museum next week.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What______you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(do) ________ tonight?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Silvia (not listen) ________ to music at the moment.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Maria (sit) ________ next to Paul right now.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He_______always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(make) ________ noisy at night.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My children (be)___ upstairs now. They (play)____ games.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Your father (repair)______________your bike at the moment?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Listen! The teacher (explain) ________a new lesson to us.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Look! The bus (come)________.</a:t>
            </a:r>
          </a:p>
        </p:txBody>
      </p:sp>
    </p:spTree>
    <p:extLst>
      <p:ext uri="{BB962C8B-B14F-4D97-AF65-F5344CB8AC3E}">
        <p14:creationId xmlns:p14="http://schemas.microsoft.com/office/powerpoint/2010/main" val="3009676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43410-170F-5E90-D7B2-FAF474BA0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006">
            <a:hlinkClick r:id="rId3" action="ppaction://hlinksldjump"/>
            <a:extLst>
              <a:ext uri="{FF2B5EF4-FFF2-40B4-BE49-F238E27FC236}">
                <a16:creationId xmlns:a16="http://schemas.microsoft.com/office/drawing/2014/main" id="{F9A881B9-B208-17F2-BE07-3E610A58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35" y="174811"/>
            <a:ext cx="2931459" cy="243975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3F27782A-3F6F-CAD5-B9D2-72A8E4A22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94" y="342019"/>
            <a:ext cx="4164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* Wrap – up: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E602CE4-8DEB-866B-1C11-7F125996F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11" y="2614570"/>
            <a:ext cx="6759389" cy="3597971"/>
          </a:xfrm>
          <a:prstGeom prst="cloudCallout">
            <a:avLst>
              <a:gd name="adj1" fmla="val -31338"/>
              <a:gd name="adj2" fmla="val 47583"/>
            </a:avLst>
          </a:prstGeom>
          <a:solidFill>
            <a:srgbClr val="D6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What have you learnt in this lesson?</a:t>
            </a:r>
            <a:endParaRPr lang="en-US" altLang="en-US" sz="2800" b="1" dirty="0">
              <a:latin typeface=".VnTim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57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00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35" y="174811"/>
            <a:ext cx="2931459" cy="243975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5494" y="342019"/>
            <a:ext cx="4164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* Home </a:t>
            </a:r>
            <a:r>
              <a:rPr lang="en-US" altLang="en-US" sz="4000" b="1" dirty="0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work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55811" y="2614570"/>
            <a:ext cx="6759389" cy="3597971"/>
          </a:xfrm>
          <a:prstGeom prst="cloudCallout">
            <a:avLst>
              <a:gd name="adj1" fmla="val -31338"/>
              <a:gd name="adj2" fmla="val 47583"/>
            </a:avLst>
          </a:prstGeom>
          <a:solidFill>
            <a:srgbClr val="D6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 Learn by heart grammar.</a:t>
            </a:r>
          </a:p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Do exercise A in workbook.</a:t>
            </a:r>
          </a:p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Prepare new lesson: </a:t>
            </a:r>
          </a:p>
          <a:p>
            <a:pPr algn="ctr" eaLnBrk="1" hangingPunct="1"/>
            <a:r>
              <a:rPr lang="en-US" altLang="en-US" sz="2800" b="1" dirty="0">
                <a:latin typeface=".VnTime" pitchFamily="34" charset="0"/>
                <a:cs typeface="Arial" pitchFamily="34" charset="0"/>
              </a:rPr>
              <a:t>Lesson 4.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7951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7" y="1671795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81" y="2825875"/>
            <a:ext cx="3514980" cy="768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66" y="2825875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38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19650"/>
            <a:ext cx="4648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63625" y="2286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</a:rPr>
              <a:t>Goodbye – See you again.</a:t>
            </a:r>
          </a:p>
        </p:txBody>
      </p:sp>
    </p:spTree>
    <p:extLst>
      <p:ext uri="{BB962C8B-B14F-4D97-AF65-F5344CB8AC3E}">
        <p14:creationId xmlns:p14="http://schemas.microsoft.com/office/powerpoint/2010/main" val="14534493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609600" y="381000"/>
            <a:ext cx="3706906" cy="1864659"/>
          </a:xfrm>
          <a:prstGeom prst="cloudCallout">
            <a:avLst>
              <a:gd name="adj1" fmla="val 46690"/>
              <a:gd name="adj2" fmla="val 443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What are they doing?</a:t>
            </a: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5136777" y="138953"/>
            <a:ext cx="3536576" cy="2286000"/>
          </a:xfrm>
          <a:prstGeom prst="cloudCallout">
            <a:avLst>
              <a:gd name="adj1" fmla="val -49894"/>
              <a:gd name="adj2" fmla="val 43056"/>
            </a:avLst>
          </a:prstGeom>
          <a:solidFill>
            <a:srgbClr val="61D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Calibri" pitchFamily="34" charset="0"/>
                <a:cs typeface="Arial" pitchFamily="34" charset="0"/>
              </a:rPr>
              <a:t>They are playing football.</a:t>
            </a:r>
          </a:p>
        </p:txBody>
      </p:sp>
      <p:pic>
        <p:nvPicPr>
          <p:cNvPr id="6148" name="Picture 16" descr="%7B4AF487BB-0403-4B14-B977-9BD07983DB8D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70094"/>
            <a:ext cx="5029200" cy="358308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16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257800" cy="3838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76400" y="5562600"/>
            <a:ext cx="5791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</a:rPr>
              <a:t>He is watching T.V</a:t>
            </a:r>
          </a:p>
        </p:txBody>
      </p:sp>
    </p:spTree>
    <p:extLst>
      <p:ext uri="{BB962C8B-B14F-4D97-AF65-F5344CB8AC3E}">
        <p14:creationId xmlns:p14="http://schemas.microsoft.com/office/powerpoint/2010/main" val="42254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unit3 cl1\mon_the_thao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3174" y="832271"/>
            <a:ext cx="47625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8835" y="4576517"/>
            <a:ext cx="710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They are riding a  bike</a:t>
            </a:r>
          </a:p>
        </p:txBody>
      </p:sp>
    </p:spTree>
    <p:extLst>
      <p:ext uri="{BB962C8B-B14F-4D97-AF65-F5344CB8AC3E}">
        <p14:creationId xmlns:p14="http://schemas.microsoft.com/office/powerpoint/2010/main" val="36362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Nd9GcSsUlsMwJcU-_C3GsNUqT0apfBb8ph4M2opPqA1rgOJwB8w1Kln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05600" cy="4448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5410200"/>
            <a:ext cx="6629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 dirty="0">
                <a:solidFill>
                  <a:srgbClr val="FF0000"/>
                </a:solidFill>
                <a:latin typeface="Times New Roman" pitchFamily="18" charset="0"/>
              </a:rPr>
              <a:t>Yes. She is writing </a:t>
            </a:r>
          </a:p>
        </p:txBody>
      </p:sp>
    </p:spTree>
    <p:extLst>
      <p:ext uri="{BB962C8B-B14F-4D97-AF65-F5344CB8AC3E}">
        <p14:creationId xmlns:p14="http://schemas.microsoft.com/office/powerpoint/2010/main" val="38732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Mabel_Sk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2" y="533400"/>
            <a:ext cx="6243918" cy="4524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09600" y="5257800"/>
            <a:ext cx="8153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>
                <a:solidFill>
                  <a:srgbClr val="0000FF"/>
                </a:solidFill>
                <a:latin typeface="Times New Roman" pitchFamily="18" charset="0"/>
              </a:rPr>
              <a:t> No,she isn’t. She is skipping </a:t>
            </a:r>
          </a:p>
        </p:txBody>
      </p:sp>
    </p:spTree>
    <p:extLst>
      <p:ext uri="{BB962C8B-B14F-4D97-AF65-F5344CB8AC3E}">
        <p14:creationId xmlns:p14="http://schemas.microsoft.com/office/powerpoint/2010/main" val="84992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2635250" cy="1771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%7B4AF487BB-0403-4B14-B977-9BD07983DB8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24828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11" descr="ANd9GcSeHfPHuqlsreCMP203b5NBZyp9oqo9BdxqEqj1bnAcarr_Ot-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1460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0" descr="ANd9GcSsUlsMwJcU-_C3GsNUqT0apfBb8ph4M2opPqA1rgOJwB8w1Klnx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9" descr="Mabel_Sk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67000" y="1981200"/>
            <a:ext cx="3733800" cy="2438400"/>
          </a:xfrm>
          <a:prstGeom prst="ellipse">
            <a:avLst/>
          </a:prstGeom>
          <a:solidFill>
            <a:srgbClr val="FDF6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THE PRESENT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CONTINUOUS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TENSE</a:t>
            </a: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5562600" y="457200"/>
            <a:ext cx="3581400" cy="1905000"/>
          </a:xfrm>
          <a:prstGeom prst="cloudCallout">
            <a:avLst>
              <a:gd name="adj1" fmla="val -55009"/>
              <a:gd name="adj2" fmla="val 50972"/>
            </a:avLst>
          </a:prstGeom>
          <a:solidFill>
            <a:srgbClr val="F7A7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Actions now</a:t>
            </a:r>
          </a:p>
        </p:txBody>
      </p:sp>
    </p:spTree>
    <p:extLst>
      <p:ext uri="{BB962C8B-B14F-4D97-AF65-F5344CB8AC3E}">
        <p14:creationId xmlns:p14="http://schemas.microsoft.com/office/powerpoint/2010/main" val="354821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1534</TotalTime>
  <Words>939</Words>
  <Application>Microsoft Office PowerPoint</Application>
  <PresentationFormat>On-screen Show (4:3)</PresentationFormat>
  <Paragraphs>188</Paragraphs>
  <Slides>30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.VnArabia</vt:lpstr>
      <vt:lpstr>.VnArabiaH</vt:lpstr>
      <vt:lpstr>.VnBlackH</vt:lpstr>
      <vt:lpstr>.VnTifani HeavyH</vt:lpstr>
      <vt:lpstr>.VnTime</vt:lpstr>
      <vt:lpstr>Arial</vt:lpstr>
      <vt:lpstr>Arial Black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THU HA 20180697</cp:lastModifiedBy>
  <cp:revision>110</cp:revision>
  <dcterms:created xsi:type="dcterms:W3CDTF">2020-12-09T02:04:09Z</dcterms:created>
  <dcterms:modified xsi:type="dcterms:W3CDTF">2024-02-28T05:52:07Z</dcterms:modified>
</cp:coreProperties>
</file>