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6" r:id="rId3"/>
    <p:sldId id="263" r:id="rId4"/>
    <p:sldId id="288" r:id="rId5"/>
    <p:sldId id="264" r:id="rId6"/>
    <p:sldId id="289" r:id="rId7"/>
    <p:sldId id="265" r:id="rId8"/>
    <p:sldId id="267" r:id="rId9"/>
    <p:sldId id="268" r:id="rId10"/>
    <p:sldId id="269" r:id="rId11"/>
    <p:sldId id="275" r:id="rId12"/>
    <p:sldId id="278" r:id="rId13"/>
    <p:sldId id="28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FCF7-B22B-45B6-8B71-33686F8B763F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66661-BE82-4081-80F6-98F03316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6661-BE82-4081-80F6-98F0331660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A0D0-3CE2-4D36-8D64-E2FED93DC49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991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21771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6858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UNIT 7</a:t>
            </a:r>
            <a:br>
              <a:rPr lang="en-US" sz="3200" b="1" dirty="0"/>
            </a:br>
            <a:r>
              <a:rPr lang="en-US" sz="3200" b="1" dirty="0"/>
              <a:t>RECIPES AND EATING HABITS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4384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Period 57</a:t>
            </a:r>
          </a:p>
          <a:p>
            <a:pPr algn="ctr"/>
            <a:r>
              <a:rPr lang="en-US" sz="3200" b="1" dirty="0"/>
              <a:t>Lesson 3: A close look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13310-6820-CA75-EAD7-703A19C690A8}"/>
              </a:ext>
            </a:extLst>
          </p:cNvPr>
          <p:cNvSpPr txBox="1"/>
          <p:nvPr/>
        </p:nvSpPr>
        <p:spPr>
          <a:xfrm>
            <a:off x="4114800" y="52578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   II. Modal verbs in conditional sentences</a:t>
            </a:r>
            <a:br>
              <a:rPr lang="en-US" b="1" dirty="0"/>
            </a:br>
            <a:r>
              <a:rPr lang="en-US" b="1" dirty="0"/>
              <a:t>                              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: I </a:t>
            </a:r>
            <a:r>
              <a:rPr lang="en-US" u="sng" dirty="0">
                <a:solidFill>
                  <a:srgbClr val="FF0000"/>
                </a:solidFill>
              </a:rPr>
              <a:t>can</a:t>
            </a:r>
            <a:r>
              <a:rPr lang="en-US" dirty="0"/>
              <a:t> help you to make chicken salad </a:t>
            </a:r>
            <a:r>
              <a:rPr lang="en-US" dirty="0">
                <a:solidFill>
                  <a:srgbClr val="00B050"/>
                </a:solidFill>
              </a:rPr>
              <a:t>if</a:t>
            </a:r>
            <a:r>
              <a:rPr lang="en-US" dirty="0"/>
              <a:t> you like.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895600"/>
            <a:ext cx="8458200" cy="1635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/>
              <a:t> If + S + V(s/</a:t>
            </a:r>
            <a:r>
              <a:rPr lang="en-US" sz="2800" dirty="0" err="1"/>
              <a:t>es</a:t>
            </a:r>
            <a:r>
              <a:rPr lang="en-US" sz="2800" dirty="0"/>
              <a:t>)…, S + will/can/must/should/may… +V</a:t>
            </a:r>
            <a:endParaRPr lang="en-US" sz="2800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9107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667000" y="5486400"/>
            <a:ext cx="2057400" cy="762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4724400"/>
            <a:ext cx="1676400" cy="1447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33600" y="3200400"/>
            <a:ext cx="2514600" cy="1524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2438400"/>
            <a:ext cx="22098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3200400"/>
            <a:ext cx="2286000" cy="2362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57600" y="2438400"/>
            <a:ext cx="9906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3255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</a:rPr>
              <a:t>6. What will you say in these situation? Use suitable modal verbs with conditional sentences 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99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/>
              <a:t>1</a:t>
            </a:r>
            <a:r>
              <a:rPr lang="en-US" sz="9600" b="1" dirty="0"/>
              <a:t>. </a:t>
            </a:r>
            <a:r>
              <a:rPr lang="en-US" sz="9600" dirty="0"/>
              <a:t>I</a:t>
            </a:r>
            <a:r>
              <a:rPr lang="en-US" sz="11200" dirty="0"/>
              <a:t>f you want to have good health, you must reduce the amount of salt in your food.</a:t>
            </a:r>
          </a:p>
          <a:p>
            <a:pPr>
              <a:buNone/>
            </a:pPr>
            <a:r>
              <a:rPr lang="en-US" sz="1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8413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If my brother is hungry, he can eat three bowls of rice.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12" y="3581400"/>
            <a:ext cx="90681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4. If I eat this undercooked pork, I may have a stomachache.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19600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You should whisk the eggs for 10 minutes if you want a </a:t>
            </a:r>
          </a:p>
          <a:p>
            <a:r>
              <a:rPr lang="en-US" sz="2800" dirty="0"/>
              <a:t>lighter cake.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You can take a cooking class if it is at the weekend.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991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2971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752600"/>
            <a:ext cx="7162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Homework</a:t>
            </a:r>
          </a:p>
          <a:p>
            <a:pPr>
              <a:buFontTx/>
              <a:buChar char="-"/>
            </a:pPr>
            <a:r>
              <a:rPr lang="en-US" sz="3600" b="1" dirty="0"/>
              <a:t>Do exercises 5,6,7 in workbook</a:t>
            </a:r>
          </a:p>
          <a:p>
            <a:pPr>
              <a:buFontTx/>
              <a:buChar char="-"/>
            </a:pPr>
            <a:r>
              <a:rPr lang="en-US" sz="3600" b="1" dirty="0"/>
              <a:t>Redo the exercises 3b a</a:t>
            </a:r>
            <a:r>
              <a:rPr lang="en-US" sz="3200" b="1" dirty="0"/>
              <a:t>nd 6.</a:t>
            </a:r>
          </a:p>
          <a:p>
            <a:pPr marL="571500" indent="-571500"/>
            <a:endParaRPr lang="en-US" sz="3200" dirty="0"/>
          </a:p>
          <a:p>
            <a:pPr marL="571500" indent="-571500"/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38"/>
            <a:ext cx="9144000" cy="6971263"/>
            <a:chOff x="48" y="673"/>
            <a:chExt cx="5760" cy="2838"/>
          </a:xfrm>
        </p:grpSpPr>
        <p:sp>
          <p:nvSpPr>
            <p:cNvPr id="19460" name="Text Box 3"/>
            <p:cNvSpPr txBox="1">
              <a:spLocks noChangeArrowheads="1"/>
            </p:cNvSpPr>
            <p:nvPr/>
          </p:nvSpPr>
          <p:spPr bwMode="auto">
            <a:xfrm>
              <a:off x="48" y="673"/>
              <a:ext cx="5760" cy="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800" b="1" i="1" dirty="0">
                <a:solidFill>
                  <a:srgbClr val="000066"/>
                </a:solidFill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4800" b="1" i="1" dirty="0">
                  <a:solidFill>
                    <a:srgbClr val="0000FF"/>
                  </a:solidFill>
                  <a:cs typeface="Times New Roman" pitchFamily="18" charset="0"/>
                </a:rPr>
                <a:t>Thank you for your attendance. Good bye!</a:t>
              </a:r>
            </a:p>
            <a:p>
              <a:pPr algn="ctr">
                <a:spcBef>
                  <a:spcPct val="50000"/>
                </a:spcBef>
              </a:pPr>
              <a:endParaRPr lang="en-US" sz="4800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i="1" dirty="0">
                  <a:solidFill>
                    <a:srgbClr val="000066"/>
                  </a:solidFill>
                  <a:latin typeface=".VnMysticalH" pitchFamily="34" charset="0"/>
                </a:rPr>
                <a:t>                                  </a:t>
              </a: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</p:txBody>
        </p:sp>
        <p:pic>
          <p:nvPicPr>
            <p:cNvPr id="19461" name="Picture 4" descr="FLOW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1976"/>
              <a:ext cx="3888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DDAB5EE-4556-4516-A8D8-8C975E6258A0}" type="slidenum">
              <a:rPr lang="en-US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14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Pictures\hanh\sup 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43400" y="609600"/>
            <a:ext cx="2039371" cy="1382240"/>
          </a:xfrm>
          <a:prstGeom prst="rect">
            <a:avLst/>
          </a:prstGeom>
          <a:noFill/>
        </p:spPr>
      </p:pic>
      <p:pic>
        <p:nvPicPr>
          <p:cNvPr id="1028" name="Picture 4" descr="C:\Users\Admin\Pictures\hanh\nai chuo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2093415" cy="1676400"/>
          </a:xfrm>
          <a:prstGeom prst="rect">
            <a:avLst/>
          </a:prstGeom>
          <a:noFill/>
        </p:spPr>
      </p:pic>
      <p:pic>
        <p:nvPicPr>
          <p:cNvPr id="1030" name="Picture 6" descr="Kết quả hình ảnh cho hình ảnh củ tỏ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942465" cy="1752600"/>
          </a:xfrm>
          <a:prstGeom prst="rect">
            <a:avLst/>
          </a:prstGeom>
          <a:noFill/>
        </p:spPr>
      </p:pic>
      <p:pic>
        <p:nvPicPr>
          <p:cNvPr id="1032" name="Picture 8" descr="Kết quả hình ảnh cho cần tâ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743200"/>
            <a:ext cx="1743808" cy="1295400"/>
          </a:xfrm>
          <a:prstGeom prst="rect">
            <a:avLst/>
          </a:prstGeom>
          <a:noFill/>
        </p:spPr>
      </p:pic>
      <p:sp>
        <p:nvSpPr>
          <p:cNvPr id="1034" name="AutoShape 10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thì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1" y="2895600"/>
            <a:ext cx="2057400" cy="1738313"/>
          </a:xfrm>
          <a:prstGeom prst="rect">
            <a:avLst/>
          </a:prstGeom>
        </p:spPr>
      </p:pic>
      <p:pic>
        <p:nvPicPr>
          <p:cNvPr id="17" name="Picture 16" descr="5588112002_mas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2057400"/>
            <a:ext cx="2006600" cy="1676400"/>
          </a:xfrm>
          <a:prstGeom prst="rect">
            <a:avLst/>
          </a:prstGeom>
        </p:spPr>
      </p:pic>
      <p:pic>
        <p:nvPicPr>
          <p:cNvPr id="1044" name="Picture 20" descr="Kết quả hình ảnh cho quả dưa chuộ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05400"/>
            <a:ext cx="1219200" cy="1179576"/>
          </a:xfrm>
          <a:prstGeom prst="rect">
            <a:avLst/>
          </a:prstGeom>
          <a:noFill/>
        </p:spPr>
      </p:pic>
      <p:pic>
        <p:nvPicPr>
          <p:cNvPr id="1046" name="Picture 22" descr="Kết quả hình ảnh cho chai giấ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4267200"/>
            <a:ext cx="2438400" cy="2438401"/>
          </a:xfrm>
          <a:prstGeom prst="rect">
            <a:avLst/>
          </a:prstGeom>
          <a:noFill/>
        </p:spPr>
      </p:pic>
      <p:pic>
        <p:nvPicPr>
          <p:cNvPr id="1048" name="Picture 24" descr="Kết quả hình ảnh cho hộp sữ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2362200"/>
            <a:ext cx="1844842" cy="1752600"/>
          </a:xfrm>
          <a:prstGeom prst="rect">
            <a:avLst/>
          </a:prstGeom>
          <a:noFill/>
        </p:spPr>
      </p:pic>
      <p:pic>
        <p:nvPicPr>
          <p:cNvPr id="1050" name="Picture 26" descr="Kết quả hình ảnh cho bánh mì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228600"/>
            <a:ext cx="2564429" cy="1981200"/>
          </a:xfrm>
          <a:prstGeom prst="rect">
            <a:avLst/>
          </a:prstGeom>
          <a:noFill/>
        </p:spPr>
      </p:pic>
      <p:pic>
        <p:nvPicPr>
          <p:cNvPr id="1052" name="Picture 28" descr="Kết quả hình ảnh cho chùm nh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4800600"/>
            <a:ext cx="2209800" cy="1600200"/>
          </a:xfrm>
          <a:prstGeom prst="rect">
            <a:avLst/>
          </a:prstGeom>
          <a:noFill/>
        </p:spPr>
      </p:pic>
      <p:pic>
        <p:nvPicPr>
          <p:cNvPr id="1054" name="Picture 30" descr="Kết quả hình ảnh cho thịt gà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4876800"/>
            <a:ext cx="1905000" cy="1360715"/>
          </a:xfrm>
          <a:prstGeom prst="rect">
            <a:avLst/>
          </a:prstGeom>
          <a:noFill/>
        </p:spPr>
      </p:pic>
      <p:pic>
        <p:nvPicPr>
          <p:cNvPr id="1056" name="Picture 32" descr="Kết quả hình ảnh cho củ hành tâ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5410200"/>
            <a:ext cx="1143000" cy="1095375"/>
          </a:xfrm>
          <a:prstGeom prst="rect">
            <a:avLst/>
          </a:prstGeom>
          <a:noFill/>
        </p:spPr>
      </p:pic>
      <p:pic>
        <p:nvPicPr>
          <p:cNvPr id="1058" name="Picture 34" descr="Kết quả hình ảnh cho xúc xích 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2514600"/>
            <a:ext cx="1790700" cy="149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9930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34088" y="13874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176588" y="20716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380288" y="207168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some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760913" y="48688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any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66975" y="51577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577013" y="515937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some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851275" y="54530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an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500563" y="58547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any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672013" y="625633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  <p:bldP spid="38921" grpId="0"/>
      <p:bldP spid="38922" grpId="0"/>
      <p:bldP spid="38923" grpId="0"/>
      <p:bldP spid="38924" grpId="0"/>
      <p:bldP spid="389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2209800" y="4495800"/>
            <a:ext cx="3200400" cy="1143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5600" y="3276600"/>
            <a:ext cx="2514600" cy="1600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4600" y="4495800"/>
            <a:ext cx="2819400" cy="1752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62200" y="2667000"/>
            <a:ext cx="3048000" cy="3657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05400"/>
            <a:ext cx="320040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14600" y="1981200"/>
            <a:ext cx="2895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48000" y="2057400"/>
            <a:ext cx="2362200" cy="358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48000" y="1981200"/>
            <a:ext cx="228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33600" y="4343400"/>
            <a:ext cx="2514600" cy="251460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09800" y="3276600"/>
            <a:ext cx="32004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362200" y="3886200"/>
            <a:ext cx="3048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895600" y="3352800"/>
            <a:ext cx="2438400" cy="2286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971800" y="2514600"/>
            <a:ext cx="2362200" cy="685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971800" y="3276600"/>
            <a:ext cx="2286000" cy="2819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209800" y="4495800"/>
            <a:ext cx="3200400" cy="1143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3276600"/>
            <a:ext cx="2514600" cy="1600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4419600"/>
            <a:ext cx="2895600" cy="1828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62200" y="2514600"/>
            <a:ext cx="3048000" cy="3810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5105400"/>
            <a:ext cx="320040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4600" y="1981200"/>
            <a:ext cx="2895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057400"/>
            <a:ext cx="2362200" cy="358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1981200"/>
            <a:ext cx="228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3276600"/>
            <a:ext cx="32004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62200" y="3886200"/>
            <a:ext cx="3048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600" y="3124200"/>
            <a:ext cx="2362200" cy="2971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76400" y="4016375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 grams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371600" y="5267325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teaspoon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14875" y="5267325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teaspoon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486400" y="6280150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57875" y="4572000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51054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81600" y="5029200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tablespoons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90" grpId="0" animBg="1"/>
      <p:bldP spid="41991" grpId="0" animBg="1"/>
      <p:bldP spid="41992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65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1" name="AutoShape 4" descr="Kết quả hình ảnh cho món gỏi ng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AutoShape 6" descr="Kết quả hình ảnh cho món gỏi ng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8" descr="Kết quả hình ảnh cho món gỏi n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614613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991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1219200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Preparing and cooking verbs:</a:t>
            </a:r>
          </a:p>
          <a:p>
            <a:r>
              <a:rPr lang="en-US" sz="2800" b="1" dirty="0"/>
              <a:t>- Wash</a:t>
            </a:r>
          </a:p>
          <a:p>
            <a:r>
              <a:rPr lang="en-US" sz="2800" b="1" dirty="0"/>
              <a:t>- Chop/ slice</a:t>
            </a:r>
          </a:p>
          <a:p>
            <a:r>
              <a:rPr lang="en-US" sz="2800" b="1" dirty="0"/>
              <a:t>- Boil</a:t>
            </a:r>
          </a:p>
          <a:p>
            <a:r>
              <a:rPr lang="en-US" sz="2800" b="1" dirty="0"/>
              <a:t>- Peel</a:t>
            </a:r>
          </a:p>
          <a:p>
            <a:r>
              <a:rPr lang="en-US" sz="2800" b="1" dirty="0"/>
              <a:t>- Mix/ combine</a:t>
            </a:r>
          </a:p>
          <a:p>
            <a:r>
              <a:rPr lang="en-US" sz="2800" b="1" dirty="0"/>
              <a:t>- Add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238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.VnMysticalH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II. Modal verbs in conditional sentences                               type 1</vt:lpstr>
      <vt:lpstr>PowerPoint Presentation</vt:lpstr>
      <vt:lpstr>6. What will you say in these situation? Use suitable modal verbs with conditional sentences type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 THU HA 20180697</cp:lastModifiedBy>
  <cp:revision>57</cp:revision>
  <dcterms:created xsi:type="dcterms:W3CDTF">2017-01-11T08:07:41Z</dcterms:created>
  <dcterms:modified xsi:type="dcterms:W3CDTF">2024-02-28T06:30:32Z</dcterms:modified>
</cp:coreProperties>
</file>