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1" r:id="rId3"/>
    <p:sldId id="273" r:id="rId4"/>
    <p:sldId id="274" r:id="rId5"/>
    <p:sldId id="275"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253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37752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18834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95442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388332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40930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67232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285874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26000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78396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06285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761937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2011115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29574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839232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D24357-6AA3-4C50-93FB-C898D72F2686}"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851373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D24357-6AA3-4C50-93FB-C898D72F2686}"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747690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237594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83264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393798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3464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24357-6AA3-4C50-93FB-C898D72F2686}"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91392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24357-6AA3-4C50-93FB-C898D72F2686}"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30902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24357-6AA3-4C50-93FB-C898D72F2686}"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52687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24357-6AA3-4C50-93FB-C898D72F2686}"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157752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4357-6AA3-4C50-93FB-C898D72F2686}"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2BD4A-24AF-4AAE-A6F3-F4D982649CDB}" type="slidenum">
              <a:rPr lang="en-US" smtClean="0"/>
              <a:t>‹#›</a:t>
            </a:fld>
            <a:endParaRPr lang="en-US"/>
          </a:p>
        </p:txBody>
      </p:sp>
    </p:spTree>
    <p:extLst>
      <p:ext uri="{BB962C8B-B14F-4D97-AF65-F5344CB8AC3E}">
        <p14:creationId xmlns:p14="http://schemas.microsoft.com/office/powerpoint/2010/main" val="315159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28F78C83-781C-7456-D789-01711B24572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4357-6AA3-4C50-93FB-C898D72F2686}"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2BD4A-24AF-4AAE-A6F3-F4D982649CDB}" type="slidenum">
              <a:rPr lang="en-US" smtClean="0"/>
              <a:t>‹#›</a:t>
            </a:fld>
            <a:endParaRPr lang="en-US"/>
          </a:p>
        </p:txBody>
      </p:sp>
    </p:spTree>
    <p:extLst>
      <p:ext uri="{BB962C8B-B14F-4D97-AF65-F5344CB8AC3E}">
        <p14:creationId xmlns:p14="http://schemas.microsoft.com/office/powerpoint/2010/main" val="347988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0" r:id="rId4"/>
    <p:sldLayoutId id="2147483651" r:id="rId5"/>
    <p:sldLayoutId id="2147483652" r:id="rId6"/>
    <p:sldLayoutId id="2147483653" r:id="rId7"/>
    <p:sldLayoutId id="2147483654" r:id="rId8"/>
    <p:sldLayoutId id="2147483655" r:id="rId9"/>
    <p:sldLayoutId id="2147483674" r:id="rId10"/>
    <p:sldLayoutId id="2147483672" r:id="rId11"/>
    <p:sldLayoutId id="2147483671" r:id="rId12"/>
    <p:sldLayoutId id="2147483669" r:id="rId13"/>
    <p:sldLayoutId id="2147483668" r:id="rId14"/>
    <p:sldLayoutId id="2147483667" r:id="rId15"/>
    <p:sldLayoutId id="2147483666" r:id="rId16"/>
    <p:sldLayoutId id="2147483665" r:id="rId17"/>
    <p:sldLayoutId id="2147483664" r:id="rId18"/>
    <p:sldLayoutId id="2147483663" r:id="rId19"/>
    <p:sldLayoutId id="2147483662" r:id="rId20"/>
    <p:sldLayoutId id="2147483661" r:id="rId21"/>
    <p:sldLayoutId id="2147483660" r:id="rId22"/>
    <p:sldLayoutId id="2147483656" r:id="rId23"/>
    <p:sldLayoutId id="2147483657" r:id="rId24"/>
    <p:sldLayoutId id="2147483658" r:id="rId25"/>
    <p:sldLayoutId id="214748365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359" r="17485"/>
          <a:stretch/>
        </p:blipFill>
        <p:spPr>
          <a:xfrm>
            <a:off x="2792522" y="2009869"/>
            <a:ext cx="4794281" cy="3999132"/>
          </a:xfrm>
          <a:prstGeom prst="rect">
            <a:avLst/>
          </a:prstGeom>
        </p:spPr>
      </p:pic>
      <p:sp>
        <p:nvSpPr>
          <p:cNvPr id="6" name="Moon 5"/>
          <p:cNvSpPr/>
          <p:nvPr/>
        </p:nvSpPr>
        <p:spPr>
          <a:xfrm rot="17790886">
            <a:off x="6093553" y="289713"/>
            <a:ext cx="1808021" cy="413016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2419710" y="1597718"/>
            <a:ext cx="2657664" cy="2703215"/>
          </a:xfrm>
          <a:prstGeom prst="doubleWav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5077374" y="1597718"/>
            <a:ext cx="2657664" cy="2703215"/>
          </a:xfrm>
          <a:prstGeom prst="doubleWav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Double Wave 8"/>
          <p:cNvSpPr/>
          <p:nvPr/>
        </p:nvSpPr>
        <p:spPr>
          <a:xfrm>
            <a:off x="2419710" y="3699559"/>
            <a:ext cx="2657664" cy="2645202"/>
          </a:xfrm>
          <a:prstGeom prst="doubleWav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Double Wave 9"/>
          <p:cNvSpPr/>
          <p:nvPr/>
        </p:nvSpPr>
        <p:spPr>
          <a:xfrm>
            <a:off x="5077374" y="3699558"/>
            <a:ext cx="2657664" cy="2645202"/>
          </a:xfrm>
          <a:prstGeom prst="doubleWav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itle 1"/>
          <p:cNvSpPr txBox="1">
            <a:spLocks/>
          </p:cNvSpPr>
          <p:nvPr/>
        </p:nvSpPr>
        <p:spPr>
          <a:xfrm>
            <a:off x="2435382" y="252755"/>
            <a:ext cx="6271548" cy="706194"/>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solidFill>
                  <a:schemeClr val="accent2">
                    <a:lumMod val="50000"/>
                  </a:schemeClr>
                </a:solidFill>
                <a:latin typeface="Times New Roman" panose="02020603050405020304" pitchFamily="18" charset="0"/>
                <a:cs typeface="Times New Roman" panose="02020603050405020304" pitchFamily="18" charset="0"/>
              </a:rPr>
              <a:t>Trò</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chơi</a:t>
            </a:r>
            <a:r>
              <a:rPr lang="en-US" sz="3200">
                <a:solidFill>
                  <a:schemeClr val="accent2">
                    <a:lumMod val="50000"/>
                  </a:schemeClr>
                </a:solidFill>
                <a:latin typeface="Times New Roman" panose="02020603050405020304" pitchFamily="18" charset="0"/>
                <a:cs typeface="Times New Roman" panose="02020603050405020304" pitchFamily="18" charset="0"/>
              </a:rPr>
              <a:t>: Lật mảnh ghép</a:t>
            </a:r>
            <a:endParaRPr lang="en-US"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7959615" y="345569"/>
            <a:ext cx="4399773" cy="5999191"/>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trò</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chơi</a:t>
            </a:r>
            <a:r>
              <a:rPr lang="en-US" sz="2800" dirty="0">
                <a:solidFill>
                  <a:schemeClr val="accent2">
                    <a:lumMod val="50000"/>
                  </a:schemeClr>
                </a:solidFill>
                <a:latin typeface="Times New Roman" panose="02020603050405020304" pitchFamily="18" charset="0"/>
                <a:cs typeface="Times New Roman" panose="02020603050405020304" pitchFamily="18" charset="0"/>
              </a:rPr>
              <a:t>:</a:t>
            </a:r>
          </a:p>
          <a:p>
            <a:r>
              <a:rPr lang="en-US" sz="2800">
                <a:solidFill>
                  <a:schemeClr val="accent2">
                    <a:lumMod val="50000"/>
                  </a:schemeClr>
                </a:solidFill>
                <a:latin typeface="Times New Roman" panose="02020603050405020304" pitchFamily="18" charset="0"/>
                <a:cs typeface="Times New Roman" panose="02020603050405020304" pitchFamily="18" charset="0"/>
              </a:rPr>
              <a:t>- HS tham gia trò chơi lật mảnh ghép bằng cách chọn câu hỏi, trả lời đúng câu hỏi thì mảnh ghép tương ứng sẽ được mở ra. Thời gian cho mỗi câu hỏi là 15 giây.</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Mỗi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lần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lật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một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a:solidFill>
                  <a:schemeClr val="accent2">
                    <a:lumMod val="50000"/>
                  </a:schemeClr>
                </a:solidFill>
                <a:latin typeface="Times New Roman" panose="02020603050405020304" pitchFamily="18" charset="0"/>
                <a:cs typeface="Times New Roman" panose="02020603050405020304" pitchFamily="18" charset="0"/>
              </a:rPr>
              <a:t>ô,HS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đó</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trả</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lời</a:t>
            </a:r>
            <a:r>
              <a:rPr lang="en-US" sz="2800" dirty="0">
                <a:solidFill>
                  <a:schemeClr val="accent2">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bức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tranh</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đó</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gì</a:t>
            </a:r>
            <a:r>
              <a:rPr lang="en-US" sz="2800">
                <a:solidFill>
                  <a:schemeClr val="accent2">
                    <a:lumMod val="50000"/>
                  </a:schemeClr>
                </a:solidFill>
                <a:latin typeface="Times New Roman" panose="02020603050405020304" pitchFamily="18" charset="0"/>
                <a:cs typeface="Times New Roman" panose="02020603050405020304" pitchFamily="18" charset="0"/>
              </a:rPr>
              <a:t>?”  Nếu HS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đó</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trả</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lời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đúng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thì</a:t>
            </a:r>
            <a:r>
              <a:rPr lang="en-US" sz="2800">
                <a:solidFill>
                  <a:schemeClr val="accent2">
                    <a:lumMod val="50000"/>
                  </a:schemeClr>
                </a:solidFill>
                <a:latin typeface="Times New Roman" panose="02020603050405020304" pitchFamily="18" charset="0"/>
                <a:cs typeface="Times New Roman" panose="02020603050405020304" pitchFamily="18" charset="0"/>
              </a:rPr>
              <a:t> HS khác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giành</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trả</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lời</a:t>
            </a:r>
            <a:r>
              <a:rPr lang="en-US" sz="2800" dirty="0">
                <a:solidFill>
                  <a:schemeClr val="accent2">
                    <a:lumMod val="50000"/>
                  </a:schemeClr>
                </a:solidFill>
                <a:latin typeface="Times New Roman" panose="02020603050405020304" pitchFamily="18" charset="0"/>
                <a:cs typeface="Times New Roman" panose="02020603050405020304" pitchFamily="18" charset="0"/>
              </a:rPr>
              <a:t>.</a:t>
            </a:r>
          </a:p>
          <a:p>
            <a:r>
              <a:rPr lang="en-US" sz="2800">
                <a:solidFill>
                  <a:schemeClr val="accent2">
                    <a:lumMod val="50000"/>
                  </a:schemeClr>
                </a:solidFill>
                <a:latin typeface="Times New Roman" panose="02020603050405020304" pitchFamily="18" charset="0"/>
                <a:cs typeface="Times New Roman" panose="02020603050405020304" pitchFamily="18" charset="0"/>
              </a:rPr>
              <a:t>-HS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nào</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trả</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lời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đúng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trước</a:t>
            </a:r>
            <a:r>
              <a:rPr lang="en-US" sz="2800">
                <a:solidFill>
                  <a:schemeClr val="accent2">
                    <a:lumMod val="50000"/>
                  </a:schemeClr>
                </a:solidFill>
                <a:latin typeface="Times New Roman" panose="02020603050405020304" pitchFamily="18" charset="0"/>
                <a:cs typeface="Times New Roman" panose="02020603050405020304" pitchFamily="18" charset="0"/>
              </a:rPr>
              <a:t> HS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đó</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sẽ</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giành</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chiến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thắng</a:t>
            </a:r>
            <a:r>
              <a:rPr lang="en-US" sz="28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2" name="Explosion 1 1"/>
          <p:cNvSpPr/>
          <p:nvPr/>
        </p:nvSpPr>
        <p:spPr>
          <a:xfrm>
            <a:off x="53172" y="2563994"/>
            <a:ext cx="2000816" cy="2997415"/>
          </a:xfrm>
          <a:prstGeom prst="irregularSeal1">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D5765620-C613-9E2F-EDCF-E273D65596DF}"/>
              </a:ext>
            </a:extLst>
          </p:cNvPr>
          <p:cNvSpPr txBox="1"/>
          <p:nvPr/>
        </p:nvSpPr>
        <p:spPr>
          <a:xfrm>
            <a:off x="3574234" y="2576290"/>
            <a:ext cx="840561" cy="584775"/>
          </a:xfrm>
          <a:prstGeom prst="rect">
            <a:avLst/>
          </a:prstGeom>
          <a:noFill/>
        </p:spPr>
        <p:txBody>
          <a:bodyPr wrap="square" rtlCol="0">
            <a:spAutoFit/>
          </a:bodyPr>
          <a:lstStyle/>
          <a:p>
            <a:r>
              <a:rPr lang="en-US" sz="3200">
                <a:solidFill>
                  <a:srgbClr val="FFFF00"/>
                </a:solidFill>
              </a:rPr>
              <a:t>1</a:t>
            </a:r>
          </a:p>
        </p:txBody>
      </p:sp>
      <p:sp>
        <p:nvSpPr>
          <p:cNvPr id="4" name="TextBox 3">
            <a:extLst>
              <a:ext uri="{FF2B5EF4-FFF2-40B4-BE49-F238E27FC236}">
                <a16:creationId xmlns:a16="http://schemas.microsoft.com/office/drawing/2014/main" id="{109B489B-06C0-FEA3-C051-531BACCF3811}"/>
              </a:ext>
            </a:extLst>
          </p:cNvPr>
          <p:cNvSpPr txBox="1"/>
          <p:nvPr/>
        </p:nvSpPr>
        <p:spPr>
          <a:xfrm>
            <a:off x="6172070" y="4703768"/>
            <a:ext cx="840561" cy="584775"/>
          </a:xfrm>
          <a:prstGeom prst="rect">
            <a:avLst/>
          </a:prstGeom>
          <a:noFill/>
        </p:spPr>
        <p:txBody>
          <a:bodyPr wrap="square" rtlCol="0">
            <a:spAutoFit/>
          </a:bodyPr>
          <a:lstStyle/>
          <a:p>
            <a:r>
              <a:rPr lang="en-US" sz="3200">
                <a:solidFill>
                  <a:srgbClr val="FFFF00"/>
                </a:solidFill>
              </a:rPr>
              <a:t>3</a:t>
            </a:r>
          </a:p>
        </p:txBody>
      </p:sp>
      <p:sp>
        <p:nvSpPr>
          <p:cNvPr id="13" name="TextBox 12">
            <a:extLst>
              <a:ext uri="{FF2B5EF4-FFF2-40B4-BE49-F238E27FC236}">
                <a16:creationId xmlns:a16="http://schemas.microsoft.com/office/drawing/2014/main" id="{C1462C09-5229-EF1A-1B91-729BD8DADCB9}"/>
              </a:ext>
            </a:extLst>
          </p:cNvPr>
          <p:cNvSpPr txBox="1"/>
          <p:nvPr/>
        </p:nvSpPr>
        <p:spPr>
          <a:xfrm>
            <a:off x="3567593" y="4729771"/>
            <a:ext cx="840561" cy="584775"/>
          </a:xfrm>
          <a:prstGeom prst="rect">
            <a:avLst/>
          </a:prstGeom>
          <a:noFill/>
        </p:spPr>
        <p:txBody>
          <a:bodyPr wrap="square" rtlCol="0">
            <a:spAutoFit/>
          </a:bodyPr>
          <a:lstStyle/>
          <a:p>
            <a:r>
              <a:rPr lang="en-US" sz="3200">
                <a:solidFill>
                  <a:srgbClr val="FFFF00"/>
                </a:solidFill>
              </a:rPr>
              <a:t>4</a:t>
            </a:r>
          </a:p>
        </p:txBody>
      </p:sp>
      <p:sp>
        <p:nvSpPr>
          <p:cNvPr id="14" name="TextBox 13">
            <a:extLst>
              <a:ext uri="{FF2B5EF4-FFF2-40B4-BE49-F238E27FC236}">
                <a16:creationId xmlns:a16="http://schemas.microsoft.com/office/drawing/2014/main" id="{53867C63-E312-FB13-935B-E9E1D313C88B}"/>
              </a:ext>
            </a:extLst>
          </p:cNvPr>
          <p:cNvSpPr txBox="1"/>
          <p:nvPr/>
        </p:nvSpPr>
        <p:spPr>
          <a:xfrm>
            <a:off x="6338384" y="2509869"/>
            <a:ext cx="840561" cy="584775"/>
          </a:xfrm>
          <a:prstGeom prst="rect">
            <a:avLst/>
          </a:prstGeom>
          <a:noFill/>
        </p:spPr>
        <p:txBody>
          <a:bodyPr wrap="square" rtlCol="0">
            <a:spAutoFit/>
          </a:bodyPr>
          <a:lstStyle/>
          <a:p>
            <a:r>
              <a:rPr lang="en-US" sz="3200">
                <a:solidFill>
                  <a:srgbClr val="FFFF00"/>
                </a:solidFill>
              </a:rPr>
              <a:t>2</a:t>
            </a:r>
          </a:p>
        </p:txBody>
      </p:sp>
    </p:spTree>
    <p:extLst>
      <p:ext uri="{BB962C8B-B14F-4D97-AF65-F5344CB8AC3E}">
        <p14:creationId xmlns:p14="http://schemas.microsoft.com/office/powerpoint/2010/main" val="2815565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0" nodeType="clickEffect">
                                  <p:stCondLst>
                                    <p:cond delay="0"/>
                                  </p:stCondLst>
                                  <p:childTnLst>
                                    <p:animEffect transition="out" filter="randombar(horizontal)">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4" presetClass="exit" presetSubtype="10" fill="hold" grpId="0" nodeType="withEffect">
                                  <p:stCondLst>
                                    <p:cond delay="0"/>
                                  </p:stCondLst>
                                  <p:childTnLst>
                                    <p:animEffect transition="out" filter="randombar(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0" nodeType="clickEffect">
                                  <p:stCondLst>
                                    <p:cond delay="0"/>
                                  </p:stCondLst>
                                  <p:childTnLst>
                                    <p:animEffect transition="out" filter="barn(inVertical)">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6" presetClass="exit" presetSubtype="21" fill="hold" grpId="0" nodeType="withEffect">
                                  <p:stCondLst>
                                    <p:cond delay="0"/>
                                  </p:stCondLst>
                                  <p:childTnLst>
                                    <p:animEffect transition="out" filter="barn(inVertic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p:bldP spid="4"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573878"/>
            <a:ext cx="6726726"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81482" y="1061256"/>
            <a:ext cx="395636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7245" r="7348" b="9102"/>
          <a:stretch/>
        </p:blipFill>
        <p:spPr>
          <a:xfrm>
            <a:off x="368172" y="1737483"/>
            <a:ext cx="11534115" cy="3933737"/>
          </a:xfrm>
          <a:prstGeom prst="rect">
            <a:avLst/>
          </a:prstGeom>
        </p:spPr>
      </p:pic>
      <p:sp>
        <p:nvSpPr>
          <p:cNvPr id="16" name="Title 1"/>
          <p:cNvSpPr txBox="1">
            <a:spLocks/>
          </p:cNvSpPr>
          <p:nvPr/>
        </p:nvSpPr>
        <p:spPr>
          <a:xfrm>
            <a:off x="235389" y="5975287"/>
            <a:ext cx="11796665" cy="593852"/>
          </a:xfrm>
          <a:prstGeom prst="rect">
            <a:avLst/>
          </a:prstGeom>
          <a:solidFill>
            <a:schemeClr val="accent4">
              <a:lumMod val="20000"/>
              <a:lumOff val="80000"/>
            </a:schemeClr>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err="1">
                <a:solidFill>
                  <a:srgbClr val="C00000"/>
                </a:solidFill>
                <a:latin typeface="Times New Roman" panose="02020603050405020304" pitchFamily="18" charset="0"/>
                <a:cs typeface="Times New Roman" panose="02020603050405020304" pitchFamily="18" charset="0"/>
              </a:rPr>
              <a:t>Thảo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luận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nhóm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mỗi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loại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hình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dạng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17" name="Title 1"/>
          <p:cNvSpPr txBox="1">
            <a:spLocks/>
          </p:cNvSpPr>
          <p:nvPr/>
        </p:nvSpPr>
        <p:spPr>
          <a:xfrm>
            <a:off x="105622" y="5975287"/>
            <a:ext cx="11926432" cy="676227"/>
          </a:xfrm>
          <a:prstGeom prst="rect">
            <a:avLst/>
          </a:prstGeom>
          <a:solidFill>
            <a:schemeClr val="accent6">
              <a:lumMod val="20000"/>
              <a:lumOff val="80000"/>
            </a:schemeClr>
          </a:solidFill>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rgbClr val="C00000"/>
                </a:solidFill>
                <a:latin typeface="Times New Roman" panose="02020603050405020304" pitchFamily="18" charset="0"/>
                <a:cs typeface="Times New Roman" panose="02020603050405020304" pitchFamily="18" charset="0"/>
              </a:rPr>
              <a:t>Mỗi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loại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 do </a:t>
            </a:r>
            <a:r>
              <a:rPr lang="en-US" sz="3600" b="1" dirty="0" err="1">
                <a:solidFill>
                  <a:srgbClr val="C00000"/>
                </a:solidFill>
                <a:latin typeface="Times New Roman" panose="02020603050405020304" pitchFamily="18" charset="0"/>
                <a:cs typeface="Times New Roman" panose="02020603050405020304" pitchFamily="18" charset="0"/>
              </a:rPr>
              <a:t>chúng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chức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năng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86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573878"/>
            <a:ext cx="6726726"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81482" y="1061256"/>
            <a:ext cx="395636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81482" y="5558045"/>
            <a:ext cx="11796665" cy="1156024"/>
          </a:xfrm>
          <a:prstGeom prst="rect">
            <a:avLst/>
          </a:prstGeom>
          <a:solidFill>
            <a:schemeClr val="accent4">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600" b="1" u="sng" dirty="0" err="1">
                <a:solidFill>
                  <a:srgbClr val="C00000"/>
                </a:solidFill>
                <a:latin typeface="Times New Roman" panose="02020603050405020304" pitchFamily="18" charset="0"/>
                <a:cs typeface="Times New Roman" panose="02020603050405020304" pitchFamily="18" charset="0"/>
              </a:rPr>
              <a:t>Thảo</a:t>
            </a:r>
            <a:r>
              <a:rPr lang="en-US" sz="2600" b="1" u="sng" dirty="0">
                <a:solidFill>
                  <a:srgbClr val="C00000"/>
                </a:solidFill>
                <a:latin typeface="Times New Roman" panose="02020603050405020304" pitchFamily="18" charset="0"/>
                <a:cs typeface="Times New Roman" panose="02020603050405020304" pitchFamily="18" charset="0"/>
              </a:rPr>
              <a:t> </a:t>
            </a:r>
            <a:r>
              <a:rPr lang="en-US" sz="2600" b="1" u="sng" dirty="0" err="1">
                <a:solidFill>
                  <a:srgbClr val="C00000"/>
                </a:solidFill>
                <a:latin typeface="Times New Roman" panose="02020603050405020304" pitchFamily="18" charset="0"/>
                <a:cs typeface="Times New Roman" panose="02020603050405020304" pitchFamily="18" charset="0"/>
              </a:rPr>
              <a:t>luận</a:t>
            </a:r>
            <a:r>
              <a:rPr lang="en-US" sz="2600" b="1" u="sng" dirty="0">
                <a:solidFill>
                  <a:srgbClr val="C00000"/>
                </a:solidFill>
                <a:latin typeface="Times New Roman" panose="02020603050405020304" pitchFamily="18" charset="0"/>
                <a:cs typeface="Times New Roman" panose="02020603050405020304" pitchFamily="18" charset="0"/>
              </a:rPr>
              <a:t> </a:t>
            </a:r>
            <a:r>
              <a:rPr lang="en-US" sz="2600" b="1" u="sng" dirty="0" err="1">
                <a:solidFill>
                  <a:srgbClr val="C00000"/>
                </a:solidFill>
                <a:latin typeface="Times New Roman" panose="02020603050405020304" pitchFamily="18" charset="0"/>
                <a:cs typeface="Times New Roman" panose="02020603050405020304" pitchFamily="18" charset="0"/>
              </a:rPr>
              <a:t>nhóm</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quan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sát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kích</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thước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vi </a:t>
            </a:r>
            <a:r>
              <a:rPr lang="en-US" sz="2600" b="1" dirty="0" err="1">
                <a:solidFill>
                  <a:srgbClr val="C00000"/>
                </a:solidFill>
                <a:latin typeface="Times New Roman" panose="02020603050405020304" pitchFamily="18" charset="0"/>
                <a:cs typeface="Times New Roman" panose="02020603050405020304" pitchFamily="18" charset="0"/>
              </a:rPr>
              <a:t>khuẩn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động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vật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thực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vật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trong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hình</a:t>
            </a:r>
            <a:r>
              <a:rPr lang="en-US" sz="2600" b="1" dirty="0">
                <a:solidFill>
                  <a:srgbClr val="C00000"/>
                </a:solidFill>
                <a:latin typeface="Times New Roman" panose="02020603050405020304" pitchFamily="18" charset="0"/>
                <a:cs typeface="Times New Roman" panose="02020603050405020304" pitchFamily="18" charset="0"/>
              </a:rPr>
              <a:t> 1.2 </a:t>
            </a:r>
            <a:r>
              <a:rPr lang="en-US" sz="2600" b="1" dirty="0" err="1">
                <a:solidFill>
                  <a:srgbClr val="C00000"/>
                </a:solidFill>
                <a:latin typeface="Times New Roman" panose="02020603050405020304" pitchFamily="18" charset="0"/>
                <a:cs typeface="Times New Roman" panose="02020603050405020304" pitchFamily="18" charset="0"/>
              </a:rPr>
              <a:t>và</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cho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biết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có</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thể</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quan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sát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bằng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mắt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thường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phải</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quan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sát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bằng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kính</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hiển</a:t>
            </a:r>
            <a:r>
              <a:rPr lang="en-US" sz="2600" b="1" dirty="0">
                <a:solidFill>
                  <a:srgbClr val="C00000"/>
                </a:solidFill>
                <a:latin typeface="Times New Roman" panose="02020603050405020304" pitchFamily="18" charset="0"/>
                <a:cs typeface="Times New Roman" panose="02020603050405020304" pitchFamily="18" charset="0"/>
              </a:rPr>
              <a:t> vi?</a:t>
            </a:r>
          </a:p>
        </p:txBody>
      </p:sp>
      <p:pic>
        <p:nvPicPr>
          <p:cNvPr id="3" name="Picture 2"/>
          <p:cNvPicPr>
            <a:picLocks noChangeAspect="1"/>
          </p:cNvPicPr>
          <p:nvPr/>
        </p:nvPicPr>
        <p:blipFill rotWithShape="1">
          <a:blip r:embed="rId2"/>
          <a:srcRect l="3084" r="2291" b="5826"/>
          <a:stretch/>
        </p:blipFill>
        <p:spPr>
          <a:xfrm>
            <a:off x="-48284" y="1618279"/>
            <a:ext cx="11926431" cy="3939766"/>
          </a:xfrm>
          <a:prstGeom prst="rect">
            <a:avLst/>
          </a:prstGeom>
        </p:spPr>
      </p:pic>
    </p:spTree>
    <p:extLst>
      <p:ext uri="{BB962C8B-B14F-4D97-AF65-F5344CB8AC3E}">
        <p14:creationId xmlns:p14="http://schemas.microsoft.com/office/powerpoint/2010/main" val="234069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573878"/>
            <a:ext cx="6726726"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81482" y="1061256"/>
            <a:ext cx="395636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799722" y="6016754"/>
            <a:ext cx="10011626" cy="584873"/>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600" b="1" dirty="0" err="1">
                <a:solidFill>
                  <a:srgbClr val="C00000"/>
                </a:solidFill>
                <a:latin typeface="Times New Roman" panose="02020603050405020304" pitchFamily="18" charset="0"/>
                <a:cs typeface="Times New Roman" panose="02020603050405020304" pitchFamily="18" charset="0"/>
              </a:rPr>
              <a:t>Em</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có</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nhận</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xét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gì</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về</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kích</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thước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của</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2"/>
          <a:srcRect l="3084" r="2291" b="5826"/>
          <a:stretch/>
        </p:blipFill>
        <p:spPr>
          <a:xfrm>
            <a:off x="208230" y="1618279"/>
            <a:ext cx="11669917" cy="3939766"/>
          </a:xfrm>
          <a:prstGeom prst="rect">
            <a:avLst/>
          </a:prstGeom>
        </p:spPr>
      </p:pic>
      <p:sp>
        <p:nvSpPr>
          <p:cNvPr id="8" name="Title 1"/>
          <p:cNvSpPr txBox="1">
            <a:spLocks/>
          </p:cNvSpPr>
          <p:nvPr/>
        </p:nvSpPr>
        <p:spPr>
          <a:xfrm>
            <a:off x="881203" y="6016753"/>
            <a:ext cx="10011626" cy="584873"/>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600" b="1" dirty="0" err="1">
                <a:solidFill>
                  <a:srgbClr val="C00000"/>
                </a:solidFill>
                <a:latin typeface="Times New Roman" panose="02020603050405020304" pitchFamily="18" charset="0"/>
                <a:cs typeface="Times New Roman" panose="02020603050405020304" pitchFamily="18" charset="0"/>
              </a:rPr>
              <a:t>Các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loại</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tế</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bào</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khác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nhau</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về</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kích</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thước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nhưng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hầu</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hết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là</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rất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nhỏ</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bé</a:t>
            </a:r>
            <a:r>
              <a:rPr lang="en-US" sz="26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4898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8990"/>
          <a:stretch/>
        </p:blipFill>
        <p:spPr>
          <a:xfrm>
            <a:off x="2634558" y="702879"/>
            <a:ext cx="9430693" cy="5952653"/>
          </a:xfrm>
          <a:prstGeom prst="rect">
            <a:avLst/>
          </a:prstGeom>
        </p:spPr>
      </p:pic>
      <p:sp>
        <p:nvSpPr>
          <p:cNvPr id="5" name="Title 1"/>
          <p:cNvSpPr txBox="1">
            <a:spLocks/>
          </p:cNvSpPr>
          <p:nvPr/>
        </p:nvSpPr>
        <p:spPr>
          <a:xfrm>
            <a:off x="1932915" y="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Explosion 1 6"/>
          <p:cNvSpPr/>
          <p:nvPr/>
        </p:nvSpPr>
        <p:spPr>
          <a:xfrm>
            <a:off x="26406" y="172525"/>
            <a:ext cx="2608152" cy="62192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Thảo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nhóm</a:t>
            </a:r>
            <a:r>
              <a:rPr lang="en-US" sz="2400" b="1" dirty="0">
                <a:solidFill>
                  <a:srgbClr val="FFFF00"/>
                </a:solidFill>
                <a:latin typeface="Times New Roman" panose="02020603050405020304" pitchFamily="18" charset="0"/>
                <a:cs typeface="Times New Roman" panose="02020603050405020304" pitchFamily="18" charset="0"/>
              </a:rPr>
              <a:t>.</a:t>
            </a:r>
          </a:p>
          <a:p>
            <a:pPr algn="ctr"/>
            <a:r>
              <a:rPr lang="en-US" sz="2400" b="1" dirty="0" err="1">
                <a:solidFill>
                  <a:srgbClr val="FFFF00"/>
                </a:solidFill>
                <a:latin typeface="Times New Roman" panose="02020603050405020304" pitchFamily="18" charset="0"/>
                <a:cs typeface="Times New Roman" panose="02020603050405020304" pitchFamily="18" charset="0"/>
              </a:rPr>
              <a:t>Hoàn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1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HT</a:t>
            </a:r>
          </a:p>
        </p:txBody>
      </p:sp>
    </p:spTree>
    <p:extLst>
      <p:ext uri="{BB962C8B-B14F-4D97-AF65-F5344CB8AC3E}">
        <p14:creationId xmlns:p14="http://schemas.microsoft.com/office/powerpoint/2010/main" val="105321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32915" y="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Explosion 1 6"/>
          <p:cNvSpPr/>
          <p:nvPr/>
        </p:nvSpPr>
        <p:spPr>
          <a:xfrm>
            <a:off x="55263" y="0"/>
            <a:ext cx="2888810" cy="6609029"/>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FF00"/>
              </a:solidFill>
              <a:latin typeface="Times New Roman" panose="02020603050405020304" pitchFamily="18" charset="0"/>
              <a:cs typeface="Times New Roman" panose="02020603050405020304" pitchFamily="18" charset="0"/>
            </a:endParaRPr>
          </a:p>
          <a:p>
            <a:pPr algn="ctr"/>
            <a:r>
              <a:rPr lang="en-US" sz="2400" b="1">
                <a:solidFill>
                  <a:srgbClr val="FFFF00"/>
                </a:solidFill>
                <a:latin typeface="Times New Roman" panose="02020603050405020304" pitchFamily="18" charset="0"/>
                <a:cs typeface="Times New Roman" panose="02020603050405020304" pitchFamily="18" charset="0"/>
              </a:rPr>
              <a:t>Thảo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nhóm</a:t>
            </a:r>
            <a:r>
              <a:rPr lang="en-US" sz="2400" b="1" dirty="0">
                <a:solidFill>
                  <a:srgbClr val="FFFF00"/>
                </a:solidFill>
                <a:latin typeface="Times New Roman" panose="02020603050405020304" pitchFamily="18" charset="0"/>
                <a:cs typeface="Times New Roman" panose="02020603050405020304" pitchFamily="18" charset="0"/>
              </a:rPr>
              <a:t>.</a:t>
            </a:r>
          </a:p>
          <a:p>
            <a:pPr algn="ctr"/>
            <a:r>
              <a:rPr lang="en-US" sz="2400" b="1" dirty="0" err="1">
                <a:solidFill>
                  <a:srgbClr val="FFFF00"/>
                </a:solidFill>
                <a:latin typeface="Times New Roman" panose="02020603050405020304" pitchFamily="18" charset="0"/>
                <a:cs typeface="Times New Roman" panose="02020603050405020304" pitchFamily="18" charset="0"/>
              </a:rPr>
              <a:t>Hoàn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2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650749" y="574777"/>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p>
        </p:txBody>
      </p:sp>
      <p:sp>
        <p:nvSpPr>
          <p:cNvPr id="8" name="Title 1"/>
          <p:cNvSpPr txBox="1">
            <a:spLocks/>
          </p:cNvSpPr>
          <p:nvPr/>
        </p:nvSpPr>
        <p:spPr>
          <a:xfrm>
            <a:off x="3659107" y="1005371"/>
            <a:ext cx="3824335"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a:t>
            </a:r>
          </a:p>
        </p:txBody>
      </p:sp>
      <p:sp>
        <p:nvSpPr>
          <p:cNvPr id="10" name="Title 1"/>
          <p:cNvSpPr txBox="1">
            <a:spLocks/>
          </p:cNvSpPr>
          <p:nvPr/>
        </p:nvSpPr>
        <p:spPr>
          <a:xfrm>
            <a:off x="3695135" y="1681598"/>
            <a:ext cx="7902922" cy="676227"/>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p>
        </p:txBody>
      </p:sp>
      <p:sp>
        <p:nvSpPr>
          <p:cNvPr id="11" name="Title 1"/>
          <p:cNvSpPr txBox="1">
            <a:spLocks/>
          </p:cNvSpPr>
          <p:nvPr/>
        </p:nvSpPr>
        <p:spPr>
          <a:xfrm>
            <a:off x="3659107" y="2195132"/>
            <a:ext cx="6263488" cy="56064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12" name="Title 1"/>
          <p:cNvSpPr txBox="1">
            <a:spLocks/>
          </p:cNvSpPr>
          <p:nvPr/>
        </p:nvSpPr>
        <p:spPr>
          <a:xfrm>
            <a:off x="3782461" y="2632956"/>
            <a:ext cx="4123100" cy="56064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a:t>
            </a:r>
          </a:p>
        </p:txBody>
      </p:sp>
      <p:sp>
        <p:nvSpPr>
          <p:cNvPr id="13" name="Title 1"/>
          <p:cNvSpPr txBox="1">
            <a:spLocks/>
          </p:cNvSpPr>
          <p:nvPr/>
        </p:nvSpPr>
        <p:spPr>
          <a:xfrm>
            <a:off x="2926532" y="3266471"/>
            <a:ext cx="9123629" cy="67622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
        <p:nvSpPr>
          <p:cNvPr id="14" name="Title 1"/>
          <p:cNvSpPr txBox="1">
            <a:spLocks/>
          </p:cNvSpPr>
          <p:nvPr/>
        </p:nvSpPr>
        <p:spPr>
          <a:xfrm>
            <a:off x="3582719" y="3733445"/>
            <a:ext cx="6269903"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3582719" y="4123286"/>
            <a:ext cx="452258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a:t>
            </a:r>
          </a:p>
        </p:txBody>
      </p:sp>
      <p:sp>
        <p:nvSpPr>
          <p:cNvPr id="16" name="Title 1"/>
          <p:cNvSpPr txBox="1">
            <a:spLocks/>
          </p:cNvSpPr>
          <p:nvPr/>
        </p:nvSpPr>
        <p:spPr>
          <a:xfrm>
            <a:off x="3695135" y="4531400"/>
            <a:ext cx="6867430"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cs typeface="Times New Roman" panose="02020603050405020304" pitchFamily="18" charset="0"/>
              </a:rPr>
              <a:t>.</a:t>
            </a:r>
          </a:p>
        </p:txBody>
      </p:sp>
      <p:sp>
        <p:nvSpPr>
          <p:cNvPr id="17" name="Title 1"/>
          <p:cNvSpPr txBox="1">
            <a:spLocks/>
          </p:cNvSpPr>
          <p:nvPr/>
        </p:nvSpPr>
        <p:spPr>
          <a:xfrm>
            <a:off x="3695135" y="4957014"/>
            <a:ext cx="6867430"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113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ACA37B-E0CD-2F27-C950-CF91A5D89D67}"/>
              </a:ext>
            </a:extLst>
          </p:cNvPr>
          <p:cNvSpPr/>
          <p:nvPr/>
        </p:nvSpPr>
        <p:spPr>
          <a:xfrm>
            <a:off x="850606" y="499731"/>
            <a:ext cx="9346018" cy="9569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Câu 1. Vật nào là vật sống?</a:t>
            </a:r>
          </a:p>
        </p:txBody>
      </p:sp>
      <p:sp>
        <p:nvSpPr>
          <p:cNvPr id="5" name="Rectangle: Rounded Corners 4">
            <a:extLst>
              <a:ext uri="{FF2B5EF4-FFF2-40B4-BE49-F238E27FC236}">
                <a16:creationId xmlns:a16="http://schemas.microsoft.com/office/drawing/2014/main" id="{B69013B6-3721-D395-C399-4DAD80E61CFB}"/>
              </a:ext>
            </a:extLst>
          </p:cNvPr>
          <p:cNvSpPr/>
          <p:nvPr/>
        </p:nvSpPr>
        <p:spPr>
          <a:xfrm>
            <a:off x="545810" y="2688266"/>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solidFill>
                  <a:schemeClr val="bg1"/>
                </a:solidFill>
              </a:rPr>
              <a:t>A. Ngôi nhà</a:t>
            </a:r>
          </a:p>
        </p:txBody>
      </p:sp>
      <p:sp>
        <p:nvSpPr>
          <p:cNvPr id="6" name="Rectangle: Rounded Corners 5">
            <a:extLst>
              <a:ext uri="{FF2B5EF4-FFF2-40B4-BE49-F238E27FC236}">
                <a16:creationId xmlns:a16="http://schemas.microsoft.com/office/drawing/2014/main" id="{B8EDF618-37D4-0C0B-A339-72DF1D1741A7}"/>
              </a:ext>
            </a:extLst>
          </p:cNvPr>
          <p:cNvSpPr/>
          <p:nvPr/>
        </p:nvSpPr>
        <p:spPr>
          <a:xfrm>
            <a:off x="609601" y="3919871"/>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B. Con gà</a:t>
            </a:r>
          </a:p>
        </p:txBody>
      </p:sp>
      <p:sp>
        <p:nvSpPr>
          <p:cNvPr id="7" name="Rectangle: Rounded Corners 6">
            <a:extLst>
              <a:ext uri="{FF2B5EF4-FFF2-40B4-BE49-F238E27FC236}">
                <a16:creationId xmlns:a16="http://schemas.microsoft.com/office/drawing/2014/main" id="{685E4BB4-8415-1D9F-344C-E64EE6F913A7}"/>
              </a:ext>
            </a:extLst>
          </p:cNvPr>
          <p:cNvSpPr/>
          <p:nvPr/>
        </p:nvSpPr>
        <p:spPr>
          <a:xfrm>
            <a:off x="6269668" y="3870251"/>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D. Viên gạch</a:t>
            </a:r>
          </a:p>
        </p:txBody>
      </p:sp>
      <p:sp>
        <p:nvSpPr>
          <p:cNvPr id="8" name="Rectangle: Rounded Corners 7">
            <a:extLst>
              <a:ext uri="{FF2B5EF4-FFF2-40B4-BE49-F238E27FC236}">
                <a16:creationId xmlns:a16="http://schemas.microsoft.com/office/drawing/2014/main" id="{049AC6A2-32FC-8EB9-FD06-B28107E844A5}"/>
              </a:ext>
            </a:extLst>
          </p:cNvPr>
          <p:cNvSpPr/>
          <p:nvPr/>
        </p:nvSpPr>
        <p:spPr>
          <a:xfrm>
            <a:off x="6269668" y="2681178"/>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C. Trái Đất</a:t>
            </a:r>
          </a:p>
        </p:txBody>
      </p:sp>
    </p:spTree>
    <p:extLst>
      <p:ext uri="{BB962C8B-B14F-4D97-AF65-F5344CB8AC3E}">
        <p14:creationId xmlns:p14="http://schemas.microsoft.com/office/powerpoint/2010/main" val="2027468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rgbClr val="FFFF00"/>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ACA37B-E0CD-2F27-C950-CF91A5D89D67}"/>
              </a:ext>
            </a:extLst>
          </p:cNvPr>
          <p:cNvSpPr/>
          <p:nvPr/>
        </p:nvSpPr>
        <p:spPr>
          <a:xfrm>
            <a:off x="850606" y="499731"/>
            <a:ext cx="9346018" cy="14247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Câu 2. Hỗn hợp nào sau đây chỉ chứa một chất tan ?</a:t>
            </a:r>
          </a:p>
        </p:txBody>
      </p:sp>
      <p:sp>
        <p:nvSpPr>
          <p:cNvPr id="5" name="Rectangle: Rounded Corners 4">
            <a:extLst>
              <a:ext uri="{FF2B5EF4-FFF2-40B4-BE49-F238E27FC236}">
                <a16:creationId xmlns:a16="http://schemas.microsoft.com/office/drawing/2014/main" id="{B69013B6-3721-D395-C399-4DAD80E61CFB}"/>
              </a:ext>
            </a:extLst>
          </p:cNvPr>
          <p:cNvSpPr/>
          <p:nvPr/>
        </p:nvSpPr>
        <p:spPr>
          <a:xfrm>
            <a:off x="577705" y="2688266"/>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A. Nước muối</a:t>
            </a:r>
          </a:p>
        </p:txBody>
      </p:sp>
      <p:sp>
        <p:nvSpPr>
          <p:cNvPr id="6" name="Rectangle: Rounded Corners 5">
            <a:extLst>
              <a:ext uri="{FF2B5EF4-FFF2-40B4-BE49-F238E27FC236}">
                <a16:creationId xmlns:a16="http://schemas.microsoft.com/office/drawing/2014/main" id="{B8EDF618-37D4-0C0B-A339-72DF1D1741A7}"/>
              </a:ext>
            </a:extLst>
          </p:cNvPr>
          <p:cNvSpPr/>
          <p:nvPr/>
        </p:nvSpPr>
        <p:spPr>
          <a:xfrm>
            <a:off x="577703" y="3919871"/>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B. Nước chè</a:t>
            </a:r>
          </a:p>
        </p:txBody>
      </p:sp>
      <p:sp>
        <p:nvSpPr>
          <p:cNvPr id="7" name="Rectangle: Rounded Corners 6">
            <a:extLst>
              <a:ext uri="{FF2B5EF4-FFF2-40B4-BE49-F238E27FC236}">
                <a16:creationId xmlns:a16="http://schemas.microsoft.com/office/drawing/2014/main" id="{685E4BB4-8415-1D9F-344C-E64EE6F913A7}"/>
              </a:ext>
            </a:extLst>
          </p:cNvPr>
          <p:cNvSpPr/>
          <p:nvPr/>
        </p:nvSpPr>
        <p:spPr>
          <a:xfrm>
            <a:off x="6301563" y="3870251"/>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D. Viên nước máy</a:t>
            </a:r>
          </a:p>
        </p:txBody>
      </p:sp>
      <p:sp>
        <p:nvSpPr>
          <p:cNvPr id="8" name="Rectangle: Rounded Corners 7">
            <a:extLst>
              <a:ext uri="{FF2B5EF4-FFF2-40B4-BE49-F238E27FC236}">
                <a16:creationId xmlns:a16="http://schemas.microsoft.com/office/drawing/2014/main" id="{049AC6A2-32FC-8EB9-FD06-B28107E844A5}"/>
              </a:ext>
            </a:extLst>
          </p:cNvPr>
          <p:cNvSpPr/>
          <p:nvPr/>
        </p:nvSpPr>
        <p:spPr>
          <a:xfrm>
            <a:off x="6301563" y="2681178"/>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C. Nước phù sa</a:t>
            </a:r>
          </a:p>
        </p:txBody>
      </p:sp>
    </p:spTree>
    <p:extLst>
      <p:ext uri="{BB962C8B-B14F-4D97-AF65-F5344CB8AC3E}">
        <p14:creationId xmlns:p14="http://schemas.microsoft.com/office/powerpoint/2010/main" val="3534529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5"/>
                                        </p:tgtEl>
                                        <p:attrNameLst>
                                          <p:attrName>fillcolor</p:attrName>
                                        </p:attrNameLst>
                                      </p:cBhvr>
                                      <p:to>
                                        <a:srgbClr val="FFFF00"/>
                                      </p:to>
                                    </p:animClr>
                                    <p:set>
                                      <p:cBhvr>
                                        <p:cTn id="27" dur="2000" fill="hold"/>
                                        <p:tgtEl>
                                          <p:spTgt spid="5"/>
                                        </p:tgtEl>
                                        <p:attrNameLst>
                                          <p:attrName>fill.type</p:attrName>
                                        </p:attrNameLst>
                                      </p:cBhvr>
                                      <p:to>
                                        <p:strVal val="solid"/>
                                      </p:to>
                                    </p:set>
                                    <p:set>
                                      <p:cBhvr>
                                        <p:cTn id="2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ACA37B-E0CD-2F27-C950-CF91A5D89D67}"/>
              </a:ext>
            </a:extLst>
          </p:cNvPr>
          <p:cNvSpPr/>
          <p:nvPr/>
        </p:nvSpPr>
        <p:spPr>
          <a:xfrm>
            <a:off x="850605" y="499731"/>
            <a:ext cx="10409273" cy="14247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Câu 3. Chất nào sau đây tan nhiều trong chất nóng?</a:t>
            </a:r>
          </a:p>
        </p:txBody>
      </p:sp>
      <p:sp>
        <p:nvSpPr>
          <p:cNvPr id="5" name="Rectangle: Rounded Corners 4">
            <a:extLst>
              <a:ext uri="{FF2B5EF4-FFF2-40B4-BE49-F238E27FC236}">
                <a16:creationId xmlns:a16="http://schemas.microsoft.com/office/drawing/2014/main" id="{B69013B6-3721-D395-C399-4DAD80E61CFB}"/>
              </a:ext>
            </a:extLst>
          </p:cNvPr>
          <p:cNvSpPr/>
          <p:nvPr/>
        </p:nvSpPr>
        <p:spPr>
          <a:xfrm>
            <a:off x="577705" y="2688266"/>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A. Nến</a:t>
            </a:r>
          </a:p>
        </p:txBody>
      </p:sp>
      <p:sp>
        <p:nvSpPr>
          <p:cNvPr id="6" name="Rectangle: Rounded Corners 5">
            <a:extLst>
              <a:ext uri="{FF2B5EF4-FFF2-40B4-BE49-F238E27FC236}">
                <a16:creationId xmlns:a16="http://schemas.microsoft.com/office/drawing/2014/main" id="{B8EDF618-37D4-0C0B-A339-72DF1D1741A7}"/>
              </a:ext>
            </a:extLst>
          </p:cNvPr>
          <p:cNvSpPr/>
          <p:nvPr/>
        </p:nvSpPr>
        <p:spPr>
          <a:xfrm>
            <a:off x="577704" y="3951768"/>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B. Dầu ăn</a:t>
            </a:r>
          </a:p>
        </p:txBody>
      </p:sp>
      <p:sp>
        <p:nvSpPr>
          <p:cNvPr id="7" name="Rectangle: Rounded Corners 6">
            <a:extLst>
              <a:ext uri="{FF2B5EF4-FFF2-40B4-BE49-F238E27FC236}">
                <a16:creationId xmlns:a16="http://schemas.microsoft.com/office/drawing/2014/main" id="{685E4BB4-8415-1D9F-344C-E64EE6F913A7}"/>
              </a:ext>
            </a:extLst>
          </p:cNvPr>
          <p:cNvSpPr/>
          <p:nvPr/>
        </p:nvSpPr>
        <p:spPr>
          <a:xfrm>
            <a:off x="6301563" y="3870251"/>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D. Muối ăn</a:t>
            </a:r>
          </a:p>
        </p:txBody>
      </p:sp>
      <p:sp>
        <p:nvSpPr>
          <p:cNvPr id="8" name="Rectangle: Rounded Corners 7">
            <a:extLst>
              <a:ext uri="{FF2B5EF4-FFF2-40B4-BE49-F238E27FC236}">
                <a16:creationId xmlns:a16="http://schemas.microsoft.com/office/drawing/2014/main" id="{049AC6A2-32FC-8EB9-FD06-B28107E844A5}"/>
              </a:ext>
            </a:extLst>
          </p:cNvPr>
          <p:cNvSpPr/>
          <p:nvPr/>
        </p:nvSpPr>
        <p:spPr>
          <a:xfrm>
            <a:off x="6301563" y="2681178"/>
            <a:ext cx="5312733" cy="7407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C. Khí carbon dioxide</a:t>
            </a:r>
          </a:p>
        </p:txBody>
      </p:sp>
    </p:spTree>
    <p:extLst>
      <p:ext uri="{BB962C8B-B14F-4D97-AF65-F5344CB8AC3E}">
        <p14:creationId xmlns:p14="http://schemas.microsoft.com/office/powerpoint/2010/main" val="40736190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FFFF00"/>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ACA37B-E0CD-2F27-C950-CF91A5D89D67}"/>
              </a:ext>
            </a:extLst>
          </p:cNvPr>
          <p:cNvSpPr/>
          <p:nvPr/>
        </p:nvSpPr>
        <p:spPr>
          <a:xfrm>
            <a:off x="850606" y="499731"/>
            <a:ext cx="9346018" cy="14247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Câu 4. Vật sống có khả năng:</a:t>
            </a:r>
          </a:p>
        </p:txBody>
      </p:sp>
      <p:sp>
        <p:nvSpPr>
          <p:cNvPr id="5" name="Rectangle: Rounded Corners 4">
            <a:extLst>
              <a:ext uri="{FF2B5EF4-FFF2-40B4-BE49-F238E27FC236}">
                <a16:creationId xmlns:a16="http://schemas.microsoft.com/office/drawing/2014/main" id="{B69013B6-3721-D395-C399-4DAD80E61CFB}"/>
              </a:ext>
            </a:extLst>
          </p:cNvPr>
          <p:cNvSpPr/>
          <p:nvPr/>
        </p:nvSpPr>
        <p:spPr>
          <a:xfrm>
            <a:off x="577703" y="2688266"/>
            <a:ext cx="5312733" cy="1011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A. Trao đổi chất với môi trường </a:t>
            </a:r>
          </a:p>
        </p:txBody>
      </p:sp>
      <p:sp>
        <p:nvSpPr>
          <p:cNvPr id="6" name="Rectangle: Rounded Corners 5">
            <a:extLst>
              <a:ext uri="{FF2B5EF4-FFF2-40B4-BE49-F238E27FC236}">
                <a16:creationId xmlns:a16="http://schemas.microsoft.com/office/drawing/2014/main" id="{B8EDF618-37D4-0C0B-A339-72DF1D1741A7}"/>
              </a:ext>
            </a:extLst>
          </p:cNvPr>
          <p:cNvSpPr/>
          <p:nvPr/>
        </p:nvSpPr>
        <p:spPr>
          <a:xfrm>
            <a:off x="577704" y="4029745"/>
            <a:ext cx="5312733" cy="82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B. Lớn lên</a:t>
            </a:r>
          </a:p>
        </p:txBody>
      </p:sp>
      <p:sp>
        <p:nvSpPr>
          <p:cNvPr id="7" name="Rectangle: Rounded Corners 6">
            <a:extLst>
              <a:ext uri="{FF2B5EF4-FFF2-40B4-BE49-F238E27FC236}">
                <a16:creationId xmlns:a16="http://schemas.microsoft.com/office/drawing/2014/main" id="{685E4BB4-8415-1D9F-344C-E64EE6F913A7}"/>
              </a:ext>
            </a:extLst>
          </p:cNvPr>
          <p:cNvSpPr/>
          <p:nvPr/>
        </p:nvSpPr>
        <p:spPr>
          <a:xfrm>
            <a:off x="6301563" y="4029745"/>
            <a:ext cx="5312733" cy="8222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D. Cả A, B và C</a:t>
            </a:r>
          </a:p>
        </p:txBody>
      </p:sp>
      <p:sp>
        <p:nvSpPr>
          <p:cNvPr id="8" name="Rectangle: Rounded Corners 7">
            <a:extLst>
              <a:ext uri="{FF2B5EF4-FFF2-40B4-BE49-F238E27FC236}">
                <a16:creationId xmlns:a16="http://schemas.microsoft.com/office/drawing/2014/main" id="{049AC6A2-32FC-8EB9-FD06-B28107E844A5}"/>
              </a:ext>
            </a:extLst>
          </p:cNvPr>
          <p:cNvSpPr/>
          <p:nvPr/>
        </p:nvSpPr>
        <p:spPr>
          <a:xfrm>
            <a:off x="6301563" y="2681178"/>
            <a:ext cx="5312733" cy="1011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a:t>C. Sinh sản</a:t>
            </a:r>
          </a:p>
        </p:txBody>
      </p:sp>
    </p:spTree>
    <p:extLst>
      <p:ext uri="{BB962C8B-B14F-4D97-AF65-F5344CB8AC3E}">
        <p14:creationId xmlns:p14="http://schemas.microsoft.com/office/powerpoint/2010/main" val="23015868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7"/>
                                        </p:tgtEl>
                                        <p:attrNameLst>
                                          <p:attrName>fillcolor</p:attrName>
                                        </p:attrNameLst>
                                      </p:cBhvr>
                                      <p:to>
                                        <a:srgbClr val="FFFF00"/>
                                      </p:to>
                                    </p:animClr>
                                    <p:set>
                                      <p:cBhvr>
                                        <p:cTn id="77" dur="2000" fill="hold"/>
                                        <p:tgtEl>
                                          <p:spTgt spid="7"/>
                                        </p:tgtEl>
                                        <p:attrNameLst>
                                          <p:attrName>fill.type</p:attrName>
                                        </p:attrNameLst>
                                      </p:cBhvr>
                                      <p:to>
                                        <p:strVal val="solid"/>
                                      </p:to>
                                    </p:set>
                                    <p:set>
                                      <p:cBhvr>
                                        <p:cTn id="7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359" r="17485"/>
          <a:stretch/>
        </p:blipFill>
        <p:spPr>
          <a:xfrm>
            <a:off x="2792522" y="2009869"/>
            <a:ext cx="4794281" cy="3999132"/>
          </a:xfrm>
          <a:prstGeom prst="rect">
            <a:avLst/>
          </a:prstGeom>
        </p:spPr>
      </p:pic>
      <p:sp>
        <p:nvSpPr>
          <p:cNvPr id="6" name="Moon 5"/>
          <p:cNvSpPr/>
          <p:nvPr/>
        </p:nvSpPr>
        <p:spPr>
          <a:xfrm rot="17790886">
            <a:off x="6093553" y="289713"/>
            <a:ext cx="1808021" cy="4130163"/>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021348" y="6101292"/>
            <a:ext cx="2227667" cy="489630"/>
          </a:xfrm>
          <a:prstGeom prst="rect">
            <a:avLst/>
          </a:prstGeom>
          <a:solidFill>
            <a:schemeClr val="bg1"/>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2">
                    <a:lumMod val="50000"/>
                  </a:schemeClr>
                </a:solidFill>
                <a:latin typeface="Times New Roman" panose="02020603050405020304" pitchFamily="18" charset="0"/>
                <a:cs typeface="Times New Roman" panose="02020603050405020304" pitchFamily="18" charset="0"/>
              </a:rPr>
              <a:t>TẾ BÀO</a:t>
            </a:r>
          </a:p>
        </p:txBody>
      </p:sp>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932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15938" t="38432" r="14369" b="20995"/>
          <a:stretch/>
        </p:blipFill>
        <p:spPr>
          <a:xfrm>
            <a:off x="506994" y="1312753"/>
            <a:ext cx="4721215" cy="3929203"/>
          </a:xfrm>
          <a:prstGeom prst="rect">
            <a:avLst/>
          </a:prstGeom>
        </p:spPr>
      </p:pic>
      <p:sp>
        <p:nvSpPr>
          <p:cNvPr id="8" name="Title 1"/>
          <p:cNvSpPr txBox="1">
            <a:spLocks/>
          </p:cNvSpPr>
          <p:nvPr/>
        </p:nvSpPr>
        <p:spPr>
          <a:xfrm>
            <a:off x="-64283" y="5044582"/>
            <a:ext cx="5666128"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dirty="0" err="1">
                <a:latin typeface="Times New Roman" panose="02020603050405020304" pitchFamily="18" charset="0"/>
                <a:cs typeface="Times New Roman" panose="02020603050405020304" pitchFamily="18" charset="0"/>
              </a:rPr>
              <a:t>Ngôi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xây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từ</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những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viên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gạch</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665733" y="762727"/>
            <a:ext cx="3120456" cy="2322787"/>
          </a:xfrm>
          <a:prstGeom prst="rect">
            <a:avLst/>
          </a:prstGeom>
        </p:spPr>
      </p:pic>
      <p:pic>
        <p:nvPicPr>
          <p:cNvPr id="4" name="Picture 3"/>
          <p:cNvPicPr>
            <a:picLocks noChangeAspect="1"/>
          </p:cNvPicPr>
          <p:nvPr/>
        </p:nvPicPr>
        <p:blipFill>
          <a:blip r:embed="rId4"/>
          <a:stretch>
            <a:fillRect/>
          </a:stretch>
        </p:blipFill>
        <p:spPr>
          <a:xfrm>
            <a:off x="5975480" y="3168910"/>
            <a:ext cx="2667000" cy="1714500"/>
          </a:xfrm>
          <a:prstGeom prst="rect">
            <a:avLst/>
          </a:prstGeom>
        </p:spPr>
      </p:pic>
      <p:pic>
        <p:nvPicPr>
          <p:cNvPr id="9" name="Picture 8"/>
          <p:cNvPicPr>
            <a:picLocks noChangeAspect="1"/>
          </p:cNvPicPr>
          <p:nvPr/>
        </p:nvPicPr>
        <p:blipFill>
          <a:blip r:embed="rId5"/>
          <a:stretch>
            <a:fillRect/>
          </a:stretch>
        </p:blipFill>
        <p:spPr>
          <a:xfrm>
            <a:off x="8911901" y="3105831"/>
            <a:ext cx="3003291" cy="1777579"/>
          </a:xfrm>
          <a:prstGeom prst="rect">
            <a:avLst/>
          </a:prstGeom>
        </p:spPr>
      </p:pic>
      <p:sp>
        <p:nvSpPr>
          <p:cNvPr id="12" name="Title 1"/>
          <p:cNvSpPr txBox="1">
            <a:spLocks/>
          </p:cNvSpPr>
          <p:nvPr/>
        </p:nvSpPr>
        <p:spPr>
          <a:xfrm>
            <a:off x="5975480" y="4903727"/>
            <a:ext cx="5997308" cy="95793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dirty="0" err="1">
                <a:solidFill>
                  <a:srgbClr val="FF0000"/>
                </a:solidFill>
                <a:latin typeface="Times New Roman" panose="02020603050405020304" pitchFamily="18" charset="0"/>
                <a:cs typeface="Times New Roman" panose="02020603050405020304" pitchFamily="18" charset="0"/>
              </a:rPr>
              <a:t>Sinh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vật</a:t>
            </a:r>
            <a:r>
              <a:rPr lang="en-US" sz="2900" dirty="0">
                <a:solidFill>
                  <a:srgbClr val="FF0000"/>
                </a:solidFill>
                <a:latin typeface="Times New Roman" panose="02020603050405020304" pitchFamily="18" charset="0"/>
                <a:cs typeface="Times New Roman" panose="02020603050405020304" pitchFamily="18" charset="0"/>
              </a:rPr>
              <a:t> sung </a:t>
            </a:r>
            <a:r>
              <a:rPr lang="en-US" sz="2900" dirty="0" err="1">
                <a:solidFill>
                  <a:srgbClr val="FF0000"/>
                </a:solidFill>
                <a:latin typeface="Times New Roman" panose="02020603050405020304" pitchFamily="18" charset="0"/>
                <a:cs typeface="Times New Roman" panose="02020603050405020304" pitchFamily="18" charset="0"/>
              </a:rPr>
              <a:t>quanh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ta </a:t>
            </a:r>
            <a:r>
              <a:rPr lang="en-US" sz="2900" dirty="0" err="1">
                <a:solidFill>
                  <a:srgbClr val="FF0000"/>
                </a:solidFill>
                <a:latin typeface="Times New Roman" panose="02020603050405020304" pitchFamily="18" charset="0"/>
                <a:cs typeface="Times New Roman" panose="02020603050405020304" pitchFamily="18" charset="0"/>
              </a:rPr>
              <a:t>được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hình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thành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từ</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đơn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vị</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cấu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trúc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nào</a:t>
            </a:r>
            <a:r>
              <a:rPr lang="en-US" sz="2900"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2250465" y="5861664"/>
            <a:ext cx="9525076" cy="914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2">
                    <a:lumMod val="50000"/>
                  </a:schemeClr>
                </a:solidFill>
                <a:latin typeface="Times New Roman" panose="02020603050405020304" pitchFamily="18" charset="0"/>
                <a:cs typeface="Times New Roman" panose="02020603050405020304" pitchFamily="18" charset="0"/>
              </a:rPr>
              <a:t>T</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ất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cả</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cơ</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sinh</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vật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đều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cấu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tạo</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từ</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đơn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vị</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rất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nhỏ</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bé</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gọi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tế</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bào</a:t>
            </a:r>
            <a:r>
              <a:rPr lang="en-US" sz="2800"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11" name="Title 1"/>
          <p:cNvSpPr txBox="1">
            <a:spLocks/>
          </p:cNvSpPr>
          <p:nvPr/>
        </p:nvSpPr>
        <p:spPr>
          <a:xfrm>
            <a:off x="126747" y="495786"/>
            <a:ext cx="2924269"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459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190122" y="827375"/>
            <a:ext cx="2924269"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46696" b="43997"/>
          <a:stretch/>
        </p:blipFill>
        <p:spPr>
          <a:xfrm>
            <a:off x="4533841" y="683586"/>
            <a:ext cx="2970149" cy="1746251"/>
          </a:xfrm>
          <a:prstGeom prst="rect">
            <a:avLst/>
          </a:prstGeom>
        </p:spPr>
      </p:pic>
      <p:pic>
        <p:nvPicPr>
          <p:cNvPr id="12" name="Picture 11"/>
          <p:cNvPicPr>
            <a:picLocks noChangeAspect="1"/>
          </p:cNvPicPr>
          <p:nvPr/>
        </p:nvPicPr>
        <p:blipFill rotWithShape="1">
          <a:blip r:embed="rId3"/>
          <a:srcRect r="25425" b="8837"/>
          <a:stretch/>
        </p:blipFill>
        <p:spPr>
          <a:xfrm>
            <a:off x="5117711" y="4997513"/>
            <a:ext cx="2140200" cy="1679418"/>
          </a:xfrm>
          <a:prstGeom prst="rect">
            <a:avLst/>
          </a:prstGeom>
        </p:spPr>
      </p:pic>
      <p:pic>
        <p:nvPicPr>
          <p:cNvPr id="14" name="Picture 13"/>
          <p:cNvPicPr>
            <a:picLocks noChangeAspect="1"/>
          </p:cNvPicPr>
          <p:nvPr/>
        </p:nvPicPr>
        <p:blipFill rotWithShape="1">
          <a:blip r:embed="rId4"/>
          <a:srcRect l="52414" t="5755" r="17905" b="16027"/>
          <a:stretch/>
        </p:blipFill>
        <p:spPr>
          <a:xfrm>
            <a:off x="5095869" y="2429837"/>
            <a:ext cx="2087269" cy="2860895"/>
          </a:xfrm>
          <a:prstGeom prst="rect">
            <a:avLst/>
          </a:prstGeom>
        </p:spPr>
      </p:pic>
      <p:pic>
        <p:nvPicPr>
          <p:cNvPr id="18" name="Picture 17"/>
          <p:cNvPicPr>
            <a:picLocks noChangeAspect="1"/>
          </p:cNvPicPr>
          <p:nvPr/>
        </p:nvPicPr>
        <p:blipFill>
          <a:blip r:embed="rId5"/>
          <a:stretch>
            <a:fillRect/>
          </a:stretch>
        </p:blipFill>
        <p:spPr>
          <a:xfrm>
            <a:off x="7157816" y="882055"/>
            <a:ext cx="4659097" cy="5975945"/>
          </a:xfrm>
          <a:prstGeom prst="rect">
            <a:avLst/>
          </a:prstGeom>
        </p:spPr>
      </p:pic>
      <p:sp>
        <p:nvSpPr>
          <p:cNvPr id="19" name="Right Arrow 18"/>
          <p:cNvSpPr/>
          <p:nvPr/>
        </p:nvSpPr>
        <p:spPr>
          <a:xfrm>
            <a:off x="7183138" y="1657601"/>
            <a:ext cx="1530036"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a:t>
            </a:r>
            <a:endParaRPr lang="en-US" dirty="0">
              <a:latin typeface="Times New Roman" panose="02020603050405020304" pitchFamily="18" charset="0"/>
              <a:cs typeface="Times New Roman" panose="02020603050405020304" pitchFamily="18" charset="0"/>
            </a:endParaRPr>
          </a:p>
        </p:txBody>
      </p:sp>
      <p:sp>
        <p:nvSpPr>
          <p:cNvPr id="20" name="Right Arrow 19"/>
          <p:cNvSpPr/>
          <p:nvPr/>
        </p:nvSpPr>
        <p:spPr>
          <a:xfrm>
            <a:off x="6980147" y="3587902"/>
            <a:ext cx="2652739"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endParaRPr lang="en-US" dirty="0">
              <a:latin typeface="Times New Roman" panose="02020603050405020304" pitchFamily="18" charset="0"/>
              <a:cs typeface="Times New Roman" panose="02020603050405020304" pitchFamily="18" charset="0"/>
            </a:endParaRPr>
          </a:p>
        </p:txBody>
      </p:sp>
      <p:sp>
        <p:nvSpPr>
          <p:cNvPr id="21" name="Right Arrow 20"/>
          <p:cNvSpPr/>
          <p:nvPr/>
        </p:nvSpPr>
        <p:spPr>
          <a:xfrm>
            <a:off x="7012298" y="5689951"/>
            <a:ext cx="1911769"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rễ</a:t>
            </a:r>
            <a:endParaRPr lang="en-US" dirty="0">
              <a:latin typeface="Times New Roman" panose="02020603050405020304" pitchFamily="18" charset="0"/>
              <a:cs typeface="Times New Roman" panose="02020603050405020304" pitchFamily="18" charset="0"/>
            </a:endParaRPr>
          </a:p>
        </p:txBody>
      </p:sp>
      <p:sp>
        <p:nvSpPr>
          <p:cNvPr id="22" name="Rectangle 21"/>
          <p:cNvSpPr/>
          <p:nvPr/>
        </p:nvSpPr>
        <p:spPr>
          <a:xfrm>
            <a:off x="268220" y="3994346"/>
            <a:ext cx="4533841" cy="234284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p:txBody>
      </p:sp>
      <p:sp>
        <p:nvSpPr>
          <p:cNvPr id="23" name="Rectangle 22"/>
          <p:cNvSpPr/>
          <p:nvPr/>
        </p:nvSpPr>
        <p:spPr>
          <a:xfrm>
            <a:off x="133723" y="1770843"/>
            <a:ext cx="4705569" cy="121629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2475" y="3666653"/>
            <a:ext cx="4705569" cy="294763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thực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hiện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đầy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đủ</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các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quá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trình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bản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như</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sinh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sản</a:t>
            </a:r>
            <a:r>
              <a:rPr lang="en-US" sz="2800" dirty="0"/>
              <a:t>, </a:t>
            </a:r>
            <a:r>
              <a:rPr lang="en-US" sz="2800" dirty="0" err="1">
                <a:solidFill>
                  <a:srgbClr val="FFFF00"/>
                </a:solidFill>
                <a:latin typeface="Times New Roman" panose="02020603050405020304" pitchFamily="18" charset="0"/>
                <a:cs typeface="Times New Roman" panose="02020603050405020304" pitchFamily="18" charset="0"/>
              </a:rPr>
              <a:t>sinh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trưởng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hấp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thụ</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chất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dinh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dưỡng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hô</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hấp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cảm</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giác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tiết</a:t>
            </a:r>
            <a:r>
              <a:rPr lang="en-US" sz="2800" dirty="0">
                <a:solidFill>
                  <a:srgbClr val="FFFF00"/>
                </a:solidFill>
                <a:latin typeface="Times New Roman" panose="02020603050405020304" pitchFamily="18" charset="0"/>
                <a:cs typeface="Times New Roman" panose="02020603050405020304" pitchFamily="18" charset="0"/>
              </a:rPr>
              <a:t>, do </a:t>
            </a:r>
            <a:r>
              <a:rPr lang="en-US" sz="2800" dirty="0" err="1">
                <a:solidFill>
                  <a:srgbClr val="FFFF00"/>
                </a:solidFill>
                <a:latin typeface="Times New Roman" panose="02020603050405020304" pitchFamily="18" charset="0"/>
                <a:cs typeface="Times New Roman" panose="02020603050405020304" pitchFamily="18" charset="0"/>
              </a:rPr>
              <a:t>vậy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được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xem</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là</a:t>
            </a:r>
            <a:r>
              <a:rPr lang="en-US" sz="2800" dirty="0">
                <a:solidFill>
                  <a:srgbClr val="FFFF00"/>
                </a:solidFill>
                <a:latin typeface="Times New Roman" panose="02020603050405020304" pitchFamily="18" charset="0"/>
                <a:cs typeface="Times New Roman" panose="02020603050405020304" pitchFamily="18" charset="0"/>
              </a:rPr>
              <a:t> “ </a:t>
            </a:r>
            <a:r>
              <a:rPr lang="en-US" sz="2800" u="sng" dirty="0" err="1">
                <a:solidFill>
                  <a:srgbClr val="FFFF00"/>
                </a:solidFill>
                <a:latin typeface="Times New Roman" panose="02020603050405020304" pitchFamily="18" charset="0"/>
                <a:cs typeface="Times New Roman" panose="02020603050405020304" pitchFamily="18" charset="0"/>
              </a:rPr>
              <a:t>đơn</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vị</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cơ</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bản</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của</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sự</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u="sng" dirty="0" err="1">
                <a:solidFill>
                  <a:srgbClr val="FFFF00"/>
                </a:solidFill>
                <a:latin typeface="Times New Roman" panose="02020603050405020304" pitchFamily="18" charset="0"/>
                <a:cs typeface="Times New Roman" panose="02020603050405020304" pitchFamily="18" charset="0"/>
              </a:rPr>
              <a:t>sống</a:t>
            </a:r>
            <a:r>
              <a:rPr lang="en-US" sz="2800" dirty="0">
                <a:solidFill>
                  <a:srgbClr val="FFFF0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133723" y="1742765"/>
            <a:ext cx="4705569" cy="121629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FF00"/>
                </a:solidFill>
                <a:latin typeface="Times New Roman" panose="02020603050405020304" pitchFamily="18" charset="0"/>
                <a:cs typeface="Times New Roman" panose="02020603050405020304" pitchFamily="18" charset="0"/>
              </a:rPr>
              <a:t>Tế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đơn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vị</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cấu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tạo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của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thể</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mọi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thể</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đều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được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cấu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tạo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từ</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bào</a:t>
            </a:r>
            <a:r>
              <a:rPr lang="en-US" sz="28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0263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799722" y="86500"/>
            <a:ext cx="10671017"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BÀI 18: TẾ BÀO- </a:t>
            </a:r>
            <a:r>
              <a:rPr lang="en-US" sz="3600" dirty="0">
                <a:latin typeface="Times New Roman" panose="02020603050405020304" pitchFamily="18" charset="0"/>
                <a:cs typeface="Times New Roman" panose="02020603050405020304" pitchFamily="18" charset="0"/>
              </a:rPr>
              <a:t>ĐƠN VỊ CƠ BẢN CỦA SỰ SỐNG</a:t>
            </a:r>
            <a:endParaRPr lang="en-US"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573878"/>
            <a:ext cx="6726726"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II.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81482" y="1061256"/>
            <a:ext cx="395636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7245" r="7348" b="9102"/>
          <a:stretch/>
        </p:blipFill>
        <p:spPr>
          <a:xfrm>
            <a:off x="368172" y="1737483"/>
            <a:ext cx="11534115" cy="3933737"/>
          </a:xfrm>
          <a:prstGeom prst="rect">
            <a:avLst/>
          </a:prstGeom>
        </p:spPr>
      </p:pic>
      <p:sp>
        <p:nvSpPr>
          <p:cNvPr id="16" name="Title 1"/>
          <p:cNvSpPr txBox="1">
            <a:spLocks/>
          </p:cNvSpPr>
          <p:nvPr/>
        </p:nvSpPr>
        <p:spPr>
          <a:xfrm>
            <a:off x="1686960" y="5892912"/>
            <a:ext cx="9258680" cy="6762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rgbClr val="C00000"/>
                </a:solidFill>
                <a:latin typeface="Times New Roman" panose="02020603050405020304" pitchFamily="18" charset="0"/>
                <a:cs typeface="Times New Roman" panose="02020603050405020304" pitchFamily="18" charset="0"/>
              </a:rPr>
              <a:t>Quan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sát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1.1: </a:t>
            </a:r>
            <a:r>
              <a:rPr lang="en-US" sz="3600" b="1" dirty="0" err="1">
                <a:solidFill>
                  <a:srgbClr val="C00000"/>
                </a:solidFill>
                <a:latin typeface="Times New Roman" panose="02020603050405020304" pitchFamily="18" charset="0"/>
                <a:cs typeface="Times New Roman" panose="02020603050405020304" pitchFamily="18" charset="0"/>
              </a:rPr>
              <a:t>Nêu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nhận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xét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về</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bào</a:t>
            </a:r>
            <a:r>
              <a:rPr lang="en-US" sz="3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1686960" y="5932877"/>
            <a:ext cx="9258680" cy="676227"/>
          </a:xfrm>
          <a:prstGeom prst="rect">
            <a:avLst/>
          </a:prstGeom>
          <a:solidFill>
            <a:schemeClr val="bg1"/>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nhiều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loại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với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390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568</TotalTime>
  <Words>888</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TẾ BÀO- ĐƠN VỊ CƠ BẢN CỦA SỰ SỐNG</dc:title>
  <dc:subject>9Slide.vn</dc:subject>
  <dc:creator>DELL</dc:creator>
  <dc:description>9Slide.vn</dc:description>
  <cp:lastModifiedBy>Kim Oanh Nguyễn</cp:lastModifiedBy>
  <cp:revision>40</cp:revision>
  <dcterms:created xsi:type="dcterms:W3CDTF">2021-04-15T03:21:06Z</dcterms:created>
  <dcterms:modified xsi:type="dcterms:W3CDTF">2023-11-15T15:29:13Z</dcterms:modified>
  <cp:category>9Slide.vn</cp:category>
</cp:coreProperties>
</file>