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32"/>
  </p:notesMasterIdLst>
  <p:sldIdLst>
    <p:sldId id="359" r:id="rId2"/>
    <p:sldId id="340" r:id="rId3"/>
    <p:sldId id="342" r:id="rId4"/>
    <p:sldId id="256" r:id="rId5"/>
    <p:sldId id="337" r:id="rId6"/>
    <p:sldId id="316" r:id="rId7"/>
    <p:sldId id="331" r:id="rId8"/>
    <p:sldId id="347" r:id="rId9"/>
    <p:sldId id="348" r:id="rId10"/>
    <p:sldId id="276" r:id="rId11"/>
    <p:sldId id="298" r:id="rId12"/>
    <p:sldId id="332" r:id="rId13"/>
    <p:sldId id="327" r:id="rId14"/>
    <p:sldId id="333" r:id="rId15"/>
    <p:sldId id="334" r:id="rId16"/>
    <p:sldId id="325" r:id="rId17"/>
    <p:sldId id="344" r:id="rId18"/>
    <p:sldId id="313" r:id="rId19"/>
    <p:sldId id="343" r:id="rId20"/>
    <p:sldId id="349" r:id="rId21"/>
    <p:sldId id="351" r:id="rId22"/>
    <p:sldId id="350" r:id="rId23"/>
    <p:sldId id="352" r:id="rId24"/>
    <p:sldId id="353" r:id="rId25"/>
    <p:sldId id="354" r:id="rId26"/>
    <p:sldId id="355" r:id="rId27"/>
    <p:sldId id="358" r:id="rId28"/>
    <p:sldId id="314" r:id="rId29"/>
    <p:sldId id="336" r:id="rId30"/>
    <p:sldId id="36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E0702A"/>
    <a:srgbClr val="7192A9"/>
    <a:srgbClr val="EF4B66"/>
    <a:srgbClr val="FBCDCD"/>
    <a:srgbClr val="F7A5A5"/>
    <a:srgbClr val="F37D91"/>
    <a:srgbClr val="F26649"/>
    <a:srgbClr val="F3F6F6"/>
    <a:srgbClr val="D8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47" autoAdjust="0"/>
    <p:restoredTop sz="94640"/>
  </p:normalViewPr>
  <p:slideViewPr>
    <p:cSldViewPr snapToGrid="0" showGuides="1">
      <p:cViewPr varScale="1">
        <p:scale>
          <a:sx n="67" d="100"/>
          <a:sy n="67" d="100"/>
        </p:scale>
        <p:origin x="4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50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80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13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93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91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06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32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571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78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89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7EAE6-23DF-4DC8-B110-6C551B536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4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29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50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76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4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46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86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B526A92-8AAF-4BF0-85FE-B336BF0F8D2D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69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73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93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hyperlink" Target="chuong%20trinh.pp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23.xml"/><Relationship Id="rId7" Type="http://schemas.openxmlformats.org/officeDocument/2006/relationships/slide" Target="slide2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6.xml"/><Relationship Id="rId4" Type="http://schemas.openxmlformats.org/officeDocument/2006/relationships/slide" Target="slide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Z166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219200"/>
            <a:ext cx="9144000" cy="5105400"/>
          </a:xfrm>
        </p:spPr>
      </p:pic>
      <p:pic>
        <p:nvPicPr>
          <p:cNvPr id="2051" name="Picture 3" descr="b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76400"/>
            <a:ext cx="990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buom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4495801"/>
            <a:ext cx="13620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195638" y="2701927"/>
            <a:ext cx="5334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dirty="0">
                <a:solidFill>
                  <a:srgbClr val="FF0000"/>
                </a:solidFill>
                <a:latin typeface=".VnArial" panose="020B7200000000000000" pitchFamily="34" charset="0"/>
              </a:rPr>
              <a:t>WELCOME TO OUR CLASS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613263" y="447581"/>
            <a:ext cx="914400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3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CU KHOI SECONDARY SCHOOL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-4324349" y="3856466"/>
            <a:ext cx="22383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3333CC"/>
                </a:solidFill>
                <a:latin typeface="Times New Roman" panose="02020603050405020304" pitchFamily="18" charset="0"/>
              </a:rPr>
              <a:t>Teacher: 034.989.5579</a:t>
            </a:r>
          </a:p>
        </p:txBody>
      </p:sp>
    </p:spTree>
    <p:extLst>
      <p:ext uri="{BB962C8B-B14F-4D97-AF65-F5344CB8AC3E}">
        <p14:creationId xmlns:p14="http://schemas.microsoft.com/office/powerpoint/2010/main" val="4285668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206508"/>
            <a:ext cx="910416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Work in pairs. Put the verbs in the appropriate column.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18603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8339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293944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1E6E78E-CE7E-F207-E54F-A6485706F663}"/>
              </a:ext>
            </a:extLst>
          </p:cNvPr>
          <p:cNvSpPr/>
          <p:nvPr/>
        </p:nvSpPr>
        <p:spPr>
          <a:xfrm>
            <a:off x="2553415" y="1837081"/>
            <a:ext cx="6849036" cy="10085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2800" dirty="0">
                <a:solidFill>
                  <a:schemeClr val="tx1"/>
                </a:solidFill>
              </a:rPr>
              <a:t>love		like		detest		fancy</a:t>
            </a:r>
          </a:p>
          <a:p>
            <a:r>
              <a:rPr lang="en-VN" sz="2800" dirty="0">
                <a:solidFill>
                  <a:schemeClr val="tx1"/>
                </a:solidFill>
              </a:rPr>
              <a:t>dislike		enjoy		hate		prefer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72962FB6-A075-B9B4-1988-20E589D76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225797"/>
              </p:ext>
            </p:extLst>
          </p:nvPr>
        </p:nvGraphicFramePr>
        <p:xfrm>
          <a:off x="2030095" y="3014502"/>
          <a:ext cx="8128000" cy="33093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31230664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943229596"/>
                    </a:ext>
                  </a:extLst>
                </a:gridCol>
              </a:tblGrid>
              <a:tr h="10055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</a:rPr>
                        <a:t>Verbs followed by gerunds only 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Verbs followed by both gerunds and </a:t>
                      </a:r>
                      <a:r>
                        <a:rPr lang="en-US" sz="2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-infinitives 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001815"/>
                  </a:ext>
                </a:extLst>
              </a:tr>
              <a:tr h="2303780">
                <a:tc>
                  <a:txBody>
                    <a:bodyPr/>
                    <a:lstStyle/>
                    <a:p>
                      <a:endParaRPr lang="en-VN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72891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C1A98B3-EAFF-D1E6-2465-5D366F51C72A}"/>
              </a:ext>
            </a:extLst>
          </p:cNvPr>
          <p:cNvSpPr txBox="1"/>
          <p:nvPr/>
        </p:nvSpPr>
        <p:spPr>
          <a:xfrm>
            <a:off x="3424602" y="4157506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detest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68A021-1678-8324-08AD-FE8682808893}"/>
              </a:ext>
            </a:extLst>
          </p:cNvPr>
          <p:cNvSpPr txBox="1"/>
          <p:nvPr/>
        </p:nvSpPr>
        <p:spPr>
          <a:xfrm>
            <a:off x="3424602" y="4668424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fancy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861BE7-3F8E-0DFA-A662-CB34C5AC55A0}"/>
              </a:ext>
            </a:extLst>
          </p:cNvPr>
          <p:cNvSpPr txBox="1"/>
          <p:nvPr/>
        </p:nvSpPr>
        <p:spPr>
          <a:xfrm>
            <a:off x="3424602" y="5191644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dislike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813953-3299-66AF-2775-518BBEF43193}"/>
              </a:ext>
            </a:extLst>
          </p:cNvPr>
          <p:cNvSpPr txBox="1"/>
          <p:nvPr/>
        </p:nvSpPr>
        <p:spPr>
          <a:xfrm>
            <a:off x="3424602" y="5702562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enjoy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BC633A-7A96-B407-FF57-657D6409EBB2}"/>
              </a:ext>
            </a:extLst>
          </p:cNvPr>
          <p:cNvSpPr txBox="1"/>
          <p:nvPr/>
        </p:nvSpPr>
        <p:spPr>
          <a:xfrm>
            <a:off x="7383108" y="4157506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love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E5ABA3-09CB-00E4-FFD3-E2E3CF7417B7}"/>
              </a:ext>
            </a:extLst>
          </p:cNvPr>
          <p:cNvSpPr txBox="1"/>
          <p:nvPr/>
        </p:nvSpPr>
        <p:spPr>
          <a:xfrm>
            <a:off x="7383108" y="4668424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like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961767-ED98-5E66-A9C3-67B2C2CF8E49}"/>
              </a:ext>
            </a:extLst>
          </p:cNvPr>
          <p:cNvSpPr txBox="1"/>
          <p:nvPr/>
        </p:nvSpPr>
        <p:spPr>
          <a:xfrm>
            <a:off x="7383108" y="5191644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hate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8E8032-AD8E-631C-FB54-C7761CA9996D}"/>
              </a:ext>
            </a:extLst>
          </p:cNvPr>
          <p:cNvSpPr txBox="1"/>
          <p:nvPr/>
        </p:nvSpPr>
        <p:spPr>
          <a:xfrm>
            <a:off x="7383108" y="5702562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prefer</a:t>
            </a:r>
          </a:p>
        </p:txBody>
      </p:sp>
      <p:pic>
        <p:nvPicPr>
          <p:cNvPr id="3073" name="Picture 1" descr="page11image432396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59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page11image432396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59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13163" y="29393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8555" y="293938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hoose the </a:t>
            </a:r>
            <a:r>
              <a:rPr lang="en-US" sz="2800" b="1">
                <a:solidFill>
                  <a:schemeClr val="tx1"/>
                </a:solidFill>
                <a:effectLst/>
              </a:rPr>
              <a:t>correct answer A, B, or C.</a:t>
            </a:r>
            <a:r>
              <a:rPr lang="en-US" sz="2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b="1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5949" y="19129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749577" y="959844"/>
            <a:ext cx="1075722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1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I love ______, so in my leisure time, I go to some villages near Ha </a:t>
            </a:r>
            <a:r>
              <a:rPr lang="en-US" sz="3200" dirty="0" err="1">
                <a:effectLst/>
              </a:rPr>
              <a:t>Noi</a:t>
            </a:r>
            <a:r>
              <a:rPr lang="en-US" sz="3200" dirty="0">
                <a:effectLst/>
              </a:rPr>
              <a:t> to relax and enjoy the outdoors.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</a:rPr>
              <a:t>A. travelling 		B. travelled 		C. to travel </a:t>
            </a:r>
          </a:p>
          <a:p>
            <a:pPr>
              <a:lnSpc>
                <a:spcPct val="150000"/>
              </a:lnSpc>
            </a:pPr>
            <a:endParaRPr lang="en-US" sz="32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2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Tom enjoys ______ puzzles, especially Sudoku.</a:t>
            </a: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>A. doing 			B. do 			C. to do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22A9EE4-CC59-C4BF-6113-1E9D4D38543F}"/>
              </a:ext>
            </a:extLst>
          </p:cNvPr>
          <p:cNvSpPr/>
          <p:nvPr/>
        </p:nvSpPr>
        <p:spPr>
          <a:xfrm>
            <a:off x="649995" y="2623236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C8BA4A-44C8-88D2-750B-424E0C0DCC07}"/>
              </a:ext>
            </a:extLst>
          </p:cNvPr>
          <p:cNvSpPr/>
          <p:nvPr/>
        </p:nvSpPr>
        <p:spPr>
          <a:xfrm>
            <a:off x="665949" y="4761343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66147" y="33277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9247" y="332776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hoose the correct answer(s).</a:t>
            </a:r>
            <a:r>
              <a:rPr lang="en-US" sz="2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8933" y="2301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471311" y="938022"/>
            <a:ext cx="1090618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3.</a:t>
            </a:r>
            <a:r>
              <a:rPr lang="en-US" sz="3200" b="1" dirty="0">
                <a:effectLst/>
              </a:rPr>
              <a:t> </a:t>
            </a:r>
            <a:r>
              <a:rPr lang="en-US" sz="3200" dirty="0">
                <a:effectLst/>
              </a:rPr>
              <a:t>When do you like ______ TV?</a:t>
            </a:r>
            <a:br>
              <a:rPr lang="en-US" sz="3200" dirty="0">
                <a:effectLst/>
              </a:rPr>
            </a:br>
            <a:r>
              <a:rPr lang="en-US" sz="3200" b="0" dirty="0">
                <a:effectLst/>
              </a:rPr>
              <a:t>A</a:t>
            </a:r>
            <a:r>
              <a:rPr lang="en-US" sz="3200" b="0">
                <a:effectLst/>
              </a:rPr>
              <a:t>. </a:t>
            </a:r>
            <a:r>
              <a:rPr lang="en-US" sz="3200">
                <a:effectLst/>
              </a:rPr>
              <a:t>watched </a:t>
            </a:r>
            <a:r>
              <a:rPr lang="en-US" sz="3200" dirty="0">
                <a:effectLst/>
              </a:rPr>
              <a:t>		</a:t>
            </a:r>
            <a:r>
              <a:rPr lang="en-US" sz="3200" b="0" dirty="0">
                <a:effectLst/>
              </a:rPr>
              <a:t>B. </a:t>
            </a:r>
            <a:r>
              <a:rPr lang="en-US" sz="3200" dirty="0">
                <a:effectLst/>
              </a:rPr>
              <a:t>watch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C. </a:t>
            </a:r>
            <a:r>
              <a:rPr lang="en-US" sz="3200">
                <a:effectLst/>
              </a:rPr>
              <a:t>to watch </a:t>
            </a:r>
            <a:endParaRPr lang="en-US" sz="3200" b="1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4</a:t>
            </a:r>
            <a:r>
              <a:rPr lang="en-US" sz="3200" b="1">
                <a:solidFill>
                  <a:srgbClr val="E0702A"/>
                </a:solidFill>
                <a:effectLst/>
              </a:rPr>
              <a:t>.</a:t>
            </a:r>
            <a:r>
              <a:rPr lang="en-US" sz="3200" b="1">
                <a:effectLst/>
              </a:rPr>
              <a:t> </a:t>
            </a:r>
            <a:r>
              <a:rPr lang="en-US" sz="3200">
                <a:effectLst/>
              </a:rPr>
              <a:t>Do </a:t>
            </a:r>
            <a:r>
              <a:rPr lang="en-US" sz="3200" dirty="0">
                <a:effectLst/>
              </a:rPr>
              <a:t>you fancy ______ to the cinema this weekend? 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b="0" dirty="0">
                <a:effectLst/>
              </a:rPr>
              <a:t>A. </a:t>
            </a:r>
            <a:r>
              <a:rPr lang="en-US" sz="3200" dirty="0">
                <a:effectLst/>
              </a:rPr>
              <a:t>go 			</a:t>
            </a:r>
            <a:r>
              <a:rPr lang="en-US" sz="3200" b="0" dirty="0">
                <a:effectLst/>
              </a:rPr>
              <a:t>B. </a:t>
            </a:r>
            <a:r>
              <a:rPr lang="en-US" sz="3200" dirty="0">
                <a:effectLst/>
              </a:rPr>
              <a:t>going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C</a:t>
            </a:r>
            <a:r>
              <a:rPr lang="en-US" sz="3200" b="0" dirty="0">
                <a:effectLst/>
              </a:rPr>
              <a:t>. </a:t>
            </a:r>
            <a:r>
              <a:rPr lang="en-US" sz="3200" dirty="0">
                <a:effectLst/>
              </a:rPr>
              <a:t>to go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5.</a:t>
            </a:r>
            <a:r>
              <a:rPr lang="en-US" sz="3200" b="1" dirty="0">
                <a:effectLst/>
              </a:rPr>
              <a:t> </a:t>
            </a:r>
            <a:r>
              <a:rPr lang="en-US" sz="3200" dirty="0">
                <a:effectLst/>
              </a:rPr>
              <a:t>I detest ______. I think it’s cruel to harm animals.</a:t>
            </a:r>
            <a:br>
              <a:rPr lang="en-US" sz="3200" dirty="0">
                <a:effectLst/>
              </a:rPr>
            </a:br>
            <a:r>
              <a:rPr lang="en-US" sz="3200" b="0" dirty="0">
                <a:effectLst/>
              </a:rPr>
              <a:t>A. </a:t>
            </a:r>
            <a:r>
              <a:rPr lang="en-US" sz="3200" dirty="0">
                <a:effectLst/>
              </a:rPr>
              <a:t>hunting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B</a:t>
            </a:r>
            <a:r>
              <a:rPr lang="en-US" sz="3200" b="0" dirty="0">
                <a:effectLst/>
              </a:rPr>
              <a:t>. </a:t>
            </a:r>
            <a:r>
              <a:rPr lang="en-US" sz="3200" dirty="0">
                <a:effectLst/>
              </a:rPr>
              <a:t>to hunt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C</a:t>
            </a:r>
            <a:r>
              <a:rPr lang="en-US" sz="3200" b="0" dirty="0">
                <a:effectLst/>
              </a:rPr>
              <a:t>. </a:t>
            </a:r>
            <a:r>
              <a:rPr lang="en-US" sz="3200" dirty="0">
                <a:effectLst/>
              </a:rPr>
              <a:t>hunt </a:t>
            </a:r>
            <a:endParaRPr lang="en-US" sz="32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05E776D-F8EE-8B19-2613-146C607484AF}"/>
              </a:ext>
            </a:extLst>
          </p:cNvPr>
          <p:cNvSpPr/>
          <p:nvPr/>
        </p:nvSpPr>
        <p:spPr>
          <a:xfrm>
            <a:off x="7703113" y="1848977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C8BA4A-44C8-88D2-750B-424E0C0DCC07}"/>
              </a:ext>
            </a:extLst>
          </p:cNvPr>
          <p:cNvSpPr/>
          <p:nvPr/>
        </p:nvSpPr>
        <p:spPr>
          <a:xfrm>
            <a:off x="4015986" y="3314390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4F8060F-BBE0-569A-FAC2-C4DC8872BD71}"/>
              </a:ext>
            </a:extLst>
          </p:cNvPr>
          <p:cNvSpPr/>
          <p:nvPr/>
        </p:nvSpPr>
        <p:spPr>
          <a:xfrm>
            <a:off x="374898" y="4767836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1508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15750" y="300492"/>
            <a:ext cx="1015776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Look at the pictures and complete the sentences, using the verbs in brackets in their suitable form.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3144" y="36733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5929" y="26469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3889618E-6489-7496-E0E6-164C03F4C5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8"/>
          <a:stretch/>
        </p:blipFill>
        <p:spPr bwMode="auto">
          <a:xfrm>
            <a:off x="1025539" y="3908492"/>
            <a:ext cx="2983482" cy="197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Where to Find the 6 Best Math Videos for Kids">
            <a:extLst>
              <a:ext uri="{FF2B5EF4-FFF2-40B4-BE49-F238E27FC236}">
                <a16:creationId xmlns:a16="http://schemas.microsoft.com/office/drawing/2014/main" id="{F466D2DF-EE0E-4154-557B-ADBE08DED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512" y="1256874"/>
            <a:ext cx="3110080" cy="1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AD764F-664A-BACB-85CF-9BB8DFFCD9D2}"/>
              </a:ext>
            </a:extLst>
          </p:cNvPr>
          <p:cNvSpPr txBox="1"/>
          <p:nvPr/>
        </p:nvSpPr>
        <p:spPr>
          <a:xfrm>
            <a:off x="261452" y="1642059"/>
            <a:ext cx="749513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</a:rPr>
              <a:t>1. </a:t>
            </a:r>
            <a:r>
              <a:rPr lang="en-US" sz="3200" dirty="0">
                <a:effectLst/>
              </a:rPr>
              <a:t>Mark ___________________________. (like) 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EF83FE-94DD-A9C2-0107-D21213B53A61}"/>
              </a:ext>
            </a:extLst>
          </p:cNvPr>
          <p:cNvSpPr txBox="1"/>
          <p:nvPr/>
        </p:nvSpPr>
        <p:spPr>
          <a:xfrm>
            <a:off x="4656708" y="4478915"/>
            <a:ext cx="69960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2</a:t>
            </a:r>
            <a:r>
              <a:rPr lang="en-US" sz="3200" b="1" dirty="0">
                <a:effectLst/>
              </a:rPr>
              <a:t>. </a:t>
            </a:r>
            <a:r>
              <a:rPr lang="en-US" sz="3200" dirty="0">
                <a:effectLst/>
              </a:rPr>
              <a:t>The </a:t>
            </a:r>
            <a:r>
              <a:rPr lang="en-US" sz="3200">
                <a:effectLst/>
              </a:rPr>
              <a:t>girls ____________. </a:t>
            </a:r>
            <a:r>
              <a:rPr lang="en-US" sz="3200" dirty="0">
                <a:effectLst/>
              </a:rPr>
              <a:t>(enjoy)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7CA9EE-B711-1F5A-36D1-4DC99624F4FA}"/>
              </a:ext>
            </a:extLst>
          </p:cNvPr>
          <p:cNvSpPr txBox="1"/>
          <p:nvPr/>
        </p:nvSpPr>
        <p:spPr>
          <a:xfrm>
            <a:off x="1624950" y="1622746"/>
            <a:ext cx="57775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likes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>
                <a:solidFill>
                  <a:srgbClr val="FF0000"/>
                </a:solidFill>
              </a:rPr>
              <a:t>s</a:t>
            </a:r>
            <a:r>
              <a:rPr lang="en-US" sz="3200">
                <a:solidFill>
                  <a:srgbClr val="FF0000"/>
                </a:solidFill>
                <a:effectLst/>
              </a:rPr>
              <a:t>urfing / </a:t>
            </a:r>
            <a:r>
              <a:rPr lang="en-US" sz="3200" dirty="0">
                <a:solidFill>
                  <a:srgbClr val="FF0000"/>
                </a:solidFill>
                <a:effectLst/>
              </a:rPr>
              <a:t>to surf the Internet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06580E-9740-AE94-6EA1-C67245C96ABB}"/>
              </a:ext>
            </a:extLst>
          </p:cNvPr>
          <p:cNvSpPr txBox="1"/>
          <p:nvPr/>
        </p:nvSpPr>
        <p:spPr>
          <a:xfrm>
            <a:off x="6611362" y="4478915"/>
            <a:ext cx="25904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enjoy knitting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23384" y="289750"/>
            <a:ext cx="1029844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Look at the pictures and complete the sentences, using the verbs in brackets in their suitable form.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0779" y="35809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3564" y="25545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AD764F-664A-BACB-85CF-9BB8DFFCD9D2}"/>
              </a:ext>
            </a:extLst>
          </p:cNvPr>
          <p:cNvSpPr txBox="1"/>
          <p:nvPr/>
        </p:nvSpPr>
        <p:spPr>
          <a:xfrm>
            <a:off x="603760" y="1830615"/>
            <a:ext cx="67167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3</a:t>
            </a:r>
            <a:r>
              <a:rPr lang="en-US" sz="3200" dirty="0">
                <a:effectLst/>
              </a:rPr>
              <a:t>. My cousin __________</a:t>
            </a:r>
            <a:r>
              <a:rPr lang="en-US" sz="3200" dirty="0"/>
              <a:t>____</a:t>
            </a:r>
            <a:r>
              <a:rPr lang="en-US" sz="3200" dirty="0">
                <a:effectLst/>
              </a:rPr>
              <a:t>. (dislike) 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EF83FE-94DD-A9C2-0107-D21213B53A61}"/>
              </a:ext>
            </a:extLst>
          </p:cNvPr>
          <p:cNvSpPr txBox="1"/>
          <p:nvPr/>
        </p:nvSpPr>
        <p:spPr>
          <a:xfrm>
            <a:off x="4272562" y="3913010"/>
            <a:ext cx="76843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</a:rPr>
              <a:t>4. </a:t>
            </a:r>
            <a:r>
              <a:rPr lang="en-US" sz="3200" dirty="0">
                <a:effectLst/>
              </a:rPr>
              <a:t>My father________________________. (</a:t>
            </a:r>
            <a:r>
              <a:rPr lang="en-US" sz="3200" dirty="0"/>
              <a:t>hate</a:t>
            </a:r>
            <a:r>
              <a:rPr lang="en-US" sz="3200" dirty="0">
                <a:effectLst/>
              </a:rPr>
              <a:t>)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7CA9EE-B711-1F5A-36D1-4DC99624F4FA}"/>
              </a:ext>
            </a:extLst>
          </p:cNvPr>
          <p:cNvSpPr txBox="1"/>
          <p:nvPr/>
        </p:nvSpPr>
        <p:spPr>
          <a:xfrm>
            <a:off x="2883226" y="1839407"/>
            <a:ext cx="30049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dislikes cooking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06580E-9740-AE94-6EA1-C67245C96ABB}"/>
              </a:ext>
            </a:extLst>
          </p:cNvPr>
          <p:cNvSpPr txBox="1"/>
          <p:nvPr/>
        </p:nvSpPr>
        <p:spPr>
          <a:xfrm>
            <a:off x="6428292" y="3904218"/>
            <a:ext cx="48935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hates going / to go shopping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CDAD94-47CB-01C5-1755-4EEB27B7B6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440" y="1216628"/>
            <a:ext cx="3206710" cy="2127955"/>
          </a:xfrm>
          <a:prstGeom prst="rect">
            <a:avLst/>
          </a:prstGeom>
        </p:spPr>
      </p:pic>
      <p:pic>
        <p:nvPicPr>
          <p:cNvPr id="6146" name="Picture 2" descr="15,568 Father Daughter Shopping Images, Stock Photos &amp; Vectors |  Shutterstock">
            <a:extLst>
              <a:ext uri="{FF2B5EF4-FFF2-40B4-BE49-F238E27FC236}">
                <a16:creationId xmlns:a16="http://schemas.microsoft.com/office/drawing/2014/main" id="{12D476EE-29C9-3FA3-D2A6-4B8A0F5263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9"/>
          <a:stretch/>
        </p:blipFill>
        <p:spPr bwMode="auto">
          <a:xfrm>
            <a:off x="814982" y="3913010"/>
            <a:ext cx="302363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77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4912" y="272783"/>
            <a:ext cx="1021048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Look at the pictures and complete the sentences, using the verbs in brackets in their suitable form.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02307" y="33962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5092" y="23698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AD764F-664A-BACB-85CF-9BB8DFFCD9D2}"/>
              </a:ext>
            </a:extLst>
          </p:cNvPr>
          <p:cNvSpPr txBox="1"/>
          <p:nvPr/>
        </p:nvSpPr>
        <p:spPr>
          <a:xfrm>
            <a:off x="413176" y="1812143"/>
            <a:ext cx="73136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5</a:t>
            </a:r>
            <a:r>
              <a:rPr lang="en-US" sz="3200" b="1" dirty="0">
                <a:effectLst/>
              </a:rPr>
              <a:t>. </a:t>
            </a:r>
            <a:r>
              <a:rPr lang="en-US" sz="3200" dirty="0">
                <a:effectLst/>
              </a:rPr>
              <a:t>Tom and his sister ______________________. (</a:t>
            </a:r>
            <a:r>
              <a:rPr lang="en-US" sz="3200" dirty="0"/>
              <a:t>prefer</a:t>
            </a:r>
            <a:r>
              <a:rPr lang="en-US" sz="3200" dirty="0">
                <a:effectLst/>
              </a:rPr>
              <a:t>)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7CA9EE-B711-1F5A-36D1-4DC99624F4FA}"/>
              </a:ext>
            </a:extLst>
          </p:cNvPr>
          <p:cNvSpPr txBox="1"/>
          <p:nvPr/>
        </p:nvSpPr>
        <p:spPr>
          <a:xfrm>
            <a:off x="369216" y="2330472"/>
            <a:ext cx="49026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prefer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>
                <a:solidFill>
                  <a:srgbClr val="FF0000"/>
                </a:solidFill>
              </a:rPr>
              <a:t>doing / </a:t>
            </a:r>
            <a:r>
              <a:rPr lang="en-US" sz="3200" dirty="0">
                <a:solidFill>
                  <a:srgbClr val="FF0000"/>
                </a:solidFill>
              </a:rPr>
              <a:t>to do puzzles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3C1676C-1C02-6C7F-3AE8-3613235CA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823" y="1277552"/>
            <a:ext cx="3818965" cy="286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72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90" y="358098"/>
            <a:ext cx="604506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omplete the sentences about yourself.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35809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25545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288EA39-6396-460B-8021-80CBB9057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916241"/>
              </p:ext>
            </p:extLst>
          </p:nvPr>
        </p:nvGraphicFramePr>
        <p:xfrm>
          <a:off x="2640780" y="1058122"/>
          <a:ext cx="6747302" cy="4119676"/>
        </p:xfrm>
        <a:graphic>
          <a:graphicData uri="http://schemas.openxmlformats.org/drawingml/2006/table">
            <a:tbl>
              <a:tblPr firstRow="1" bandRow="1">
                <a:solidFill>
                  <a:schemeClr val="accent6">
                    <a:lumMod val="20000"/>
                    <a:lumOff val="80000"/>
                  </a:schemeClr>
                </a:solidFill>
                <a:tableStyleId>{21E4AEA4-8DFA-4A89-87EB-49C32662AFE0}</a:tableStyleId>
              </a:tblPr>
              <a:tblGrid>
                <a:gridCol w="3373651">
                  <a:extLst>
                    <a:ext uri="{9D8B030D-6E8A-4147-A177-3AD203B41FA5}">
                      <a16:colId xmlns:a16="http://schemas.microsoft.com/office/drawing/2014/main" val="3125397952"/>
                    </a:ext>
                  </a:extLst>
                </a:gridCol>
                <a:gridCol w="3373651">
                  <a:extLst>
                    <a:ext uri="{9D8B030D-6E8A-4147-A177-3AD203B41FA5}">
                      <a16:colId xmlns:a16="http://schemas.microsoft.com/office/drawing/2014/main" val="4094159785"/>
                    </a:ext>
                  </a:extLst>
                </a:gridCol>
              </a:tblGrid>
              <a:tr h="69544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All about me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051267"/>
                  </a:ext>
                </a:extLst>
              </a:tr>
              <a:tr h="1016833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751487"/>
                  </a:ext>
                </a:extLst>
              </a:tr>
              <a:tr h="24073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like ______.</a:t>
                      </a:r>
                      <a:b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prefer ______.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love ______. </a:t>
                      </a:r>
                      <a:endParaRPr lang="en-US" sz="3200" dirty="0"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dislike ______.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hate ______.</a:t>
                      </a:r>
                      <a:b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detest ______. </a:t>
                      </a:r>
                      <a:endParaRPr lang="en-US" sz="3200" dirty="0"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428060"/>
                  </a:ext>
                </a:extLst>
              </a:tr>
            </a:tbl>
          </a:graphicData>
        </a:graphic>
      </p:graphicFrame>
      <p:pic>
        <p:nvPicPr>
          <p:cNvPr id="9244" name="Picture 28" descr="Green sad icon - Free green emoticon icons">
            <a:extLst>
              <a:ext uri="{FF2B5EF4-FFF2-40B4-BE49-F238E27FC236}">
                <a16:creationId xmlns:a16="http://schemas.microsoft.com/office/drawing/2014/main" id="{A70872AD-60C0-3CD0-EA1D-33A2AC028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015" y="1946290"/>
            <a:ext cx="828000" cy="82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6" name="Picture 30" descr="Green happy icon - Free green emoticon icons">
            <a:extLst>
              <a:ext uri="{FF2B5EF4-FFF2-40B4-BE49-F238E27FC236}">
                <a16:creationId xmlns:a16="http://schemas.microsoft.com/office/drawing/2014/main" id="{F6A5F992-EC34-9C95-600D-BCE80CCD1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073" y="1946290"/>
            <a:ext cx="828000" cy="82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9554663"/>
              </p:ext>
            </p:extLst>
          </p:nvPr>
        </p:nvGraphicFramePr>
        <p:xfrm>
          <a:off x="1078804" y="1755242"/>
          <a:ext cx="9632834" cy="1935480"/>
        </p:xfrm>
        <a:graphic>
          <a:graphicData uri="http://schemas.openxmlformats.org/drawingml/2006/table">
            <a:tbl>
              <a:tblPr/>
              <a:tblGrid>
                <a:gridCol w="4816417">
                  <a:extLst>
                    <a:ext uri="{9D8B030D-6E8A-4147-A177-3AD203B41FA5}">
                      <a16:colId xmlns:a16="http://schemas.microsoft.com/office/drawing/2014/main" val="2177569561"/>
                    </a:ext>
                  </a:extLst>
                </a:gridCol>
                <a:gridCol w="4816417">
                  <a:extLst>
                    <a:ext uri="{9D8B030D-6E8A-4147-A177-3AD203B41FA5}">
                      <a16:colId xmlns:a16="http://schemas.microsoft.com/office/drawing/2014/main" val="29718040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2800" b="0" dirty="0">
                          <a:effectLst/>
                        </a:rPr>
                        <a:t>I like </a:t>
                      </a:r>
                      <a:r>
                        <a:rPr lang="en-US" sz="2800" b="1" dirty="0">
                          <a:effectLst/>
                        </a:rPr>
                        <a:t>messaging friends</a:t>
                      </a:r>
                      <a:r>
                        <a:rPr lang="en-US" sz="2800" b="0" dirty="0">
                          <a:effectLst/>
                        </a:rPr>
                        <a:t>.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 b="0" dirty="0">
                          <a:effectLst/>
                        </a:rPr>
                        <a:t>I dislike </a:t>
                      </a:r>
                      <a:r>
                        <a:rPr lang="en-US" sz="2800" b="1" dirty="0">
                          <a:effectLst/>
                        </a:rPr>
                        <a:t>doing puzzles</a:t>
                      </a:r>
                      <a:r>
                        <a:rPr lang="en-US" sz="2800" b="0" dirty="0">
                          <a:effectLst/>
                        </a:rPr>
                        <a:t>.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2146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2800" b="0" dirty="0">
                          <a:effectLst/>
                        </a:rPr>
                        <a:t>I prefer </a:t>
                      </a:r>
                      <a:r>
                        <a:rPr lang="en-US" sz="2800" b="1" dirty="0">
                          <a:effectLst/>
                        </a:rPr>
                        <a:t>cooking</a:t>
                      </a:r>
                      <a:r>
                        <a:rPr lang="en-US" sz="2800" b="0" dirty="0">
                          <a:effectLst/>
                        </a:rPr>
                        <a:t>.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2800" b="0" dirty="0">
                          <a:effectLst/>
                        </a:rPr>
                        <a:t>I hate </a:t>
                      </a:r>
                      <a:r>
                        <a:rPr lang="en-US" sz="2800" b="1" dirty="0">
                          <a:effectLst/>
                        </a:rPr>
                        <a:t>knitting</a:t>
                      </a:r>
                      <a:r>
                        <a:rPr lang="vi-VN" sz="2800" b="0" dirty="0">
                          <a:effectLst/>
                        </a:rPr>
                        <a:t>.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997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nn-NO" sz="2800" b="0" dirty="0">
                          <a:effectLst/>
                        </a:rPr>
                        <a:t>I love </a:t>
                      </a:r>
                      <a:r>
                        <a:rPr lang="nn-NO" sz="2800" b="1" dirty="0">
                          <a:effectLst/>
                        </a:rPr>
                        <a:t>singing</a:t>
                      </a:r>
                      <a:r>
                        <a:rPr lang="nn-NO" sz="2800" b="0" dirty="0">
                          <a:effectLst/>
                        </a:rPr>
                        <a:t>.</a:t>
                      </a:r>
                    </a:p>
                    <a:p>
                      <a:pPr fontAlgn="t"/>
                      <a:endParaRPr lang="nn-NO" sz="2800" b="0" dirty="0">
                        <a:effectLst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 b="0" dirty="0">
                          <a:effectLst/>
                        </a:rPr>
                        <a:t>I detest </a:t>
                      </a:r>
                      <a:r>
                        <a:rPr lang="en-US" sz="2800" b="1" dirty="0">
                          <a:effectLst/>
                        </a:rPr>
                        <a:t>cleaning</a:t>
                      </a:r>
                      <a:r>
                        <a:rPr lang="en-US" sz="2800" b="1" baseline="0" dirty="0">
                          <a:effectLst/>
                        </a:rPr>
                        <a:t> the floor.</a:t>
                      </a:r>
                      <a:endParaRPr lang="en-US" sz="2800" b="0" dirty="0">
                        <a:effectLst/>
                      </a:endParaRPr>
                    </a:p>
                    <a:p>
                      <a:pPr fontAlgn="t"/>
                      <a:endParaRPr lang="en-US" sz="2800" b="0" dirty="0">
                        <a:effectLst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54999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31590" y="376571"/>
            <a:ext cx="604506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omplete the sentences about yourself.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6198" y="3765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983" y="2739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8693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10556" y="2069789"/>
            <a:ext cx="1169698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Work in groups. One mimes a leisure activity he / she likes or dislikes. </a:t>
            </a:r>
          </a:p>
          <a:p>
            <a:r>
              <a:rPr lang="en-US" sz="2400" b="1" dirty="0">
                <a:solidFill>
                  <a:schemeClr val="tx1"/>
                </a:solidFill>
                <a:effectLst/>
              </a:rPr>
              <a:t>The others guess the activity by asking yes / no questions using the verbs they have learnt.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EE6027-346B-3BD7-6E50-8800CE797BA8}"/>
              </a:ext>
            </a:extLst>
          </p:cNvPr>
          <p:cNvSpPr txBox="1"/>
          <p:nvPr/>
        </p:nvSpPr>
        <p:spPr>
          <a:xfrm>
            <a:off x="1078804" y="3376960"/>
            <a:ext cx="731364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4CAFFF"/>
                </a:solidFill>
                <a:effectLst/>
              </a:rPr>
              <a:t>Example: </a:t>
            </a:r>
            <a:endParaRPr lang="en-US" sz="3200" dirty="0">
              <a:effectLst/>
            </a:endParaRPr>
          </a:p>
          <a:p>
            <a:r>
              <a:rPr lang="en-US" sz="3200" b="1" i="1" dirty="0">
                <a:effectLst/>
              </a:rPr>
              <a:t>A: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D</a:t>
            </a:r>
            <a:r>
              <a:rPr lang="en-US" sz="3200" dirty="0">
                <a:effectLst/>
              </a:rPr>
              <a:t>o you like surfing the net?</a:t>
            </a:r>
            <a:br>
              <a:rPr lang="en-US" sz="3200" dirty="0">
                <a:effectLst/>
              </a:rPr>
            </a:br>
            <a:r>
              <a:rPr lang="en-US" sz="3200" b="1" i="1" dirty="0">
                <a:effectLst/>
              </a:rPr>
              <a:t>B: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N</a:t>
            </a:r>
            <a:r>
              <a:rPr lang="en-US" sz="3200" dirty="0">
                <a:effectLst/>
              </a:rPr>
              <a:t>o, I don’t.</a:t>
            </a:r>
            <a:br>
              <a:rPr lang="en-US" sz="3200" dirty="0">
                <a:effectLst/>
              </a:rPr>
            </a:br>
            <a:r>
              <a:rPr lang="en-US" sz="3200" b="1" i="1" dirty="0">
                <a:effectLst/>
              </a:rPr>
              <a:t>C: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D</a:t>
            </a:r>
            <a:r>
              <a:rPr lang="en-US" sz="3200" dirty="0">
                <a:effectLst/>
              </a:rPr>
              <a:t>o you love messaging your friends? </a:t>
            </a:r>
          </a:p>
          <a:p>
            <a:r>
              <a:rPr lang="en-US" sz="3200" b="1" i="1" dirty="0">
                <a:effectLst/>
              </a:rPr>
              <a:t>B: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Y</a:t>
            </a:r>
            <a:r>
              <a:rPr lang="en-US" sz="3200" dirty="0">
                <a:effectLst/>
              </a:rPr>
              <a:t>es, I do.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19512" y="1271288"/>
            <a:ext cx="391985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/>
              <a:t>Likes and dislikes mimes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1706" b="12899"/>
          <a:stretch/>
        </p:blipFill>
        <p:spPr>
          <a:xfrm>
            <a:off x="1249608" y="1327281"/>
            <a:ext cx="1599100" cy="4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598992" y="1163073"/>
            <a:ext cx="5568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Go around the classroom and find: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667593" y="998856"/>
            <a:ext cx="42854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someone who…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5CFA2A4-3601-FFB9-4F64-8CF801258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13245"/>
              </p:ext>
            </p:extLst>
          </p:nvPr>
        </p:nvGraphicFramePr>
        <p:xfrm>
          <a:off x="5035574" y="1764150"/>
          <a:ext cx="5964935" cy="4509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3461">
                  <a:extLst>
                    <a:ext uri="{9D8B030D-6E8A-4147-A177-3AD203B41FA5}">
                      <a16:colId xmlns:a16="http://schemas.microsoft.com/office/drawing/2014/main" val="3284336024"/>
                    </a:ext>
                  </a:extLst>
                </a:gridCol>
                <a:gridCol w="1351474">
                  <a:extLst>
                    <a:ext uri="{9D8B030D-6E8A-4147-A177-3AD203B41FA5}">
                      <a16:colId xmlns:a16="http://schemas.microsoft.com/office/drawing/2014/main" val="4132285911"/>
                    </a:ext>
                  </a:extLst>
                </a:gridCol>
              </a:tblGrid>
              <a:tr h="5278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Find someone who…</a:t>
                      </a:r>
                      <a:endParaRPr lang="en-VN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</a:t>
                      </a:r>
                      <a:r>
                        <a:rPr lang="en-VN" sz="2800" dirty="0"/>
                        <a:t>ame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65516"/>
                  </a:ext>
                </a:extLst>
              </a:tr>
              <a:tr h="497717">
                <a:tc>
                  <a:txBody>
                    <a:bodyPr/>
                    <a:lstStyle/>
                    <a:p>
                      <a:r>
                        <a:rPr lang="en-VN" sz="2400" dirty="0"/>
                        <a:t>likes playing computer games.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965822"/>
                  </a:ext>
                </a:extLst>
              </a:tr>
              <a:tr h="497717">
                <a:tc>
                  <a:txBody>
                    <a:bodyPr/>
                    <a:lstStyle/>
                    <a:p>
                      <a:r>
                        <a:rPr lang="en-VN" sz="2400" dirty="0"/>
                        <a:t>enjoys knitting.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593436"/>
                  </a:ext>
                </a:extLst>
              </a:tr>
              <a:tr h="497717">
                <a:tc>
                  <a:txBody>
                    <a:bodyPr/>
                    <a:lstStyle/>
                    <a:p>
                      <a:r>
                        <a:rPr lang="en-VN" sz="2400" dirty="0"/>
                        <a:t>detests cooking.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98470"/>
                  </a:ext>
                </a:extLst>
              </a:tr>
              <a:tr h="497717">
                <a:tc>
                  <a:txBody>
                    <a:bodyPr/>
                    <a:lstStyle/>
                    <a:p>
                      <a:r>
                        <a:rPr lang="en-VN" sz="2400" dirty="0"/>
                        <a:t>fancies going shopping.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59392"/>
                  </a:ext>
                </a:extLst>
              </a:tr>
              <a:tr h="497717">
                <a:tc>
                  <a:txBody>
                    <a:bodyPr/>
                    <a:lstStyle/>
                    <a:p>
                      <a:r>
                        <a:rPr lang="en-VN" sz="2400" dirty="0"/>
                        <a:t>loves doing puzzles.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826741"/>
                  </a:ext>
                </a:extLst>
              </a:tr>
              <a:tr h="497717">
                <a:tc>
                  <a:txBody>
                    <a:bodyPr/>
                    <a:lstStyle/>
                    <a:p>
                      <a:r>
                        <a:rPr lang="en-US" sz="2400" dirty="0"/>
                        <a:t>hates hunting.</a:t>
                      </a:r>
                      <a:endParaRPr lang="en-VN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363852"/>
                  </a:ext>
                </a:extLst>
              </a:tr>
              <a:tr h="497717">
                <a:tc>
                  <a:txBody>
                    <a:bodyPr/>
                    <a:lstStyle/>
                    <a:p>
                      <a:r>
                        <a:rPr lang="en-VN" sz="2400" dirty="0"/>
                        <a:t>dislikes watching TV.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359754"/>
                  </a:ext>
                </a:extLst>
              </a:tr>
              <a:tr h="497717">
                <a:tc>
                  <a:txBody>
                    <a:bodyPr/>
                    <a:lstStyle/>
                    <a:p>
                      <a:r>
                        <a:rPr lang="en-VN" sz="2400" dirty="0"/>
                        <a:t>prefers going to the cinema.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881163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</a:p>
        </p:txBody>
      </p:sp>
    </p:spTree>
    <p:extLst>
      <p:ext uri="{BB962C8B-B14F-4D97-AF65-F5344CB8AC3E}">
        <p14:creationId xmlns:p14="http://schemas.microsoft.com/office/powerpoint/2010/main" val="4238013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49653" y="5933423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11143303" y="5891923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10287910" y="5891922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10732051" y="5953979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4322619" y="297267"/>
            <a:ext cx="29648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 Black" panose="020B0A04020102020204" pitchFamily="34" charset="0"/>
              </a:rPr>
              <a:t>PELMANISM</a:t>
            </a:r>
          </a:p>
        </p:txBody>
      </p:sp>
      <p:pic>
        <p:nvPicPr>
          <p:cNvPr id="3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43877" y="5891922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475063" y="5898705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AutoShape 2"/>
          <p:cNvSpPr>
            <a:spLocks noChangeArrowheads="1"/>
          </p:cNvSpPr>
          <p:nvPr/>
        </p:nvSpPr>
        <p:spPr bwMode="auto">
          <a:xfrm>
            <a:off x="2336281" y="3314102"/>
            <a:ext cx="1686548" cy="10743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400" b="1" dirty="0">
                <a:solidFill>
                  <a:srgbClr val="C00000"/>
                </a:solidFill>
              </a:rPr>
              <a:t>doing DIY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250835" y="3188717"/>
            <a:ext cx="1833380" cy="1317258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8</a:t>
            </a:r>
          </a:p>
        </p:txBody>
      </p:sp>
      <p:sp>
        <p:nvSpPr>
          <p:cNvPr id="40" name="AutoShape 2"/>
          <p:cNvSpPr>
            <a:spLocks noChangeArrowheads="1"/>
          </p:cNvSpPr>
          <p:nvPr/>
        </p:nvSpPr>
        <p:spPr bwMode="auto">
          <a:xfrm>
            <a:off x="4192789" y="3310196"/>
            <a:ext cx="1681537" cy="10743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C00000"/>
                </a:solidFill>
              </a:rPr>
              <a:t>surfing the net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148506" y="3198809"/>
            <a:ext cx="1833380" cy="1317258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9</a:t>
            </a:r>
          </a:p>
        </p:txBody>
      </p:sp>
      <p:sp>
        <p:nvSpPr>
          <p:cNvPr id="42" name="AutoShape 2"/>
          <p:cNvSpPr>
            <a:spLocks noChangeArrowheads="1"/>
          </p:cNvSpPr>
          <p:nvPr/>
        </p:nvSpPr>
        <p:spPr bwMode="auto">
          <a:xfrm>
            <a:off x="6081230" y="3284734"/>
            <a:ext cx="1757966" cy="10743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C00000"/>
                </a:solidFill>
              </a:rPr>
              <a:t>going shopping</a:t>
            </a:r>
            <a:endParaRPr lang="en-US" sz="24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52068" y="3188717"/>
            <a:ext cx="1833380" cy="1317258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10</a:t>
            </a:r>
          </a:p>
        </p:txBody>
      </p:sp>
      <p:sp>
        <p:nvSpPr>
          <p:cNvPr id="44" name="AutoShape 2"/>
          <p:cNvSpPr>
            <a:spLocks noChangeArrowheads="1"/>
          </p:cNvSpPr>
          <p:nvPr/>
        </p:nvSpPr>
        <p:spPr bwMode="auto">
          <a:xfrm>
            <a:off x="8012286" y="3262992"/>
            <a:ext cx="1722838" cy="1092482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C00000"/>
                </a:solidFill>
              </a:rPr>
              <a:t>playing sport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965644" y="3179905"/>
            <a:ext cx="1833380" cy="1317258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11</a:t>
            </a:r>
          </a:p>
        </p:txBody>
      </p:sp>
      <p:sp>
        <p:nvSpPr>
          <p:cNvPr id="46" name="AutoShape 2"/>
          <p:cNvSpPr>
            <a:spLocks noChangeArrowheads="1"/>
          </p:cNvSpPr>
          <p:nvPr/>
        </p:nvSpPr>
        <p:spPr bwMode="auto">
          <a:xfrm>
            <a:off x="9982110" y="3287977"/>
            <a:ext cx="1692653" cy="1071057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C00000"/>
                </a:solidFill>
              </a:rPr>
              <a:t>messaging friends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879220" y="3145867"/>
            <a:ext cx="1833380" cy="1351296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12</a:t>
            </a:r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391601" y="3292580"/>
            <a:ext cx="1677344" cy="10743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cooking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63043" y="3188717"/>
            <a:ext cx="1833380" cy="1317258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7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690" y="1703719"/>
            <a:ext cx="1754329" cy="1101772"/>
          </a:xfrm>
          <a:prstGeom prst="roundRect">
            <a:avLst>
              <a:gd name="adj" fmla="val 16667"/>
            </a:avLst>
          </a:prstGeom>
          <a:ln w="12700">
            <a:solidFill>
              <a:schemeClr val="accent6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2045" y="1665389"/>
            <a:ext cx="1778091" cy="1158573"/>
          </a:xfrm>
          <a:prstGeom prst="rect">
            <a:avLst/>
          </a:prstGeom>
        </p:spPr>
      </p:pic>
      <p:pic>
        <p:nvPicPr>
          <p:cNvPr id="57" name="Picture 14" descr="Da Nhân Tạo: Phù Hợp Để Luyện Tập Bóng Rổ">
            <a:extLst>
              <a:ext uri="{FF2B5EF4-FFF2-40B4-BE49-F238E27FC236}">
                <a16:creationId xmlns:a16="http://schemas.microsoft.com/office/drawing/2014/main" id="{3CD8FF31-1226-31AE-AC86-FD10083FD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175" y="1699842"/>
            <a:ext cx="1757374" cy="1131205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>
            <a:extLst>
              <a:ext uri="{FF2B5EF4-FFF2-40B4-BE49-F238E27FC236}">
                <a16:creationId xmlns:a16="http://schemas.microsoft.com/office/drawing/2014/main" id="{CE8B5EDE-B16D-C8F1-46D3-C0F131AA2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6" r="5316"/>
          <a:stretch/>
        </p:blipFill>
        <p:spPr bwMode="auto">
          <a:xfrm>
            <a:off x="2238260" y="1674285"/>
            <a:ext cx="1746670" cy="1131205"/>
          </a:xfrm>
          <a:prstGeom prst="roundRect">
            <a:avLst/>
          </a:prstGeom>
          <a:noFill/>
          <a:ln w="127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7"/>
          <a:srcRect l="1843" t="2880" r="2810" b="5023"/>
          <a:stretch/>
        </p:blipFill>
        <p:spPr>
          <a:xfrm>
            <a:off x="341776" y="1646215"/>
            <a:ext cx="1839948" cy="1143029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335340" y="1646215"/>
            <a:ext cx="1846384" cy="1177747"/>
          </a:xfrm>
          <a:prstGeom prst="rect">
            <a:avLst/>
          </a:prstGeom>
          <a:solidFill>
            <a:srgbClr val="FFDAAB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1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227553" y="1646215"/>
            <a:ext cx="1775849" cy="1177747"/>
          </a:xfrm>
          <a:prstGeom prst="rect">
            <a:avLst/>
          </a:prstGeom>
          <a:solidFill>
            <a:srgbClr val="FFDAAB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2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067704" y="1638648"/>
            <a:ext cx="1864924" cy="1211351"/>
          </a:xfrm>
          <a:prstGeom prst="rect">
            <a:avLst/>
          </a:prstGeom>
          <a:solidFill>
            <a:srgbClr val="FFDAAB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3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991945" y="1651073"/>
            <a:ext cx="1808191" cy="1198926"/>
          </a:xfrm>
          <a:prstGeom prst="rect">
            <a:avLst/>
          </a:prstGeom>
          <a:solidFill>
            <a:srgbClr val="FFDAAB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4</a:t>
            </a:r>
          </a:p>
        </p:txBody>
      </p:sp>
      <p:sp>
        <p:nvSpPr>
          <p:cNvPr id="64" name="Rectangle 63"/>
          <p:cNvSpPr/>
          <p:nvPr/>
        </p:nvSpPr>
        <p:spPr>
          <a:xfrm>
            <a:off x="7863846" y="1661978"/>
            <a:ext cx="1810566" cy="1206492"/>
          </a:xfrm>
          <a:prstGeom prst="rect">
            <a:avLst/>
          </a:prstGeom>
          <a:solidFill>
            <a:srgbClr val="FFDAAB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5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75262" y="1707877"/>
            <a:ext cx="1764710" cy="10813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8" name="Rectangle 77"/>
          <p:cNvSpPr/>
          <p:nvPr/>
        </p:nvSpPr>
        <p:spPr>
          <a:xfrm>
            <a:off x="9738122" y="1671426"/>
            <a:ext cx="1875061" cy="1187596"/>
          </a:xfrm>
          <a:prstGeom prst="rect">
            <a:avLst/>
          </a:prstGeom>
          <a:solidFill>
            <a:srgbClr val="FFDAAB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6</a:t>
            </a:r>
          </a:p>
        </p:txBody>
      </p:sp>
      <p:sp>
        <p:nvSpPr>
          <p:cNvPr id="8" name="Rectangle 7"/>
          <p:cNvSpPr/>
          <p:nvPr/>
        </p:nvSpPr>
        <p:spPr>
          <a:xfrm>
            <a:off x="714837" y="251746"/>
            <a:ext cx="153599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n-US" sz="2400" b="1" dirty="0">
                <a:solidFill>
                  <a:srgbClr val="C00000"/>
                </a:solidFill>
                <a:ea typeface="Adobe Gothic Std B" panose="020B0800000000000000" pitchFamily="34" charset="-128"/>
              </a:rPr>
              <a:t>WARM-UP</a:t>
            </a:r>
            <a:endParaRPr lang="en-GB" sz="2400" b="1" dirty="0">
              <a:solidFill>
                <a:srgbClr val="C00000"/>
              </a:solidFill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818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7" grpId="0" animBg="1"/>
      <p:bldP spid="47" grpId="1" animBg="1"/>
      <p:bldP spid="54" grpId="0" animBg="1"/>
      <p:bldP spid="54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78" grpId="0" animBg="1"/>
      <p:bldP spid="7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855330" y="1131682"/>
            <a:ext cx="7609682" cy="4121254"/>
          </a:xfrm>
        </p:spPr>
        <p:txBody>
          <a:bodyPr>
            <a:normAutofit lnSpcReduction="10000"/>
          </a:bodyPr>
          <a:lstStyle/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like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___________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oranges.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My sister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enjoys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__________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meals.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They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prefer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_________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English.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Hoa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dislikes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_________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books.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We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_________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up early.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My sister is fond of 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_________ to English music.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85763" indent="-385763">
              <a:lnSpc>
                <a:spcPct val="150000"/>
              </a:lnSpc>
              <a:buAutoNum type="arabicPeriod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0161" y="358333"/>
            <a:ext cx="5713424" cy="570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US" sz="345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 Complete the sentences:</a:t>
            </a:r>
            <a:endParaRPr lang="en-US" sz="3300" b="1" dirty="0">
              <a:solidFill>
                <a:srgbClr val="0070C0"/>
              </a:solidFill>
            </a:endParaRPr>
          </a:p>
        </p:txBody>
      </p:sp>
      <p:sp>
        <p:nvSpPr>
          <p:cNvPr id="12" name="Flowchart: Merge 11"/>
          <p:cNvSpPr/>
          <p:nvPr/>
        </p:nvSpPr>
        <p:spPr>
          <a:xfrm>
            <a:off x="5233480" y="6410525"/>
            <a:ext cx="1507787" cy="50584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297183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878059" y="1466715"/>
            <a:ext cx="4673600" cy="46736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700" r="16700"/>
          <a:stretch/>
        </p:blipFill>
        <p:spPr>
          <a:xfrm>
            <a:off x="508000" y="1099226"/>
            <a:ext cx="5413717" cy="5371289"/>
          </a:xfrm>
          <a:prstGeom prst="ellipse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0" y="3524115"/>
            <a:ext cx="1117600" cy="406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Oval 1"/>
          <p:cNvSpPr/>
          <p:nvPr/>
        </p:nvSpPr>
        <p:spPr>
          <a:xfrm>
            <a:off x="3029829" y="3651115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3765851" y="278757"/>
            <a:ext cx="4311732" cy="5232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BIG WHEEL GAME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33946" y="1618590"/>
            <a:ext cx="2279765" cy="523208"/>
          </a:xfrm>
          <a:prstGeom prst="rect">
            <a:avLst/>
          </a:prstGeom>
          <a:noFill/>
        </p:spPr>
        <p:txBody>
          <a:bodyPr wrap="non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</a:p>
        </p:txBody>
      </p:sp>
      <p:sp>
        <p:nvSpPr>
          <p:cNvPr id="10" name="Heptagon 9">
            <a:hlinkClick r:id="rId3" action="ppaction://hlinksldjump"/>
          </p:cNvPr>
          <p:cNvSpPr/>
          <p:nvPr/>
        </p:nvSpPr>
        <p:spPr>
          <a:xfrm>
            <a:off x="7997549" y="3407091"/>
            <a:ext cx="883356" cy="711904"/>
          </a:xfrm>
          <a:prstGeom prst="heptagon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Heptagon 10">
            <a:hlinkClick r:id="rId4" action="ppaction://hlinksldjump"/>
          </p:cNvPr>
          <p:cNvSpPr/>
          <p:nvPr/>
        </p:nvSpPr>
        <p:spPr>
          <a:xfrm>
            <a:off x="7997549" y="4190309"/>
            <a:ext cx="883356" cy="711904"/>
          </a:xfrm>
          <a:prstGeom prst="heptagon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" name="Heptagon 11">
            <a:hlinkClick r:id="rId5" action="ppaction://hlinksldjump"/>
          </p:cNvPr>
          <p:cNvSpPr/>
          <p:nvPr/>
        </p:nvSpPr>
        <p:spPr>
          <a:xfrm>
            <a:off x="9085197" y="4190310"/>
            <a:ext cx="883356" cy="711904"/>
          </a:xfrm>
          <a:prstGeom prst="heptagon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3" name="Heptagon 12">
            <a:hlinkClick r:id="rId6" action="ppaction://hlinksldjump"/>
          </p:cNvPr>
          <p:cNvSpPr/>
          <p:nvPr/>
        </p:nvSpPr>
        <p:spPr>
          <a:xfrm>
            <a:off x="9085197" y="2623873"/>
            <a:ext cx="883356" cy="711904"/>
          </a:xfrm>
          <a:prstGeom prst="heptagon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4" name="Heptagon 13">
            <a:hlinkClick r:id="rId7" action="ppaction://hlinksldjump"/>
          </p:cNvPr>
          <p:cNvSpPr/>
          <p:nvPr/>
        </p:nvSpPr>
        <p:spPr>
          <a:xfrm>
            <a:off x="7997549" y="2623873"/>
            <a:ext cx="883356" cy="711904"/>
          </a:xfrm>
          <a:prstGeom prst="heptagon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" name="Heptagon 14">
            <a:hlinkClick r:id="rId5" action="ppaction://hlinksldjump"/>
          </p:cNvPr>
          <p:cNvSpPr/>
          <p:nvPr/>
        </p:nvSpPr>
        <p:spPr>
          <a:xfrm>
            <a:off x="9085197" y="3407091"/>
            <a:ext cx="883356" cy="711904"/>
          </a:xfrm>
          <a:prstGeom prst="heptagon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" name="Right Arrow 2">
            <a:hlinkClick r:id="rId8" action="ppaction://hlinksldjump"/>
          </p:cNvPr>
          <p:cNvSpPr/>
          <p:nvPr/>
        </p:nvSpPr>
        <p:spPr>
          <a:xfrm>
            <a:off x="10963072" y="6470515"/>
            <a:ext cx="544749" cy="387485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923423" y="1948805"/>
            <a:ext cx="8961827" cy="4121254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4400" dirty="0">
                <a:solidFill>
                  <a:schemeClr val="tx1"/>
                </a:solidFill>
                <a:latin typeface="Bahnschrift Condensed" panose="020B0502040204020203" pitchFamily="34" charset="0"/>
                <a:cs typeface="Arial" pitchFamily="34" charset="0"/>
              </a:rPr>
              <a:t>I like </a:t>
            </a:r>
            <a:r>
              <a:rPr lang="en-US" sz="4400" u="sng" dirty="0">
                <a:solidFill>
                  <a:schemeClr val="tx1"/>
                </a:solidFill>
                <a:latin typeface="Bahnschrift Condensed" panose="020B0502040204020203" pitchFamily="34" charset="0"/>
                <a:cs typeface="Arial" pitchFamily="34" charset="0"/>
              </a:rPr>
              <a:t>___________</a:t>
            </a:r>
            <a:r>
              <a:rPr lang="en-US" sz="4400" dirty="0">
                <a:solidFill>
                  <a:schemeClr val="tx1"/>
                </a:solidFill>
                <a:latin typeface="Bahnschrift Condensed" panose="020B0502040204020203" pitchFamily="34" charset="0"/>
                <a:cs typeface="Arial" pitchFamily="34" charset="0"/>
              </a:rPr>
              <a:t> oranges.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1315" y="2085445"/>
            <a:ext cx="1839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eating </a:t>
            </a:r>
          </a:p>
        </p:txBody>
      </p:sp>
      <p:sp>
        <p:nvSpPr>
          <p:cNvPr id="2" name="Rectangle 1"/>
          <p:cNvSpPr/>
          <p:nvPr/>
        </p:nvSpPr>
        <p:spPr>
          <a:xfrm>
            <a:off x="2140161" y="358333"/>
            <a:ext cx="5713424" cy="570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US" sz="345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 Complete the sentences:</a:t>
            </a:r>
            <a:endParaRPr lang="en-US" sz="3300" b="1" dirty="0">
              <a:solidFill>
                <a:srgbClr val="0070C0"/>
              </a:solidFill>
            </a:endParaRPr>
          </a:p>
        </p:txBody>
      </p:sp>
      <p:sp>
        <p:nvSpPr>
          <p:cNvPr id="3" name="Action Button: Home 2">
            <a:hlinkClick r:id="rId2" action="ppaction://hlinksldjump" highlightClick="1"/>
          </p:cNvPr>
          <p:cNvSpPr/>
          <p:nvPr/>
        </p:nvSpPr>
        <p:spPr>
          <a:xfrm>
            <a:off x="11449455" y="5856051"/>
            <a:ext cx="428017" cy="418289"/>
          </a:xfrm>
          <a:prstGeom prst="actionButtonHom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6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952606" y="1943941"/>
            <a:ext cx="9496848" cy="412125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2. My sister 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enjoys </a:t>
            </a:r>
            <a:r>
              <a:rPr lang="en-US" sz="32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lang="en-US" sz="3200" u="sng" dirty="0">
                <a:latin typeface="Arial" pitchFamily="34" charset="0"/>
                <a:cs typeface="Arial" pitchFamily="34" charset="0"/>
              </a:rPr>
              <a:t>_________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meals.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96459" y="2090460"/>
            <a:ext cx="1561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</a:rPr>
              <a:t>cooking </a:t>
            </a:r>
          </a:p>
        </p:txBody>
      </p:sp>
      <p:sp>
        <p:nvSpPr>
          <p:cNvPr id="2" name="Rectangle 1"/>
          <p:cNvSpPr/>
          <p:nvPr/>
        </p:nvSpPr>
        <p:spPr>
          <a:xfrm>
            <a:off x="2140161" y="358333"/>
            <a:ext cx="5713424" cy="570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US" sz="345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 Complete the sentences:</a:t>
            </a:r>
            <a:endParaRPr lang="en-US" sz="3300" b="1" dirty="0">
              <a:solidFill>
                <a:srgbClr val="0070C0"/>
              </a:solidFill>
            </a:endParaRPr>
          </a:p>
        </p:txBody>
      </p:sp>
      <p:sp>
        <p:nvSpPr>
          <p:cNvPr id="11" name="Action Button: Home 10">
            <a:hlinkClick r:id="rId2" action="ppaction://hlinksldjump" highlightClick="1"/>
          </p:cNvPr>
          <p:cNvSpPr/>
          <p:nvPr/>
        </p:nvSpPr>
        <p:spPr>
          <a:xfrm>
            <a:off x="11449455" y="5856051"/>
            <a:ext cx="428017" cy="418289"/>
          </a:xfrm>
          <a:prstGeom prst="actionButtonHom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9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952607" y="1277597"/>
            <a:ext cx="7609682" cy="4121254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50000"/>
              </a:lnSpc>
              <a:buAutoNum type="arabicPeriod"/>
            </a:pP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They prefer </a:t>
            </a:r>
            <a:r>
              <a:rPr lang="en-US" sz="32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_________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English.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78967" y="2356616"/>
            <a:ext cx="1561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</a:rPr>
              <a:t>learning </a:t>
            </a:r>
          </a:p>
        </p:txBody>
      </p:sp>
      <p:sp>
        <p:nvSpPr>
          <p:cNvPr id="2" name="Rectangle 1"/>
          <p:cNvSpPr/>
          <p:nvPr/>
        </p:nvSpPr>
        <p:spPr>
          <a:xfrm>
            <a:off x="2140161" y="358333"/>
            <a:ext cx="5713424" cy="570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US" sz="345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 Complete the sentences:</a:t>
            </a:r>
            <a:endParaRPr lang="en-US" sz="3300" b="1" dirty="0">
              <a:solidFill>
                <a:srgbClr val="0070C0"/>
              </a:solidFill>
            </a:endParaRPr>
          </a:p>
        </p:txBody>
      </p:sp>
      <p:sp>
        <p:nvSpPr>
          <p:cNvPr id="11" name="Action Button: Home 10">
            <a:hlinkClick r:id="rId2" action="ppaction://hlinksldjump" highlightClick="1"/>
          </p:cNvPr>
          <p:cNvSpPr/>
          <p:nvPr/>
        </p:nvSpPr>
        <p:spPr>
          <a:xfrm>
            <a:off x="11449455" y="5856051"/>
            <a:ext cx="428017" cy="418289"/>
          </a:xfrm>
          <a:prstGeom prst="actionButtonHom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2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952607" y="1277597"/>
            <a:ext cx="7609682" cy="4121254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50000"/>
              </a:lnSpc>
              <a:buAutoNum type="arabicPeriod"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4.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Hoa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dislikes </a:t>
            </a:r>
            <a:r>
              <a:rPr lang="en-US" sz="3200" u="sng" dirty="0">
                <a:latin typeface="Arial" pitchFamily="34" charset="0"/>
                <a:cs typeface="Arial" pitchFamily="34" charset="0"/>
              </a:rPr>
              <a:t>_________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books.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3693" y="2263122"/>
            <a:ext cx="1968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C00000"/>
                </a:solidFill>
              </a:rPr>
              <a:t>reading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140161" y="358333"/>
            <a:ext cx="5713424" cy="570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US" sz="345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 Complete the sentences:</a:t>
            </a:r>
            <a:endParaRPr lang="en-US" sz="3300" b="1" dirty="0">
              <a:solidFill>
                <a:srgbClr val="0070C0"/>
              </a:solidFill>
            </a:endParaRPr>
          </a:p>
        </p:txBody>
      </p:sp>
      <p:sp>
        <p:nvSpPr>
          <p:cNvPr id="11" name="Action Button: Home 10">
            <a:hlinkClick r:id="rId2" action="ppaction://hlinksldjump" highlightClick="1"/>
          </p:cNvPr>
          <p:cNvSpPr/>
          <p:nvPr/>
        </p:nvSpPr>
        <p:spPr>
          <a:xfrm>
            <a:off x="11449455" y="5856051"/>
            <a:ext cx="428017" cy="418289"/>
          </a:xfrm>
          <a:prstGeom prst="actionButtonHom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8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952607" y="1277597"/>
            <a:ext cx="7609682" cy="4121254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50000"/>
              </a:lnSpc>
              <a:buAutoNum type="arabicPeriod"/>
            </a:pP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 We hate </a:t>
            </a:r>
            <a:r>
              <a:rPr lang="en-US" sz="36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_________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up early.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06315" y="2401933"/>
            <a:ext cx="1811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C00000"/>
                </a:solidFill>
              </a:rPr>
              <a:t>to get  </a:t>
            </a:r>
          </a:p>
        </p:txBody>
      </p:sp>
      <p:sp>
        <p:nvSpPr>
          <p:cNvPr id="2" name="Rectangle 1"/>
          <p:cNvSpPr/>
          <p:nvPr/>
        </p:nvSpPr>
        <p:spPr>
          <a:xfrm>
            <a:off x="2140161" y="358333"/>
            <a:ext cx="5713424" cy="570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US" sz="345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 Complete the sentences:</a:t>
            </a:r>
            <a:endParaRPr lang="en-US" sz="3300" b="1" dirty="0">
              <a:solidFill>
                <a:srgbClr val="0070C0"/>
              </a:solidFill>
            </a:endParaRPr>
          </a:p>
        </p:txBody>
      </p:sp>
      <p:sp>
        <p:nvSpPr>
          <p:cNvPr id="11" name="Action Button: Home 10">
            <a:hlinkClick r:id="rId2" action="ppaction://hlinksldjump" highlightClick="1"/>
          </p:cNvPr>
          <p:cNvSpPr/>
          <p:nvPr/>
        </p:nvSpPr>
        <p:spPr>
          <a:xfrm>
            <a:off x="11449455" y="5856051"/>
            <a:ext cx="428017" cy="418289"/>
          </a:xfrm>
          <a:prstGeom prst="actionButtonHom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1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952607" y="1277597"/>
            <a:ext cx="7609682" cy="4121254"/>
          </a:xfrm>
        </p:spPr>
        <p:txBody>
          <a:bodyPr>
            <a:normAutofit lnSpcReduction="10000"/>
          </a:bodyPr>
          <a:lstStyle/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like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___________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oranges.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My sister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enjoys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__________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meals.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They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prefer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_________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English.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Hoa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dislikes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_________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books.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We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_________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up early.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My sister is fond of 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_________ to English music.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85763" indent="-385763">
              <a:lnSpc>
                <a:spcPct val="150000"/>
              </a:lnSpc>
              <a:buAutoNum type="arabicPeriod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5748" y="1326688"/>
            <a:ext cx="1561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</a:rPr>
              <a:t>eating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27419" y="2002913"/>
            <a:ext cx="1561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</a:rPr>
              <a:t>cooking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6395" y="2716634"/>
            <a:ext cx="1561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</a:rPr>
              <a:t>learning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10482" y="3352553"/>
            <a:ext cx="1561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</a:rPr>
              <a:t>reading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44374" y="4060341"/>
            <a:ext cx="1171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</a:rPr>
              <a:t>to get  </a:t>
            </a:r>
          </a:p>
        </p:txBody>
      </p:sp>
      <p:sp>
        <p:nvSpPr>
          <p:cNvPr id="2" name="Rectangle 1"/>
          <p:cNvSpPr/>
          <p:nvPr/>
        </p:nvSpPr>
        <p:spPr>
          <a:xfrm>
            <a:off x="2140161" y="358333"/>
            <a:ext cx="5713424" cy="570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US" sz="345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 Complete the sentences:</a:t>
            </a:r>
            <a:endParaRPr lang="en-US" sz="33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03741" y="4818931"/>
            <a:ext cx="1561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</a:rPr>
              <a:t>listening</a:t>
            </a:r>
          </a:p>
        </p:txBody>
      </p:sp>
      <p:sp>
        <p:nvSpPr>
          <p:cNvPr id="11" name="Action Button: Home 10">
            <a:hlinkClick r:id="rId2" action="ppaction://hlinksldjump" highlightClick="1"/>
          </p:cNvPr>
          <p:cNvSpPr/>
          <p:nvPr/>
        </p:nvSpPr>
        <p:spPr>
          <a:xfrm>
            <a:off x="11449455" y="5856051"/>
            <a:ext cx="428017" cy="418289"/>
          </a:xfrm>
          <a:prstGeom prst="actionButtonHom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4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394703" y="2234720"/>
            <a:ext cx="9770226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How to use verbs of liking and disliking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597" y="916306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5120" y="1793577"/>
            <a:ext cx="8149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- Prepare lesson 4: </a:t>
            </a:r>
            <a:r>
              <a:rPr lang="en-US" sz="3600" b="1" dirty="0"/>
              <a:t>COMMUNICATION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127" y="4050509"/>
            <a:ext cx="3078196" cy="242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16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49653" y="5933423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11143303" y="5891923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10287910" y="5891922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10732051" y="5953979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4322619" y="297267"/>
            <a:ext cx="29648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 Black" panose="020B0A04020102020204" pitchFamily="34" charset="0"/>
              </a:rPr>
              <a:t>PELMANISM</a:t>
            </a:r>
          </a:p>
        </p:txBody>
      </p:sp>
      <p:pic>
        <p:nvPicPr>
          <p:cNvPr id="3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43877" y="5891922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475063" y="5898705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AutoShape 2"/>
          <p:cNvSpPr>
            <a:spLocks noChangeArrowheads="1"/>
          </p:cNvSpPr>
          <p:nvPr/>
        </p:nvSpPr>
        <p:spPr bwMode="auto">
          <a:xfrm>
            <a:off x="6113588" y="3120101"/>
            <a:ext cx="1686548" cy="10743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400" b="1" dirty="0">
                <a:solidFill>
                  <a:srgbClr val="C00000"/>
                </a:solidFill>
              </a:rPr>
              <a:t>doing DIY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40" name="AutoShape 2"/>
          <p:cNvSpPr>
            <a:spLocks noChangeArrowheads="1"/>
          </p:cNvSpPr>
          <p:nvPr/>
        </p:nvSpPr>
        <p:spPr bwMode="auto">
          <a:xfrm>
            <a:off x="9955141" y="3118480"/>
            <a:ext cx="1681537" cy="10743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C00000"/>
                </a:solidFill>
              </a:rPr>
              <a:t>surfing the net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42" name="AutoShape 2"/>
          <p:cNvSpPr>
            <a:spLocks noChangeArrowheads="1"/>
          </p:cNvSpPr>
          <p:nvPr/>
        </p:nvSpPr>
        <p:spPr bwMode="auto">
          <a:xfrm>
            <a:off x="8005710" y="3118480"/>
            <a:ext cx="1757966" cy="10743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C00000"/>
                </a:solidFill>
              </a:rPr>
              <a:t>going shopping</a:t>
            </a:r>
            <a:endParaRPr lang="en-US" sz="24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44" name="AutoShape 2"/>
          <p:cNvSpPr>
            <a:spLocks noChangeArrowheads="1"/>
          </p:cNvSpPr>
          <p:nvPr/>
        </p:nvSpPr>
        <p:spPr bwMode="auto">
          <a:xfrm>
            <a:off x="4185176" y="3100298"/>
            <a:ext cx="1722838" cy="1092482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C00000"/>
                </a:solidFill>
              </a:rPr>
              <a:t>playing sport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46" name="AutoShape 2"/>
          <p:cNvSpPr>
            <a:spLocks noChangeArrowheads="1"/>
          </p:cNvSpPr>
          <p:nvPr/>
        </p:nvSpPr>
        <p:spPr bwMode="auto">
          <a:xfrm>
            <a:off x="341776" y="3121723"/>
            <a:ext cx="1692653" cy="1071057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C00000"/>
                </a:solidFill>
              </a:rPr>
              <a:t>messaging friends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2274937" y="3118480"/>
            <a:ext cx="1677344" cy="10743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cooking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690" y="1703719"/>
            <a:ext cx="1754329" cy="1101772"/>
          </a:xfrm>
          <a:prstGeom prst="roundRect">
            <a:avLst>
              <a:gd name="adj" fmla="val 16667"/>
            </a:avLst>
          </a:prstGeom>
          <a:ln w="12700">
            <a:solidFill>
              <a:schemeClr val="accent6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2045" y="1665389"/>
            <a:ext cx="1778091" cy="1158573"/>
          </a:xfrm>
          <a:prstGeom prst="rect">
            <a:avLst/>
          </a:prstGeom>
        </p:spPr>
      </p:pic>
      <p:pic>
        <p:nvPicPr>
          <p:cNvPr id="57" name="Picture 14" descr="Da Nhân Tạo: Phù Hợp Để Luyện Tập Bóng Rổ">
            <a:extLst>
              <a:ext uri="{FF2B5EF4-FFF2-40B4-BE49-F238E27FC236}">
                <a16:creationId xmlns:a16="http://schemas.microsoft.com/office/drawing/2014/main" id="{3CD8FF31-1226-31AE-AC86-FD10083FD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175" y="1699842"/>
            <a:ext cx="1757374" cy="1131205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>
            <a:extLst>
              <a:ext uri="{FF2B5EF4-FFF2-40B4-BE49-F238E27FC236}">
                <a16:creationId xmlns:a16="http://schemas.microsoft.com/office/drawing/2014/main" id="{CE8B5EDE-B16D-C8F1-46D3-C0F131AA2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6" r="5316"/>
          <a:stretch/>
        </p:blipFill>
        <p:spPr bwMode="auto">
          <a:xfrm>
            <a:off x="2238260" y="1674285"/>
            <a:ext cx="1746670" cy="1131205"/>
          </a:xfrm>
          <a:prstGeom prst="roundRect">
            <a:avLst/>
          </a:prstGeom>
          <a:noFill/>
          <a:ln w="127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7"/>
          <a:srcRect l="1843" t="2880" r="2810" b="5023"/>
          <a:stretch/>
        </p:blipFill>
        <p:spPr>
          <a:xfrm>
            <a:off x="341776" y="1646215"/>
            <a:ext cx="1839948" cy="114302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75262" y="1707877"/>
            <a:ext cx="1764710" cy="10813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714837" y="251746"/>
            <a:ext cx="153599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n-US" sz="2400" b="1" dirty="0">
                <a:solidFill>
                  <a:srgbClr val="C00000"/>
                </a:solidFill>
                <a:ea typeface="Adobe Gothic Std B" panose="020B0800000000000000" pitchFamily="34" charset="-128"/>
              </a:rPr>
              <a:t>WARM-UP</a:t>
            </a:r>
            <a:endParaRPr lang="en-GB" sz="2400" b="1" dirty="0">
              <a:solidFill>
                <a:srgbClr val="C00000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06255" y="4821382"/>
            <a:ext cx="5384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I like cooking.</a:t>
            </a:r>
          </a:p>
          <a:p>
            <a:r>
              <a:rPr lang="en-US" sz="2400" b="1" i="1" dirty="0"/>
              <a:t>How about you? Do you like cooking?</a:t>
            </a:r>
          </a:p>
        </p:txBody>
      </p:sp>
    </p:spTree>
    <p:extLst>
      <p:ext uri="{BB962C8B-B14F-4D97-AF65-F5344CB8AC3E}">
        <p14:creationId xmlns:p14="http://schemas.microsoft.com/office/powerpoint/2010/main" val="41495547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o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0"/>
            <a:ext cx="1280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4" descr="BlueBirds-bab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4648200"/>
            <a:ext cx="254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9" descr="3d bir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63200" y="1066802"/>
            <a:ext cx="13208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152400"/>
            <a:ext cx="4267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25"/>
          <p:cNvSpPr>
            <a:spLocks noChangeArrowheads="1" noChangeShapeType="1" noTextEdit="1"/>
          </p:cNvSpPr>
          <p:nvPr/>
        </p:nvSpPr>
        <p:spPr bwMode="auto">
          <a:xfrm>
            <a:off x="397164" y="2341418"/>
            <a:ext cx="88392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04" tIns="60953" rIns="121904" bIns="60953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Thanks for your </a:t>
            </a:r>
            <a:r>
              <a:rPr lang="en-US" sz="48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atendance</a:t>
            </a:r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700600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path" presetSubtype="0" repeatCount="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69 0.0  0.125 0.07458  0.125 0.16647  C 0.125 0.25837  0.069 0.33295  0.0 0.33295  C -0.069 0.33295  -0.125 0.25837  -0.125 0.16647  C -0.125 0.07458  -0.069 0.0  0.0 0.0  Z" pathEditMode="relative" ptsTypes="">
                                      <p:cBhvr>
                                        <p:cTn id="9" dur="5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899438" y="1338240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342" y="1169844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66794" y="1451005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4" descr="1.Free Time Activity - Free Time Activity">
            <a:extLst>
              <a:ext uri="{FF2B5EF4-FFF2-40B4-BE49-F238E27FC236}">
                <a16:creationId xmlns:a16="http://schemas.microsoft.com/office/drawing/2014/main" id="{019BD0AE-3A67-78BA-67DD-D48C0B750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342" y="2132277"/>
            <a:ext cx="5405753" cy="38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312435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Grammar: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84BEF36-E73C-12AC-DC0F-D693F64BDF6B}"/>
              </a:ext>
            </a:extLst>
          </p:cNvPr>
          <p:cNvSpPr/>
          <p:nvPr/>
        </p:nvSpPr>
        <p:spPr>
          <a:xfrm>
            <a:off x="487067" y="1708468"/>
            <a:ext cx="4339547" cy="26701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Verbs of liking</a:t>
            </a:r>
          </a:p>
        </p:txBody>
      </p:sp>
      <p:pic>
        <p:nvPicPr>
          <p:cNvPr id="1026" name="Picture 2" descr="Pink, like, thumb up Icon in Gesture">
            <a:extLst>
              <a:ext uri="{FF2B5EF4-FFF2-40B4-BE49-F238E27FC236}">
                <a16:creationId xmlns:a16="http://schemas.microsoft.com/office/drawing/2014/main" id="{7F988AF9-A90D-7C86-F677-54E7932F5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729" y="2489763"/>
            <a:ext cx="1817365" cy="181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3CEB066-5261-EF6D-D8D9-A36F8CEF7739}"/>
              </a:ext>
            </a:extLst>
          </p:cNvPr>
          <p:cNvSpPr/>
          <p:nvPr/>
        </p:nvSpPr>
        <p:spPr>
          <a:xfrm>
            <a:off x="7363014" y="1708468"/>
            <a:ext cx="4339547" cy="26701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love</a:t>
            </a:r>
          </a:p>
          <a:p>
            <a:pPr algn="ctr"/>
            <a:r>
              <a:rPr lang="en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prefer</a:t>
            </a:r>
          </a:p>
          <a:p>
            <a:pPr algn="ctr"/>
            <a:r>
              <a:rPr lang="en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like</a:t>
            </a:r>
          </a:p>
          <a:p>
            <a:pPr algn="ctr"/>
            <a:r>
              <a:rPr lang="en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enjoy</a:t>
            </a:r>
          </a:p>
          <a:p>
            <a:pPr algn="ctr"/>
            <a:r>
              <a:rPr lang="en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fancy</a:t>
            </a:r>
          </a:p>
        </p:txBody>
      </p:sp>
      <p:sp>
        <p:nvSpPr>
          <p:cNvPr id="8" name="Notched Right Arrow 7">
            <a:extLst>
              <a:ext uri="{FF2B5EF4-FFF2-40B4-BE49-F238E27FC236}">
                <a16:creationId xmlns:a16="http://schemas.microsoft.com/office/drawing/2014/main" id="{75D51B4B-178E-BB9B-A568-11F48F0AE93F}"/>
              </a:ext>
            </a:extLst>
          </p:cNvPr>
          <p:cNvSpPr/>
          <p:nvPr/>
        </p:nvSpPr>
        <p:spPr>
          <a:xfrm>
            <a:off x="5147864" y="2487995"/>
            <a:ext cx="1802581" cy="956841"/>
          </a:xfrm>
          <a:prstGeom prst="notched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8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B812A8-35D2-9BD1-005A-6D50586B40B8}"/>
              </a:ext>
            </a:extLst>
          </p:cNvPr>
          <p:cNvSpPr txBox="1"/>
          <p:nvPr/>
        </p:nvSpPr>
        <p:spPr>
          <a:xfrm>
            <a:off x="372590" y="4847617"/>
            <a:ext cx="114430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Verbs of liking are used to express </a:t>
            </a:r>
            <a:r>
              <a:rPr lang="en-US" sz="4000" b="1" dirty="0"/>
              <a:t>positive</a:t>
            </a:r>
            <a:r>
              <a:rPr lang="en-US" sz="4000" dirty="0"/>
              <a:t> attitudes towards people or things.</a:t>
            </a:r>
            <a:endParaRPr lang="en-VN" sz="4000" dirty="0"/>
          </a:p>
        </p:txBody>
      </p:sp>
    </p:spTree>
    <p:extLst>
      <p:ext uri="{BB962C8B-B14F-4D97-AF65-F5344CB8AC3E}">
        <p14:creationId xmlns:p14="http://schemas.microsoft.com/office/powerpoint/2010/main" val="186347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80FA571-29A8-B0F5-9D1A-DF73B1BA59C5}"/>
              </a:ext>
            </a:extLst>
          </p:cNvPr>
          <p:cNvSpPr/>
          <p:nvPr/>
        </p:nvSpPr>
        <p:spPr>
          <a:xfrm>
            <a:off x="999485" y="686288"/>
            <a:ext cx="3909087" cy="2271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VN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Verbs of disliking</a:t>
            </a:r>
          </a:p>
        </p:txBody>
      </p:sp>
      <p:pic>
        <p:nvPicPr>
          <p:cNvPr id="1028" name="Picture 4" descr="Pink, unlike Icon">
            <a:extLst>
              <a:ext uri="{FF2B5EF4-FFF2-40B4-BE49-F238E27FC236}">
                <a16:creationId xmlns:a16="http://schemas.microsoft.com/office/drawing/2014/main" id="{36FB2FA8-D999-A5FA-F687-C2C0AC421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74" y="1423740"/>
            <a:ext cx="1400899" cy="140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otched Right Arrow 8">
            <a:extLst>
              <a:ext uri="{FF2B5EF4-FFF2-40B4-BE49-F238E27FC236}">
                <a16:creationId xmlns:a16="http://schemas.microsoft.com/office/drawing/2014/main" id="{F6834652-379E-3212-F94D-F63C89C15A4D}"/>
              </a:ext>
            </a:extLst>
          </p:cNvPr>
          <p:cNvSpPr/>
          <p:nvPr/>
        </p:nvSpPr>
        <p:spPr>
          <a:xfrm>
            <a:off x="5130084" y="1363754"/>
            <a:ext cx="1517710" cy="737572"/>
          </a:xfrm>
          <a:prstGeom prst="notched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320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87678DA-CC4C-824B-7521-6F07FC38AB96}"/>
              </a:ext>
            </a:extLst>
          </p:cNvPr>
          <p:cNvSpPr/>
          <p:nvPr/>
        </p:nvSpPr>
        <p:spPr>
          <a:xfrm>
            <a:off x="6834138" y="686288"/>
            <a:ext cx="4128533" cy="22710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detest</a:t>
            </a:r>
          </a:p>
          <a:p>
            <a:pPr algn="ctr"/>
            <a:r>
              <a:rPr lang="en-VN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hate </a:t>
            </a:r>
          </a:p>
          <a:p>
            <a:pPr algn="ctr"/>
            <a:r>
              <a:rPr lang="en-VN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dislike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63478B-BD8A-7347-847E-D69E710F7018}"/>
              </a:ext>
            </a:extLst>
          </p:cNvPr>
          <p:cNvSpPr txBox="1"/>
          <p:nvPr/>
        </p:nvSpPr>
        <p:spPr>
          <a:xfrm>
            <a:off x="128612" y="3426635"/>
            <a:ext cx="116977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Verbs of disliking are used to express </a:t>
            </a:r>
            <a:r>
              <a:rPr lang="en-US" sz="4000" b="1" dirty="0"/>
              <a:t>negative</a:t>
            </a:r>
            <a:r>
              <a:rPr lang="en-US" sz="4000" dirty="0"/>
              <a:t> attitudes towards people or things.</a:t>
            </a:r>
            <a:endParaRPr lang="en-VN" sz="4000" dirty="0"/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The English School: Week: 16/01 to 20/01 Reminders">
            <a:extLst>
              <a:ext uri="{FF2B5EF4-FFF2-40B4-BE49-F238E27FC236}">
                <a16:creationId xmlns:a16="http://schemas.microsoft.com/office/drawing/2014/main" id="{24E3BC67-3708-8494-B510-0AEE62905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11" y="96788"/>
            <a:ext cx="2669016" cy="191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3245818-08B0-E032-0A9A-953046BF0A77}"/>
              </a:ext>
            </a:extLst>
          </p:cNvPr>
          <p:cNvSpPr/>
          <p:nvPr/>
        </p:nvSpPr>
        <p:spPr>
          <a:xfrm>
            <a:off x="3032421" y="917775"/>
            <a:ext cx="8670052" cy="384223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Some verbs of liking and disliking can be followed by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gerunds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only.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r>
              <a:rPr lang="en-US" sz="3200" b="0" dirty="0">
                <a:solidFill>
                  <a:schemeClr val="accent1"/>
                </a:solidFill>
                <a:effectLst/>
                <a:latin typeface="ChronicaPro"/>
              </a:rPr>
              <a:t>Example:</a:t>
            </a:r>
            <a:r>
              <a:rPr lang="en-US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They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dislike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surfing</a:t>
            </a:r>
            <a:r>
              <a:rPr lang="en-US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the net. </a:t>
            </a:r>
          </a:p>
          <a:p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Some are followed by both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gerunds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and </a:t>
            </a:r>
            <a:endParaRPr lang="vi-VN" sz="3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hronicaPro"/>
            </a:endParaRPr>
          </a:p>
          <a:p>
            <a:r>
              <a:rPr lang="vi-VN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hronicaPro"/>
              </a:rPr>
              <a:t>     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BookIt"/>
              </a:rPr>
              <a:t>to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-infinitives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.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r>
              <a:rPr lang="en-US" sz="3200" b="0" dirty="0">
                <a:solidFill>
                  <a:schemeClr val="accent1"/>
                </a:solidFill>
                <a:effectLst/>
                <a:latin typeface="ChronicaPro"/>
              </a:rPr>
              <a:t>Example:</a:t>
            </a:r>
            <a:r>
              <a:rPr lang="en-US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I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love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going / to go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to the cinema.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650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86327" y="306187"/>
            <a:ext cx="12013915" cy="58515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* </a:t>
            </a:r>
            <a:r>
              <a:rPr lang="en-US" sz="36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Verbs of liking </a:t>
            </a:r>
          </a:p>
          <a:p>
            <a:pPr>
              <a:buNone/>
            </a:pP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Adore</a:t>
            </a:r>
            <a:r>
              <a:rPr lang="en-US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Love</a:t>
            </a:r>
          </a:p>
          <a:p>
            <a:pPr>
              <a:buNone/>
            </a:pP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Like, enjoy, fancy 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Don’t mind 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phiền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>
              <a:buNone/>
            </a:pP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Hate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ghét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Detest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căm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ghét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>
              <a:buNone/>
            </a:pP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6127102" y="3653710"/>
            <a:ext cx="3886200" cy="1588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325881" y="2867948"/>
            <a:ext cx="312033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  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Gerund </a:t>
            </a:r>
          </a:p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(V-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ing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6293284" y="504965"/>
            <a:ext cx="27843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Degree</a:t>
            </a:r>
          </a:p>
        </p:txBody>
      </p:sp>
      <p:sp>
        <p:nvSpPr>
          <p:cNvPr id="7" name="Isosceles Triangle 6"/>
          <p:cNvSpPr/>
          <p:nvPr/>
        </p:nvSpPr>
        <p:spPr>
          <a:xfrm flipH="1" flipV="1">
            <a:off x="6567883" y="1794531"/>
            <a:ext cx="1066559" cy="354983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8143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8085" y="599572"/>
            <a:ext cx="12013915" cy="33521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Love</a:t>
            </a:r>
          </a:p>
          <a:p>
            <a:pPr>
              <a:buNone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Prefer(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thích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)                 + V-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ing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/  to Verb </a:t>
            </a:r>
          </a:p>
          <a:p>
            <a:pPr>
              <a:buNone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Like</a:t>
            </a:r>
            <a:endParaRPr lang="en-US" sz="3600" i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Hate</a:t>
            </a:r>
            <a:endParaRPr lang="en-US" sz="3600" i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4904198" y="1109610"/>
            <a:ext cx="369871" cy="2315109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8130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4161</TotalTime>
  <Words>984</Words>
  <Application>Microsoft Office PowerPoint</Application>
  <PresentationFormat>Widescreen</PresentationFormat>
  <Paragraphs>221</Paragraphs>
  <Slides>30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.VnArial</vt:lpstr>
      <vt:lpstr>.VnBodoniH</vt:lpstr>
      <vt:lpstr>Adobe Gothic Std B</vt:lpstr>
      <vt:lpstr>Arial</vt:lpstr>
      <vt:lpstr>Arial Black</vt:lpstr>
      <vt:lpstr>Bahnschrift Condensed</vt:lpstr>
      <vt:lpstr>Calibri</vt:lpstr>
      <vt:lpstr>Calibri Light</vt:lpstr>
      <vt:lpstr>ChronicaPro</vt:lpstr>
      <vt:lpstr>ChronicaProBookIt</vt:lpstr>
      <vt:lpstr>Myriad Pro</vt:lpstr>
      <vt:lpstr>Times New Roman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Trang</cp:lastModifiedBy>
  <cp:revision>236</cp:revision>
  <dcterms:created xsi:type="dcterms:W3CDTF">2020-12-09T02:04:09Z</dcterms:created>
  <dcterms:modified xsi:type="dcterms:W3CDTF">2024-08-20T07:58:16Z</dcterms:modified>
</cp:coreProperties>
</file>