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5"/>
  </p:notesMasterIdLst>
  <p:sldIdLst>
    <p:sldId id="334" r:id="rId2"/>
    <p:sldId id="279" r:id="rId3"/>
    <p:sldId id="256" r:id="rId4"/>
    <p:sldId id="276" r:id="rId5"/>
    <p:sldId id="335" r:id="rId6"/>
    <p:sldId id="298" r:id="rId7"/>
    <p:sldId id="327" r:id="rId8"/>
    <p:sldId id="336" r:id="rId9"/>
    <p:sldId id="325" r:id="rId10"/>
    <p:sldId id="313" r:id="rId11"/>
    <p:sldId id="314" r:id="rId12"/>
    <p:sldId id="332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3B87CD"/>
    <a:srgbClr val="E0702A"/>
    <a:srgbClr val="EF4B66"/>
    <a:srgbClr val="FBCDCD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9" autoAdjust="0"/>
    <p:restoredTop sz="94640"/>
  </p:normalViewPr>
  <p:slideViewPr>
    <p:cSldViewPr snapToGrid="0" showGuides="1">
      <p:cViewPr varScale="1">
        <p:scale>
          <a:sx n="70" d="100"/>
          <a:sy n="70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13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558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27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5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8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8995" y="1215958"/>
            <a:ext cx="816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GOOD MORNING CLASS !!!</a:t>
            </a:r>
          </a:p>
        </p:txBody>
      </p:sp>
    </p:spTree>
    <p:extLst>
      <p:ext uri="{BB962C8B-B14F-4D97-AF65-F5344CB8AC3E}">
        <p14:creationId xmlns:p14="http://schemas.microsoft.com/office/powerpoint/2010/main" val="83810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664" y="311415"/>
            <a:ext cx="1023807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Write an email (80 - 100 words) to a </a:t>
            </a:r>
            <a:r>
              <a:rPr lang="en-US" sz="2400" b="1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penfriend</a:t>
            </a:r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to tell him / her about what you usually do with your friends in your free time. </a:t>
            </a:r>
            <a:r>
              <a:rPr lang="en-US" sz="2400" b="1" dirty="0">
                <a:cs typeface="Calibri" panose="020F0502020204030204" pitchFamily="34" charset="0"/>
              </a:rPr>
              <a:t>U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se your answers in 4.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Start and end the email as follows: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8104" y="3862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889" y="2836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033" name="Picture 9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394939" y="5384826"/>
            <a:ext cx="1863595" cy="15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77" t="3226" r="3704"/>
          <a:stretch/>
        </p:blipFill>
        <p:spPr>
          <a:xfrm>
            <a:off x="957924" y="1614384"/>
            <a:ext cx="4369777" cy="3550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50" r="2108"/>
          <a:stretch/>
        </p:blipFill>
        <p:spPr>
          <a:xfrm>
            <a:off x="947479" y="4906816"/>
            <a:ext cx="4375459" cy="1046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2315" y="1614384"/>
            <a:ext cx="6420255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/>
              <a:t>Hi,</a:t>
            </a:r>
            <a:endParaRPr lang="en-US" sz="2400" i="1" dirty="0"/>
          </a:p>
          <a:p>
            <a:r>
              <a:rPr lang="en-US" sz="2400" i="1" dirty="0"/>
              <a:t>It’s nice to hear from you again.</a:t>
            </a:r>
          </a:p>
          <a:p>
            <a:r>
              <a:rPr lang="en-US" sz="2400" i="1" dirty="0"/>
              <a:t>Let me tell you about my leisure activities. At the weekend, I usually hang out and talk with my close friends. We also go swimming </a:t>
            </a:r>
            <a:r>
              <a:rPr lang="en-US" sz="2400" dirty="0"/>
              <a:t>on </a:t>
            </a:r>
            <a:r>
              <a:rPr lang="en-US" sz="2400" i="1" dirty="0"/>
              <a:t>Saturday afternoon. This helps us relax and have a lot of fun. Sometimes, I always help my mom with housework and cooking meals. </a:t>
            </a:r>
          </a:p>
          <a:p>
            <a:r>
              <a:rPr lang="en-US" sz="2400" i="1" dirty="0"/>
              <a:t>How do you spend your free time? I’m looking forward to your reply.</a:t>
            </a:r>
          </a:p>
          <a:p>
            <a:r>
              <a:rPr lang="en-US" sz="2400" i="1" dirty="0"/>
              <a:t>Bye for now,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6" y="207665"/>
            <a:ext cx="5164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45949" y="1541004"/>
            <a:ext cx="11096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to someone talking about their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an email to talk about leisure activities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4008" y="172751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3250" y="1484123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/>
              <a:t>Do exercises in the workbook.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/>
              <a:t>Prepare lesson 7: Looking back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308" y="1085214"/>
            <a:ext cx="2835987" cy="29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8654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68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nimBg="1"/>
      <p:bldP spid="261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96074" y="2087989"/>
            <a:ext cx="68114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One student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goes</a:t>
            </a:r>
            <a:r>
              <a:rPr lang="vi-VN" sz="3200" dirty="0"/>
              <a:t> </a:t>
            </a:r>
            <a:r>
              <a:rPr lang="en-US" sz="3200" dirty="0"/>
              <a:t>to the board and gets one activity from the teacher.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This student acts the activity without saying.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rest of class guess the activity.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744416" y="1263436"/>
            <a:ext cx="39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How to play: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39621" y="81813"/>
            <a:ext cx="313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73" y="3305214"/>
            <a:ext cx="2524125" cy="180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8684" y="4752695"/>
            <a:ext cx="4464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Example:</a:t>
            </a:r>
            <a:r>
              <a:rPr lang="en-US" sz="2000" i="1" dirty="0">
                <a:solidFill>
                  <a:srgbClr val="0070C0"/>
                </a:solidFill>
              </a:rPr>
              <a:t> - Flying the kites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             - go fishing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             - listening to music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             - arranging flowers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                - taking photos</a:t>
            </a:r>
          </a:p>
          <a:p>
            <a:endParaRPr lang="en-US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838C0609-19D4-EAC3-5431-C7FF6423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7" y="1927286"/>
            <a:ext cx="10365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</a:t>
            </a:r>
            <a:r>
              <a:rPr lang="en-US" sz="36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2. Why should we spend time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with our friends? </a:t>
            </a:r>
          </a:p>
        </p:txBody>
      </p:sp>
      <p:pic>
        <p:nvPicPr>
          <p:cNvPr id="1026" name="Picture 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-2069" r="5202" b="2069"/>
          <a:stretch/>
        </p:blipFill>
        <p:spPr bwMode="auto">
          <a:xfrm>
            <a:off x="7811311" y="2919586"/>
            <a:ext cx="3803515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63330" y="2102384"/>
            <a:ext cx="6750312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</a:t>
            </a:r>
            <a:r>
              <a:rPr lang="en-US" sz="28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2. Why should we spend time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with our friends?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3642" y="2404903"/>
            <a:ext cx="4821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1. </a:t>
            </a:r>
            <a:r>
              <a:rPr lang="vi-VN" sz="2400" i="1" dirty="0">
                <a:solidFill>
                  <a:srgbClr val="C00000"/>
                </a:solidFill>
              </a:rPr>
              <a:t>- going to the cinema</a:t>
            </a:r>
          </a:p>
          <a:p>
            <a:r>
              <a:rPr lang="vi-VN" sz="2400" i="1" dirty="0">
                <a:solidFill>
                  <a:srgbClr val="C00000"/>
                </a:solidFill>
              </a:rPr>
              <a:t>- playing sport</a:t>
            </a:r>
          </a:p>
          <a:p>
            <a:r>
              <a:rPr lang="vi-VN" sz="2400" i="1" dirty="0">
                <a:solidFill>
                  <a:srgbClr val="C00000"/>
                </a:solidFill>
              </a:rPr>
              <a:t>- going to the park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- </a:t>
            </a:r>
            <a:r>
              <a:rPr lang="vi-VN" sz="2400" i="1" dirty="0">
                <a:solidFill>
                  <a:srgbClr val="C00000"/>
                </a:solidFill>
              </a:rPr>
              <a:t>having dinner party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- </a:t>
            </a:r>
            <a:r>
              <a:rPr lang="vi-VN" sz="2400" i="1" dirty="0">
                <a:solidFill>
                  <a:srgbClr val="C00000"/>
                </a:solidFill>
              </a:rPr>
              <a:t>going fishing </a:t>
            </a:r>
            <a:endParaRPr lang="en-US" sz="2400" i="1" dirty="0">
              <a:solidFill>
                <a:srgbClr val="C00000"/>
              </a:solidFill>
            </a:endParaRPr>
          </a:p>
          <a:p>
            <a:r>
              <a:rPr lang="en-US" sz="2400" i="1" dirty="0">
                <a:solidFill>
                  <a:srgbClr val="C00000"/>
                </a:solidFill>
              </a:rPr>
              <a:t>- </a:t>
            </a:r>
            <a:r>
              <a:rPr lang="vi-VN" sz="2400" i="1" dirty="0">
                <a:solidFill>
                  <a:srgbClr val="C00000"/>
                </a:solidFill>
              </a:rPr>
              <a:t>playing video games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6856" y="5130232"/>
            <a:ext cx="8740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OpenSans"/>
              </a:rPr>
              <a:t>2.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- connect with other people and become closer with them.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   - 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boost your happiness and reduce your stress.</a:t>
            </a:r>
            <a:b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</a:b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   - improve your self-confidence.</a:t>
            </a:r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  - help you overcome happy and sad time</a:t>
            </a:r>
          </a:p>
        </p:txBody>
      </p:sp>
    </p:spTree>
    <p:extLst>
      <p:ext uri="{BB962C8B-B14F-4D97-AF65-F5344CB8AC3E}">
        <p14:creationId xmlns:p14="http://schemas.microsoft.com/office/powerpoint/2010/main" val="32564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236" y="55159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7842" y="478717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022" y="4489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99602" y="1308530"/>
            <a:ext cx="1052648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1.</a:t>
            </a:r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When does Mark usually have free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At </a:t>
            </a:r>
            <a:r>
              <a:rPr lang="en-US" sz="2800" dirty="0">
                <a:effectLst/>
              </a:rPr>
              <a:t>weekends.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B.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Sundays.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C.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Saturdays. </a:t>
            </a:r>
          </a:p>
          <a:p>
            <a:pPr>
              <a:lnSpc>
                <a:spcPct val="150000"/>
              </a:lnSpc>
            </a:pPr>
            <a:endParaRPr lang="en-US" sz="1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</a:rPr>
              <a:t>2.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Who does he spend his free time with?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 err="1">
                <a:effectLst/>
              </a:rPr>
              <a:t>neighbours</a:t>
            </a:r>
            <a:r>
              <a:rPr lang="en-US" sz="2800" dirty="0">
                <a:effectLst/>
              </a:rPr>
              <a:t> and friends.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B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>
                <a:effectLst/>
              </a:rPr>
              <a:t>family and relatives.</a:t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rgbClr val="00B0F0"/>
                </a:solidFill>
                <a:effectLst/>
              </a:rPr>
              <a:t>C</a:t>
            </a:r>
            <a:r>
              <a:rPr lang="en-US" sz="2800">
                <a:solidFill>
                  <a:srgbClr val="00B0F0"/>
                </a:solidFill>
                <a:effectLst/>
              </a:rPr>
              <a:t>. </a:t>
            </a:r>
            <a:r>
              <a:rPr lang="en-US" sz="2800">
                <a:effectLst/>
              </a:rPr>
              <a:t>His </a:t>
            </a:r>
            <a:r>
              <a:rPr lang="en-US" sz="2800" dirty="0">
                <a:effectLst/>
              </a:rPr>
              <a:t>family and friends. 	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7E2ACF-F407-05ED-07D9-0D7F3DC957FB}"/>
              </a:ext>
            </a:extLst>
          </p:cNvPr>
          <p:cNvSpPr/>
          <p:nvPr/>
        </p:nvSpPr>
        <p:spPr>
          <a:xfrm>
            <a:off x="935283" y="218021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2D2BD2-19AC-84D4-CCFC-504F318A7335}"/>
              </a:ext>
            </a:extLst>
          </p:cNvPr>
          <p:cNvSpPr/>
          <p:nvPr/>
        </p:nvSpPr>
        <p:spPr>
          <a:xfrm>
            <a:off x="926491" y="504087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8844" y="1009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7627" y="30393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the interview again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Fill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 each blank in the table with no more than two words.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7288" y="4154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3" y="3128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3C28C2-EE85-2262-F45B-EE727414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210293"/>
              </p:ext>
            </p:extLst>
          </p:nvPr>
        </p:nvGraphicFramePr>
        <p:xfrm>
          <a:off x="590073" y="1463803"/>
          <a:ext cx="11003240" cy="380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6399">
                  <a:extLst>
                    <a:ext uri="{9D8B030D-6E8A-4147-A177-3AD203B41FA5}">
                      <a16:colId xmlns:a16="http://schemas.microsoft.com/office/drawing/2014/main" val="1297501483"/>
                    </a:ext>
                  </a:extLst>
                </a:gridCol>
                <a:gridCol w="5286841">
                  <a:extLst>
                    <a:ext uri="{9D8B030D-6E8A-4147-A177-3AD203B41FA5}">
                      <a16:colId xmlns:a16="http://schemas.microsoft.com/office/drawing/2014/main" val="3773329642"/>
                    </a:ext>
                  </a:extLst>
                </a:gridCol>
              </a:tblGrid>
              <a:tr h="523872"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Activities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30584"/>
                  </a:ext>
                </a:extLst>
              </a:tr>
              <a:tr h="113733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Inviting friends to his house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ooking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watching a (1) ______ 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and better than going to the (2) ________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66432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(3) ______ to play volleyball or skateboard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in (4)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24887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(5) ________ around our 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different (6)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813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35AE12-C23F-10D7-8B4E-F8B45ABB471E}"/>
              </a:ext>
            </a:extLst>
          </p:cNvPr>
          <p:cNvSpPr txBox="1"/>
          <p:nvPr/>
        </p:nvSpPr>
        <p:spPr>
          <a:xfrm>
            <a:off x="4874129" y="2369882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14B86-260C-DF2B-1012-C0F0B942A69F}"/>
              </a:ext>
            </a:extLst>
          </p:cNvPr>
          <p:cNvSpPr txBox="1"/>
          <p:nvPr/>
        </p:nvSpPr>
        <p:spPr>
          <a:xfrm>
            <a:off x="7116743" y="2387025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cinema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3D6CB-2F30-9314-2E40-D6E7C5D9E6DD}"/>
              </a:ext>
            </a:extLst>
          </p:cNvPr>
          <p:cNvSpPr txBox="1"/>
          <p:nvPr/>
        </p:nvSpPr>
        <p:spPr>
          <a:xfrm>
            <a:off x="3194205" y="3074680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EB52F-C476-B346-3AF8-58A754626EAF}"/>
              </a:ext>
            </a:extLst>
          </p:cNvPr>
          <p:cNvSpPr txBox="1"/>
          <p:nvPr/>
        </p:nvSpPr>
        <p:spPr>
          <a:xfrm>
            <a:off x="8017301" y="306669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16C69-3F49-99D7-3903-B1F7005AE581}"/>
              </a:ext>
            </a:extLst>
          </p:cNvPr>
          <p:cNvSpPr txBox="1"/>
          <p:nvPr/>
        </p:nvSpPr>
        <p:spPr>
          <a:xfrm>
            <a:off x="2949831" y="4172506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>
                <a:solidFill>
                  <a:srgbClr val="FF0000"/>
                </a:solidFill>
              </a:rPr>
              <a:t>bike ride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3FF6B-9EBE-E1E6-0C1D-B8BCD91AF8F6}"/>
              </a:ext>
            </a:extLst>
          </p:cNvPr>
          <p:cNvSpPr txBox="1"/>
          <p:nvPr/>
        </p:nvSpPr>
        <p:spPr>
          <a:xfrm>
            <a:off x="9010223" y="417345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places</a:t>
            </a:r>
          </a:p>
        </p:txBody>
      </p:sp>
      <p:pic>
        <p:nvPicPr>
          <p:cNvPr id="2" name="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0875" y="755440"/>
            <a:ext cx="609600" cy="609600"/>
          </a:xfrm>
          <a:prstGeom prst="rect">
            <a:avLst/>
          </a:prstGeom>
        </p:spPr>
      </p:pic>
      <p:sp>
        <p:nvSpPr>
          <p:cNvPr id="3" name="Rounded Rectangle 2">
            <a:hlinkClick r:id="rId6" action="ppaction://hlinksldjump"/>
          </p:cNvPr>
          <p:cNvSpPr/>
          <p:nvPr/>
        </p:nvSpPr>
        <p:spPr>
          <a:xfrm>
            <a:off x="11350121" y="6400800"/>
            <a:ext cx="486383" cy="330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2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4825" y="350357"/>
            <a:ext cx="1125490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Interviewer: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When do you usually have free time?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Mark: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I usually have free time at the weekend.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Interviewer: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So how do you spend it?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I spend time to connect with my family on Saturdays. We do puzzles, play board games or go camping.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What about Sundays?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I usually spend Sundays with my friends. I have a group of friends and we do lots of things together.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For example?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Sometimes I invite them to my house. We cook our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favourite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food and watch a video. It's fun and better than going to the cinema.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Do you do outdoor activities together?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Yes, we love spending time outdoors. We go to the park to play volleyball or skateboard. It helps us stay in shape. Sometimes we go for a bike ride around our city. This gives us a chance to see different places in our city.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Thanks for letting us interview you.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84476" y="-18975"/>
            <a:ext cx="1161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Tapescript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4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055233"/>
            <a:ext cx="72925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pairs. Ask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393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367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0AE2-FEEE-867E-752F-4E96776912D0}"/>
              </a:ext>
            </a:extLst>
          </p:cNvPr>
          <p:cNvSpPr txBox="1"/>
          <p:nvPr/>
        </p:nvSpPr>
        <p:spPr>
          <a:xfrm>
            <a:off x="158060" y="2329559"/>
            <a:ext cx="5405572" cy="304698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1. When do you usually have free time? </a:t>
            </a:r>
          </a:p>
          <a:p>
            <a:r>
              <a:rPr lang="en-US" sz="3200" dirty="0"/>
              <a:t>2. What do you usually do with your friends in your free time? </a:t>
            </a:r>
          </a:p>
          <a:p>
            <a:r>
              <a:rPr lang="en-US" sz="3200" dirty="0"/>
              <a:t>3. Why do you do these activities?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3C53A-2821-4886-9031-58A317227D05}"/>
              </a:ext>
            </a:extLst>
          </p:cNvPr>
          <p:cNvSpPr txBox="1"/>
          <p:nvPr/>
        </p:nvSpPr>
        <p:spPr>
          <a:xfrm>
            <a:off x="5677995" y="2383238"/>
            <a:ext cx="6354971" cy="310854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1. </a:t>
            </a:r>
            <a:r>
              <a:rPr lang="en-US" sz="2800" i="1" dirty="0">
                <a:latin typeface="Bahnschrift Condensed" panose="020B0502040204020203" pitchFamily="34" charset="0"/>
              </a:rPr>
              <a:t>I often have free time at the weekend.</a:t>
            </a:r>
          </a:p>
          <a:p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2. </a:t>
            </a:r>
            <a:r>
              <a:rPr lang="vi-VN" sz="2800" i="1" dirty="0">
                <a:latin typeface="Bahnschrift Condensed" panose="020B0502040204020203" pitchFamily="34" charset="0"/>
              </a:rPr>
              <a:t>I usually </a:t>
            </a:r>
            <a:r>
              <a:rPr lang="en-US" sz="2800" i="1" dirty="0">
                <a:latin typeface="Bahnschrift Condensed" panose="020B0502040204020203" pitchFamily="34" charset="0"/>
              </a:rPr>
              <a:t>hang out with my friends.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>
                <a:latin typeface="Bahnschrift Condensed" panose="020B0502040204020203" pitchFamily="34" charset="0"/>
              </a:rPr>
              <a:t>  </a:t>
            </a:r>
            <a:r>
              <a:rPr lang="vi-VN" sz="2800" i="1" dirty="0">
                <a:latin typeface="Bahnschrift Condensed" panose="020B0502040204020203" pitchFamily="34" charset="0"/>
              </a:rPr>
              <a:t>I usually play badminton</a:t>
            </a:r>
            <a:r>
              <a:rPr lang="en-US" sz="2800" i="1" dirty="0">
                <a:latin typeface="Bahnschrift Condensed" panose="020B0502040204020203" pitchFamily="34" charset="0"/>
              </a:rPr>
              <a:t> …..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>
                <a:latin typeface="Bahnschrift Condensed" panose="020B0502040204020203" pitchFamily="34" charset="0"/>
              </a:rPr>
              <a:t>  </a:t>
            </a:r>
            <a:r>
              <a:rPr lang="vi-VN" sz="2800" i="1" dirty="0">
                <a:latin typeface="Bahnschrift Condensed" panose="020B0502040204020203" pitchFamily="34" charset="0"/>
              </a:rPr>
              <a:t>I usually go swimming</a:t>
            </a:r>
            <a:r>
              <a:rPr lang="en-US" sz="2800" i="1" dirty="0">
                <a:latin typeface="Bahnschrift Condensed" panose="020B0502040204020203" pitchFamily="34" charset="0"/>
              </a:rPr>
              <a:t> ………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>
                <a:latin typeface="Bahnschrift Condensed" panose="020B0502040204020203" pitchFamily="34" charset="0"/>
              </a:rPr>
              <a:t>  </a:t>
            </a:r>
            <a:r>
              <a:rPr lang="vi-VN" sz="2800" i="1" dirty="0">
                <a:latin typeface="Bahnschrift Condensed" panose="020B0502040204020203" pitchFamily="34" charset="0"/>
              </a:rPr>
              <a:t>I play video games</a:t>
            </a:r>
            <a:r>
              <a:rPr lang="en-US" sz="2800" i="1" dirty="0">
                <a:latin typeface="Bahnschrift Condensed" panose="020B0502040204020203" pitchFamily="34" charset="0"/>
              </a:rPr>
              <a:t>…………..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3. </a:t>
            </a:r>
            <a:r>
              <a:rPr lang="en-US" sz="2800" i="1" dirty="0">
                <a:latin typeface="Bahnschrift Condensed" panose="020B0502040204020203" pitchFamily="34" charset="0"/>
              </a:rPr>
              <a:t>I do these activities because it helps me reduce stresses and it also improves my mental health.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25EF6-86AB-DE01-A1C2-16D388EDDEA9}"/>
              </a:ext>
            </a:extLst>
          </p:cNvPr>
          <p:cNvSpPr/>
          <p:nvPr/>
        </p:nvSpPr>
        <p:spPr>
          <a:xfrm>
            <a:off x="628983" y="157252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3D2B8-735D-7BF2-EFF5-E4AA8A66D43D}"/>
              </a:ext>
            </a:extLst>
          </p:cNvPr>
          <p:cNvSpPr/>
          <p:nvPr/>
        </p:nvSpPr>
        <p:spPr>
          <a:xfrm>
            <a:off x="6830035" y="16504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Sample answers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3664</TotalTime>
  <Words>879</Words>
  <Application>Microsoft Office PowerPoint</Application>
  <PresentationFormat>Widescreen</PresentationFormat>
  <Paragraphs>118</Paragraphs>
  <Slides>13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Bahnschrift Condensed</vt:lpstr>
      <vt:lpstr>Calibri</vt:lpstr>
      <vt:lpstr>Calibri Light</vt:lpstr>
      <vt:lpstr>Cooper Black</vt:lpstr>
      <vt:lpstr>Myriad Pro</vt:lpstr>
      <vt:lpstr>OpenSans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</cp:lastModifiedBy>
  <cp:revision>223</cp:revision>
  <dcterms:created xsi:type="dcterms:W3CDTF">2020-12-09T02:04:09Z</dcterms:created>
  <dcterms:modified xsi:type="dcterms:W3CDTF">2024-08-20T07:59:00Z</dcterms:modified>
</cp:coreProperties>
</file>