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14"/>
  </p:notesMasterIdLst>
  <p:sldIdLst>
    <p:sldId id="334" r:id="rId2"/>
    <p:sldId id="256" r:id="rId3"/>
    <p:sldId id="332" r:id="rId4"/>
    <p:sldId id="331" r:id="rId5"/>
    <p:sldId id="276" r:id="rId6"/>
    <p:sldId id="298" r:id="rId7"/>
    <p:sldId id="327" r:id="rId8"/>
    <p:sldId id="325" r:id="rId9"/>
    <p:sldId id="336" r:id="rId10"/>
    <p:sldId id="314" r:id="rId11"/>
    <p:sldId id="333" r:id="rId12"/>
    <p:sldId id="33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F37D91"/>
    <a:srgbClr val="EF4B66"/>
    <a:srgbClr val="FBCDCD"/>
    <a:srgbClr val="F7A5A5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0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26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60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4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71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6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27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6437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09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5132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50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76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6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1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5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7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7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1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9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3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B526A92-8AAF-4BF0-85FE-B336BF0F8D2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48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746773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everyone 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3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158449" y="141437"/>
            <a:ext cx="4562763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059049" y="1346055"/>
            <a:ext cx="8910861" cy="1647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bg1"/>
                </a:solidFill>
              </a:rPr>
              <a:t>Asking for clarification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212" y="438840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432054" y="94791"/>
            <a:ext cx="5823441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Homework</a:t>
            </a:r>
            <a:endParaRPr lang="en-US" sz="5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3285" y="1977190"/>
            <a:ext cx="79381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0070C0"/>
                </a:solidFill>
              </a:rPr>
              <a:t>Do exercise in the workbook.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0070C0"/>
                </a:solidFill>
              </a:rPr>
              <a:t>Prepair</a:t>
            </a:r>
            <a:r>
              <a:rPr lang="en-US" sz="3600" b="1" dirty="0" smtClean="0">
                <a:solidFill>
                  <a:srgbClr val="0070C0"/>
                </a:solidFill>
              </a:rPr>
              <a:t> lesson 5 – skills 1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910" y="3731516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21244735">
            <a:off x="1275798" y="2010172"/>
            <a:ext cx="634019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dirty="0">
                <a:solidFill>
                  <a:srgbClr val="0084B1"/>
                </a:solidFill>
                <a:latin typeface=".VnArabia" pitchFamily="34" charset="0"/>
              </a:rPr>
              <a:t>Goodbye.</a:t>
            </a:r>
          </a:p>
          <a:p>
            <a:pPr>
              <a:lnSpc>
                <a:spcPct val="150000"/>
              </a:lnSpc>
            </a:pPr>
            <a:r>
              <a:rPr lang="en-US" sz="7200" dirty="0">
                <a:solidFill>
                  <a:srgbClr val="0084B1"/>
                </a:solidFill>
                <a:latin typeface=".VnArabia" pitchFamily="34" charset="0"/>
              </a:rPr>
              <a:t> See you again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8677" y="3587069"/>
            <a:ext cx="2832827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034.989.5579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2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95973" y="1510314"/>
            <a:ext cx="4508930" cy="625641"/>
          </a:xfrm>
          <a:prstGeom prst="roundRect">
            <a:avLst>
              <a:gd name="adj" fmla="val 4266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877" y="134191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74060" y="1633354"/>
            <a:ext cx="4012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25F5C85-91D0-D2F2-0A5E-BCCC8F130A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55" y="2643114"/>
            <a:ext cx="4094134" cy="377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" y="1167764"/>
            <a:ext cx="4214623" cy="5682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133106" y="101066"/>
            <a:ext cx="3032881" cy="646331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203708" y="3137261"/>
            <a:ext cx="42660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JUMBLED CONVERSATION</a:t>
            </a:r>
            <a:endParaRPr lang="en-US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Hộp Văn bản 7">
            <a:extLst>
              <a:ext uri="{FF2B5EF4-FFF2-40B4-BE49-F238E27FC236}">
                <a16:creationId xmlns:a16="http://schemas.microsoft.com/office/drawing/2014/main" id="{C2A8E241-42BF-88C5-D2C3-3F6736F89F42}"/>
              </a:ext>
            </a:extLst>
          </p:cNvPr>
          <p:cNvSpPr txBox="1"/>
          <p:nvPr/>
        </p:nvSpPr>
        <p:spPr>
          <a:xfrm>
            <a:off x="4434443" y="2507783"/>
            <a:ext cx="72419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Oh, I get it now. Thanks, Linda.</a:t>
            </a:r>
            <a:endParaRPr lang="en-US" sz="3200" dirty="0">
              <a:solidFill>
                <a:srgbClr val="C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2">
            <a:extLst>
              <a:ext uri="{FF2B5EF4-FFF2-40B4-BE49-F238E27FC236}">
                <a16:creationId xmlns:a16="http://schemas.microsoft.com/office/drawing/2014/main" id="{4B5DC52B-A522-386D-CC3B-480C54F35EF3}"/>
              </a:ext>
            </a:extLst>
          </p:cNvPr>
          <p:cNvSpPr txBox="1"/>
          <p:nvPr/>
        </p:nvSpPr>
        <p:spPr>
          <a:xfrm>
            <a:off x="4434442" y="4337590"/>
            <a:ext cx="789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 err="1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Hey, Linda. What </a:t>
            </a:r>
            <a:r>
              <a:rPr lang="en-US" sz="3200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‘endangered species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mean?</a:t>
            </a:r>
            <a:endParaRPr lang="en-US" sz="3200" dirty="0">
              <a:solidFill>
                <a:srgbClr val="C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4F92ADD8-6224-8E4D-5DF8-B93BA2521425}"/>
              </a:ext>
            </a:extLst>
          </p:cNvPr>
          <p:cNvSpPr txBox="1"/>
          <p:nvPr/>
        </p:nvSpPr>
        <p:spPr>
          <a:xfrm>
            <a:off x="4468802" y="3207804"/>
            <a:ext cx="84928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Linda: Endangered species are animals</a:t>
            </a:r>
          </a:p>
          <a:p>
            <a:pPr lvl="0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wild that face a high risk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extinction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6">
            <a:extLst>
              <a:ext uri="{FF2B5EF4-FFF2-40B4-BE49-F238E27FC236}">
                <a16:creationId xmlns:a16="http://schemas.microsoft.com/office/drawing/2014/main" id="{0CA4250A-7163-F059-5198-306502BA837F}"/>
              </a:ext>
            </a:extLst>
          </p:cNvPr>
          <p:cNvSpPr txBox="1"/>
          <p:nvPr/>
        </p:nvSpPr>
        <p:spPr>
          <a:xfrm>
            <a:off x="4434443" y="455009"/>
            <a:ext cx="74630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And what do you mean by ‘in </a:t>
            </a:r>
            <a:r>
              <a:rPr lang="en-US" sz="3200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wild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’?</a:t>
            </a:r>
            <a:endParaRPr lang="en-US" sz="3200" dirty="0">
              <a:solidFill>
                <a:srgbClr val="C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20">
            <a:extLst>
              <a:ext uri="{FF2B5EF4-FFF2-40B4-BE49-F238E27FC236}">
                <a16:creationId xmlns:a16="http://schemas.microsoft.com/office/drawing/2014/main" id="{4D1D2064-C74F-9F18-BA60-055A6B0448C9}"/>
              </a:ext>
            </a:extLst>
          </p:cNvPr>
          <p:cNvSpPr txBox="1"/>
          <p:nvPr/>
        </p:nvSpPr>
        <p:spPr>
          <a:xfrm>
            <a:off x="4510583" y="1253764"/>
            <a:ext cx="73869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Linda: That means animals that live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their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natural habitats, not in zoos.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56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0.01784 -0.60185 " pathEditMode="relative" rAng="0" ptsTypes="AA">
                                      <p:cBhvr>
                                        <p:cTn id="11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3097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833 L -0.00703 -0.29005 " pathEditMode="relative" rAng="0" ptsTypes="AA">
                                      <p:cBhvr>
                                        <p:cTn id="13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-1493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-0.00312 0.31574 " pathEditMode="relative" rAng="0" ptsTypes="AA">
                                      <p:cBhvr>
                                        <p:cTn id="15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578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2.96296E-6 L 0.00664 0.31782 " pathEditMode="relative" rAng="0" ptsTypes="AA">
                                      <p:cBhvr>
                                        <p:cTn id="17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588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1 3.33333E-6 L 0.00404 0.32106 " pathEditMode="relative" rAng="0" ptsTypes="AA">
                                      <p:cBhvr>
                                        <p:cTn id="19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8842" y="50266"/>
            <a:ext cx="4845221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EVERYDAY</a:t>
            </a:r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921214" y="930385"/>
            <a:ext cx="1002292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2857D99-7E44-76B9-9581-BF03AC396FF5}"/>
              </a:ext>
            </a:extLst>
          </p:cNvPr>
          <p:cNvSpPr/>
          <p:nvPr/>
        </p:nvSpPr>
        <p:spPr>
          <a:xfrm>
            <a:off x="384326" y="90693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437111" y="8205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0" name="Google Shape;1881;p31">
            <a:extLst>
              <a:ext uri="{FF2B5EF4-FFF2-40B4-BE49-F238E27FC236}">
                <a16:creationId xmlns:a16="http://schemas.microsoft.com/office/drawing/2014/main" id="{4C4C347B-FD00-EA50-5E98-2C75CAD5C282}"/>
              </a:ext>
            </a:extLst>
          </p:cNvPr>
          <p:cNvSpPr txBox="1">
            <a:spLocks/>
          </p:cNvSpPr>
          <p:nvPr/>
        </p:nvSpPr>
        <p:spPr>
          <a:xfrm>
            <a:off x="6553805" y="1322874"/>
            <a:ext cx="5332549" cy="85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rgbClr val="AD4F0F"/>
                </a:solidFill>
              </a:rPr>
              <a:t>*Asking </a:t>
            </a:r>
            <a:r>
              <a:rPr lang="en-US" sz="3200" b="1" dirty="0">
                <a:solidFill>
                  <a:srgbClr val="AD4F0F"/>
                </a:solidFill>
              </a:rPr>
              <a:t>for clarifications: </a:t>
            </a:r>
            <a:endParaRPr lang="en-US" sz="2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DF482DD3-55C6-CAA2-C9F6-283F67F295B2}"/>
              </a:ext>
            </a:extLst>
          </p:cNvPr>
          <p:cNvSpPr txBox="1"/>
          <p:nvPr/>
        </p:nvSpPr>
        <p:spPr>
          <a:xfrm>
            <a:off x="6888121" y="2489885"/>
            <a:ext cx="48895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/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does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950" indent="-107950"/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…?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Google Shape;1881;p31">
            <a:extLst>
              <a:ext uri="{FF2B5EF4-FFF2-40B4-BE49-F238E27FC236}">
                <a16:creationId xmlns:a16="http://schemas.microsoft.com/office/drawing/2014/main" id="{D2F689DD-DB85-4159-36D8-9DF32B666382}"/>
              </a:ext>
            </a:extLst>
          </p:cNvPr>
          <p:cNvSpPr txBox="1">
            <a:spLocks/>
          </p:cNvSpPr>
          <p:nvPr/>
        </p:nvSpPr>
        <p:spPr>
          <a:xfrm>
            <a:off x="6696880" y="3818146"/>
            <a:ext cx="4722949" cy="85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rgbClr val="AD4F0F"/>
                </a:solidFill>
              </a:rPr>
              <a:t>* Giving </a:t>
            </a:r>
            <a:r>
              <a:rPr lang="en-US" sz="3200" b="1" dirty="0">
                <a:solidFill>
                  <a:srgbClr val="AD4F0F"/>
                </a:solidFill>
              </a:rPr>
              <a:t>clarifications: </a:t>
            </a:r>
            <a:endParaRPr lang="en-US" sz="2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405159D-0583-EF31-96C2-965E356956B7}"/>
              </a:ext>
            </a:extLst>
          </p:cNvPr>
          <p:cNvSpPr txBox="1"/>
          <p:nvPr/>
        </p:nvSpPr>
        <p:spPr>
          <a:xfrm>
            <a:off x="7114153" y="4672152"/>
            <a:ext cx="31072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/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means </a:t>
            </a:r>
            <a:r>
              <a:rPr lang="en-US" sz="32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endParaRPr lang="en-US" sz="3200" dirty="0" smtClean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950" indent="-107950"/>
            <a:r>
              <a:rPr lang="en-US" sz="32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is /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 …</a:t>
            </a:r>
          </a:p>
          <a:p>
            <a:pPr marL="107950" indent="-107950"/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That </a:t>
            </a:r>
            <a:r>
              <a:rPr lang="en-US" sz="32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means …</a:t>
            </a:r>
            <a:endParaRPr lang="en-US" sz="32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174" t="2060" r="5995" b="3370"/>
          <a:stretch/>
        </p:blipFill>
        <p:spPr>
          <a:xfrm>
            <a:off x="487067" y="1925390"/>
            <a:ext cx="5916532" cy="4639518"/>
          </a:xfrm>
          <a:prstGeom prst="rect">
            <a:avLst/>
          </a:prstGeom>
        </p:spPr>
      </p:pic>
      <p:pic>
        <p:nvPicPr>
          <p:cNvPr id="6" name="Track 4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76754" y="502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18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0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7016" y="883109"/>
            <a:ext cx="1114967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ask for and give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clarification.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038" y="82858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460" y="70168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625B6DE-9629-EE24-C619-CB56E80102BE}"/>
              </a:ext>
            </a:extLst>
          </p:cNvPr>
          <p:cNvSpPr txBox="1"/>
          <p:nvPr/>
        </p:nvSpPr>
        <p:spPr>
          <a:xfrm>
            <a:off x="437038" y="116909"/>
            <a:ext cx="4638396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EVERYDAY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04DC8BA8-86B0-1AA7-3C39-F3D085632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6" y="1803389"/>
            <a:ext cx="3897328" cy="3946636"/>
          </a:xfrm>
          <a:prstGeom prst="rect">
            <a:avLst/>
          </a:prstGeom>
        </p:spPr>
      </p:pic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7558821C-FDAF-657A-4B37-B12150EDBF28}"/>
              </a:ext>
            </a:extLst>
          </p:cNvPr>
          <p:cNvSpPr txBox="1"/>
          <p:nvPr/>
        </p:nvSpPr>
        <p:spPr>
          <a:xfrm>
            <a:off x="4435868" y="1526199"/>
            <a:ext cx="69170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SINGLE-USE </a:t>
            </a:r>
            <a:r>
              <a:rPr lang="vi-VN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PRODUCT:</a:t>
            </a:r>
          </a:p>
          <a:p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does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single-use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products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’?</a:t>
            </a:r>
          </a:p>
          <a:p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 ‘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Single-use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products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products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made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be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used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once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only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Oh, thank you.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77848991-77FE-EB1B-3DA4-3033D3217C7E}"/>
              </a:ext>
            </a:extLst>
          </p:cNvPr>
          <p:cNvSpPr txBox="1"/>
          <p:nvPr/>
        </p:nvSpPr>
        <p:spPr>
          <a:xfrm>
            <a:off x="4435868" y="3776707"/>
            <a:ext cx="67115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GLOBAL WARMING: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A: What do you mean by ‘global warming’?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 It is the increase in the atmosphere’s temperatures caused by the rise of gases, especially carbon dioxide.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A: Oh, thank you.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09615" y="7161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152" y="721534"/>
            <a:ext cx="84139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tick the correct answers.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3546" y="6107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251" y="0"/>
            <a:ext cx="3121381" cy="584775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EARTH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1573D11-FD80-B9C4-00AB-730A77F1CB87}"/>
              </a:ext>
            </a:extLst>
          </p:cNvPr>
          <p:cNvSpPr txBox="1"/>
          <p:nvPr/>
        </p:nvSpPr>
        <p:spPr>
          <a:xfrm>
            <a:off x="5244101" y="1356671"/>
            <a:ext cx="69478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WHAT ACTIVITIES DO PEOPLE DO ON EARTH DAY?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43" r="1656" b="677"/>
          <a:stretch/>
        </p:blipFill>
        <p:spPr>
          <a:xfrm>
            <a:off x="241251" y="1689826"/>
            <a:ext cx="4964083" cy="5054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272" y="2607361"/>
            <a:ext cx="6599555" cy="3313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039" y="2470602"/>
            <a:ext cx="655788" cy="6557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039" y="3724561"/>
            <a:ext cx="655788" cy="6557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039" y="4351774"/>
            <a:ext cx="655788" cy="65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7" y="932140"/>
            <a:ext cx="9576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activities people do on Earth Day with their results.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93214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8295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4B58727F-704B-542B-3E7A-47A42BE55B1A}"/>
              </a:ext>
            </a:extLst>
          </p:cNvPr>
          <p:cNvSpPr txBox="1"/>
          <p:nvPr/>
        </p:nvSpPr>
        <p:spPr>
          <a:xfrm>
            <a:off x="487067" y="194965"/>
            <a:ext cx="3180365" cy="584775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EARTH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62043"/>
          <a:stretch/>
        </p:blipFill>
        <p:spPr>
          <a:xfrm>
            <a:off x="1042458" y="1692778"/>
            <a:ext cx="2415118" cy="49292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7808" b="76565"/>
          <a:stretch/>
        </p:blipFill>
        <p:spPr>
          <a:xfrm>
            <a:off x="7915275" y="1692778"/>
            <a:ext cx="3957108" cy="11739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8107" t="27442" r="-299" b="48790"/>
          <a:stretch/>
        </p:blipFill>
        <p:spPr>
          <a:xfrm>
            <a:off x="7915275" y="3000375"/>
            <a:ext cx="3957108" cy="1171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37808" t="53773" b="23039"/>
          <a:stretch/>
        </p:blipFill>
        <p:spPr>
          <a:xfrm>
            <a:off x="7915275" y="4305637"/>
            <a:ext cx="3957108" cy="1143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37808" t="76575"/>
          <a:stretch/>
        </p:blipFill>
        <p:spPr>
          <a:xfrm>
            <a:off x="7915275" y="5448637"/>
            <a:ext cx="3957108" cy="115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36537 -0.19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36615 -0.35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7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36615 0.38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7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36771 0.169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3434" y="850816"/>
            <a:ext cx="953641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about the things you and your friends do on Earth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Day.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8043" y="97878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828" y="87614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A65B605E-DFC8-A983-9D9C-36041A0A47FD}"/>
              </a:ext>
            </a:extLst>
          </p:cNvPr>
          <p:cNvSpPr txBox="1"/>
          <p:nvPr/>
        </p:nvSpPr>
        <p:spPr>
          <a:xfrm>
            <a:off x="83944" y="64839"/>
            <a:ext cx="3003323" cy="584775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EARTH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2884E5B6-34C9-FB93-A117-1AB725D89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55" y="3038100"/>
            <a:ext cx="4592334" cy="2862124"/>
          </a:xfrm>
          <a:prstGeom prst="rect">
            <a:avLst/>
          </a:prstGeom>
        </p:spPr>
      </p:pic>
      <p:sp>
        <p:nvSpPr>
          <p:cNvPr id="26" name="Bong bóng Lời nói: Hình chữ nhật với Góc Tròn 25">
            <a:extLst>
              <a:ext uri="{FF2B5EF4-FFF2-40B4-BE49-F238E27FC236}">
                <a16:creationId xmlns:a16="http://schemas.microsoft.com/office/drawing/2014/main" id="{CC7EDA05-214D-431C-38A8-F0BD9A76D0CB}"/>
              </a:ext>
            </a:extLst>
          </p:cNvPr>
          <p:cNvSpPr/>
          <p:nvPr/>
        </p:nvSpPr>
        <p:spPr>
          <a:xfrm>
            <a:off x="226031" y="2409607"/>
            <a:ext cx="3264359" cy="1504848"/>
          </a:xfrm>
          <a:prstGeom prst="wedgeRoundRectCallout">
            <a:avLst>
              <a:gd name="adj1" fmla="val 62469"/>
              <a:gd name="adj2" fmla="val 103908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Earth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day?</a:t>
            </a:r>
            <a:endParaRPr lang="vi-VN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Bong bóng Lời nói: Hình chữ nhật với Góc Tròn 30">
            <a:extLst>
              <a:ext uri="{FF2B5EF4-FFF2-40B4-BE49-F238E27FC236}">
                <a16:creationId xmlns:a16="http://schemas.microsoft.com/office/drawing/2014/main" id="{40B68F74-2147-8C1C-A495-2D9F1ACF5A66}"/>
              </a:ext>
            </a:extLst>
          </p:cNvPr>
          <p:cNvSpPr/>
          <p:nvPr/>
        </p:nvSpPr>
        <p:spPr>
          <a:xfrm>
            <a:off x="8188289" y="2162909"/>
            <a:ext cx="3356011" cy="1589941"/>
          </a:xfrm>
          <a:prstGeom prst="wedgeRoundRectCallout">
            <a:avLst>
              <a:gd name="adj1" fmla="val -61538"/>
              <a:gd name="adj2" fmla="val 115158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pick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up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litter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clean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</a:t>
            </a:r>
          </a:p>
          <a:p>
            <a:pPr algn="ctr"/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streets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32" name="Bong bóng Lời nói: Hình chữ nhật với Góc Tròn 31">
            <a:extLst>
              <a:ext uri="{FF2B5EF4-FFF2-40B4-BE49-F238E27FC236}">
                <a16:creationId xmlns:a16="http://schemas.microsoft.com/office/drawing/2014/main" id="{AED4B83D-B8E9-2C76-B441-B29591E4559F}"/>
              </a:ext>
            </a:extLst>
          </p:cNvPr>
          <p:cNvSpPr/>
          <p:nvPr/>
        </p:nvSpPr>
        <p:spPr>
          <a:xfrm>
            <a:off x="1131589" y="5047032"/>
            <a:ext cx="2279452" cy="853192"/>
          </a:xfrm>
          <a:prstGeom prst="wedgeRoundRectCallout">
            <a:avLst>
              <a:gd name="adj1" fmla="val 73737"/>
              <a:gd name="adj2" fmla="val -33837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vi-VN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0">
            <a:extLst>
              <a:ext uri="{FF2B5EF4-FFF2-40B4-BE49-F238E27FC236}">
                <a16:creationId xmlns:a16="http://schemas.microsoft.com/office/drawing/2014/main" id="{A65B605E-DFC8-A983-9D9C-36041A0A47FD}"/>
              </a:ext>
            </a:extLst>
          </p:cNvPr>
          <p:cNvSpPr txBox="1"/>
          <p:nvPr/>
        </p:nvSpPr>
        <p:spPr>
          <a:xfrm>
            <a:off x="329751" y="22929"/>
            <a:ext cx="3003323" cy="584775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EARTH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2884E5B6-34C9-FB93-A117-1AB725D89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754" y="117919"/>
            <a:ext cx="4048278" cy="1769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2547" y="1887794"/>
            <a:ext cx="7256207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Roboto"/>
              </a:rPr>
              <a:t>A: </a:t>
            </a:r>
            <a:r>
              <a:rPr lang="en-US" sz="2800" dirty="0">
                <a:solidFill>
                  <a:srgbClr val="333333"/>
                </a:solidFill>
                <a:latin typeface="Roboto"/>
              </a:rPr>
              <a:t>What do you do on Earth Day?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333333"/>
                </a:solidFill>
                <a:latin typeface="Roboto"/>
              </a:rPr>
              <a:t>B: </a:t>
            </a:r>
            <a:r>
              <a:rPr lang="en-US" sz="2800" dirty="0">
                <a:solidFill>
                  <a:srgbClr val="333333"/>
                </a:solidFill>
                <a:latin typeface="Roboto"/>
              </a:rPr>
              <a:t>My family turn off the light for 2 hours.</a:t>
            </a:r>
            <a:endParaRPr lang="en-US" sz="2800" b="0" i="0" dirty="0">
              <a:solidFill>
                <a:srgbClr val="333333"/>
              </a:solidFill>
              <a:effectLst/>
              <a:latin typeface="Robot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2547" y="4078380"/>
            <a:ext cx="10281930" cy="1305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Roboto"/>
              </a:rPr>
              <a:t>A: </a:t>
            </a:r>
            <a:r>
              <a:rPr lang="en-US" sz="2800" dirty="0">
                <a:solidFill>
                  <a:srgbClr val="333333"/>
                </a:solidFill>
                <a:latin typeface="Roboto"/>
              </a:rPr>
              <a:t>What do you do on Earth Day?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Roboto"/>
              </a:rPr>
              <a:t>B: </a:t>
            </a:r>
            <a:r>
              <a:rPr lang="en-US" sz="2800" dirty="0">
                <a:solidFill>
                  <a:srgbClr val="333333"/>
                </a:solidFill>
                <a:latin typeface="Roboto"/>
              </a:rPr>
              <a:t>My friends and I decided to go to the park and planted trees.</a:t>
            </a:r>
            <a:endParaRPr lang="en-US" sz="2800" i="0" dirty="0">
              <a:solidFill>
                <a:srgbClr val="333333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3913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3886</TotalTime>
  <Words>423</Words>
  <Application>Microsoft Office PowerPoint</Application>
  <PresentationFormat>Widescreen</PresentationFormat>
  <Paragraphs>71</Paragraphs>
  <Slides>12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.VnArabia</vt:lpstr>
      <vt:lpstr>Arial</vt:lpstr>
      <vt:lpstr>Arial Narrow</vt:lpstr>
      <vt:lpstr>Calibri</vt:lpstr>
      <vt:lpstr>Century Gothic</vt:lpstr>
      <vt:lpstr>Myriad Pro</vt:lpstr>
      <vt:lpstr>Roboto</vt:lpstr>
      <vt:lpstr>Times New Roman</vt:lpstr>
      <vt:lpstr>VNI-Ariston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226</cp:revision>
  <dcterms:created xsi:type="dcterms:W3CDTF">2020-12-09T02:04:09Z</dcterms:created>
  <dcterms:modified xsi:type="dcterms:W3CDTF">2024-01-01T14:08:45Z</dcterms:modified>
</cp:coreProperties>
</file>