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2"/>
  </p:notesMasterIdLst>
  <p:sldIdLst>
    <p:sldId id="256" r:id="rId6"/>
    <p:sldId id="257" r:id="rId7"/>
    <p:sldId id="264" r:id="rId8"/>
    <p:sldId id="265" r:id="rId9"/>
    <p:sldId id="266" r:id="rId10"/>
    <p:sldId id="283" r:id="rId11"/>
    <p:sldId id="267" r:id="rId12"/>
    <p:sldId id="306" r:id="rId13"/>
    <p:sldId id="308" r:id="rId14"/>
    <p:sldId id="309" r:id="rId15"/>
    <p:sldId id="310" r:id="rId16"/>
    <p:sldId id="311" r:id="rId17"/>
    <p:sldId id="312" r:id="rId18"/>
    <p:sldId id="278" r:id="rId19"/>
    <p:sldId id="279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FF"/>
    <a:srgbClr val="B1510F"/>
    <a:srgbClr val="1F4E79"/>
    <a:srgbClr val="15142A"/>
    <a:srgbClr val="FAED3B"/>
    <a:srgbClr val="70AD47"/>
    <a:srgbClr val="A7FDFF"/>
    <a:srgbClr val="3CDFE6"/>
    <a:srgbClr val="0C0D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2" autoAdjust="0"/>
    <p:restoredTop sz="84954" autoAdjust="0"/>
  </p:normalViewPr>
  <p:slideViewPr>
    <p:cSldViewPr snapToGrid="0">
      <p:cViewPr varScale="1">
        <p:scale>
          <a:sx n="58" d="100"/>
          <a:sy n="58" d="100"/>
        </p:scale>
        <p:origin x="144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4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29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F43AD-E852-997C-256E-688B4A35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FF914-7B3C-45A9-9C0D-E1D60C2DD5ED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77EAB-0122-D75B-EE79-3317EB2DD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7CC5F-70C2-5BF0-72C0-C2343524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84CC3-D430-4B9E-AB9C-6700DAD86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74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A3074-6803-EE72-D0FE-2D7A7A643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7788E-0379-45B0-8A1B-C12E802E61BF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F646E-2F0A-D023-9062-BDDF1E5A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4E169-ACB0-AFF3-1D0F-CEF75B8D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CC7D0-9696-44B6-960E-38349676B7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433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F2305-6ADB-F896-C509-CE2C46EF4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3F37-22A3-4DBF-AD3D-5BAB750949C6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DE3F9-3729-9CEA-FA1E-BBD2D00F9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6BECF-4BC3-B2CD-92C4-40B7B66C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B49E6-2DAD-4C77-BB94-BEC1720DA2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913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F1F429-8044-E67D-7FFD-1650E6DC9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8EC47-D806-42FE-A19D-62576124629D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4F399B-6D32-0CCD-6BD5-B6D2F00B5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1F730D-CB31-E52E-AF85-01C1077D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2DAFE-18C6-446D-9C61-26A20A1BD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711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5D23BE2-D6A5-05D0-A9DF-6C782CF4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2F82-FBE1-42C0-9E07-FFCC39B8EC40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6F44CA-E3DC-6035-88AC-6646CCC6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C85C73-381F-EE3C-41F0-A1766CEF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E9A19-AD6A-4C50-AFF2-E0E5A1068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125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74603F0-8BF3-E9F6-061A-3E0F2306D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96CF3-6E90-4D89-BE55-EAC4505EEACA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CBC9D96-C05C-74A5-66EB-2072E0C3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3F7BE4-73A0-F055-F68D-E8257683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DBF85-3C36-4343-9B5A-25EE49897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537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AEB4F5-98D2-4014-CCD3-52837794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21A5-3D5D-4C2D-9B33-D263A8A3CC94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C021A0-8494-B3FC-20FE-B8B7B477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A08DC63-1C61-F5C6-89CE-4E7DD302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2B294-2C79-41CB-A4CB-6A4918EE1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780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00A68B-0994-F42A-2707-6C8B597C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3DF5-0E0B-4D46-98DE-308F6AAA81EC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4AE862-B520-BC5D-C518-9A99B929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94828E-1B1E-E464-0462-B0790569F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14B9C-A62F-43CA-8C9A-807F83917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139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74D65F-2B36-3C9D-C789-2A38B2054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D38B8-EE12-4679-9AC6-ED30A16F7D39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4EDA68-B787-5A3B-D83E-12E291DD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260F45-CFCE-3A4E-23EA-591EE9759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03F67-09F7-4581-8678-431FF0945B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428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4C726-B0FB-EDF8-6878-127991FE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FA6E-1FC4-44CE-9D4C-E1471C4E237E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AA574-DCF1-2880-BD2A-73EF2206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E90B9-35F8-14D4-8E6B-47E65F50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F213D-6381-463F-8732-B15825362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67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709CA-E97C-E278-970F-D6F01C26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FBE2C-49D8-4D07-A336-335A7D6C9646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976F2-87A1-4FA0-C54E-52D480E6E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6E4B5-0550-E0C3-33A2-2F53540D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5BF7B-F056-42DF-BD63-2995E0FA86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89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6598C7F-9103-CA16-08EF-7E2C6B2E28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08C80F1-0E31-27EE-E42D-37C33C25C0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659AC-AB74-0947-9D30-2A70A79CB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F14556-1432-42FE-B4BD-B52D3E1C8699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DDA75-39F1-0AE8-73A1-C531C9961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A5E9-8EA2-2A70-BBED-CF8D7916F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788F9D3-D109-4DFC-A764-EF4345213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56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7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43.png"/><Relationship Id="rId10" Type="http://schemas.openxmlformats.org/officeDocument/2006/relationships/image" Target="../media/image46.wmf"/><Relationship Id="rId4" Type="http://schemas.openxmlformats.org/officeDocument/2006/relationships/slide" Target="slide9.xml"/><Relationship Id="rId9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0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43.png"/><Relationship Id="rId10" Type="http://schemas.openxmlformats.org/officeDocument/2006/relationships/image" Target="../media/image49.wmf"/><Relationship Id="rId4" Type="http://schemas.openxmlformats.org/officeDocument/2006/relationships/slide" Target="slide9.xml"/><Relationship Id="rId9" Type="http://schemas.openxmlformats.org/officeDocument/2006/relationships/oleObject" Target="../embeddings/oleObject3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3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43.png"/><Relationship Id="rId10" Type="http://schemas.openxmlformats.org/officeDocument/2006/relationships/image" Target="../media/image52.wmf"/><Relationship Id="rId4" Type="http://schemas.openxmlformats.org/officeDocument/2006/relationships/slide" Target="slide9.xml"/><Relationship Id="rId9" Type="http://schemas.openxmlformats.org/officeDocument/2006/relationships/oleObject" Target="../embeddings/oleObject4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6.wmf"/><Relationship Id="rId3" Type="http://schemas.openxmlformats.org/officeDocument/2006/relationships/image" Target="../media/image37.jpeg"/><Relationship Id="rId7" Type="http://schemas.openxmlformats.org/officeDocument/2006/relationships/image" Target="../media/image42.png"/><Relationship Id="rId12" Type="http://schemas.openxmlformats.org/officeDocument/2006/relationships/oleObject" Target="../embeddings/oleObject4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11" Type="http://schemas.openxmlformats.org/officeDocument/2006/relationships/image" Target="../media/image55.wmf"/><Relationship Id="rId5" Type="http://schemas.openxmlformats.org/officeDocument/2006/relationships/slide" Target="slide9.xml"/><Relationship Id="rId10" Type="http://schemas.openxmlformats.org/officeDocument/2006/relationships/oleObject" Target="../embeddings/oleObject43.bin"/><Relationship Id="rId4" Type="http://schemas.openxmlformats.org/officeDocument/2006/relationships/image" Target="../media/image40.png"/><Relationship Id="rId9" Type="http://schemas.openxmlformats.org/officeDocument/2006/relationships/image" Target="../media/image5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2.bin"/><Relationship Id="rId2" Type="http://schemas.openxmlformats.org/officeDocument/2006/relationships/image" Target="../media/image11.png"/><Relationship Id="rId16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2.wmf"/><Relationship Id="rId9" Type="http://schemas.openxmlformats.org/officeDocument/2006/relationships/image" Target="../media/image14.wmf"/><Relationship Id="rId14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3.wmf"/><Relationship Id="rId3" Type="http://schemas.openxmlformats.org/officeDocument/2006/relationships/image" Target="../media/image12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8.bin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1.xml"/><Relationship Id="rId1" Type="http://schemas.openxmlformats.org/officeDocument/2006/relationships/audio" Target="file:///C:\Documents%20and%20Settings\Administrator\Desktop\Sand_Castles.mp3" TargetMode="External"/><Relationship Id="rId6" Type="http://schemas.openxmlformats.org/officeDocument/2006/relationships/image" Target="../media/image39.png"/><Relationship Id="rId5" Type="http://schemas.openxmlformats.org/officeDocument/2006/relationships/slide" Target="slide9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32.bin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slide" Target="slide9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360" y="2803301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600" b="1" dirty="0">
                <a:solidFill>
                  <a:srgbClr val="B1510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 TÍNH  LŨY THỪA VỚI SỐ MŨ TỰ NHIÊN </a:t>
            </a:r>
            <a:br>
              <a:rPr lang="nl-NL" sz="3600" b="1" dirty="0">
                <a:solidFill>
                  <a:srgbClr val="B1510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nl-NL" sz="3600" b="1" dirty="0">
                <a:solidFill>
                  <a:srgbClr val="B1510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 MỘT SỐ HỮU TỈ</a:t>
            </a:r>
            <a:br>
              <a:rPr lang="en-US" sz="3600" dirty="0">
                <a:solidFill>
                  <a:srgbClr val="B1510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3600" b="1" dirty="0">
              <a:solidFill>
                <a:srgbClr val="B151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46304" y="1639358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Đ7-C1-B3- T3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ách Tạo Hiệu Ứng Hoạt Hình Trong Slide Powerpoint 2010, 2013, 2016">
            <a:extLst>
              <a:ext uri="{FF2B5EF4-FFF2-40B4-BE49-F238E27FC236}">
                <a16:creationId xmlns:a16="http://schemas.microsoft.com/office/drawing/2014/main" id="{84D08472-E5ED-7CC2-433A-B3D3824E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8481" r="1999" b="2310"/>
          <a:stretch>
            <a:fillRect/>
          </a:stretch>
        </p:blipFill>
        <p:spPr bwMode="auto">
          <a:xfrm>
            <a:off x="1524000" y="-71438"/>
            <a:ext cx="9144000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1.png">
            <a:extLst>
              <a:ext uri="{FF2B5EF4-FFF2-40B4-BE49-F238E27FC236}">
                <a16:creationId xmlns:a16="http://schemas.microsoft.com/office/drawing/2014/main" id="{5C634E87-C516-4FCE-52AC-B7A502573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6131d3148657a26e1bfe386e7ba65811.png">
            <a:hlinkClick r:id="rId4" action="ppaction://hlinksldjump"/>
            <a:extLst>
              <a:ext uri="{FF2B5EF4-FFF2-40B4-BE49-F238E27FC236}">
                <a16:creationId xmlns:a16="http://schemas.microsoft.com/office/drawing/2014/main" id="{AE80F8CB-471A-D633-6B1D-4D321A8BB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733801"/>
            <a:ext cx="21590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3f7e749c750b79cbde134e7bcf00a140.png">
            <a:extLst>
              <a:ext uri="{FF2B5EF4-FFF2-40B4-BE49-F238E27FC236}">
                <a16:creationId xmlns:a16="http://schemas.microsoft.com/office/drawing/2014/main" id="{B707E61C-3991-2E20-E61D-E25C7DD96F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4953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E6C5BEF4-F7B5-9686-43A2-6CD6C2C6757F}"/>
              </a:ext>
            </a:extLst>
          </p:cNvPr>
          <p:cNvSpPr/>
          <p:nvPr/>
        </p:nvSpPr>
        <p:spPr>
          <a:xfrm>
            <a:off x="2963333" y="539758"/>
            <a:ext cx="6553200" cy="1822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Bài tập 5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Viết         dưới dạng luỹ thừa của: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Cơ số </a:t>
            </a:r>
          </a:p>
          <a:p>
            <a:pPr algn="ctr">
              <a:defRPr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34B6FD91-FB03-8DD5-6CCD-33583877F9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676434"/>
              </p:ext>
            </p:extLst>
          </p:nvPr>
        </p:nvGraphicFramePr>
        <p:xfrm>
          <a:off x="3981450" y="1093788"/>
          <a:ext cx="61753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640" imgH="203040" progId="Equation.DSMT4">
                  <p:embed/>
                </p:oleObj>
              </mc:Choice>
              <mc:Fallback>
                <p:oleObj name="Equation" r:id="rId7" imgW="215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81450" y="1093788"/>
                        <a:ext cx="617538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0E7CC08C-6200-7AB0-864B-447835B982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354248"/>
              </p:ext>
            </p:extLst>
          </p:nvPr>
        </p:nvGraphicFramePr>
        <p:xfrm>
          <a:off x="4146550" y="1748269"/>
          <a:ext cx="45243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880" imgH="203040" progId="Equation.DSMT4">
                  <p:embed/>
                </p:oleObj>
              </mc:Choice>
              <mc:Fallback>
                <p:oleObj name="Equation" r:id="rId9" imgW="164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46550" y="1748269"/>
                        <a:ext cx="452438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1E98FA5E-2C28-5668-A670-DB8291D897C0}"/>
              </a:ext>
            </a:extLst>
          </p:cNvPr>
          <p:cNvSpPr/>
          <p:nvPr/>
        </p:nvSpPr>
        <p:spPr>
          <a:xfrm>
            <a:off x="3512391" y="2919414"/>
            <a:ext cx="5562600" cy="1307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480BE2EC-E115-0A29-F27B-866C36294D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803977"/>
              </p:ext>
            </p:extLst>
          </p:nvPr>
        </p:nvGraphicFramePr>
        <p:xfrm>
          <a:off x="5000625" y="3173413"/>
          <a:ext cx="276701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41120" imgH="304560" progId="Equation.DSMT4">
                  <p:embed/>
                </p:oleObj>
              </mc:Choice>
              <mc:Fallback>
                <p:oleObj name="Equation" r:id="rId11" imgW="10411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00625" y="3173413"/>
                        <a:ext cx="2767013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ách Tạo Hiệu Ứng Hoạt Hình Trong Slide Powerpoint 2010, 2013, 2016">
            <a:extLst>
              <a:ext uri="{FF2B5EF4-FFF2-40B4-BE49-F238E27FC236}">
                <a16:creationId xmlns:a16="http://schemas.microsoft.com/office/drawing/2014/main" id="{39D1BB63-AA1A-BB4F-D7EF-0C34EA0F7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8481" r="1999" b="2310"/>
          <a:stretch>
            <a:fillRect/>
          </a:stretch>
        </p:blipFill>
        <p:spPr bwMode="auto">
          <a:xfrm>
            <a:off x="1298532" y="600868"/>
            <a:ext cx="9144000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FCEA88-CF58-FBD5-40C7-6AD99AB4B96D}"/>
              </a:ext>
            </a:extLst>
          </p:cNvPr>
          <p:cNvSpPr/>
          <p:nvPr/>
        </p:nvSpPr>
        <p:spPr>
          <a:xfrm>
            <a:off x="2757714" y="666935"/>
            <a:ext cx="6422820" cy="1640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10245" name="Picture 4" descr="1.png">
            <a:extLst>
              <a:ext uri="{FF2B5EF4-FFF2-40B4-BE49-F238E27FC236}">
                <a16:creationId xmlns:a16="http://schemas.microsoft.com/office/drawing/2014/main" id="{BD3B16C3-072C-3464-B94B-3F8764784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6131d3148657a26e1bfe386e7ba65811.png">
            <a:hlinkClick r:id="rId4" action="ppaction://hlinksldjump"/>
            <a:extLst>
              <a:ext uri="{FF2B5EF4-FFF2-40B4-BE49-F238E27FC236}">
                <a16:creationId xmlns:a16="http://schemas.microsoft.com/office/drawing/2014/main" id="{0E5190A6-5DD5-848A-93FD-FC4C9DD9B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249738"/>
            <a:ext cx="19050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3f7e749c750b79cbde134e7bcf00a140.png">
            <a:extLst>
              <a:ext uri="{FF2B5EF4-FFF2-40B4-BE49-F238E27FC236}">
                <a16:creationId xmlns:a16="http://schemas.microsoft.com/office/drawing/2014/main" id="{DFEF9F8F-DA08-3EF2-65C4-87D77F5E09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4826"/>
            <a:ext cx="52578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2AEB7EA5-94CE-C66E-4E6F-590E48792B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192436"/>
              </p:ext>
            </p:extLst>
          </p:nvPr>
        </p:nvGraphicFramePr>
        <p:xfrm>
          <a:off x="6638924" y="873463"/>
          <a:ext cx="2541609" cy="122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760" imgH="469800" progId="Equation.DSMT4">
                  <p:embed/>
                </p:oleObj>
              </mc:Choice>
              <mc:Fallback>
                <p:oleObj name="Equation" r:id="rId7" imgW="9777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38924" y="873463"/>
                        <a:ext cx="2541609" cy="122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5A42E01E-4B6D-9734-2B03-3B9759F08076}"/>
              </a:ext>
            </a:extLst>
          </p:cNvPr>
          <p:cNvSpPr/>
          <p:nvPr/>
        </p:nvSpPr>
        <p:spPr>
          <a:xfrm>
            <a:off x="4310599" y="2280537"/>
            <a:ext cx="4535452" cy="41278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09DE6150-AC87-45C6-85D7-979F985AE6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124022"/>
              </p:ext>
            </p:extLst>
          </p:nvPr>
        </p:nvGraphicFramePr>
        <p:xfrm>
          <a:off x="5567148" y="2316475"/>
          <a:ext cx="2297430" cy="316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77760" imgH="1346040" progId="Equation.DSMT4">
                  <p:embed/>
                </p:oleObj>
              </mc:Choice>
              <mc:Fallback>
                <p:oleObj name="Equation" r:id="rId9" imgW="97776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67148" y="2316475"/>
                        <a:ext cx="2297430" cy="316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33">
            <a:extLst>
              <a:ext uri="{FF2B5EF4-FFF2-40B4-BE49-F238E27FC236}">
                <a16:creationId xmlns:a16="http://schemas.microsoft.com/office/drawing/2014/main" id="{6B19C414-B4D8-7DCC-A88A-91E365A15A03}"/>
              </a:ext>
            </a:extLst>
          </p:cNvPr>
          <p:cNvSpPr txBox="1"/>
          <p:nvPr/>
        </p:nvSpPr>
        <p:spPr>
          <a:xfrm>
            <a:off x="3496900" y="5548769"/>
            <a:ext cx="3081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Vậy: </a:t>
            </a:r>
            <a:endParaRPr lang="nl-NL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394A411-689A-0885-0671-2E0C73068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794493"/>
              </p:ext>
            </p:extLst>
          </p:nvPr>
        </p:nvGraphicFramePr>
        <p:xfrm>
          <a:off x="5557903" y="4837885"/>
          <a:ext cx="915378" cy="1525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0880" imgH="634680" progId="Equation.DSMT4">
                  <p:embed/>
                </p:oleObj>
              </mc:Choice>
              <mc:Fallback>
                <p:oleObj name="Equation" r:id="rId11" imgW="38088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57903" y="4837885"/>
                        <a:ext cx="915378" cy="1525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ách Tạo Hiệu Ứng Hoạt Hình Trong Slide Powerpoint 2010, 2013, 2016">
            <a:extLst>
              <a:ext uri="{FF2B5EF4-FFF2-40B4-BE49-F238E27FC236}">
                <a16:creationId xmlns:a16="http://schemas.microsoft.com/office/drawing/2014/main" id="{8ABE2222-E88A-2C6D-0671-2D0E15F7F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8481" r="1999" b="2310"/>
          <a:stretch>
            <a:fillRect/>
          </a:stretch>
        </p:blipFill>
        <p:spPr bwMode="auto">
          <a:xfrm>
            <a:off x="1255059" y="215107"/>
            <a:ext cx="9144000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9056EC-2E68-F2B5-112E-4AD8A5CF4B94}"/>
              </a:ext>
            </a:extLst>
          </p:cNvPr>
          <p:cNvSpPr/>
          <p:nvPr/>
        </p:nvSpPr>
        <p:spPr>
          <a:xfrm>
            <a:off x="3241964" y="679414"/>
            <a:ext cx="5833027" cy="17434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Bài tập 5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Viết      dưới dạng luỹ thừa của: Cơ số </a:t>
            </a:r>
          </a:p>
          <a:p>
            <a:pPr algn="ctr">
              <a:defRPr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9" name="Picture 4" descr="1.png">
            <a:extLst>
              <a:ext uri="{FF2B5EF4-FFF2-40B4-BE49-F238E27FC236}">
                <a16:creationId xmlns:a16="http://schemas.microsoft.com/office/drawing/2014/main" id="{8694086E-E8AB-9132-20DC-30EF1042D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6131d3148657a26e1bfe386e7ba65811.png">
            <a:hlinkClick r:id="rId4" action="ppaction://hlinksldjump"/>
            <a:extLst>
              <a:ext uri="{FF2B5EF4-FFF2-40B4-BE49-F238E27FC236}">
                <a16:creationId xmlns:a16="http://schemas.microsoft.com/office/drawing/2014/main" id="{3EA19DF5-CB6A-E5D4-E124-0C1CC2732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30638"/>
            <a:ext cx="19050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" descr="3f7e749c750b79cbde134e7bcf00a140.png">
            <a:extLst>
              <a:ext uri="{FF2B5EF4-FFF2-40B4-BE49-F238E27FC236}">
                <a16:creationId xmlns:a16="http://schemas.microsoft.com/office/drawing/2014/main" id="{BCCE7AD3-3CFC-BC37-434C-22F54801CA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19414"/>
            <a:ext cx="48768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77F3F869-5242-3963-3EF7-13CFAF1E43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037078"/>
              </p:ext>
            </p:extLst>
          </p:nvPr>
        </p:nvGraphicFramePr>
        <p:xfrm>
          <a:off x="4261901" y="1236605"/>
          <a:ext cx="665019" cy="629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640" imgH="203040" progId="Equation.DSMT4">
                  <p:embed/>
                </p:oleObj>
              </mc:Choice>
              <mc:Fallback>
                <p:oleObj name="Equation" r:id="rId7" imgW="215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61901" y="1236605"/>
                        <a:ext cx="665019" cy="629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C35C732C-427E-748F-6C5C-6B8B0D15D0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533250"/>
              </p:ext>
            </p:extLst>
          </p:nvPr>
        </p:nvGraphicFramePr>
        <p:xfrm>
          <a:off x="4350324" y="1827909"/>
          <a:ext cx="488171" cy="55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03040" progId="Equation.DSMT4">
                  <p:embed/>
                </p:oleObj>
              </mc:Choice>
              <mc:Fallback>
                <p:oleObj name="Equation" r:id="rId9" imgW="177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50324" y="1827909"/>
                        <a:ext cx="488171" cy="55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92FFD88-698A-91E5-6248-559C3E4761E8}"/>
              </a:ext>
            </a:extLst>
          </p:cNvPr>
          <p:cNvSpPr/>
          <p:nvPr/>
        </p:nvSpPr>
        <p:spPr>
          <a:xfrm>
            <a:off x="3512391" y="2919414"/>
            <a:ext cx="5562600" cy="1307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E3C691D0-9775-DDBD-412F-5B3109BB0D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509845"/>
              </p:ext>
            </p:extLst>
          </p:nvPr>
        </p:nvGraphicFramePr>
        <p:xfrm>
          <a:off x="4594411" y="3108960"/>
          <a:ext cx="3568687" cy="1044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41120" imgH="304560" progId="Equation.DSMT4">
                  <p:embed/>
                </p:oleObj>
              </mc:Choice>
              <mc:Fallback>
                <p:oleObj name="Equation" r:id="rId11" imgW="10411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94411" y="3108960"/>
                        <a:ext cx="3568687" cy="1044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ách Tạo Hiệu Ứng Hoạt Hình Trong Slide Powerpoint 2010, 2013, 2016">
            <a:extLst>
              <a:ext uri="{FF2B5EF4-FFF2-40B4-BE49-F238E27FC236}">
                <a16:creationId xmlns:a16="http://schemas.microsoft.com/office/drawing/2014/main" id="{A3D1AD59-5B2D-828B-74E2-306E64974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8481" r="1999" b="2310"/>
          <a:stretch>
            <a:fillRect/>
          </a:stretch>
        </p:blipFill>
        <p:spPr bwMode="auto">
          <a:xfrm>
            <a:off x="1508125" y="0"/>
            <a:ext cx="9144000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045E0D-A353-75F9-E5F1-8708EC17E566}"/>
              </a:ext>
            </a:extLst>
          </p:cNvPr>
          <p:cNvSpPr/>
          <p:nvPr/>
        </p:nvSpPr>
        <p:spPr>
          <a:xfrm>
            <a:off x="1608931" y="163125"/>
            <a:ext cx="8942387" cy="16765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12293" name="Picture 4" descr="1.png">
            <a:extLst>
              <a:ext uri="{FF2B5EF4-FFF2-40B4-BE49-F238E27FC236}">
                <a16:creationId xmlns:a16="http://schemas.microsoft.com/office/drawing/2014/main" id="{B6E9EE62-3CAD-1F3E-B491-507DD24A6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6131d3148657a26e1bfe386e7ba65811.png">
            <a:hlinkClick r:id="rId5" action="ppaction://hlinksldjump"/>
            <a:extLst>
              <a:ext uri="{FF2B5EF4-FFF2-40B4-BE49-F238E27FC236}">
                <a16:creationId xmlns:a16="http://schemas.microsoft.com/office/drawing/2014/main" id="{61EB1FB1-4C8A-AA72-0D30-E3309D8BD1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962400"/>
            <a:ext cx="20574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3" descr="3f7e749c750b79cbde134e7bcf00a140.png">
            <a:extLst>
              <a:ext uri="{FF2B5EF4-FFF2-40B4-BE49-F238E27FC236}">
                <a16:creationId xmlns:a16="http://schemas.microsoft.com/office/drawing/2014/main" id="{B2CE851D-03ED-F9D8-A080-918CA31F8B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830514"/>
            <a:ext cx="54102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00E83CAD-8319-EDB8-1B04-EDA481A432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814994"/>
              </p:ext>
            </p:extLst>
          </p:nvPr>
        </p:nvGraphicFramePr>
        <p:xfrm>
          <a:off x="5732463" y="722313"/>
          <a:ext cx="27146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920" imgH="279360" progId="Equation.DSMT4">
                  <p:embed/>
                </p:oleObj>
              </mc:Choice>
              <mc:Fallback>
                <p:oleObj name="Equation" r:id="rId8" imgW="10159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32463" y="722313"/>
                        <a:ext cx="2714625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FE758B86-BD71-EF78-761C-18BC0F526A50}"/>
              </a:ext>
            </a:extLst>
          </p:cNvPr>
          <p:cNvSpPr/>
          <p:nvPr/>
        </p:nvSpPr>
        <p:spPr>
          <a:xfrm>
            <a:off x="3857106" y="2004452"/>
            <a:ext cx="4448694" cy="34917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/>
          </a:p>
        </p:txBody>
      </p:sp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259AD65E-5106-53A3-B555-E27270F897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016720"/>
              </p:ext>
            </p:extLst>
          </p:nvPr>
        </p:nvGraphicFramePr>
        <p:xfrm>
          <a:off x="4581525" y="2027626"/>
          <a:ext cx="3105150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66680" imgH="1066680" progId="Equation.DSMT4">
                  <p:embed/>
                </p:oleObj>
              </mc:Choice>
              <mc:Fallback>
                <p:oleObj name="Equation" r:id="rId10" imgW="106668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81525" y="2027626"/>
                        <a:ext cx="3105150" cy="258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3">
            <a:extLst>
              <a:ext uri="{FF2B5EF4-FFF2-40B4-BE49-F238E27FC236}">
                <a16:creationId xmlns:a16="http://schemas.microsoft.com/office/drawing/2014/main" id="{CDF58785-2BC2-AD2D-F0CC-B6B755E70D28}"/>
              </a:ext>
            </a:extLst>
          </p:cNvPr>
          <p:cNvSpPr txBox="1"/>
          <p:nvPr/>
        </p:nvSpPr>
        <p:spPr>
          <a:xfrm>
            <a:off x="2685125" y="4848744"/>
            <a:ext cx="3081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Vậy: </a:t>
            </a:r>
            <a:endParaRPr lang="nl-NL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EFA8D3F-7E68-F90E-CB82-CBF49F891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292570"/>
              </p:ext>
            </p:extLst>
          </p:nvPr>
        </p:nvGraphicFramePr>
        <p:xfrm>
          <a:off x="4581525" y="4291450"/>
          <a:ext cx="1323279" cy="1071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33160" imgH="431640" progId="Equation.DSMT4">
                  <p:embed/>
                </p:oleObj>
              </mc:Choice>
              <mc:Fallback>
                <p:oleObj name="Equation" r:id="rId12" imgW="533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81525" y="4291450"/>
                        <a:ext cx="1323279" cy="1071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37353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05803" y="1354662"/>
            <a:ext cx="10744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Urani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“Chu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Urani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238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4,468.10</a:t>
            </a:r>
            <a:r>
              <a:rPr lang="en-US" sz="3200" b="1" baseline="30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4,468.10</a:t>
            </a:r>
            <a:r>
              <a:rPr lang="en-US" sz="3200" b="1" baseline="30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Ba chu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Sau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EC820D-4876-B708-8EE6-802AF93BE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34035" y="-3271958"/>
            <a:ext cx="6671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7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0100" y="1690724"/>
            <a:ext cx="9601200" cy="1842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Học thuộc nội dung lý thuyết trong bài 3</a:t>
            </a:r>
            <a:endParaRPr lang="en-US" sz="3200" b="1" dirty="0">
              <a:solidFill>
                <a:srgbClr val="33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Hoàn thành các bài tập trong sgk</a:t>
            </a:r>
            <a:endParaRPr lang="en-US" sz="3200" b="1" dirty="0">
              <a:solidFill>
                <a:srgbClr val="33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Object 15">
            <a:extLst>
              <a:ext uri="{FF2B5EF4-FFF2-40B4-BE49-F238E27FC236}">
                <a16:creationId xmlns:a16="http://schemas.microsoft.com/office/drawing/2014/main" id="{3953C8AD-8624-4C53-55D7-80156A1C10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234625"/>
              </p:ext>
            </p:extLst>
          </p:nvPr>
        </p:nvGraphicFramePr>
        <p:xfrm>
          <a:off x="7294563" y="2792413"/>
          <a:ext cx="292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8C6CE19-2D4B-5649-17DF-F7C62722DE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563" y="2792413"/>
                        <a:ext cx="292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Hình ảnh 4">
            <a:extLst>
              <a:ext uri="{FF2B5EF4-FFF2-40B4-BE49-F238E27FC236}">
                <a16:creationId xmlns:a16="http://schemas.microsoft.com/office/drawing/2014/main" id="{89AB8777-6F83-CBCF-0C32-C741FE59F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97099">
            <a:off x="-2814994" y="2898686"/>
            <a:ext cx="6671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04" y="796217"/>
            <a:ext cx="8848164" cy="750532"/>
          </a:xfrm>
        </p:spPr>
        <p:txBody>
          <a:bodyPr>
            <a:noAutofit/>
          </a:bodyPr>
          <a:lstStyle/>
          <a:p>
            <a:pPr algn="ctr"/>
            <a:r>
              <a:rPr lang="nl-NL" sz="32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Công thức định nghĩa, tích và thương của hai luỹ thừa cùng cơ số:</a:t>
            </a:r>
            <a:endParaRPr lang="en-US" sz="3200" b="1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029" y="3606853"/>
            <a:ext cx="8378529" cy="1342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b) </a:t>
            </a:r>
            <a:r>
              <a:rPr lang="vi-VN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thương </a:t>
            </a:r>
            <a:r>
              <a:rPr lang="vi-VN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vi-VN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vi-VN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  	</a:t>
            </a:r>
          </a:p>
          <a:p>
            <a:pPr marL="1371600" lvl="3" indent="0">
              <a:buNone/>
            </a:pP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1442029" y="2309205"/>
            <a:ext cx="9903861" cy="1342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a)</a:t>
            </a:r>
            <a:r>
              <a:rPr lang="pt-BR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Định nghĩa: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1449274" y="5858707"/>
            <a:ext cx="9903861" cy="1342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1F4E79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1032012" y="-1890555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id="{788C79CC-BADC-033A-8957-9B34B6E33C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250407"/>
              </p:ext>
            </p:extLst>
          </p:nvPr>
        </p:nvGraphicFramePr>
        <p:xfrm>
          <a:off x="3865305" y="4138970"/>
          <a:ext cx="6717919" cy="1501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040" imgH="507960" progId="Equation.DSMT4">
                  <p:embed/>
                </p:oleObj>
              </mc:Choice>
              <mc:Fallback>
                <p:oleObj name="Equation" r:id="rId2" imgW="22730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65305" y="4138970"/>
                        <a:ext cx="6717919" cy="1501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Đối tượng 24">
            <a:extLst>
              <a:ext uri="{FF2B5EF4-FFF2-40B4-BE49-F238E27FC236}">
                <a16:creationId xmlns:a16="http://schemas.microsoft.com/office/drawing/2014/main" id="{120C360E-EC41-28E6-2752-2897F5B6DE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017161"/>
              </p:ext>
            </p:extLst>
          </p:nvPr>
        </p:nvGraphicFramePr>
        <p:xfrm>
          <a:off x="3720218" y="5677401"/>
          <a:ext cx="2965290" cy="872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253800" progId="Equation.DSMT4">
                  <p:embed/>
                </p:oleObj>
              </mc:Choice>
              <mc:Fallback>
                <p:oleObj name="Equation" r:id="rId4" imgW="863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0218" y="5677401"/>
                        <a:ext cx="2965290" cy="872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1E704E9-142E-48D7-7E24-667A02A7F4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104657"/>
              </p:ext>
            </p:extLst>
          </p:nvPr>
        </p:nvGraphicFramePr>
        <p:xfrm>
          <a:off x="4209613" y="2122925"/>
          <a:ext cx="5410200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10454" imgH="1874684" progId="Equation.DSMT4">
                  <p:embed/>
                </p:oleObj>
              </mc:Choice>
              <mc:Fallback>
                <p:oleObj name="Equation" r:id="rId6" imgW="5410454" imgH="187468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09613" y="2122925"/>
                        <a:ext cx="5410200" cy="187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5" y="312639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15828" y="464877"/>
            <a:ext cx="80078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III. Lũy thừa của một lũy thừa</a:t>
            </a:r>
          </a:p>
          <a:p>
            <a:pPr algn="ctr"/>
            <a:endParaRPr lang="nl-NL" sz="3200" b="1" dirty="0">
              <a:solidFill>
                <a:srgbClr val="1F4E79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1F4E79"/>
              </a:solidFill>
            </a:endParaRPr>
          </a:p>
        </p:txBody>
      </p: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394CA8B7-4A60-70C9-2D89-1A3C5CFB8C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583983"/>
              </p:ext>
            </p:extLst>
          </p:nvPr>
        </p:nvGraphicFramePr>
        <p:xfrm>
          <a:off x="4787900" y="22479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7900" y="22479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0B2FF59D-D903-509D-ACAA-3CA61B486A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722168"/>
              </p:ext>
            </p:extLst>
          </p:nvPr>
        </p:nvGraphicFramePr>
        <p:xfrm>
          <a:off x="4882765" y="2547570"/>
          <a:ext cx="5191432" cy="908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1840" imgH="355320" progId="Equation.DSMT4">
                  <p:embed/>
                </p:oleObj>
              </mc:Choice>
              <mc:Fallback>
                <p:oleObj name="Equation" r:id="rId5" imgW="20318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2765" y="2547570"/>
                        <a:ext cx="5191432" cy="908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6C9A63AB-7D8A-E4D9-4266-C5BC1A7DF0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212450"/>
              </p:ext>
            </p:extLst>
          </p:nvPr>
        </p:nvGraphicFramePr>
        <p:xfrm>
          <a:off x="4787900" y="22479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90440" progId="Equation.DSMT4">
                  <p:embed/>
                </p:oleObj>
              </mc:Choice>
              <mc:Fallback>
                <p:oleObj name="Equation" r:id="rId7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7900" y="22479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D56449B4-676E-CB4A-D2B4-E9F61017E0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348399"/>
              </p:ext>
            </p:extLst>
          </p:nvPr>
        </p:nvGraphicFramePr>
        <p:xfrm>
          <a:off x="5249863" y="3379788"/>
          <a:ext cx="200977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228600" progId="Equation.DSMT4">
                  <p:embed/>
                </p:oleObj>
              </mc:Choice>
              <mc:Fallback>
                <p:oleObj name="Equation" r:id="rId8" imgW="736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49863" y="3379788"/>
                        <a:ext cx="2009775" cy="62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id="{81A2DB29-D1ED-8341-AF68-4705EB0C40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717822"/>
              </p:ext>
            </p:extLst>
          </p:nvPr>
        </p:nvGraphicFramePr>
        <p:xfrm>
          <a:off x="5303984" y="3987976"/>
          <a:ext cx="2361504" cy="893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39600" imgH="355320" progId="Equation.DSMT4">
                  <p:embed/>
                </p:oleObj>
              </mc:Choice>
              <mc:Fallback>
                <p:oleObj name="Equation" r:id="rId10" imgW="9396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03984" y="3987976"/>
                        <a:ext cx="2361504" cy="893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33">
            <a:extLst>
              <a:ext uri="{FF2B5EF4-FFF2-40B4-BE49-F238E27FC236}">
                <a16:creationId xmlns:a16="http://schemas.microsoft.com/office/drawing/2014/main" id="{ACBD9735-B397-6538-8CEB-6C41695D484F}"/>
              </a:ext>
            </a:extLst>
          </p:cNvPr>
          <p:cNvSpPr txBox="1"/>
          <p:nvPr/>
        </p:nvSpPr>
        <p:spPr>
          <a:xfrm>
            <a:off x="2642019" y="2812192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 có</a:t>
            </a:r>
          </a:p>
        </p:txBody>
      </p:sp>
      <p:sp>
        <p:nvSpPr>
          <p:cNvPr id="20" name="TextBox 33">
            <a:extLst>
              <a:ext uri="{FF2B5EF4-FFF2-40B4-BE49-F238E27FC236}">
                <a16:creationId xmlns:a16="http://schemas.microsoft.com/office/drawing/2014/main" id="{444C16E8-8ECD-2C65-7F48-B5D55681D258}"/>
              </a:ext>
            </a:extLst>
          </p:cNvPr>
          <p:cNvSpPr txBox="1"/>
          <p:nvPr/>
        </p:nvSpPr>
        <p:spPr>
          <a:xfrm>
            <a:off x="2642019" y="3442465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</a:p>
        </p:txBody>
      </p:sp>
      <p:sp>
        <p:nvSpPr>
          <p:cNvPr id="21" name="TextBox 33">
            <a:extLst>
              <a:ext uri="{FF2B5EF4-FFF2-40B4-BE49-F238E27FC236}">
                <a16:creationId xmlns:a16="http://schemas.microsoft.com/office/drawing/2014/main" id="{C78FC871-A395-B982-2475-B46D6B0C0A51}"/>
              </a:ext>
            </a:extLst>
          </p:cNvPr>
          <p:cNvSpPr txBox="1"/>
          <p:nvPr/>
        </p:nvSpPr>
        <p:spPr>
          <a:xfrm>
            <a:off x="2745628" y="4173137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69BFF9C3-9466-7370-E519-315DC234644E}"/>
              </a:ext>
            </a:extLst>
          </p:cNvPr>
          <p:cNvSpPr txBox="1"/>
          <p:nvPr/>
        </p:nvSpPr>
        <p:spPr>
          <a:xfrm>
            <a:off x="2687784" y="4835336"/>
            <a:ext cx="7450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193800"/>
            <a:r>
              <a:rPr lang="nl-NL" sz="28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Cách tính lũy thừa của một lũy thừa:</a:t>
            </a:r>
            <a:endParaRPr lang="en-US" sz="2800" i="1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id="{78717876-5406-A377-DC6D-225F320530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796612"/>
              </p:ext>
            </p:extLst>
          </p:nvPr>
        </p:nvGraphicFramePr>
        <p:xfrm>
          <a:off x="4787900" y="22479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90440" progId="Equation.DSMT4">
                  <p:embed/>
                </p:oleObj>
              </mc:Choice>
              <mc:Fallback>
                <p:oleObj name="Equation" r:id="rId12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7900" y="22479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23CAB454-2AEB-ACCB-D746-C2515CA345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264044"/>
              </p:ext>
            </p:extLst>
          </p:nvPr>
        </p:nvGraphicFramePr>
        <p:xfrm>
          <a:off x="3961283" y="5451830"/>
          <a:ext cx="4269433" cy="941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12800" imgH="355320" progId="Equation.DSMT4">
                  <p:embed/>
                </p:oleObj>
              </mc:Choice>
              <mc:Fallback>
                <p:oleObj name="Equation" r:id="rId13" imgW="16128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61283" y="5451830"/>
                        <a:ext cx="4269433" cy="941293"/>
                      </a:xfrm>
                      <a:prstGeom prst="rect">
                        <a:avLst/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1B7094B-8C78-79EE-9D1B-B37CF74F686D}"/>
              </a:ext>
            </a:extLst>
          </p:cNvPr>
          <p:cNvSpPr txBox="1"/>
          <p:nvPr/>
        </p:nvSpPr>
        <p:spPr>
          <a:xfrm>
            <a:off x="3596730" y="1651252"/>
            <a:ext cx="285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3: So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0BAF0360-20BC-272E-24B5-3CA1CBF808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973535"/>
              </p:ext>
            </p:extLst>
          </p:nvPr>
        </p:nvGraphicFramePr>
        <p:xfrm>
          <a:off x="6472238" y="1490663"/>
          <a:ext cx="107632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06080" imgH="304560" progId="Equation.DSMT4">
                  <p:embed/>
                </p:oleObj>
              </mc:Choice>
              <mc:Fallback>
                <p:oleObj name="Equation" r:id="rId15" imgW="4060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72238" y="1490663"/>
                        <a:ext cx="1076325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Đối tượng 31">
            <a:extLst>
              <a:ext uri="{FF2B5EF4-FFF2-40B4-BE49-F238E27FC236}">
                <a16:creationId xmlns:a16="http://schemas.microsoft.com/office/drawing/2014/main" id="{9A6E0F55-480A-369A-34F4-4470D0DDA7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252223"/>
              </p:ext>
            </p:extLst>
          </p:nvPr>
        </p:nvGraphicFramePr>
        <p:xfrm>
          <a:off x="8824913" y="1593850"/>
          <a:ext cx="8096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91960" imgH="203040" progId="Equation.DSMT4">
                  <p:embed/>
                </p:oleObj>
              </mc:Choice>
              <mc:Fallback>
                <p:oleObj name="Equation" r:id="rId17" imgW="291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824913" y="1593850"/>
                        <a:ext cx="80962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9F9B4203-D1DD-B72F-DA1F-64D6CC0584C9}"/>
              </a:ext>
            </a:extLst>
          </p:cNvPr>
          <p:cNvSpPr txBox="1"/>
          <p:nvPr/>
        </p:nvSpPr>
        <p:spPr>
          <a:xfrm>
            <a:off x="7840497" y="1654855"/>
            <a:ext cx="742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9" grpId="0"/>
      <p:bldP spid="20" grpId="0"/>
      <p:bldP spid="21" grpId="0"/>
      <p:bldP spid="24" grpId="0"/>
      <p:bldP spid="15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33">
            <a:extLst>
              <a:ext uri="{FF2B5EF4-FFF2-40B4-BE49-F238E27FC236}">
                <a16:creationId xmlns:a16="http://schemas.microsoft.com/office/drawing/2014/main" id="{124EF2DB-6350-91FC-C564-9258B31F6E41}"/>
              </a:ext>
            </a:extLst>
          </p:cNvPr>
          <p:cNvSpPr txBox="1"/>
          <p:nvPr/>
        </p:nvSpPr>
        <p:spPr>
          <a:xfrm>
            <a:off x="243992" y="585792"/>
            <a:ext cx="22896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 dụ 4: </a:t>
            </a:r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28B1141D-8BFA-4D97-74F0-A0E7239F9033}"/>
              </a:ext>
            </a:extLst>
          </p:cNvPr>
          <p:cNvSpPr txBox="1"/>
          <p:nvPr/>
        </p:nvSpPr>
        <p:spPr>
          <a:xfrm>
            <a:off x="3233475" y="3063701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 ta có</a:t>
            </a:r>
          </a:p>
        </p:txBody>
      </p:sp>
      <p:sp>
        <p:nvSpPr>
          <p:cNvPr id="15" name="TextBox 33">
            <a:extLst>
              <a:ext uri="{FF2B5EF4-FFF2-40B4-BE49-F238E27FC236}">
                <a16:creationId xmlns:a16="http://schemas.microsoft.com/office/drawing/2014/main" id="{8B0B66E5-EFD2-4DC3-72E4-B54A2056BCBA}"/>
              </a:ext>
            </a:extLst>
          </p:cNvPr>
          <p:cNvSpPr txBox="1"/>
          <p:nvPr/>
        </p:nvSpPr>
        <p:spPr>
          <a:xfrm>
            <a:off x="454741" y="3025606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</a:p>
        </p:txBody>
      </p:sp>
      <p:sp>
        <p:nvSpPr>
          <p:cNvPr id="16" name="TextBox 33">
            <a:extLst>
              <a:ext uri="{FF2B5EF4-FFF2-40B4-BE49-F238E27FC236}">
                <a16:creationId xmlns:a16="http://schemas.microsoft.com/office/drawing/2014/main" id="{159426DB-47C6-87B9-AF4E-E3557042B219}"/>
              </a:ext>
            </a:extLst>
          </p:cNvPr>
          <p:cNvSpPr txBox="1"/>
          <p:nvPr/>
        </p:nvSpPr>
        <p:spPr>
          <a:xfrm>
            <a:off x="1244648" y="4237545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Ta có</a:t>
            </a:r>
          </a:p>
        </p:txBody>
      </p:sp>
      <p:sp>
        <p:nvSpPr>
          <p:cNvPr id="17" name="TextBox 33">
            <a:extLst>
              <a:ext uri="{FF2B5EF4-FFF2-40B4-BE49-F238E27FC236}">
                <a16:creationId xmlns:a16="http://schemas.microsoft.com/office/drawing/2014/main" id="{098D5C32-8ABF-1E37-FF0B-4B07619F8729}"/>
              </a:ext>
            </a:extLst>
          </p:cNvPr>
          <p:cNvSpPr txBox="1"/>
          <p:nvPr/>
        </p:nvSpPr>
        <p:spPr>
          <a:xfrm>
            <a:off x="1244648" y="4974591"/>
            <a:ext cx="3571089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err="1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fr-FR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a = 0,1 </a:t>
            </a:r>
            <a:r>
              <a:rPr lang="fr-FR" sz="2800" b="1" dirty="0" err="1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fr-FR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fr-FR" sz="2800" b="1" dirty="0" err="1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endParaRPr lang="en-US" sz="2800" b="1" dirty="0">
              <a:solidFill>
                <a:srgbClr val="1F4E7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FE57CD2F-5A61-8A26-E88F-DBD204952E01}"/>
              </a:ext>
            </a:extLst>
          </p:cNvPr>
          <p:cNvSpPr txBox="1"/>
          <p:nvPr/>
        </p:nvSpPr>
        <p:spPr>
          <a:xfrm>
            <a:off x="1244648" y="1404083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Ta có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5BF452AE-BE37-E898-1248-F3309C18B7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134741"/>
              </p:ext>
            </p:extLst>
          </p:nvPr>
        </p:nvGraphicFramePr>
        <p:xfrm>
          <a:off x="2171700" y="21844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16000" progId="Equation.DSMT4">
                  <p:embed/>
                </p:oleObj>
              </mc:Choice>
              <mc:Fallback>
                <p:oleObj name="Equation" r:id="rId2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71700" y="21844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FF62A88F-379F-059A-2888-54F7AD182D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575149"/>
              </p:ext>
            </p:extLst>
          </p:nvPr>
        </p:nvGraphicFramePr>
        <p:xfrm>
          <a:off x="3545660" y="921115"/>
          <a:ext cx="4588690" cy="13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200" imgH="634680" progId="Equation.DSMT4">
                  <p:embed/>
                </p:oleObj>
              </mc:Choice>
              <mc:Fallback>
                <p:oleObj name="Equation" r:id="rId4" imgW="20952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5660" y="921115"/>
                        <a:ext cx="4588690" cy="139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5E2D4758-D213-DB07-79B0-962F9DE6A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178780"/>
              </p:ext>
            </p:extLst>
          </p:nvPr>
        </p:nvGraphicFramePr>
        <p:xfrm>
          <a:off x="2088645" y="2693901"/>
          <a:ext cx="1294239" cy="1109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457200" progId="Equation.DSMT4">
                  <p:embed/>
                </p:oleObj>
              </mc:Choice>
              <mc:Fallback>
                <p:oleObj name="Equation" r:id="rId6" imgW="5331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88645" y="2693901"/>
                        <a:ext cx="1294239" cy="1109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A447D7C7-678C-45B4-AD02-061A786A04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76659"/>
              </p:ext>
            </p:extLst>
          </p:nvPr>
        </p:nvGraphicFramePr>
        <p:xfrm>
          <a:off x="5446933" y="2598620"/>
          <a:ext cx="2065079" cy="1204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533160" progId="Equation.DSMT4">
                  <p:embed/>
                </p:oleObj>
              </mc:Choice>
              <mc:Fallback>
                <p:oleObj name="Equation" r:id="rId8" imgW="9144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46933" y="2598620"/>
                        <a:ext cx="2065079" cy="1204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218CAAA2-5950-F5C7-1A30-98AF0C1B0C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229899"/>
              </p:ext>
            </p:extLst>
          </p:nvPr>
        </p:nvGraphicFramePr>
        <p:xfrm>
          <a:off x="3383257" y="4002890"/>
          <a:ext cx="4247885" cy="90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760" imgH="406080" progId="Equation.DSMT4">
                  <p:embed/>
                </p:oleObj>
              </mc:Choice>
              <mc:Fallback>
                <p:oleObj name="Equation" r:id="rId10" imgW="19047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83257" y="4002890"/>
                        <a:ext cx="4247885" cy="906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id="{637DCF88-4E30-5053-84B9-4CF64AA806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741340"/>
              </p:ext>
            </p:extLst>
          </p:nvPr>
        </p:nvGraphicFramePr>
        <p:xfrm>
          <a:off x="5230812" y="5051155"/>
          <a:ext cx="1871507" cy="73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4360" imgH="304560" progId="Equation.DSMT4">
                  <p:embed/>
                </p:oleObj>
              </mc:Choice>
              <mc:Fallback>
                <p:oleObj name="Equation" r:id="rId12" imgW="7743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30812" y="5051155"/>
                        <a:ext cx="1871507" cy="736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33">
            <a:extLst>
              <a:ext uri="{FF2B5EF4-FFF2-40B4-BE49-F238E27FC236}">
                <a16:creationId xmlns:a16="http://schemas.microsoft.com/office/drawing/2014/main" id="{DD1E1667-C055-204A-2A9F-DFF2E69B3394}"/>
              </a:ext>
            </a:extLst>
          </p:cNvPr>
          <p:cNvSpPr txBox="1"/>
          <p:nvPr/>
        </p:nvSpPr>
        <p:spPr>
          <a:xfrm>
            <a:off x="1624205" y="464877"/>
            <a:ext cx="22896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 dụ 5:</a:t>
            </a:r>
          </a:p>
        </p:txBody>
      </p:sp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0DF00FE2-0A63-5CD5-194D-ACA5D23156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418638"/>
              </p:ext>
            </p:extLst>
          </p:nvPr>
        </p:nvGraphicFramePr>
        <p:xfrm>
          <a:off x="4055171" y="1379173"/>
          <a:ext cx="617351" cy="5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215640" progId="Equation.DSMT4">
                  <p:embed/>
                </p:oleObj>
              </mc:Choice>
              <mc:Fallback>
                <p:oleObj name="Equation" r:id="rId3" imgW="1904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5171" y="1379173"/>
                        <a:ext cx="617351" cy="58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33">
            <a:extLst>
              <a:ext uri="{FF2B5EF4-FFF2-40B4-BE49-F238E27FC236}">
                <a16:creationId xmlns:a16="http://schemas.microsoft.com/office/drawing/2014/main" id="{1E0A8B9D-0909-263D-C589-16C8EE94C728}"/>
              </a:ext>
            </a:extLst>
          </p:cNvPr>
          <p:cNvSpPr txBox="1"/>
          <p:nvPr/>
        </p:nvSpPr>
        <p:spPr>
          <a:xfrm>
            <a:off x="1041191" y="1411562"/>
            <a:ext cx="4184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Luỹ thừa của        :        </a:t>
            </a:r>
          </a:p>
        </p:txBody>
      </p:sp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id="{680F3459-1F02-F56B-4AB9-7C89D55345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715132"/>
              </p:ext>
            </p:extLst>
          </p:nvPr>
        </p:nvGraphicFramePr>
        <p:xfrm>
          <a:off x="6568707" y="1166247"/>
          <a:ext cx="3356732" cy="1010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80800" imgH="355320" progId="Equation.DSMT4">
                  <p:embed/>
                </p:oleObj>
              </mc:Choice>
              <mc:Fallback>
                <p:oleObj name="Equation" r:id="rId5" imgW="11808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68707" y="1166247"/>
                        <a:ext cx="3356732" cy="1010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33">
            <a:extLst>
              <a:ext uri="{FF2B5EF4-FFF2-40B4-BE49-F238E27FC236}">
                <a16:creationId xmlns:a16="http://schemas.microsoft.com/office/drawing/2014/main" id="{03E84896-8ACC-7C89-BEFE-54575C1088E3}"/>
              </a:ext>
            </a:extLst>
          </p:cNvPr>
          <p:cNvSpPr txBox="1"/>
          <p:nvPr/>
        </p:nvSpPr>
        <p:spPr>
          <a:xfrm>
            <a:off x="842095" y="2982619"/>
            <a:ext cx="3943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- Luỹ thừa của 8 :</a:t>
            </a:r>
          </a:p>
        </p:txBody>
      </p:sp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64D11CC4-0558-E631-4123-CA2B9109E5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614658"/>
              </p:ext>
            </p:extLst>
          </p:nvPr>
        </p:nvGraphicFramePr>
        <p:xfrm>
          <a:off x="6056799" y="2778374"/>
          <a:ext cx="4259073" cy="1010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98320" imgH="355320" progId="Equation.DSMT4">
                  <p:embed/>
                </p:oleObj>
              </mc:Choice>
              <mc:Fallback>
                <p:oleObj name="Equation" r:id="rId7" imgW="14983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56799" y="2778374"/>
                        <a:ext cx="4259073" cy="1010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29DFF63-B82A-038D-839C-B288140A8832}"/>
              </a:ext>
            </a:extLst>
          </p:cNvPr>
          <p:cNvSpPr txBox="1"/>
          <p:nvPr/>
        </p:nvSpPr>
        <p:spPr>
          <a:xfrm>
            <a:off x="3981450" y="504472"/>
            <a:ext cx="921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7D6B7FAD-2DFD-55E0-2A5D-4BA1A7753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495433"/>
              </p:ext>
            </p:extLst>
          </p:nvPr>
        </p:nvGraphicFramePr>
        <p:xfrm>
          <a:off x="5133975" y="457200"/>
          <a:ext cx="8128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3040" imgH="190440" progId="Equation.DSMT4">
                  <p:embed/>
                </p:oleObj>
              </mc:Choice>
              <mc:Fallback>
                <p:oleObj name="Equation" r:id="rId9" imgW="2030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33975" y="457200"/>
                        <a:ext cx="812800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DEF65AE-E469-7E68-2B8F-7D98ADB128ED}"/>
              </a:ext>
            </a:extLst>
          </p:cNvPr>
          <p:cNvSpPr txBox="1"/>
          <p:nvPr/>
        </p:nvSpPr>
        <p:spPr>
          <a:xfrm>
            <a:off x="5972058" y="504472"/>
            <a:ext cx="2191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81BA2EA-E1EA-4198-8D86-C602127EEB03}"/>
              </a:ext>
            </a:extLst>
          </p:cNvPr>
          <p:cNvSpPr txBox="1"/>
          <p:nvPr/>
        </p:nvSpPr>
        <p:spPr>
          <a:xfrm>
            <a:off x="1624205" y="4831813"/>
            <a:ext cx="9119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3" grpId="0"/>
      <p:bldP spid="2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97632" y="599646"/>
            <a:ext cx="11335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4:</a:t>
            </a:r>
          </a:p>
        </p:txBody>
      </p:sp>
      <p:sp>
        <p:nvSpPr>
          <p:cNvPr id="17" name="TextBox 33">
            <a:extLst>
              <a:ext uri="{FF2B5EF4-FFF2-40B4-BE49-F238E27FC236}">
                <a16:creationId xmlns:a16="http://schemas.microsoft.com/office/drawing/2014/main" id="{A8D21109-633D-0989-19AA-1147B6AE883A}"/>
              </a:ext>
            </a:extLst>
          </p:cNvPr>
          <p:cNvSpPr txBox="1"/>
          <p:nvPr/>
        </p:nvSpPr>
        <p:spPr>
          <a:xfrm>
            <a:off x="980996" y="1336979"/>
            <a:ext cx="10126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kết quả mỗi phép tính sau dưới dạng luỹ thừa của a:</a:t>
            </a:r>
            <a:endParaRPr lang="nl-NL" sz="3200" b="1" dirty="0">
              <a:solidFill>
                <a:srgbClr val="1F4E7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AE378EC-C886-8194-29E9-1FE86F193B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215498"/>
              </p:ext>
            </p:extLst>
          </p:nvPr>
        </p:nvGraphicFramePr>
        <p:xfrm>
          <a:off x="2723118" y="2195724"/>
          <a:ext cx="2071687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634680" progId="Equation.DSMT4">
                  <p:embed/>
                </p:oleObj>
              </mc:Choice>
              <mc:Fallback>
                <p:oleObj name="Equation" r:id="rId2" imgW="914400" imgH="6346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AE378EC-C886-8194-29E9-1FE86F193B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23118" y="2195724"/>
                        <a:ext cx="2071687" cy="1439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3F38DB4B-AC3D-DD83-3A70-F3169FD4A8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508041"/>
              </p:ext>
            </p:extLst>
          </p:nvPr>
        </p:nvGraphicFramePr>
        <p:xfrm>
          <a:off x="2744050" y="4100394"/>
          <a:ext cx="2340304" cy="920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160" imgH="406080" progId="Equation.DSMT4">
                  <p:embed/>
                </p:oleObj>
              </mc:Choice>
              <mc:Fallback>
                <p:oleObj name="Equation" r:id="rId4" imgW="965160" imgH="406080" progId="Equation.DSMT4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id="{3F38DB4B-AC3D-DD83-3A70-F3169FD4A8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4050" y="4100394"/>
                        <a:ext cx="2340304" cy="920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D9DBDC6-2DE7-7FF5-195B-F086DE52CF2E}"/>
              </a:ext>
            </a:extLst>
          </p:cNvPr>
          <p:cNvSpPr txBox="1"/>
          <p:nvPr/>
        </p:nvSpPr>
        <p:spPr>
          <a:xfrm>
            <a:off x="4799997" y="2626905"/>
            <a:ext cx="1051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31B5A895-19DB-4737-C6A2-7A24378E3C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895714"/>
              </p:ext>
            </p:extLst>
          </p:nvPr>
        </p:nvGraphicFramePr>
        <p:xfrm>
          <a:off x="6119813" y="2278063"/>
          <a:ext cx="1485900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400" imgH="393480" progId="Equation.DSMT4">
                  <p:embed/>
                </p:oleObj>
              </mc:Choice>
              <mc:Fallback>
                <p:oleObj name="Equation" r:id="rId6" imgW="482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9813" y="2278063"/>
                        <a:ext cx="1485900" cy="121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B8ACEDA-A122-F732-DF91-410359922016}"/>
              </a:ext>
            </a:extLst>
          </p:cNvPr>
          <p:cNvSpPr txBox="1"/>
          <p:nvPr/>
        </p:nvSpPr>
        <p:spPr>
          <a:xfrm>
            <a:off x="5339041" y="4241263"/>
            <a:ext cx="1051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3A53104F-131C-3618-AB81-690517B08C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435803"/>
              </p:ext>
            </p:extLst>
          </p:nvPr>
        </p:nvGraphicFramePr>
        <p:xfrm>
          <a:off x="6634163" y="4235450"/>
          <a:ext cx="18446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1320" imgH="203040" progId="Equation.DSMT4">
                  <p:embed/>
                </p:oleObj>
              </mc:Choice>
              <mc:Fallback>
                <p:oleObj name="Equation" r:id="rId8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34163" y="4235450"/>
                        <a:ext cx="1844675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3763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-1663435" y="40556"/>
            <a:ext cx="11335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4:</a:t>
            </a:r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2CCFF1E0-CFCE-90BB-4F8C-25423BD80518}"/>
              </a:ext>
            </a:extLst>
          </p:cNvPr>
          <p:cNvSpPr txBox="1"/>
          <p:nvPr/>
        </p:nvSpPr>
        <p:spPr>
          <a:xfrm>
            <a:off x="3233475" y="3063701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 ta có</a:t>
            </a:r>
          </a:p>
        </p:txBody>
      </p:sp>
      <p:sp>
        <p:nvSpPr>
          <p:cNvPr id="15" name="TextBox 33">
            <a:extLst>
              <a:ext uri="{FF2B5EF4-FFF2-40B4-BE49-F238E27FC236}">
                <a16:creationId xmlns:a16="http://schemas.microsoft.com/office/drawing/2014/main" id="{BC3C188B-54FF-D84E-FCEA-74F090D1142B}"/>
              </a:ext>
            </a:extLst>
          </p:cNvPr>
          <p:cNvSpPr txBox="1"/>
          <p:nvPr/>
        </p:nvSpPr>
        <p:spPr>
          <a:xfrm>
            <a:off x="256516" y="3143530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</a:p>
        </p:txBody>
      </p:sp>
      <p:sp>
        <p:nvSpPr>
          <p:cNvPr id="17" name="TextBox 33">
            <a:extLst>
              <a:ext uri="{FF2B5EF4-FFF2-40B4-BE49-F238E27FC236}">
                <a16:creationId xmlns:a16="http://schemas.microsoft.com/office/drawing/2014/main" id="{A8D21109-633D-0989-19AA-1147B6AE883A}"/>
              </a:ext>
            </a:extLst>
          </p:cNvPr>
          <p:cNvSpPr txBox="1"/>
          <p:nvPr/>
        </p:nvSpPr>
        <p:spPr>
          <a:xfrm>
            <a:off x="1049867" y="1404083"/>
            <a:ext cx="3081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HD:   a) Ta có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AE378EC-C886-8194-29E9-1FE86F193B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34806"/>
              </p:ext>
            </p:extLst>
          </p:nvPr>
        </p:nvGraphicFramePr>
        <p:xfrm>
          <a:off x="4409433" y="1376098"/>
          <a:ext cx="4296333" cy="1271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45960" imgH="634680" progId="Equation.DSMT4">
                  <p:embed/>
                </p:oleObj>
              </mc:Choice>
              <mc:Fallback>
                <p:oleObj name="Equation" r:id="rId2" imgW="21459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09433" y="1376098"/>
                        <a:ext cx="4296333" cy="1271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9352509E-D946-C24B-BCB6-6C2A6BE96D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16856"/>
              </p:ext>
            </p:extLst>
          </p:nvPr>
        </p:nvGraphicFramePr>
        <p:xfrm>
          <a:off x="1977423" y="2817188"/>
          <a:ext cx="1256051" cy="1051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60" imgH="457200" progId="Equation.DSMT4">
                  <p:embed/>
                </p:oleObj>
              </mc:Choice>
              <mc:Fallback>
                <p:oleObj name="Equation" r:id="rId4" imgW="545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7423" y="2817188"/>
                        <a:ext cx="1256051" cy="1051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1A72D756-08DD-1384-AFA8-F9B7FD9F73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614771"/>
              </p:ext>
            </p:extLst>
          </p:nvPr>
        </p:nvGraphicFramePr>
        <p:xfrm>
          <a:off x="5404314" y="2826360"/>
          <a:ext cx="2094890" cy="1205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533160" progId="Equation.DSMT4">
                  <p:embed/>
                </p:oleObj>
              </mc:Choice>
              <mc:Fallback>
                <p:oleObj name="Equation" r:id="rId6" imgW="9270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04314" y="2826360"/>
                        <a:ext cx="2094890" cy="1205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33">
            <a:extLst>
              <a:ext uri="{FF2B5EF4-FFF2-40B4-BE49-F238E27FC236}">
                <a16:creationId xmlns:a16="http://schemas.microsoft.com/office/drawing/2014/main" id="{25F79AB2-615B-166D-9A03-83515119BA54}"/>
              </a:ext>
            </a:extLst>
          </p:cNvPr>
          <p:cNvSpPr txBox="1"/>
          <p:nvPr/>
        </p:nvSpPr>
        <p:spPr>
          <a:xfrm>
            <a:off x="1244648" y="4237545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Ta có</a:t>
            </a:r>
          </a:p>
        </p:txBody>
      </p:sp>
      <p:sp>
        <p:nvSpPr>
          <p:cNvPr id="23" name="TextBox 33">
            <a:extLst>
              <a:ext uri="{FF2B5EF4-FFF2-40B4-BE49-F238E27FC236}">
                <a16:creationId xmlns:a16="http://schemas.microsoft.com/office/drawing/2014/main" id="{D0067F51-BF0F-F0F9-4088-11E0C9375A16}"/>
              </a:ext>
            </a:extLst>
          </p:cNvPr>
          <p:cNvSpPr txBox="1"/>
          <p:nvPr/>
        </p:nvSpPr>
        <p:spPr>
          <a:xfrm>
            <a:off x="1217145" y="5109931"/>
            <a:ext cx="370874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err="1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fr-FR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a = -0,2 </a:t>
            </a:r>
            <a:r>
              <a:rPr lang="fr-FR" sz="2800" b="1" dirty="0" err="1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fr-FR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fr-FR" sz="2800" b="1" dirty="0" err="1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endParaRPr lang="en-US" sz="2800" b="1" dirty="0">
              <a:solidFill>
                <a:srgbClr val="1F4E7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3F38DB4B-AC3D-DD83-3A70-F3169FD4A8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758092"/>
              </p:ext>
            </p:extLst>
          </p:nvPr>
        </p:nvGraphicFramePr>
        <p:xfrm>
          <a:off x="3409612" y="4031638"/>
          <a:ext cx="4699168" cy="808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61960" imgH="406080" progId="Equation.DSMT4">
                  <p:embed/>
                </p:oleObj>
              </mc:Choice>
              <mc:Fallback>
                <p:oleObj name="Equation" r:id="rId8" imgW="23619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09612" y="4031638"/>
                        <a:ext cx="4699168" cy="808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id="{DC7918B4-D8E2-568A-CBD9-706DB50B0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924570"/>
              </p:ext>
            </p:extLst>
          </p:nvPr>
        </p:nvGraphicFramePr>
        <p:xfrm>
          <a:off x="5083922" y="5087009"/>
          <a:ext cx="2182191" cy="654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5920" imgH="304560" progId="Equation.DSMT4">
                  <p:embed/>
                </p:oleObj>
              </mc:Choice>
              <mc:Fallback>
                <p:oleObj name="Equation" r:id="rId10" imgW="10159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83922" y="5087009"/>
                        <a:ext cx="2182191" cy="654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ách Tạo Hiệu Ứng Hoạt Hình Trong Slide Powerpoint 2010, 2013, 2016">
            <a:extLst>
              <a:ext uri="{FF2B5EF4-FFF2-40B4-BE49-F238E27FC236}">
                <a16:creationId xmlns:a16="http://schemas.microsoft.com/office/drawing/2014/main" id="{B5C9CC38-A1D0-08E0-BC99-3626BC045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8481" r="1999" b="2310"/>
          <a:stretch>
            <a:fillRect/>
          </a:stretch>
        </p:blipFill>
        <p:spPr bwMode="auto">
          <a:xfrm>
            <a:off x="1544638" y="0"/>
            <a:ext cx="9144000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6131d3148657a26e1bfe386e7ba65811.png">
            <a:extLst>
              <a:ext uri="{FF2B5EF4-FFF2-40B4-BE49-F238E27FC236}">
                <a16:creationId xmlns:a16="http://schemas.microsoft.com/office/drawing/2014/main" id="{64108968-FA07-1562-BE69-82B88F383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588" y="2743200"/>
            <a:ext cx="31765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95B3950A-B2B0-4E0F-E6C3-CC9AC7F8AEA5}"/>
              </a:ext>
            </a:extLst>
          </p:cNvPr>
          <p:cNvSpPr/>
          <p:nvPr/>
        </p:nvSpPr>
        <p:spPr>
          <a:xfrm>
            <a:off x="-2410691" y="0"/>
            <a:ext cx="4337367" cy="267762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</a:p>
        </p:txBody>
      </p:sp>
      <p:pic>
        <p:nvPicPr>
          <p:cNvPr id="7" name="Picture 6" descr="4a28406e86abb27c8f54aaa4fce82474.png">
            <a:hlinkClick r:id="rId5" action="ppaction://hlinksldjump"/>
            <a:extLst>
              <a:ext uri="{FF2B5EF4-FFF2-40B4-BE49-F238E27FC236}">
                <a16:creationId xmlns:a16="http://schemas.microsoft.com/office/drawing/2014/main" id="{9D8B1C60-62B0-2A03-41BA-84CE311C05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4733926"/>
            <a:ext cx="2286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hlinkClick r:id="rId5" action="ppaction://hlinksldjump"/>
            <a:extLst>
              <a:ext uri="{FF2B5EF4-FFF2-40B4-BE49-F238E27FC236}">
                <a16:creationId xmlns:a16="http://schemas.microsoft.com/office/drawing/2014/main" id="{7535BB38-D58A-DBA9-60FE-48B907E80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0600" y="5105401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1F497D"/>
                </a:solidFill>
                <a:cs typeface="Arial" panose="020B0604020202020204" pitchFamily="34" charset="0"/>
              </a:rPr>
              <a:t>PLAY</a:t>
            </a:r>
          </a:p>
        </p:txBody>
      </p:sp>
      <p:pic>
        <p:nvPicPr>
          <p:cNvPr id="6151" name="Picture 8" descr="1.png">
            <a:extLst>
              <a:ext uri="{FF2B5EF4-FFF2-40B4-BE49-F238E27FC236}">
                <a16:creationId xmlns:a16="http://schemas.microsoft.com/office/drawing/2014/main" id="{74E5B49F-952D-E35C-8435-3297881829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57404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and_Castles.mp3">
            <a:hlinkClick r:id="" action="ppaction://media"/>
            <a:extLst>
              <a:ext uri="{FF2B5EF4-FFF2-40B4-BE49-F238E27FC236}">
                <a16:creationId xmlns:a16="http://schemas.microsoft.com/office/drawing/2014/main" id="{0940B3C2-0D46-DBBE-26B3-DD51D83EFF6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72361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0" y="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7375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ách Tạo Hiệu Ứng Hoạt Hình Trong Slide Powerpoint 2010, 2013, 2016">
            <a:extLst>
              <a:ext uri="{FF2B5EF4-FFF2-40B4-BE49-F238E27FC236}">
                <a16:creationId xmlns:a16="http://schemas.microsoft.com/office/drawing/2014/main" id="{B6B5A32C-1286-5AB2-E976-F460FD9EF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8481" r="1999" b="2310"/>
          <a:stretch>
            <a:fillRect/>
          </a:stretch>
        </p:blipFill>
        <p:spPr bwMode="auto">
          <a:xfrm>
            <a:off x="1427161" y="538162"/>
            <a:ext cx="9144000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1.png">
            <a:extLst>
              <a:ext uri="{FF2B5EF4-FFF2-40B4-BE49-F238E27FC236}">
                <a16:creationId xmlns:a16="http://schemas.microsoft.com/office/drawing/2014/main" id="{DCFBD779-B459-3E7E-8792-1324C7FE6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5794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 descr="3f7e749c750b79cbde134e7bcf00a140.png">
            <a:extLst>
              <a:ext uri="{FF2B5EF4-FFF2-40B4-BE49-F238E27FC236}">
                <a16:creationId xmlns:a16="http://schemas.microsoft.com/office/drawing/2014/main" id="{6CD98371-431F-C34B-1A6C-DD26C2B5A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3" y="2472837"/>
            <a:ext cx="5624513" cy="603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 descr="6131d3148657a26e1bfe386e7ba65811.png">
            <a:hlinkClick r:id="rId5" action="ppaction://hlinksldjump"/>
            <a:extLst>
              <a:ext uri="{FF2B5EF4-FFF2-40B4-BE49-F238E27FC236}">
                <a16:creationId xmlns:a16="http://schemas.microsoft.com/office/drawing/2014/main" id="{9254637B-F3DB-2EB9-9F74-2C9BDACF7A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4" y="4086226"/>
            <a:ext cx="20796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80E0DD3-DCA0-DDEE-147B-5124CB4AF582}"/>
              </a:ext>
            </a:extLst>
          </p:cNvPr>
          <p:cNvSpPr/>
          <p:nvPr/>
        </p:nvSpPr>
        <p:spPr>
          <a:xfrm>
            <a:off x="2404914" y="992527"/>
            <a:ext cx="6723211" cy="10259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CD97990F-2261-908C-E42F-4131D44D57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498139"/>
              </p:ext>
            </p:extLst>
          </p:nvPr>
        </p:nvGraphicFramePr>
        <p:xfrm>
          <a:off x="6934200" y="1160463"/>
          <a:ext cx="21939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76240" imgH="304560" progId="Equation.DSMT4">
                  <p:embed/>
                </p:oleObj>
              </mc:Choice>
              <mc:Fallback>
                <p:oleObj name="Equation" r:id="rId7" imgW="8762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34200" y="1160463"/>
                        <a:ext cx="219392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2BAB1870-809E-18C8-C6D8-73A4542558A5}"/>
              </a:ext>
            </a:extLst>
          </p:cNvPr>
          <p:cNvSpPr/>
          <p:nvPr/>
        </p:nvSpPr>
        <p:spPr>
          <a:xfrm>
            <a:off x="3587261" y="2940148"/>
            <a:ext cx="4754880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905</TotalTime>
  <Words>475</Words>
  <Application>Microsoft Office PowerPoint</Application>
  <PresentationFormat>Widescreen</PresentationFormat>
  <Paragraphs>74</Paragraphs>
  <Slides>16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Rockwell</vt:lpstr>
      <vt:lpstr>Tahoma</vt:lpstr>
      <vt:lpstr>Times New Roman</vt:lpstr>
      <vt:lpstr>Office Theme</vt:lpstr>
      <vt:lpstr>1_Office Theme</vt:lpstr>
      <vt:lpstr>Equation</vt:lpstr>
      <vt:lpstr> PHÉP TÍNH  LŨY THỪA VỚI SỐ MŨ TỰ NHIÊN  CỦA MỘT SỐ HỮU TỈ </vt:lpstr>
      <vt:lpstr>? Công thức định nghĩa, tích và thương của hai luỹ thừa cùng cơ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Tran Ha</cp:lastModifiedBy>
  <cp:revision>54</cp:revision>
  <dcterms:created xsi:type="dcterms:W3CDTF">2021-06-07T13:44:30Z</dcterms:created>
  <dcterms:modified xsi:type="dcterms:W3CDTF">2022-06-14T14:49:46Z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