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64" r:id="rId8"/>
    <p:sldId id="320" r:id="rId9"/>
    <p:sldId id="321" r:id="rId10"/>
    <p:sldId id="265" r:id="rId11"/>
    <p:sldId id="266" r:id="rId12"/>
    <p:sldId id="270" r:id="rId13"/>
    <p:sldId id="324" r:id="rId14"/>
    <p:sldId id="2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DFE6"/>
    <a:srgbClr val="A7FDFF"/>
    <a:srgbClr val="0C0D0E"/>
    <a:srgbClr val="15142A"/>
    <a:srgbClr val="FAED3B"/>
    <a:srgbClr val="70AD47"/>
    <a:srgbClr val="1F4E79"/>
    <a:srgbClr val="ED7D31"/>
    <a:srgbClr val="C55A11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6" autoAdjust="0"/>
    <p:restoredTop sz="84954" autoAdjust="0"/>
  </p:normalViewPr>
  <p:slideViewPr>
    <p:cSldViewPr snapToGrid="0">
      <p:cViewPr varScale="1">
        <p:scale>
          <a:sx n="62" d="100"/>
          <a:sy n="62" d="100"/>
        </p:scale>
        <p:origin x="-121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xem bài giảng, vui lòng ấn biểu tượng [PLAY].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chuyển slide, vui lòng ấn nút [TẾP THEO].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tải file nguồn bài giảng,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trình chiếu powerPoint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quý thầy cô chọn vào mục [Tài nguyên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/…/ Tệp/Tải xuống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6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xem bài giảng, vui lòng ấn biểu tượng [PLAY].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chuyển slide, vui lòng ấn nút [TẾP THEO].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tải file nguồn bài giảng,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trình chiếu powerPoint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quý thầy cô chọn vào mục [Tài nguyên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/…/ Tệp/Tải xuống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50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91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=""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png"/><Relationship Id="rId7" Type="http://schemas.openxmlformats.org/officeDocument/2006/relationships/image" Target="../media/image2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9.wmf"/><Relationship Id="rId3" Type="http://schemas.openxmlformats.org/officeDocument/2006/relationships/image" Target="../media/image2.png"/><Relationship Id="rId7" Type="http://schemas.openxmlformats.org/officeDocument/2006/relationships/image" Target="../media/image25.svg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8.wmf"/><Relationship Id="rId5" Type="http://schemas.openxmlformats.org/officeDocument/2006/relationships/image" Target="../media/image3.svg"/><Relationship Id="rId10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2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2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!!2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360" y="2909632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 CỐ TRONG MỘT SỐ TRÒ CHƠI ĐƠN GIẢN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 viên:……………………………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1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8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0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xmlns="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prstClr val="whit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prstClr val="whit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  <a:endParaRPr lang="en-US" sz="2800" dirty="0">
              <a:solidFill>
                <a:prstClr val="white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!!1">
            <a:extLst>
              <a:ext uri="{FF2B5EF4-FFF2-40B4-BE49-F238E27FC236}">
                <a16:creationId xmlns:a16="http://schemas.microsoft.com/office/drawing/2014/main" xmlns="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Đ7-C5-B5 (T2)</a:t>
            </a:r>
            <a:endParaRPr lang="en-US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199" y="4721705"/>
            <a:ext cx="10591801" cy="151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d)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Món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đồ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uống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sữa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lọc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(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hợp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N ={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bút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vở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sữa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kẹo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bánh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nước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lọc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})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3436257"/>
            <a:ext cx="11598561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Món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đồ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ăn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kẹo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bánh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(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>
                <a:solidFill>
                  <a:srgbClr val="0070C0"/>
                </a:solidFill>
                <a:ea typeface="Times New Roman"/>
                <a:cs typeface="Times New Roman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N 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={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bút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vở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sữa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kẹo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bánh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lọc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})</a:t>
            </a:r>
            <a:endParaRPr lang="en-US" sz="2800" b="1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0080" y="593330"/>
            <a:ext cx="542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GIẢI: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2085" y="1606315"/>
            <a:ext cx="937576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Món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đồ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dùng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bút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vở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(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hợp</a:t>
            </a:r>
            <a:endParaRPr lang="en-US" sz="2800" b="1" dirty="0">
              <a:solidFill>
                <a:schemeClr val="accent1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N ={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bút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vở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sữa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kẹo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bánh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lọc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})</a:t>
            </a:r>
            <a:endParaRPr lang="en-US" sz="2800" b="1" dirty="0">
              <a:solidFill>
                <a:schemeClr val="accent1"/>
              </a:solidFill>
              <a:ea typeface="Calibri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9390" y="1042050"/>
            <a:ext cx="6540573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a) N = {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bút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vở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sữa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kẹo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bánh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lọc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}</a:t>
            </a:r>
            <a:endParaRPr lang="en-US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731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6" name="Rectangle 5"/>
          <p:cNvSpPr/>
          <p:nvPr/>
        </p:nvSpPr>
        <p:spPr>
          <a:xfrm>
            <a:off x="777240" y="2051571"/>
            <a:ext cx="1033272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Xem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lại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đã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b="1" dirty="0">
              <a:solidFill>
                <a:schemeClr val="accent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Đọc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trước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6 </a:t>
            </a:r>
            <a:r>
              <a:rPr lang="en-US" sz="2800" b="1" spc="-30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“</a:t>
            </a:r>
            <a:r>
              <a:rPr lang="en-US" sz="2800" b="1" i="1" spc="-30" dirty="0" err="1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Xác</a:t>
            </a:r>
            <a:r>
              <a:rPr lang="en-US" sz="2800" b="1" i="1" spc="-30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suất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ngẫu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nhiên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trò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chơi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đơn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giản</a:t>
            </a:r>
            <a:r>
              <a:rPr lang="en-US" sz="2800" b="1" i="1" spc="-30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”</a:t>
            </a:r>
            <a:endParaRPr lang="en-US" sz="2800" b="1" dirty="0">
              <a:solidFill>
                <a:schemeClr val="accent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raphic 27" descr="Clipboard">
            <a:extLst>
              <a:ext uri="{FF2B5EF4-FFF2-40B4-BE49-F238E27FC236}">
                <a16:creationId xmlns:a16="http://schemas.microsoft.com/office/drawing/2014/main" xmlns="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631394">
            <a:off x="8086710" y="3829247"/>
            <a:ext cx="2532753" cy="2532753"/>
          </a:xfrm>
          <a:prstGeom prst="rect">
            <a:avLst/>
          </a:prstGeom>
        </p:spPr>
      </p:pic>
      <p:sp>
        <p:nvSpPr>
          <p:cNvPr id="37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8" name="Graphic 31" descr="Pencil">
            <a:extLst>
              <a:ext uri="{FF2B5EF4-FFF2-40B4-BE49-F238E27FC236}">
                <a16:creationId xmlns:a16="http://schemas.microsoft.com/office/drawing/2014/main" xmlns="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353086" y="4046623"/>
            <a:ext cx="1488402" cy="1488402"/>
          </a:xfrm>
          <a:prstGeom prst="rect">
            <a:avLst/>
          </a:prstGeom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8" y="868680"/>
            <a:ext cx="11854008" cy="292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27" descr="Clipboard">
            <a:extLst>
              <a:ext uri="{FF2B5EF4-FFF2-40B4-BE49-F238E27FC236}">
                <a16:creationId xmlns:a16="http://schemas.microsoft.com/office/drawing/2014/main" xmlns="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631394">
            <a:off x="9321152" y="3327378"/>
            <a:ext cx="2532753" cy="2532753"/>
          </a:xfrm>
          <a:prstGeom prst="rect">
            <a:avLst/>
          </a:prstGeom>
        </p:spPr>
      </p:pic>
      <p:sp>
        <p:nvSpPr>
          <p:cNvPr id="14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494439" y="0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15" name="Graphic 31" descr="Pencil">
            <a:extLst>
              <a:ext uri="{FF2B5EF4-FFF2-40B4-BE49-F238E27FC236}">
                <a16:creationId xmlns:a16="http://schemas.microsoft.com/office/drawing/2014/main" xmlns="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0829448" y="3117394"/>
            <a:ext cx="1488402" cy="148840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49700" y="3648235"/>
            <a:ext cx="918972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sz="2800" b="1" dirty="0" err="1" smtClean="0">
                <a:solidFill>
                  <a:srgbClr val="1F4E79"/>
                </a:solidFill>
                <a:latin typeface="Times New Roman"/>
                <a:ea typeface="Calibri"/>
              </a:rPr>
              <a:t>Có</a:t>
            </a: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sáu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kết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quả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thuận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lợi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cho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biến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cố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"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tự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nhiên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được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viết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là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bình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phương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của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một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tự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nhiên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"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là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16,25,36,49,64,81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(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lấy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ra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từ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tập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 smtClean="0">
                <a:solidFill>
                  <a:srgbClr val="1F4E79"/>
                </a:solidFill>
                <a:latin typeface="Times New Roman"/>
                <a:ea typeface="Calibri"/>
              </a:rPr>
              <a:t>hợp</a:t>
            </a: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Calibri"/>
              </a:rPr>
              <a:t>                            ) </a:t>
            </a:r>
            <a:endParaRPr lang="en-US" sz="2800" b="1" dirty="0">
              <a:solidFill>
                <a:srgbClr val="1F4E79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8806" y="41420"/>
            <a:ext cx="227818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3 SGK/29</a:t>
            </a:r>
            <a:endParaRPr lang="en-US" sz="2800" dirty="0"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923199"/>
            <a:ext cx="10866120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a</a:t>
            </a: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) </a:t>
            </a:r>
            <a:endParaRPr lang="en-US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9700" y="1956487"/>
            <a:ext cx="96400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sz="2800" b="1" dirty="0" err="1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mười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tự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nhiên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viết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chia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hết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9"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18,27,36, 45,54,63,72,81,90,99. 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                          ). </a:t>
            </a:r>
            <a:endParaRPr lang="en-US" sz="2800" b="1" dirty="0">
              <a:solidFill>
                <a:srgbClr val="1F4E79"/>
              </a:solidFill>
              <a:ea typeface="Calibri"/>
              <a:cs typeface="Times New Roman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690649"/>
              </p:ext>
            </p:extLst>
          </p:nvPr>
        </p:nvGraphicFramePr>
        <p:xfrm>
          <a:off x="1009650" y="997033"/>
          <a:ext cx="2400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8" imgW="2400120" imgH="482400" progId="Equation.DSMT4">
                  <p:embed/>
                </p:oleObj>
              </mc:Choice>
              <mc:Fallback>
                <p:oleObj name="Equation" r:id="rId8" imgW="2400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09650" y="997033"/>
                        <a:ext cx="24003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611170"/>
              </p:ext>
            </p:extLst>
          </p:nvPr>
        </p:nvGraphicFramePr>
        <p:xfrm>
          <a:off x="3292475" y="2911793"/>
          <a:ext cx="2374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0" imgW="2374560" imgH="482400" progId="Equation.DSMT4">
                  <p:embed/>
                </p:oleObj>
              </mc:Choice>
              <mc:Fallback>
                <p:oleObj name="Equation" r:id="rId10" imgW="2374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92475" y="2911793"/>
                        <a:ext cx="23749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17830"/>
              </p:ext>
            </p:extLst>
          </p:nvPr>
        </p:nvGraphicFramePr>
        <p:xfrm>
          <a:off x="5890260" y="4744529"/>
          <a:ext cx="2374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2" imgW="2374560" imgH="482400" progId="Equation.DSMT4">
                  <p:embed/>
                </p:oleObj>
              </mc:Choice>
              <mc:Fallback>
                <p:oleObj name="Equation" r:id="rId12" imgW="23745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0260" y="4744529"/>
                        <a:ext cx="23749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raphic 27" descr="Clipboard">
            <a:extLst>
              <a:ext uri="{FF2B5EF4-FFF2-40B4-BE49-F238E27FC236}">
                <a16:creationId xmlns:a16="http://schemas.microsoft.com/office/drawing/2014/main" xmlns="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631394">
            <a:off x="6212189" y="4377886"/>
            <a:ext cx="2532753" cy="2532753"/>
          </a:xfrm>
          <a:prstGeom prst="rect">
            <a:avLst/>
          </a:prstGeom>
        </p:spPr>
      </p:pic>
      <p:sp>
        <p:nvSpPr>
          <p:cNvPr id="39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40" name="Graphic 31" descr="Pencil">
            <a:extLst>
              <a:ext uri="{FF2B5EF4-FFF2-40B4-BE49-F238E27FC236}">
                <a16:creationId xmlns:a16="http://schemas.microsoft.com/office/drawing/2014/main" xmlns="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478566" y="4534303"/>
            <a:ext cx="1488402" cy="1488402"/>
          </a:xfrm>
          <a:prstGeom prst="rect">
            <a:avLst/>
          </a:prstGeom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" y="681989"/>
            <a:ext cx="10835640" cy="368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474706" y="-6092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sp>
        <p:nvSpPr>
          <p:cNvPr id="375" name="Rectangle 374"/>
          <p:cNvSpPr/>
          <p:nvPr/>
        </p:nvSpPr>
        <p:spPr>
          <a:xfrm>
            <a:off x="148806" y="3744125"/>
            <a:ext cx="11094720" cy="1547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ó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năm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Học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sinh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chọn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học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sinh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nam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"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là</a:t>
            </a:r>
            <a:r>
              <a:rPr lang="en-US" sz="2800" b="1" dirty="0">
                <a:solidFill>
                  <a:srgbClr val="C55A11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Bình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Dũng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Hùng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Huy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Việt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.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(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lấy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từ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hợp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: P= {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Ánh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Châu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Hương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Hoa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Ngân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Bình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Dũng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Hùng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Huy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Việt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}). 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6" name="Rectangle 375"/>
          <p:cNvSpPr/>
          <p:nvPr/>
        </p:nvSpPr>
        <p:spPr>
          <a:xfrm>
            <a:off x="148806" y="1181225"/>
            <a:ext cx="12192000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a)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P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= {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Ánh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Châu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Hương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Hoa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Ngân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Bình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Dũng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Hùng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Huy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}.</a:t>
            </a:r>
            <a:endParaRPr lang="en-US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377" name="Rectangle 376"/>
          <p:cNvSpPr/>
          <p:nvPr/>
        </p:nvSpPr>
        <p:spPr>
          <a:xfrm>
            <a:off x="148806" y="1946069"/>
            <a:ext cx="12192000" cy="1547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năm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nữ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Ánh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Châu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Hương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Hoa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Ngân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: P= {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Ánh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Châu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Hương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Hoa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Ngân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Bình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Dũng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Hùng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Huy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}).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378" name="Rectangle 377"/>
          <p:cNvSpPr/>
          <p:nvPr/>
        </p:nvSpPr>
        <p:spPr>
          <a:xfrm>
            <a:off x="148806" y="99359"/>
            <a:ext cx="2278188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4 SGK/29</a:t>
            </a:r>
            <a:endParaRPr lang="en-US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5314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" grpId="0"/>
      <p:bldP spid="376" grpId="0"/>
      <p:bldP spid="377" grpId="0"/>
      <p:bldP spid="3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raphic 27" descr="Clipboard">
            <a:extLst>
              <a:ext uri="{FF2B5EF4-FFF2-40B4-BE49-F238E27FC236}">
                <a16:creationId xmlns:a16="http://schemas.microsoft.com/office/drawing/2014/main" xmlns="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631394">
            <a:off x="9563070" y="758575"/>
            <a:ext cx="2532753" cy="2532753"/>
          </a:xfrm>
          <a:prstGeom prst="rect">
            <a:avLst/>
          </a:prstGeom>
        </p:spPr>
      </p:pic>
      <p:sp>
        <p:nvSpPr>
          <p:cNvPr id="19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193" name="Graphic 31" descr="Pencil">
            <a:extLst>
              <a:ext uri="{FF2B5EF4-FFF2-40B4-BE49-F238E27FC236}">
                <a16:creationId xmlns:a16="http://schemas.microsoft.com/office/drawing/2014/main" xmlns="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0817406" y="754783"/>
            <a:ext cx="1488402" cy="1488402"/>
          </a:xfrm>
          <a:prstGeom prst="rect">
            <a:avLst/>
          </a:prstGeom>
        </p:spPr>
      </p:pic>
      <p:pic>
        <p:nvPicPr>
          <p:cNvPr id="19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" y="1036638"/>
            <a:ext cx="9656499" cy="4988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338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474706" y="48776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0" y="56798"/>
            <a:ext cx="227818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5 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SGK/29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74318" y="615342"/>
            <a:ext cx="11719562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a)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G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= {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Nam,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Ấn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Ai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Brasil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Canada,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Tây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Ban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Nha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Đức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Nam Phi}.</a:t>
            </a:r>
            <a:endParaRPr lang="en-US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6140" y="1988276"/>
            <a:ext cx="1144524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sz="2800" b="1" dirty="0" err="1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đến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Châu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Á"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Nam,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Ấn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: G = {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Nam,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Ấn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Ai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Cập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Brasil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Canada,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Tây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Ban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Nha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Đức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Pháp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Nam Phi}). </a:t>
            </a:r>
            <a:endParaRPr lang="en-US" sz="2800" b="1" dirty="0">
              <a:solidFill>
                <a:srgbClr val="1F4E79"/>
              </a:solidFill>
              <a:ea typeface="Calibri"/>
              <a:cs typeface="Times New Roman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36140" y="3704330"/>
            <a:ext cx="11881539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sz="2800" b="1" dirty="0" err="1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ba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đến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Châu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Âu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Tây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Ban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Nha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Đức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: G = {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Nam,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Ấn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Ai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Cập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Brasil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Canada,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Tây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Ban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Nha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Đức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Pháp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Nam Phi}). </a:t>
            </a:r>
            <a:endParaRPr lang="en-US" sz="2800" b="1" dirty="0" smtClean="0">
              <a:solidFill>
                <a:srgbClr val="1F4E79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/>
      <p:bldP spid="168" grpId="0"/>
      <p:bldP spid="170" grpId="0"/>
      <p:bldP spid="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474706" y="33536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56798"/>
            <a:ext cx="227818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5 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SGK/29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139" y="1519428"/>
            <a:ext cx="10860459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d)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Châu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Mỹ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Brasil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Canada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: G = {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Nam,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Ấn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Ai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Brasil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Canada,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Tây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Ban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Nha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Đức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Pháp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Nam Phi}).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0110"/>
            <a:ext cx="11101387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6138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sp>
        <p:nvSpPr>
          <p:cNvPr id="8" name="Rectangle 7"/>
          <p:cNvSpPr/>
          <p:nvPr/>
        </p:nvSpPr>
        <p:spPr>
          <a:xfrm>
            <a:off x="502920" y="593330"/>
            <a:ext cx="111252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giờ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hoạt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lớp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7b,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cô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giáo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tổ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chức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chơi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trò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chơi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bạn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nào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giành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chiến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thắng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sẽ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cơ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hội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bốc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thăm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hộp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bí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mật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hộp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gồm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bút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vở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sữa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kẹo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bánh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lọc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ghi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thẻ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thẻ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ghi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món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667744"/>
            <a:ext cx="11414760" cy="4045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a)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Viết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N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gồm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xảy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đối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món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chọn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Xét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Món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đồ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dùng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".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Nêu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c)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Xét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Món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đồ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ăn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".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Nêu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d)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Xét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Món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đồ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uống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".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Nêu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51903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00"/>
        </a:solidFill>
        <a:ln w="76200"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a:spPr>
      <a:bodyPr rtlCol="0" anchor="ctr"/>
      <a:lstStyle>
        <a:defPPr algn="ctr">
          <a:defRPr sz="3300" b="1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096A91-93C8-4C7A-BF68-944591874A6D}">
  <ds:schemaRefs>
    <ds:schemaRef ds:uri="16c05727-aa75-4e4a-9b5f-8a80a1165891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2202</TotalTime>
  <Words>970</Words>
  <Application>Microsoft Office PowerPoint</Application>
  <PresentationFormat>Custom</PresentationFormat>
  <Paragraphs>54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 BIẾN CỐ TRONG MỘT SỐ TRÒ CHƠI ĐƠN GIẢN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86</cp:revision>
  <dcterms:created xsi:type="dcterms:W3CDTF">2021-06-07T13:44:30Z</dcterms:created>
  <dcterms:modified xsi:type="dcterms:W3CDTF">2022-07-29T08:46:43Z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