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83" r:id="rId13"/>
    <p:sldId id="269" r:id="rId14"/>
    <p:sldId id="270" r:id="rId15"/>
    <p:sldId id="271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15142A"/>
    <a:srgbClr val="FAED3B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59" d="100"/>
          <a:sy n="59" d="100"/>
        </p:scale>
        <p:origin x="103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2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2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LÀM TRÒN VÀ ƯỚC LƯỢNG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lgerian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Đ7-C..-T…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4205" y="284205"/>
            <a:ext cx="1121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784" y="1383958"/>
            <a:ext cx="4089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97403" y="1322173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49624" y="1359244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8282" y="2026509"/>
            <a:ext cx="1078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0129" y="2644345"/>
            <a:ext cx="785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a) (-28,29) + (-11,91) 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8633" y="3204519"/>
            <a:ext cx="6574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12 – 2 = 10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7657" y="3735860"/>
            <a:ext cx="773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30.(-30) = -900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7873351" y="3344218"/>
            <a:ext cx="2532753" cy="2532753"/>
          </a:xfrm>
          <a:prstGeom prst="rect">
            <a:avLst/>
          </a:prstGeom>
        </p:spPr>
      </p:pic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1180" y="3939943"/>
            <a:ext cx="1488402" cy="14884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313" y="273331"/>
            <a:ext cx="11380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5415" y="1198605"/>
            <a:ext cx="3898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39512" y="1223320"/>
            <a:ext cx="3422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43,91 – 4,49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5415" y="4610594"/>
            <a:ext cx="7549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60,49.(-19,51)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60.(-20) = -1200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205" y="1791729"/>
            <a:ext cx="11318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822" y="3278659"/>
            <a:ext cx="742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313" y="3970638"/>
            <a:ext cx="7335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43,91 – 4,49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≈ 44 – 4 = 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7665" y="1227438"/>
            <a:ext cx="4213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60,49.(-19,51)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6481" y="271847"/>
            <a:ext cx="112693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5(SGK).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299 792 458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300 000 000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628" y="2063578"/>
            <a:ext cx="110222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299 792 458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vậntốc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300 000 000 m/s.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543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itchFamily="34" charset="0"/>
                <a:cs typeface="Arial" pitchFamily="34" charset="0"/>
              </a:rPr>
              <a:t>HOẠT ĐỘNG VẬN DỤNG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632" y="1334530"/>
            <a:ext cx="9860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12735 599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205" y="2088292"/>
            <a:ext cx="920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-4,3456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0,005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274" y="2829697"/>
            <a:ext cx="1187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2486" y="3806426"/>
            <a:ext cx="250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6121 + 99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23965" y="3887272"/>
            <a:ext cx="3966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(-922,11) – (-59,38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67135" y="3922631"/>
            <a:ext cx="432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(-591).8314</a:t>
            </a:r>
          </a:p>
        </p:txBody>
      </p:sp>
    </p:spTree>
    <p:extLst>
      <p:ext uri="{BB962C8B-B14F-4D97-AF65-F5344CB8AC3E}">
        <p14:creationId xmlns:p14="http://schemas.microsoft.com/office/powerpoint/2010/main" val="317547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5116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83" y="836944"/>
            <a:ext cx="11092435" cy="903267"/>
          </a:xfrm>
        </p:spPr>
        <p:txBody>
          <a:bodyPr>
            <a:normAutofit fontScale="90000"/>
          </a:bodyPr>
          <a:lstStyle/>
          <a:p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Kích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tivi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kích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chéo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màn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chéo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1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32 inch.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60686" y="2002575"/>
            <a:ext cx="6831365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Hãy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chéo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vi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cm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 0,05 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1inch 2,54 cm </a:t>
            </a:r>
          </a:p>
          <a:p>
            <a:pPr marL="0" indent="0">
              <a:buNone/>
            </a:pPr>
            <a:endParaRPr 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CC79972-FF38-4665-82E6-9C18B2DBFC65}"/>
              </a:ext>
            </a:extLst>
          </p:cNvPr>
          <p:cNvSpPr txBox="1">
            <a:spLocks/>
          </p:cNvSpPr>
          <p:nvPr/>
        </p:nvSpPr>
        <p:spPr>
          <a:xfrm>
            <a:off x="0" y="3768261"/>
            <a:ext cx="11366293" cy="22715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kích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thước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mắt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nét</a:t>
            </a:r>
            <a:r>
              <a:rPr lang="en-US" dirty="0">
                <a:latin typeface="Arial" pitchFamily="34" charset="0"/>
                <a:cs typeface="Arial" pitchFamily="34" charset="0"/>
              </a:rPr>
              <a:t> ).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tivi</a:t>
            </a:r>
            <a:r>
              <a:rPr lang="en-US" dirty="0">
                <a:latin typeface="Arial" pitchFamily="34" charset="0"/>
                <a:cs typeface="Arial" pitchFamily="34" charset="0"/>
              </a:rPr>
              <a:t> 32 inch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ngồi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màn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dirty="0">
                <a:latin typeface="Arial" pitchFamily="34" charset="0"/>
                <a:cs typeface="Arial" pitchFamily="34" charset="0"/>
              </a:rPr>
              <a:t>  0,05)</a:t>
            </a: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0686" y="70348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samsung-led-tv-46-ua46f5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160" y="1454380"/>
            <a:ext cx="4411840" cy="283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43" y="3429000"/>
            <a:ext cx="2310318" cy="276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315453" y="1179403"/>
            <a:ext cx="101484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chéo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4" y="3218529"/>
            <a:ext cx="6891245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MỞ ĐẦU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3700" y="3073400"/>
            <a:ext cx="86106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Ta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901825" y="3141663"/>
          <a:ext cx="61737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4" imgW="6159240" imgH="520560" progId="Equation.DSMT4">
                  <p:embed/>
                </p:oleObj>
              </mc:Choice>
              <mc:Fallback>
                <p:oleObj name="Equation" r:id="rId4" imgW="6159240" imgH="520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141663"/>
                        <a:ext cx="617378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835150" y="3548062"/>
          <a:ext cx="6311900" cy="52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6" imgW="6311880" imgH="520560" progId="Equation.DSMT4">
                  <p:embed/>
                </p:oleObj>
              </mc:Choice>
              <mc:Fallback>
                <p:oleObj name="Equation" r:id="rId6" imgW="631188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548062"/>
                        <a:ext cx="6311900" cy="527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 descr="samsung-led-tv-46-ua46f500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1200" y="0"/>
            <a:ext cx="4522058" cy="2903161"/>
          </a:xfrm>
          <a:prstGeom prst="rect">
            <a:avLst/>
          </a:prstGeom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41350" y="2193925"/>
          <a:ext cx="4165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9" imgW="4165560" imgH="520560" progId="Equation.DSMT4">
                  <p:embed/>
                </p:oleObj>
              </mc:Choice>
              <mc:Fallback>
                <p:oleObj name="Equation" r:id="rId9" imgW="416556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193925"/>
                        <a:ext cx="41656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2300" y="4076700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Ti vi 32 inch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ngồi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1,6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2,4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mét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lí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15" y="157087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33700" y="3302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2.27(8); 			b) 3.141592653...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97200" y="1663700"/>
            <a:ext cx="848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hữu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086904"/>
            <a:ext cx="13222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2,27(8) = 2,27888....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8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8 &gt;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2,27(8) = 2,27888... 2,28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4153536"/>
            <a:ext cx="12155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&lt;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3,141592653... 3,14.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639164" y="4927408"/>
            <a:ext cx="107527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Chú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ý: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rằng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2,27(8)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2,28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0,005;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3,141592653...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3,14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0,005.</a:t>
            </a:r>
            <a:endParaRPr lang="en-US" sz="2800" b="1" i="1" dirty="0">
              <a:solidFill>
                <a:srgbClr val="FF0000"/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8800" y="317500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08" y="770187"/>
            <a:ext cx="8481291" cy="12491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711200" y="2082800"/>
            <a:ext cx="9516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BC.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500" y="27559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So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811" y="3390899"/>
            <a:ext cx="11856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tỏ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480" y="348936"/>
            <a:ext cx="3258005" cy="290553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444883" y="3218531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408473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316775"/>
            <a:ext cx="7111999" cy="142675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4064000" y="203267"/>
            <a:ext cx="9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4700" y="1841500"/>
            <a:ext cx="671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BC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2100" y="2794000"/>
            <a:ext cx="7277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&lt; 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1800" y="3429000"/>
            <a:ext cx="11397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Do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AM &lt;</a:t>
            </a:r>
            <a:r>
              <a:rPr lang="de-DE" sz="2800" i="1" dirty="0">
                <a:latin typeface="Arial" pitchFamily="34" charset="0"/>
                <a:cs typeface="Arial" pitchFamily="34" charset="0"/>
              </a:rPr>
              <a:t>AB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0,5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0,5.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253999" y="4406231"/>
            <a:ext cx="111252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Chú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ý: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gắng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càng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khó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Tuy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i="1" dirty="0">
              <a:solidFill>
                <a:srgbClr val="FF0000"/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33600" y="152400"/>
            <a:ext cx="524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0000" y="622300"/>
            <a:ext cx="998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a) 6,29 + 3,74; 		b) 89.52; 		c) 19,87.30,106.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3600" y="1879600"/>
            <a:ext cx="10299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/>
            <a:r>
              <a:rPr lang="en-US" sz="2800" dirty="0">
                <a:latin typeface="Arial" pitchFamily="34" charset="0"/>
                <a:cs typeface="Arial" pitchFamily="34" charset="0"/>
              </a:rPr>
              <a:t>    6,29 ≈ 6,3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 .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92200" y="3149600"/>
            <a:ext cx="749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6,29 + 3,74 ≈ 6,3 + 3,7 = 10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9300" y="4013200"/>
            <a:ext cx="890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thừa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89 ≈ 90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51200" y="2717800"/>
            <a:ext cx="347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3,74 ≈ 3,7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3600" y="4492912"/>
            <a:ext cx="994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89.52 ≈ 90.50 = 4500  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214" y="5023212"/>
            <a:ext cx="989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c) Làm tròn đến hàng đơn vị của mỗi thừa số: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27364" y="5000085"/>
            <a:ext cx="519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19,87 ≈ 20</a:t>
            </a:r>
            <a:r>
              <a:rPr lang="en-US" sz="2800">
                <a:latin typeface="Arial" pitchFamily="34" charset="0"/>
                <a:cs typeface="Arial" pitchFamily="34" charset="0"/>
              </a:rPr>
              <a:t>; 30,106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≈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9299" y="5480929"/>
            <a:ext cx="6973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623050" y="5486400"/>
            <a:ext cx="605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19,78.30,106 ≈ 20.30 = 600 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1" grpId="0"/>
      <p:bldP spid="24" grpId="0"/>
      <p:bldP spid="27" grpId="0"/>
      <p:bldP spid="28" grpId="0"/>
      <p:bldP spid="32" grpId="0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375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LUYỆN TẬP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20778" y="518983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3.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	b) 11,91 – 2,49	c) 30,09 .(-29,87)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4205" y="4028302"/>
            <a:ext cx="11219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3070" y="4942703"/>
            <a:ext cx="3959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(-11,91)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74981" y="4917989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528349" y="4868562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0206" y="1767017"/>
            <a:ext cx="127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4919" y="2298357"/>
            <a:ext cx="538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 ≈ 18 + 12 = 30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33136" y="2940908"/>
            <a:ext cx="5128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b) 11,91 – 2,49 ≈  12 – 2 = 10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8993" y="3435179"/>
            <a:ext cx="8476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c) 30,09 .(-29,87) ≈ 30.(-30) = -900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-33413" y="5461687"/>
            <a:ext cx="1218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0" grpId="0"/>
      <p:bldP spid="24" grpId="0"/>
      <p:bldP spid="28" grpId="0"/>
      <p:bldP spid="33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LUYỆN TẬP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96065" y="172994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3.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	b) 11,91 – 2,49	c) 30,09 .(-29,87)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6475" y="3727936"/>
            <a:ext cx="11406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tập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4.(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SGK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tắc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280" y="4720282"/>
            <a:ext cx="3980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(-28,29) + (-11,91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10669" y="4764285"/>
            <a:ext cx="297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b) 11,91 – 2,49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36476" y="4747606"/>
            <a:ext cx="414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c) 30,09.(-29,87)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8422" y="1556952"/>
            <a:ext cx="127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45492" y="2038865"/>
            <a:ext cx="5387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a) 18,25 + 11,98 ≈ 18 + 12 = 30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08422" y="2619632"/>
            <a:ext cx="5128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b) 11,91 – 2,49 ≈  12 – 2 = 10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6064" y="3175687"/>
            <a:ext cx="736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c) 30,09 .(-29,87) ≈ 30.(-30) = -900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2422" y="5338119"/>
            <a:ext cx="1078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415" y="5906529"/>
            <a:ext cx="7858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(-28,29) + (-11,91) ≈ (-28) + (-12) = -40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/>
      <p:bldP spid="28" grpId="0"/>
      <p:bldP spid="34" grpId="0"/>
      <p:bldP spid="35" grpId="0"/>
      <p:bldP spid="36" grpId="0"/>
      <p:bldP spid="37" grpId="0"/>
      <p:bldP spid="37" grpId="1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604</TotalTime>
  <Words>1403</Words>
  <Application>Microsoft Office PowerPoint</Application>
  <PresentationFormat>Widescreen</PresentationFormat>
  <Paragraphs>119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LÀM TRÒN VÀ ƯỚC LƯỢNG</vt:lpstr>
      <vt:lpstr>Bài toán 1: Kích thước của tivi là kích thước được đo theo độ dài đường chéo của màn hình. Một chiếc ti có đường chéo dài 32 inch.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Quoc Ngu</cp:lastModifiedBy>
  <cp:revision>47</cp:revision>
  <dcterms:created xsi:type="dcterms:W3CDTF">2021-06-07T13:44:30Z</dcterms:created>
  <dcterms:modified xsi:type="dcterms:W3CDTF">2022-07-31T14:37:49Z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