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0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4" r:id="rId19"/>
  </p:sldIdLst>
  <p:sldSz cx="18288000" cy="10287000"/>
  <p:notesSz cx="6858000" cy="9144000"/>
  <p:embeddedFontLst>
    <p:embeddedFont>
      <p:font typeface="Cambria Math" panose="02040503050406030204" pitchFamily="18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DB5"/>
    <a:srgbClr val="E7A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44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42.svg"/><Relationship Id="rId7" Type="http://schemas.openxmlformats.org/officeDocument/2006/relationships/image" Target="../media/image44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6.svg"/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20.svg"/><Relationship Id="rId5" Type="http://schemas.openxmlformats.org/officeDocument/2006/relationships/image" Target="../media/image8.sv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6.svg"/><Relationship Id="rId7" Type="http://schemas.openxmlformats.org/officeDocument/2006/relationships/image" Target="../media/image2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8.svg"/><Relationship Id="rId7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6.svg"/><Relationship Id="rId10" Type="http://schemas.openxmlformats.org/officeDocument/2006/relationships/image" Target="../media/image102.png"/><Relationship Id="rId4" Type="http://schemas.openxmlformats.org/officeDocument/2006/relationships/image" Target="../media/image5.png"/><Relationship Id="rId9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5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44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svg"/><Relationship Id="rId7" Type="http://schemas.openxmlformats.org/officeDocument/2006/relationships/image" Target="../media/image2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84.png"/><Relationship Id="rId5" Type="http://schemas.openxmlformats.org/officeDocument/2006/relationships/image" Target="../media/image22.svg"/><Relationship Id="rId10" Type="http://schemas.openxmlformats.org/officeDocument/2006/relationships/image" Target="../media/image83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86.png"/><Relationship Id="rId5" Type="http://schemas.openxmlformats.org/officeDocument/2006/relationships/image" Target="../media/image12.svg"/><Relationship Id="rId10" Type="http://schemas.openxmlformats.org/officeDocument/2006/relationships/image" Target="../media/image85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8.svg"/><Relationship Id="rId7" Type="http://schemas.openxmlformats.org/officeDocument/2006/relationships/image" Target="../media/image30.svg"/><Relationship Id="rId12" Type="http://schemas.openxmlformats.org/officeDocument/2006/relationships/image" Target="../media/image8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88.png"/><Relationship Id="rId5" Type="http://schemas.openxmlformats.org/officeDocument/2006/relationships/image" Target="../media/image6.svg"/><Relationship Id="rId10" Type="http://schemas.openxmlformats.org/officeDocument/2006/relationships/image" Target="../media/image87.png"/><Relationship Id="rId4" Type="http://schemas.openxmlformats.org/officeDocument/2006/relationships/image" Target="../media/image5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9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12.svg"/><Relationship Id="rId7" Type="http://schemas.openxmlformats.org/officeDocument/2006/relationships/image" Target="../media/image3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35.svg"/><Relationship Id="rId7" Type="http://schemas.openxmlformats.org/officeDocument/2006/relationships/image" Target="../media/image8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41847E0-51F9-587F-2DA8-89112D9B32E4}"/>
              </a:ext>
            </a:extLst>
          </p:cNvPr>
          <p:cNvSpPr txBox="1"/>
          <p:nvPr/>
        </p:nvSpPr>
        <p:spPr>
          <a:xfrm>
            <a:off x="3086100" y="3209009"/>
            <a:ext cx="12115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846771-1322-14AF-D918-A53A8E9FC927}"/>
              </a:ext>
            </a:extLst>
          </p:cNvPr>
          <p:cNvSpPr txBox="1"/>
          <p:nvPr/>
        </p:nvSpPr>
        <p:spPr>
          <a:xfrm>
            <a:off x="1371600" y="2846044"/>
            <a:ext cx="7315200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 (SGK – tr.63)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148" name="Picture 4" descr="Máy làm cốc nhựa ly nhựa dùng 1 lần">
            <a:extLst>
              <a:ext uri="{FF2B5EF4-FFF2-40B4-BE49-F238E27FC236}">
                <a16:creationId xmlns:a16="http://schemas.microsoft.com/office/drawing/2014/main" id="{6BC5FC93-AA7E-DF0D-D4AC-CEC9D9238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62" y="1962150"/>
            <a:ext cx="7620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7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60735" y="2225338"/>
            <a:ext cx="14422265" cy="6346228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83000" y="6438900"/>
            <a:ext cx="2567425" cy="3955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2463A36-D060-1CFB-8C78-D2EF6C12EB1B}"/>
                  </a:ext>
                </a:extLst>
              </p:cNvPr>
              <p:cNvSpPr txBox="1"/>
              <p:nvPr/>
            </p:nvSpPr>
            <p:spPr>
              <a:xfrm>
                <a:off x="2354965" y="2532026"/>
                <a:ext cx="13633805" cy="5732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thời gian làm xong 45 sản phẩm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(phút,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thời gian làm và số sản phẩm làm được là hai đại lượng tỉ lệ thuận nên ta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12.45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=20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45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phẩm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20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2463A36-D060-1CFB-8C78-D2EF6C12E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65" y="2532026"/>
                <a:ext cx="13633805" cy="5732851"/>
              </a:xfrm>
              <a:prstGeom prst="rect">
                <a:avLst/>
              </a:prstGeom>
              <a:blipFill>
                <a:blip r:embed="rId8"/>
                <a:stretch>
                  <a:fillRect l="-1565" r="-1609" b="-3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FD9511B-911A-1318-20F0-B843BB37F90D}"/>
              </a:ext>
            </a:extLst>
          </p:cNvPr>
          <p:cNvSpPr txBox="1"/>
          <p:nvPr/>
        </p:nvSpPr>
        <p:spPr>
          <a:xfrm>
            <a:off x="7467600" y="128978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5943836" y="-698772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43000" y="-548287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FCD252-3EE2-0454-AAA3-CB0515DDAF08}"/>
                  </a:ext>
                </a:extLst>
              </p:cNvPr>
              <p:cNvSpPr txBox="1"/>
              <p:nvPr/>
            </p:nvSpPr>
            <p:spPr>
              <a:xfrm>
                <a:off x="1371600" y="1214367"/>
                <a:ext cx="15556924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5 (SGK – tr.63)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ki-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-gam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FCD252-3EE2-0454-AAA3-CB0515DDA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214367"/>
                <a:ext cx="15556924" cy="4594912"/>
              </a:xfrm>
              <a:prstGeom prst="rect">
                <a:avLst/>
              </a:prstGeom>
              <a:blipFill>
                <a:blip r:embed="rId6"/>
                <a:stretch>
                  <a:fillRect l="-1371" r="-1371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>
            <a:extLst>
              <a:ext uri="{FF2B5EF4-FFF2-40B4-BE49-F238E27FC236}">
                <a16:creationId xmlns:a16="http://schemas.microsoft.com/office/drawing/2014/main" id="{CB638967-189E-2324-F593-388DD235A2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2" b="9683"/>
          <a:stretch/>
        </p:blipFill>
        <p:spPr>
          <a:xfrm>
            <a:off x="926798" y="6119666"/>
            <a:ext cx="16299845" cy="37116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21784">
            <a:off x="-2783180" y="7052653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98830" y="4000500"/>
            <a:ext cx="2930614" cy="449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6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0446"/>
            <a:ext cx="16230600" cy="10066108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36702" y="121194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51151" y="6741243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2740661" y="-1644725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022429" y="7505700"/>
            <a:ext cx="4044858" cy="241956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9F8461-DECB-87FB-EC3C-4E99E9A520A1}"/>
              </a:ext>
            </a:extLst>
          </p:cNvPr>
          <p:cNvSpPr txBox="1"/>
          <p:nvPr/>
        </p:nvSpPr>
        <p:spPr>
          <a:xfrm>
            <a:off x="7467598" y="345411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BBE9B93-09AE-DBEE-6468-8519104474D7}"/>
                  </a:ext>
                </a:extLst>
              </p:cNvPr>
              <p:cNvSpPr txBox="1"/>
              <p:nvPr/>
            </p:nvSpPr>
            <p:spPr>
              <a:xfrm>
                <a:off x="2142528" y="1157154"/>
                <a:ext cx="14002941" cy="8870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250 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0,25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chanh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chanh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0,25.2,5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=1,25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2,5.0,5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=2,5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ngâm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1,25 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2,5 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BBE9B93-09AE-DBEE-6468-851910447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528" y="1157154"/>
                <a:ext cx="14002941" cy="8870698"/>
              </a:xfrm>
              <a:prstGeom prst="rect">
                <a:avLst/>
              </a:prstGeom>
              <a:blipFill>
                <a:blip r:embed="rId10"/>
                <a:stretch>
                  <a:fillRect l="-1305" r="-1305" b="-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60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699" y="800100"/>
            <a:ext cx="16230600" cy="86868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3649976" y="4375813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432F64F-8BF8-00FE-68F9-6FADD0904987}"/>
                  </a:ext>
                </a:extLst>
              </p:cNvPr>
              <p:cNvSpPr txBox="1"/>
              <p:nvPr/>
            </p:nvSpPr>
            <p:spPr>
              <a:xfrm>
                <a:off x="2416777" y="1705366"/>
                <a:ext cx="12832293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6 (SGK – tr.63)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thụ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liệu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9,9 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13,9 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7,5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432F64F-8BF8-00FE-68F9-6FADD0904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777" y="1705366"/>
                <a:ext cx="12832293" cy="5518242"/>
              </a:xfrm>
              <a:prstGeom prst="rect">
                <a:avLst/>
              </a:prstGeom>
              <a:blipFill>
                <a:blip r:embed="rId8"/>
                <a:stretch>
                  <a:fillRect l="-1663" r="-1710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 descr="Giá Bán Vinfast VF E34 » Mua Xe Vinfast Trả Góp Đến 80%">
            <a:extLst>
              <a:ext uri="{FF2B5EF4-FFF2-40B4-BE49-F238E27FC236}">
                <a16:creationId xmlns:a16="http://schemas.microsoft.com/office/drawing/2014/main" id="{0645FC91-AAA5-94C7-3D31-C3789CD44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163" y="5970346"/>
            <a:ext cx="100965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8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93985" y="1691888"/>
            <a:ext cx="15700029" cy="7696200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4B59DF0-C06D-FDF6-E2E1-0EB16FBE890C}"/>
              </a:ext>
            </a:extLst>
          </p:cNvPr>
          <p:cNvSpPr txBox="1"/>
          <p:nvPr/>
        </p:nvSpPr>
        <p:spPr>
          <a:xfrm>
            <a:off x="2330176" y="2286057"/>
            <a:ext cx="13627648" cy="6637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Theo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ki-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400 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 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hỗn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2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7198"/>
            <a:ext cx="16230600" cy="9789802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2237706" y="-2847796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18723" y="613542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134134-1EA8-296E-69EF-05BDFF2B1ADB}"/>
                  </a:ext>
                </a:extLst>
              </p:cNvPr>
              <p:cNvSpPr txBox="1"/>
              <p:nvPr/>
            </p:nvSpPr>
            <p:spPr>
              <a:xfrm>
                <a:off x="3048000" y="1618498"/>
                <a:ext cx="13200743" cy="8083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 :13,9. 100≈468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</m:t>
                    </m:r>
                    <m:r>
                      <a:rPr lang="en-US" sz="36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:9,9.100≈657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 :7,5.100≈867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thiểu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400:100. 13,9=55,6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thiểu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     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300:100. 9,9+300:100. 7,5=52,2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134134-1EA8-296E-69EF-05BDFF2B1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618498"/>
                <a:ext cx="13200743" cy="8083110"/>
              </a:xfrm>
              <a:prstGeom prst="rect">
                <a:avLst/>
              </a:prstGeom>
              <a:blipFill>
                <a:blip r:embed="rId10"/>
                <a:stretch>
                  <a:fillRect l="-1386" r="-1386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AABED45-7F0D-9025-A6C1-83598559F4DC}"/>
              </a:ext>
            </a:extLst>
          </p:cNvPr>
          <p:cNvSpPr txBox="1"/>
          <p:nvPr/>
        </p:nvSpPr>
        <p:spPr>
          <a:xfrm>
            <a:off x="7467600" y="616235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0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6762"/>
            <a:ext cx="16230600" cy="8991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754714" y="6185081"/>
            <a:ext cx="2904387" cy="44586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A235DE6-557F-5E89-3FB1-F9F7A4B8F50B}"/>
              </a:ext>
            </a:extLst>
          </p:cNvPr>
          <p:cNvSpPr txBox="1"/>
          <p:nvPr/>
        </p:nvSpPr>
        <p:spPr>
          <a:xfrm>
            <a:off x="4343400" y="1333500"/>
            <a:ext cx="960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DDB8A61-19D2-887B-6925-FCE5EBB89789}"/>
              </a:ext>
            </a:extLst>
          </p:cNvPr>
          <p:cNvSpPr txBox="1"/>
          <p:nvPr/>
        </p:nvSpPr>
        <p:spPr>
          <a:xfrm>
            <a:off x="1679972" y="6457950"/>
            <a:ext cx="43398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78816BB-BD6C-971C-6352-93BCA5AC2313}"/>
              </a:ext>
            </a:extLst>
          </p:cNvPr>
          <p:cNvSpPr txBox="1"/>
          <p:nvPr/>
        </p:nvSpPr>
        <p:spPr>
          <a:xfrm>
            <a:off x="6897886" y="6457949"/>
            <a:ext cx="44922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AE912104-ED98-4CB8-750C-F2A785D9C0E3}"/>
              </a:ext>
            </a:extLst>
          </p:cNvPr>
          <p:cNvSpPr txBox="1"/>
          <p:nvPr/>
        </p:nvSpPr>
        <p:spPr>
          <a:xfrm>
            <a:off x="12268200" y="6486525"/>
            <a:ext cx="433982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8. Đại lượng  tỉ lệ nghịch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Đồ họa 19" descr="Backpack outline">
            <a:extLst>
              <a:ext uri="{FF2B5EF4-FFF2-40B4-BE49-F238E27FC236}">
                <a16:creationId xmlns:a16="http://schemas.microsoft.com/office/drawing/2014/main" id="{12580315-E91C-5879-053E-6E637BF66A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82869" y="4124325"/>
            <a:ext cx="2362200" cy="2362200"/>
          </a:xfrm>
          <a:prstGeom prst="rect">
            <a:avLst/>
          </a:prstGeom>
        </p:spPr>
      </p:pic>
      <p:pic>
        <p:nvPicPr>
          <p:cNvPr id="21" name="Đồ họa 20" descr="Backpack outline">
            <a:extLst>
              <a:ext uri="{FF2B5EF4-FFF2-40B4-BE49-F238E27FC236}">
                <a16:creationId xmlns:a16="http://schemas.microsoft.com/office/drawing/2014/main" id="{9F92E1B4-6D9E-6666-6657-9A6D36F4AC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44213" y="4188126"/>
            <a:ext cx="2362200" cy="2362200"/>
          </a:xfrm>
          <a:prstGeom prst="rect">
            <a:avLst/>
          </a:prstGeom>
        </p:spPr>
      </p:pic>
      <p:pic>
        <p:nvPicPr>
          <p:cNvPr id="22" name="Đồ họa 21" descr="Backpack outline">
            <a:extLst>
              <a:ext uri="{FF2B5EF4-FFF2-40B4-BE49-F238E27FC236}">
                <a16:creationId xmlns:a16="http://schemas.microsoft.com/office/drawing/2014/main" id="{8D04F033-22AE-9B24-58B3-36C20AA9E6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257014" y="4188126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60735" y="2225338"/>
            <a:ext cx="14422265" cy="6346228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83000" y="6438900"/>
            <a:ext cx="2567425" cy="395541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177ED9-C658-AA0A-C931-B9F6074F2497}"/>
              </a:ext>
            </a:extLst>
          </p:cNvPr>
          <p:cNvSpPr txBox="1"/>
          <p:nvPr/>
        </p:nvSpPr>
        <p:spPr>
          <a:xfrm>
            <a:off x="3464230" y="2725100"/>
            <a:ext cx="11415275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</a:t>
            </a:r>
          </a:p>
        </p:txBody>
      </p:sp>
    </p:spTree>
    <p:extLst>
      <p:ext uri="{BB962C8B-B14F-4D97-AF65-F5344CB8AC3E}">
        <p14:creationId xmlns:p14="http://schemas.microsoft.com/office/powerpoint/2010/main" val="15535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75843" y="2487831"/>
            <a:ext cx="15700029" cy="5311337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1869330" y="-1364602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CF4015C-0DDE-74C2-85DF-A2C46DE2574F}"/>
              </a:ext>
            </a:extLst>
          </p:cNvPr>
          <p:cNvSpPr txBox="1"/>
          <p:nvPr/>
        </p:nvSpPr>
        <p:spPr>
          <a:xfrm>
            <a:off x="3885124" y="3191491"/>
            <a:ext cx="10517751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 7: ĐẠI LƯỢNG TỈ LỆ THUẬN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913985" y="1311872"/>
            <a:ext cx="8080029" cy="2377162"/>
            <a:chOff x="0" y="0"/>
            <a:chExt cx="14423829" cy="42435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913985" y="3952060"/>
            <a:ext cx="8080029" cy="2377162"/>
            <a:chOff x="0" y="0"/>
            <a:chExt cx="14423829" cy="42435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913985" y="6597966"/>
            <a:ext cx="8080029" cy="2377162"/>
            <a:chOff x="0" y="0"/>
            <a:chExt cx="14423829" cy="42435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0F17BDF-8382-D89E-DCBE-05B961E2202A}"/>
              </a:ext>
            </a:extLst>
          </p:cNvPr>
          <p:cNvSpPr txBox="1"/>
          <p:nvPr/>
        </p:nvSpPr>
        <p:spPr>
          <a:xfrm>
            <a:off x="2057400" y="3314700"/>
            <a:ext cx="4800600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9D65694-AECA-A390-0BF8-E7006BA936F6}"/>
              </a:ext>
            </a:extLst>
          </p:cNvPr>
          <p:cNvSpPr txBox="1"/>
          <p:nvPr/>
        </p:nvSpPr>
        <p:spPr>
          <a:xfrm>
            <a:off x="10058399" y="2038788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490D9BB-C291-7458-5FC4-82413CB405D2}"/>
              </a:ext>
            </a:extLst>
          </p:cNvPr>
          <p:cNvSpPr txBox="1"/>
          <p:nvPr/>
        </p:nvSpPr>
        <p:spPr>
          <a:xfrm>
            <a:off x="10058399" y="4790232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69F91F4B-DD96-ABB9-4814-4D726885683F}"/>
              </a:ext>
            </a:extLst>
          </p:cNvPr>
          <p:cNvSpPr txBox="1"/>
          <p:nvPr/>
        </p:nvSpPr>
        <p:spPr>
          <a:xfrm>
            <a:off x="10058399" y="7324882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74702"/>
            <a:ext cx="16230600" cy="9553214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3345176" y="3681592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9BA88F4-03E9-4EB2-D6FC-893B792F98CD}"/>
              </a:ext>
            </a:extLst>
          </p:cNvPr>
          <p:cNvSpPr txBox="1"/>
          <p:nvPr/>
        </p:nvSpPr>
        <p:spPr>
          <a:xfrm>
            <a:off x="4738192" y="474702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A9C8EBC-00B5-C34A-B0C1-9A82C333B149}"/>
                  </a:ext>
                </a:extLst>
              </p:cNvPr>
              <p:cNvSpPr txBox="1"/>
              <p:nvPr/>
            </p:nvSpPr>
            <p:spPr>
              <a:xfrm>
                <a:off x="1484086" y="1775345"/>
                <a:ext cx="14706600" cy="1824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tr.62)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A9C8EBC-00B5-C34A-B0C1-9A82C333B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86" y="1775345"/>
                <a:ext cx="14706600" cy="1824730"/>
              </a:xfrm>
              <a:prstGeom prst="rect">
                <a:avLst/>
              </a:prstGeom>
              <a:blipFill>
                <a:blip r:embed="rId10"/>
                <a:stretch>
                  <a:fillRect l="-145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5031B104-50C0-C0AC-DFE1-383E7D63C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626931"/>
                  </p:ext>
                </p:extLst>
              </p:nvPr>
            </p:nvGraphicFramePr>
            <p:xfrm>
              <a:off x="2741386" y="413004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169,5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282,5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5031B104-50C0-C0AC-DFE1-383E7D63C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626931"/>
                  </p:ext>
                </p:extLst>
              </p:nvPr>
            </p:nvGraphicFramePr>
            <p:xfrm>
              <a:off x="2741386" y="413004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690" r="-4997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601" t="-690" r="-4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000" t="-690" r="-300000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690" r="-2009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690" r="-100299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690" r="-601" b="-26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100000" r="-4997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601" t="-100000" r="-4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000" t="-100000" r="-300000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100000" r="-2009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100000" r="-100299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100000" r="-601" b="-162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124255" r="-4997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C4A7BA1-A7A2-E452-7139-E1954D5A0FD1}"/>
              </a:ext>
            </a:extLst>
          </p:cNvPr>
          <p:cNvSpPr txBox="1"/>
          <p:nvPr/>
        </p:nvSpPr>
        <p:spPr>
          <a:xfrm>
            <a:off x="1560286" y="7860413"/>
            <a:ext cx="145542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D9B723A9-288A-31AD-F753-67E98F137033}"/>
              </a:ext>
            </a:extLst>
          </p:cNvPr>
          <p:cNvSpPr/>
          <p:nvPr/>
        </p:nvSpPr>
        <p:spPr>
          <a:xfrm>
            <a:off x="7155763" y="8163274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645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93986" y="2247900"/>
            <a:ext cx="15700029" cy="67407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2C77B4D-87A0-7036-53AA-DA8B42084238}"/>
              </a:ext>
            </a:extLst>
          </p:cNvPr>
          <p:cNvSpPr txBox="1"/>
          <p:nvPr/>
        </p:nvSpPr>
        <p:spPr>
          <a:xfrm>
            <a:off x="7467600" y="11465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6FFC4705-5E2D-8253-65A5-6A493A3539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389606"/>
                  </p:ext>
                </p:extLst>
              </p:nvPr>
            </p:nvGraphicFramePr>
            <p:xfrm>
              <a:off x="3048000" y="362552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169,5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282,5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6FFC4705-5E2D-8253-65A5-6A493A3539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389606"/>
                  </p:ext>
                </p:extLst>
              </p:nvPr>
            </p:nvGraphicFramePr>
            <p:xfrm>
              <a:off x="3048000" y="362552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690" r="-501502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690" r="-400000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690" r="-3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690" r="-2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690" r="-100599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690" r="-901" b="-26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100000" r="-501502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100000" r="-400000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100000" r="-3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100000" r="-2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100000" r="-100599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100000" r="-901" b="-162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124255" r="-501502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124255" r="-400000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124255" r="-3012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124255" r="-2012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124255" r="-100599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124255" r="-901" b="-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36E0F02-1486-79CE-7BF5-7E186B72672A}"/>
              </a:ext>
            </a:extLst>
          </p:cNvPr>
          <p:cNvSpPr txBox="1"/>
          <p:nvPr/>
        </p:nvSpPr>
        <p:spPr>
          <a:xfrm>
            <a:off x="2904388" y="2581892"/>
            <a:ext cx="1150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17F8AA6-F516-44F8-F33E-BBCC15657078}"/>
                  </a:ext>
                </a:extLst>
              </p:cNvPr>
              <p:cNvSpPr txBox="1"/>
              <p:nvPr/>
            </p:nvSpPr>
            <p:spPr>
              <a:xfrm>
                <a:off x="2891887" y="6917612"/>
                <a:ext cx="12348113" cy="2137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17F8AA6-F516-44F8-F33E-BBCC15657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87" y="6917612"/>
                <a:ext cx="12348113" cy="2137445"/>
              </a:xfrm>
              <a:prstGeom prst="rect">
                <a:avLst/>
              </a:prstGeom>
              <a:blipFill>
                <a:blip r:embed="rId11"/>
                <a:stretch>
                  <a:fillRect l="-1728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06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7198"/>
            <a:ext cx="16230600" cy="9789802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2237706" y="-2847796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18723" y="613542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CBDE142-EBC9-2635-561A-E644805E91BB}"/>
                  </a:ext>
                </a:extLst>
              </p:cNvPr>
              <p:cNvSpPr txBox="1"/>
              <p:nvPr/>
            </p:nvSpPr>
            <p:spPr>
              <a:xfrm>
                <a:off x="3486150" y="1065515"/>
                <a:ext cx="1131570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tr.63)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CBDE142-EBC9-2635-561A-E644805E9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150" y="1065515"/>
                <a:ext cx="11315700" cy="1824923"/>
              </a:xfrm>
              <a:prstGeom prst="rect">
                <a:avLst/>
              </a:prstGeom>
              <a:blipFill>
                <a:blip r:embed="rId10"/>
                <a:stretch>
                  <a:fillRect l="-1940" r="-188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Bảng 17">
                <a:extLst>
                  <a:ext uri="{FF2B5EF4-FFF2-40B4-BE49-F238E27FC236}">
                    <a16:creationId xmlns:a16="http://schemas.microsoft.com/office/drawing/2014/main" id="{136E1969-ECA8-A262-1635-31023CC3D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489311"/>
                  </p:ext>
                </p:extLst>
              </p:nvPr>
            </p:nvGraphicFramePr>
            <p:xfrm>
              <a:off x="3048000" y="332116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Bảng 17">
                <a:extLst>
                  <a:ext uri="{FF2B5EF4-FFF2-40B4-BE49-F238E27FC236}">
                    <a16:creationId xmlns:a16="http://schemas.microsoft.com/office/drawing/2014/main" id="{136E1969-ECA8-A262-1635-31023CC3D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489311"/>
                  </p:ext>
                </p:extLst>
              </p:nvPr>
            </p:nvGraphicFramePr>
            <p:xfrm>
              <a:off x="3048000" y="332116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601" t="-14655" r="-501502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99" t="-14655" r="-400000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901" t="-14655" r="-301201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14655" r="-201201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601" t="-115652" r="-501502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99" t="-115652" r="-400000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115652" r="-100599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115652" r="-901" b="-3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1304D71-9A73-06AA-6FBD-8B9D8A9221EF}"/>
                  </a:ext>
                </a:extLst>
              </p:cNvPr>
              <p:cNvSpPr txBox="1"/>
              <p:nvPr/>
            </p:nvSpPr>
            <p:spPr>
              <a:xfrm>
                <a:off x="2863953" y="5194890"/>
                <a:ext cx="12102894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1304D71-9A73-06AA-6FBD-8B9D8A922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953" y="5194890"/>
                <a:ext cx="12102894" cy="4594912"/>
              </a:xfrm>
              <a:prstGeom prst="rect">
                <a:avLst/>
              </a:prstGeom>
              <a:blipFill>
                <a:blip r:embed="rId12"/>
                <a:stretch>
                  <a:fillRect l="-1814" r="-1763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C420F856-68B7-C14D-78E0-BE6230D10359}"/>
              </a:ext>
            </a:extLst>
          </p:cNvPr>
          <p:cNvSpPr/>
          <p:nvPr/>
        </p:nvSpPr>
        <p:spPr>
          <a:xfrm>
            <a:off x="8476343" y="9070777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40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6762"/>
            <a:ext cx="16230600" cy="8991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7E3C906-CBAF-6534-F972-130E5A41BDE3}"/>
              </a:ext>
            </a:extLst>
          </p:cNvPr>
          <p:cNvSpPr txBox="1"/>
          <p:nvPr/>
        </p:nvSpPr>
        <p:spPr>
          <a:xfrm>
            <a:off x="7467599" y="703188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F964CD1-02DB-B061-E484-A5C2E5BCE247}"/>
                  </a:ext>
                </a:extLst>
              </p:cNvPr>
              <p:cNvSpPr txBox="1"/>
              <p:nvPr/>
            </p:nvSpPr>
            <p:spPr>
              <a:xfrm>
                <a:off x="4610694" y="1427500"/>
                <a:ext cx="9066609" cy="5940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bảng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F964CD1-02DB-B061-E484-A5C2E5BCE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694" y="1427500"/>
                <a:ext cx="9066609" cy="5940985"/>
              </a:xfrm>
              <a:prstGeom prst="rect">
                <a:avLst/>
              </a:prstGeom>
              <a:blipFill>
                <a:blip r:embed="rId6"/>
                <a:stretch>
                  <a:fillRect l="-2016" b="-2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Bảng 17">
                <a:extLst>
                  <a:ext uri="{FF2B5EF4-FFF2-40B4-BE49-F238E27FC236}">
                    <a16:creationId xmlns:a16="http://schemas.microsoft.com/office/drawing/2014/main" id="{2F81D0FF-9C85-63F1-2724-844CD64C7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603945"/>
                  </p:ext>
                </p:extLst>
              </p:nvPr>
            </p:nvGraphicFramePr>
            <p:xfrm>
              <a:off x="3047998" y="782238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Bảng 17">
                <a:extLst>
                  <a:ext uri="{FF2B5EF4-FFF2-40B4-BE49-F238E27FC236}">
                    <a16:creationId xmlns:a16="http://schemas.microsoft.com/office/drawing/2014/main" id="{2F81D0FF-9C85-63F1-2724-844CD64C7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603945"/>
                  </p:ext>
                </p:extLst>
              </p:nvPr>
            </p:nvGraphicFramePr>
            <p:xfrm>
              <a:off x="3047998" y="782238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9" t="-862" r="-500000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601" t="-862" r="-401502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862" r="-300299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901" t="-862" r="-201201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99701" t="-862" r="-100599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01201" t="-862" r="-901" b="-1008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9" t="-101739" r="-500000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601" t="-101739" r="-401502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101739" r="-3002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901" t="-101739" r="-201201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99701" t="-101739" r="-1005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01201" t="-101739" r="-901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556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09D0FA-8708-E26E-178E-E1B7689E4D14}"/>
              </a:ext>
            </a:extLst>
          </p:cNvPr>
          <p:cNvSpPr txBox="1"/>
          <p:nvPr/>
        </p:nvSpPr>
        <p:spPr>
          <a:xfrm>
            <a:off x="6705600" y="13335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773953F-1CCE-E667-E2B4-17724CE36318}"/>
                  </a:ext>
                </a:extLst>
              </p:cNvPr>
              <p:cNvSpPr txBox="1"/>
              <p:nvPr/>
            </p:nvSpPr>
            <p:spPr>
              <a:xfrm>
                <a:off x="1876425" y="3085412"/>
                <a:ext cx="1476375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 (SGK – tr.63)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175 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gam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773953F-1CCE-E667-E2B4-17724CE36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3085412"/>
                <a:ext cx="14763750" cy="1824923"/>
              </a:xfrm>
              <a:prstGeom prst="rect">
                <a:avLst/>
              </a:prstGeom>
              <a:blipFill>
                <a:blip r:embed="rId8"/>
                <a:stretch>
                  <a:fillRect l="-148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Để sản xuất muối từ nước biển người ta đã làm cách nào ? | SGK Khoa học lớp  5">
            <a:extLst>
              <a:ext uri="{FF2B5EF4-FFF2-40B4-BE49-F238E27FC236}">
                <a16:creationId xmlns:a16="http://schemas.microsoft.com/office/drawing/2014/main" id="{86DE16AE-1C44-884A-B0F3-30EDC0E20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448" y="5335242"/>
            <a:ext cx="6845103" cy="422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32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95977" y="3245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9E66C75-E316-EBB7-AE0F-1EC61402A163}"/>
                  </a:ext>
                </a:extLst>
              </p:cNvPr>
              <p:cNvSpPr txBox="1"/>
              <p:nvPr/>
            </p:nvSpPr>
            <p:spPr>
              <a:xfrm>
                <a:off x="2277111" y="2247900"/>
                <a:ext cx="13733777" cy="6656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khối lượng muối có trong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nước biển là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lượng nước biển và lượng muối nó chứa là hai đại lượng tỉ lệ thuận nên theo tính chất của hai đại lượng tỉ lệ thuận, ta có: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175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175.12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=42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Trung bình 12l nước biển chứa 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420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400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g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muối.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9E66C75-E316-EBB7-AE0F-1EC61402A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111" y="2247900"/>
                <a:ext cx="13733777" cy="6656181"/>
              </a:xfrm>
              <a:prstGeom prst="rect">
                <a:avLst/>
              </a:prstGeom>
              <a:blipFill>
                <a:blip r:embed="rId8"/>
                <a:stretch>
                  <a:fillRect l="-1599" r="-1599" b="-2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5001B16-144E-9D5E-D874-C08661185637}"/>
              </a:ext>
            </a:extLst>
          </p:cNvPr>
          <p:cNvSpPr txBox="1"/>
          <p:nvPr/>
        </p:nvSpPr>
        <p:spPr>
          <a:xfrm>
            <a:off x="7467599" y="12231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6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1080</Words>
  <Application>Microsoft Office PowerPoint</Application>
  <PresentationFormat>Custom</PresentationFormat>
  <Paragraphs>124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Wingdings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Website@VnTeach.Com</dc:creator>
  <cp:keywords>Website@VnTeach.Com</cp:keywords>
  <cp:lastModifiedBy>Tú Anh</cp:lastModifiedBy>
  <cp:revision>1</cp:revision>
  <dcterms:created xsi:type="dcterms:W3CDTF">2006-08-16T00:00:00Z</dcterms:created>
  <dcterms:modified xsi:type="dcterms:W3CDTF">2024-08-20T07:30:04Z</dcterms:modified>
  <dc:identifier>DAFN9zBzeTs</dc:identifier>
</cp:coreProperties>
</file>