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375" r:id="rId2"/>
    <p:sldId id="359" r:id="rId3"/>
    <p:sldId id="360" r:id="rId4"/>
    <p:sldId id="361" r:id="rId5"/>
    <p:sldId id="256" r:id="rId6"/>
    <p:sldId id="384" r:id="rId7"/>
    <p:sldId id="283" r:id="rId8"/>
    <p:sldId id="362" r:id="rId9"/>
    <p:sldId id="276" r:id="rId10"/>
    <p:sldId id="298" r:id="rId11"/>
    <p:sldId id="351" r:id="rId12"/>
    <p:sldId id="371" r:id="rId13"/>
    <p:sldId id="363" r:id="rId14"/>
    <p:sldId id="367" r:id="rId15"/>
    <p:sldId id="368" r:id="rId16"/>
    <p:sldId id="369" r:id="rId17"/>
    <p:sldId id="370" r:id="rId18"/>
    <p:sldId id="372" r:id="rId19"/>
    <p:sldId id="373" r:id="rId20"/>
    <p:sldId id="374" r:id="rId21"/>
    <p:sldId id="366" r:id="rId22"/>
    <p:sldId id="327" r:id="rId23"/>
    <p:sldId id="356" r:id="rId24"/>
    <p:sldId id="352" r:id="rId25"/>
    <p:sldId id="314" r:id="rId26"/>
    <p:sldId id="330" r:id="rId27"/>
    <p:sldId id="35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AD4F0F"/>
    <a:srgbClr val="E0702A"/>
    <a:srgbClr val="7192A9"/>
    <a:srgbClr val="EF4B66"/>
    <a:srgbClr val="3B87CD"/>
    <a:srgbClr val="D36113"/>
    <a:srgbClr val="5DD2FF"/>
    <a:srgbClr val="00B0F0"/>
    <a:srgbClr val="159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24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533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0945-BB74-47ED-919A-9C361166EB61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FB90-C021-40C3-ACC1-60A35BBA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5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25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79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98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15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310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94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99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90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93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72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56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94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76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92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59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9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0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5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2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7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6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7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5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9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3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6A92-8AAF-4BF0-85FE-B336BF0F8D2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4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chuong%20trinh.ppt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Z166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219200"/>
            <a:ext cx="9144000" cy="5105400"/>
          </a:xfrm>
        </p:spPr>
      </p:pic>
      <p:pic>
        <p:nvPicPr>
          <p:cNvPr id="2051" name="Picture 3" descr="b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990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buom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4495801"/>
            <a:ext cx="13620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195638" y="2701927"/>
            <a:ext cx="533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800" dirty="0">
                <a:solidFill>
                  <a:srgbClr val="FF0000"/>
                </a:solidFill>
                <a:latin typeface=".VnArial" panose="020B7200000000000000" pitchFamily="34" charset="0"/>
              </a:rPr>
              <a:t>WELCOME TO OUR CLASS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613263" y="447581"/>
            <a:ext cx="91440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300" b="1" dirty="0">
                <a:solidFill>
                  <a:srgbClr val="800080"/>
                </a:solidFill>
                <a:latin typeface="Times New Roman" panose="02020603050405020304" pitchFamily="18" charset="0"/>
              </a:rPr>
              <a:t>…………………… SECONDARY SCHOOL</a:t>
            </a:r>
          </a:p>
        </p:txBody>
      </p:sp>
    </p:spTree>
    <p:extLst>
      <p:ext uri="{BB962C8B-B14F-4D97-AF65-F5344CB8AC3E}">
        <p14:creationId xmlns:p14="http://schemas.microsoft.com/office/powerpoint/2010/main" val="3382280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84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54987" y="308811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66322" y="326193"/>
            <a:ext cx="10222843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Complete the sentences with the comparative forms of the adverbs in brackets.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0707" y="192615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20F24E6-7C4C-6E6D-D5A1-B8B84E32C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2851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05FA7772-FB14-B6AE-D0FC-8ECC5AC58B0F}"/>
              </a:ext>
            </a:extLst>
          </p:cNvPr>
          <p:cNvSpPr txBox="1"/>
          <p:nvPr/>
        </p:nvSpPr>
        <p:spPr>
          <a:xfrm>
            <a:off x="225836" y="1160285"/>
            <a:ext cx="11966164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E0702A"/>
                </a:solidFill>
              </a:rPr>
              <a:t>1.</a:t>
            </a:r>
            <a:r>
              <a:rPr lang="en-US" sz="3200" dirty="0"/>
              <a:t> Mai dances (beautifully) _______________ than </a:t>
            </a:r>
            <a:r>
              <a:rPr lang="en-US" sz="3200" dirty="0" err="1"/>
              <a:t>Hoa</a:t>
            </a:r>
            <a:r>
              <a:rPr lang="en-US" sz="3200" dirty="0"/>
              <a:t> does.</a:t>
            </a:r>
          </a:p>
          <a:p>
            <a:endParaRPr lang="en-US" sz="1000" dirty="0"/>
          </a:p>
          <a:p>
            <a:r>
              <a:rPr lang="en-US" sz="3200" b="1" dirty="0">
                <a:solidFill>
                  <a:srgbClr val="E0702A"/>
                </a:solidFill>
              </a:rPr>
              <a:t>2.</a:t>
            </a:r>
            <a:r>
              <a:rPr lang="en-US" sz="3200" dirty="0"/>
              <a:t> Please write (clearly) _____________. I can’t read it.</a:t>
            </a:r>
          </a:p>
          <a:p>
            <a:endParaRPr lang="en-US" sz="1000" dirty="0"/>
          </a:p>
          <a:p>
            <a:r>
              <a:rPr lang="en-US" sz="3200" b="1" dirty="0">
                <a:solidFill>
                  <a:srgbClr val="E0702A"/>
                </a:solidFill>
              </a:rPr>
              <a:t>3.</a:t>
            </a:r>
            <a:r>
              <a:rPr lang="en-US" sz="3200" dirty="0"/>
              <a:t> Life in the city seems to move (fast) _____ than that in the countryside.</a:t>
            </a:r>
          </a:p>
          <a:p>
            <a:endParaRPr lang="en-US" sz="1000" dirty="0"/>
          </a:p>
          <a:p>
            <a:r>
              <a:rPr lang="en-US" sz="3200" b="1" dirty="0">
                <a:solidFill>
                  <a:srgbClr val="E0702A"/>
                </a:solidFill>
              </a:rPr>
              <a:t>4.</a:t>
            </a:r>
            <a:r>
              <a:rPr lang="en-US" sz="3200" dirty="0"/>
              <a:t> If you want to get better marks, you must work much (hard) ______.</a:t>
            </a:r>
          </a:p>
          <a:p>
            <a:endParaRPr lang="en-US" sz="1000" dirty="0"/>
          </a:p>
          <a:p>
            <a:r>
              <a:rPr lang="en-US" sz="3200" b="1" dirty="0">
                <a:solidFill>
                  <a:srgbClr val="E0702A"/>
                </a:solidFill>
              </a:rPr>
              <a:t>5.</a:t>
            </a:r>
            <a:r>
              <a:rPr lang="en-US" sz="3200" dirty="0"/>
              <a:t> Today it’s raining (heavily) ____________ than it was yesterday.</a:t>
            </a:r>
            <a:endParaRPr lang="vi-VN" sz="3200" dirty="0"/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id="{DA1C49A7-CF3F-C223-26D1-27A6850DD658}"/>
              </a:ext>
            </a:extLst>
          </p:cNvPr>
          <p:cNvSpPr/>
          <p:nvPr/>
        </p:nvSpPr>
        <p:spPr>
          <a:xfrm>
            <a:off x="4544651" y="1160285"/>
            <a:ext cx="36546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more beautifully </a:t>
            </a:r>
            <a:endParaRPr lang="vi-VN" sz="3200" b="1" dirty="0">
              <a:ln/>
              <a:solidFill>
                <a:srgbClr val="EF4B66"/>
              </a:solidFill>
            </a:endParaRPr>
          </a:p>
        </p:txBody>
      </p:sp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id="{94357A15-0D50-1638-5DE8-4295D172E0AA}"/>
              </a:ext>
            </a:extLst>
          </p:cNvPr>
          <p:cNvSpPr/>
          <p:nvPr/>
        </p:nvSpPr>
        <p:spPr>
          <a:xfrm>
            <a:off x="4044921" y="1823957"/>
            <a:ext cx="281460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more clearly </a:t>
            </a:r>
            <a:endParaRPr lang="vi-VN" sz="3200" b="1" dirty="0">
              <a:ln/>
              <a:solidFill>
                <a:srgbClr val="EF4B66"/>
              </a:solidFill>
            </a:endParaRPr>
          </a:p>
        </p:txBody>
      </p:sp>
      <p:sp>
        <p:nvSpPr>
          <p:cNvPr id="10" name="Hình chữ nhật 9">
            <a:extLst>
              <a:ext uri="{FF2B5EF4-FFF2-40B4-BE49-F238E27FC236}">
                <a16:creationId xmlns:a16="http://schemas.microsoft.com/office/drawing/2014/main" id="{42783B55-7F1B-AE86-73BB-BA185632249C}"/>
              </a:ext>
            </a:extLst>
          </p:cNvPr>
          <p:cNvSpPr/>
          <p:nvPr/>
        </p:nvSpPr>
        <p:spPr>
          <a:xfrm>
            <a:off x="6512657" y="2465212"/>
            <a:ext cx="13619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faster</a:t>
            </a:r>
            <a:endParaRPr lang="vi-VN" sz="3200" b="1" dirty="0">
              <a:ln/>
              <a:solidFill>
                <a:srgbClr val="EF4B66"/>
              </a:solidFill>
            </a:endParaRPr>
          </a:p>
        </p:txBody>
      </p:sp>
      <p:sp>
        <p:nvSpPr>
          <p:cNvPr id="16" name="Hình chữ nhật 15">
            <a:extLst>
              <a:ext uri="{FF2B5EF4-FFF2-40B4-BE49-F238E27FC236}">
                <a16:creationId xmlns:a16="http://schemas.microsoft.com/office/drawing/2014/main" id="{9F064FDD-BC12-3F83-C05A-CD3059E1FDFF}"/>
              </a:ext>
            </a:extLst>
          </p:cNvPr>
          <p:cNvSpPr/>
          <p:nvPr/>
        </p:nvSpPr>
        <p:spPr>
          <a:xfrm>
            <a:off x="10484905" y="3575726"/>
            <a:ext cx="155029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harder</a:t>
            </a:r>
            <a:endParaRPr lang="vi-VN" sz="3200" b="1" dirty="0">
              <a:ln/>
              <a:solidFill>
                <a:srgbClr val="EF4B66"/>
              </a:solidFill>
            </a:endParaRPr>
          </a:p>
        </p:txBody>
      </p:sp>
      <p:sp>
        <p:nvSpPr>
          <p:cNvPr id="19" name="Hình chữ nhật 18">
            <a:extLst>
              <a:ext uri="{FF2B5EF4-FFF2-40B4-BE49-F238E27FC236}">
                <a16:creationId xmlns:a16="http://schemas.microsoft.com/office/drawing/2014/main" id="{2BDEA295-5557-B092-86EF-1839D6CCD264}"/>
              </a:ext>
            </a:extLst>
          </p:cNvPr>
          <p:cNvSpPr/>
          <p:nvPr/>
        </p:nvSpPr>
        <p:spPr>
          <a:xfrm>
            <a:off x="4803161" y="4202178"/>
            <a:ext cx="281151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more heavily</a:t>
            </a:r>
            <a:endParaRPr lang="vi-VN" sz="3200" b="1" dirty="0">
              <a:ln/>
              <a:solidFill>
                <a:srgbClr val="EF4B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15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6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9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92929" y="209818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016" y="233786"/>
            <a:ext cx="11299772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Complete the sentences with suitable comparative forms of the adverbs from the box.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5871" y="110862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C87722-B88C-4242-BBAB-786B74455F27}"/>
              </a:ext>
            </a:extLst>
          </p:cNvPr>
          <p:cNvSpPr txBox="1"/>
          <p:nvPr/>
        </p:nvSpPr>
        <p:spPr>
          <a:xfrm>
            <a:off x="86900" y="1441453"/>
            <a:ext cx="115804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E0702A"/>
                </a:solidFill>
              </a:rPr>
              <a:t>1. </a:t>
            </a:r>
            <a:r>
              <a:rPr lang="en-US" sz="3200"/>
              <a:t>After </a:t>
            </a:r>
            <a:r>
              <a:rPr lang="en-US" sz="3200" dirty="0"/>
              <a:t>his accident last month</a:t>
            </a:r>
            <a:r>
              <a:rPr lang="en-US" sz="3200"/>
              <a:t>, he is driving _____________ now.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2. </a:t>
            </a:r>
            <a:r>
              <a:rPr lang="en-US" sz="3200" dirty="0"/>
              <a:t>A horse can </a:t>
            </a:r>
            <a:r>
              <a:rPr lang="en-US" sz="3200"/>
              <a:t>run ______ </a:t>
            </a:r>
            <a:r>
              <a:rPr lang="en-US" sz="3200" dirty="0"/>
              <a:t>than a </a:t>
            </a:r>
            <a:r>
              <a:rPr lang="en-US" sz="3200"/>
              <a:t>buffalo.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3. </a:t>
            </a:r>
            <a:r>
              <a:rPr lang="en-US" sz="3200" dirty="0"/>
              <a:t>You’re too loud</a:t>
            </a:r>
            <a:r>
              <a:rPr lang="en-US" sz="3200"/>
              <a:t>. Can </a:t>
            </a:r>
            <a:r>
              <a:rPr lang="en-US" sz="3200" dirty="0"/>
              <a:t>you speak a </a:t>
            </a:r>
            <a:r>
              <a:rPr lang="en-US" sz="3200"/>
              <a:t>bit ____________?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4. </a:t>
            </a:r>
            <a:r>
              <a:rPr lang="en-US" sz="3200" dirty="0"/>
              <a:t>After working hard all day on the farm, we </a:t>
            </a:r>
            <a:r>
              <a:rPr lang="en-US" sz="3200"/>
              <a:t>slept ____________ </a:t>
            </a:r>
            <a:r>
              <a:rPr lang="en-US" sz="3200" dirty="0"/>
              <a:t>than ever </a:t>
            </a:r>
            <a:r>
              <a:rPr lang="en-US" sz="3200"/>
              <a:t>before.</a:t>
            </a:r>
          </a:p>
          <a:p>
            <a:endParaRPr lang="en-US" sz="1500" dirty="0"/>
          </a:p>
          <a:p>
            <a:r>
              <a:rPr lang="en-US" sz="3200" b="1">
                <a:solidFill>
                  <a:srgbClr val="E0702A"/>
                </a:solidFill>
              </a:rPr>
              <a:t>5. </a:t>
            </a:r>
            <a:r>
              <a:rPr lang="en-US" sz="3200"/>
              <a:t>The farmers started harvesting their crops ______ than expected.  </a:t>
            </a:r>
            <a:endParaRPr lang="en-US" sz="3200" dirty="0"/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D0F0792C-36EB-07D3-89C6-8ED0BF1D6515}"/>
              </a:ext>
            </a:extLst>
          </p:cNvPr>
          <p:cNvSpPr/>
          <p:nvPr/>
        </p:nvSpPr>
        <p:spPr>
          <a:xfrm>
            <a:off x="977300" y="700736"/>
            <a:ext cx="10454666" cy="681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BE015A54-5997-A7DB-266F-E64A686F6157}"/>
              </a:ext>
            </a:extLst>
          </p:cNvPr>
          <p:cNvSpPr/>
          <p:nvPr/>
        </p:nvSpPr>
        <p:spPr>
          <a:xfrm>
            <a:off x="977300" y="760436"/>
            <a:ext cx="10417917" cy="523220"/>
          </a:xfrm>
          <a:prstGeom prst="rect">
            <a:avLst/>
          </a:prstGeom>
          <a:solidFill>
            <a:schemeClr val="accent4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early 		soundly 		fast 		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carefully 			quietly</a:t>
            </a:r>
            <a:endParaRPr lang="vi-VN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5535038" y="6206247"/>
            <a:ext cx="1264596" cy="651753"/>
          </a:xfrm>
          <a:prstGeom prst="downArrowCallout">
            <a:avLst/>
          </a:prstGeom>
          <a:gradFill>
            <a:gsLst>
              <a:gs pos="0">
                <a:schemeClr val="accent2">
                  <a:lumMod val="0"/>
                  <a:lumOff val="100000"/>
                </a:schemeClr>
              </a:gs>
              <a:gs pos="29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Game</a:t>
            </a:r>
          </a:p>
        </p:txBody>
      </p:sp>
    </p:spTree>
    <p:extLst>
      <p:ext uri="{BB962C8B-B14F-4D97-AF65-F5344CB8AC3E}">
        <p14:creationId xmlns:p14="http://schemas.microsoft.com/office/powerpoint/2010/main" val="1715669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7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691031" y="147952"/>
            <a:ext cx="6535852" cy="901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1885" tIns="60943" rIns="121885" bIns="60943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6000" b="1" dirty="0">
                <a:solidFill>
                  <a:srgbClr val="F1607D"/>
                </a:solidFill>
              </a:rPr>
              <a:t>LUCKY NUMBERS</a:t>
            </a:r>
          </a:p>
        </p:txBody>
      </p: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2311945" y="1837323"/>
            <a:ext cx="1595967" cy="128111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10666" b="1" dirty="0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53" name="Rectangle 5"/>
          <p:cNvSpPr>
            <a:spLocks noChangeArrowheads="1"/>
          </p:cNvSpPr>
          <p:nvPr/>
        </p:nvSpPr>
        <p:spPr bwMode="auto">
          <a:xfrm>
            <a:off x="4134391" y="1835738"/>
            <a:ext cx="1625600" cy="1281113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10666" b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5958957" y="1830972"/>
            <a:ext cx="1625600" cy="1281112"/>
          </a:xfrm>
          <a:prstGeom prst="rect">
            <a:avLst/>
          </a:prstGeom>
          <a:solidFill>
            <a:srgbClr val="00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10666" b="1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783524" y="1837323"/>
            <a:ext cx="1625600" cy="128111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10666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7" name="Rectangle 9"/>
          <p:cNvSpPr>
            <a:spLocks noChangeArrowheads="1"/>
          </p:cNvSpPr>
          <p:nvPr/>
        </p:nvSpPr>
        <p:spPr bwMode="auto">
          <a:xfrm>
            <a:off x="2311940" y="3300999"/>
            <a:ext cx="1625600" cy="1281112"/>
          </a:xfrm>
          <a:prstGeom prst="rect">
            <a:avLst/>
          </a:prstGeom>
          <a:solidFill>
            <a:srgbClr val="00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GB" sz="10666" b="1" dirty="0"/>
              <a:t>5</a:t>
            </a:r>
            <a:endParaRPr lang="en-US" sz="10666" b="1" dirty="0"/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4134391" y="3300999"/>
            <a:ext cx="1625600" cy="128111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GB" sz="10666" b="1" dirty="0">
                <a:solidFill>
                  <a:srgbClr val="66FFCC"/>
                </a:solidFill>
              </a:rPr>
              <a:t>6</a:t>
            </a:r>
            <a:endParaRPr lang="en-US" sz="10666" b="1" dirty="0">
              <a:solidFill>
                <a:srgbClr val="66FFCC"/>
              </a:solidFill>
            </a:endParaRPr>
          </a:p>
        </p:txBody>
      </p:sp>
      <p:sp>
        <p:nvSpPr>
          <p:cNvPr id="59" name="Rectangle 11"/>
          <p:cNvSpPr>
            <a:spLocks noChangeArrowheads="1"/>
          </p:cNvSpPr>
          <p:nvPr/>
        </p:nvSpPr>
        <p:spPr bwMode="auto">
          <a:xfrm>
            <a:off x="5958957" y="3313699"/>
            <a:ext cx="1625600" cy="1281112"/>
          </a:xfrm>
          <a:prstGeom prst="rect">
            <a:avLst/>
          </a:prstGeom>
          <a:solidFill>
            <a:srgbClr val="FF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GB" sz="10666" b="1" dirty="0">
                <a:solidFill>
                  <a:srgbClr val="FFFF00"/>
                </a:solidFill>
              </a:rPr>
              <a:t>7</a:t>
            </a:r>
            <a:endParaRPr lang="en-US" sz="10666" b="1" dirty="0">
              <a:solidFill>
                <a:srgbClr val="FFFF00"/>
              </a:solidFill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7791991" y="3313699"/>
            <a:ext cx="1625600" cy="1268412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GB" sz="10666" b="1" dirty="0">
                <a:solidFill>
                  <a:srgbClr val="002060"/>
                </a:solidFill>
              </a:rPr>
              <a:t>8</a:t>
            </a:r>
            <a:endParaRPr lang="en-US" sz="10666" b="1" dirty="0">
              <a:solidFill>
                <a:srgbClr val="002060"/>
              </a:solidFill>
            </a:endParaRPr>
          </a:p>
        </p:txBody>
      </p:sp>
      <p:sp>
        <p:nvSpPr>
          <p:cNvPr id="35853" name="AutoShape 16"/>
          <p:cNvSpPr>
            <a:spLocks noChangeArrowheads="1"/>
          </p:cNvSpPr>
          <p:nvPr/>
        </p:nvSpPr>
        <p:spPr bwMode="auto">
          <a:xfrm>
            <a:off x="618192" y="5354388"/>
            <a:ext cx="15240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 dirty="0">
                <a:solidFill>
                  <a:srgbClr val="0000CC"/>
                </a:solidFill>
                <a:latin typeface="Arial" charset="0"/>
              </a:rPr>
              <a:t>GA</a:t>
            </a:r>
          </a:p>
        </p:txBody>
      </p:sp>
      <p:sp>
        <p:nvSpPr>
          <p:cNvPr id="35854" name="AutoShape 17"/>
          <p:cNvSpPr>
            <a:spLocks noChangeArrowheads="1"/>
          </p:cNvSpPr>
          <p:nvPr/>
        </p:nvSpPr>
        <p:spPr bwMode="auto">
          <a:xfrm>
            <a:off x="618192" y="5887788"/>
            <a:ext cx="15240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 dirty="0">
                <a:solidFill>
                  <a:srgbClr val="FF0000"/>
                </a:solidFill>
                <a:latin typeface="Arial" charset="0"/>
              </a:rPr>
              <a:t>GB</a:t>
            </a:r>
          </a:p>
        </p:txBody>
      </p:sp>
      <p:sp>
        <p:nvSpPr>
          <p:cNvPr id="35858" name="AutoShape 18"/>
          <p:cNvSpPr>
            <a:spLocks noChangeArrowheads="1"/>
          </p:cNvSpPr>
          <p:nvPr/>
        </p:nvSpPr>
        <p:spPr bwMode="auto">
          <a:xfrm>
            <a:off x="2243792" y="53543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latin typeface="Arial" charset="0"/>
              </a:rPr>
              <a:t>2</a:t>
            </a:r>
          </a:p>
        </p:txBody>
      </p:sp>
      <p:sp>
        <p:nvSpPr>
          <p:cNvPr id="35859" name="AutoShape 19"/>
          <p:cNvSpPr>
            <a:spLocks noChangeArrowheads="1"/>
          </p:cNvSpPr>
          <p:nvPr/>
        </p:nvSpPr>
        <p:spPr bwMode="auto">
          <a:xfrm>
            <a:off x="2243792" y="58877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3564592" y="53543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latin typeface="Arial" charset="0"/>
              </a:rPr>
              <a:t>4</a:t>
            </a:r>
          </a:p>
        </p:txBody>
      </p:sp>
      <p:sp>
        <p:nvSpPr>
          <p:cNvPr id="35861" name="AutoShape 21"/>
          <p:cNvSpPr>
            <a:spLocks noChangeArrowheads="1"/>
          </p:cNvSpPr>
          <p:nvPr/>
        </p:nvSpPr>
        <p:spPr bwMode="auto">
          <a:xfrm>
            <a:off x="4885392" y="53543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latin typeface="Arial" charset="0"/>
              </a:rPr>
              <a:t>6</a:t>
            </a:r>
          </a:p>
        </p:txBody>
      </p:sp>
      <p:sp>
        <p:nvSpPr>
          <p:cNvPr id="35862" name="AutoShape 22"/>
          <p:cNvSpPr>
            <a:spLocks noChangeArrowheads="1"/>
          </p:cNvSpPr>
          <p:nvPr/>
        </p:nvSpPr>
        <p:spPr bwMode="auto">
          <a:xfrm>
            <a:off x="6206192" y="53543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latin typeface="Arial" charset="0"/>
              </a:rPr>
              <a:t>8</a:t>
            </a:r>
          </a:p>
        </p:txBody>
      </p:sp>
      <p:sp>
        <p:nvSpPr>
          <p:cNvPr id="35863" name="AutoShape 23"/>
          <p:cNvSpPr>
            <a:spLocks noChangeArrowheads="1"/>
          </p:cNvSpPr>
          <p:nvPr/>
        </p:nvSpPr>
        <p:spPr bwMode="auto">
          <a:xfrm>
            <a:off x="7526992" y="53543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latin typeface="Arial" charset="0"/>
              </a:rPr>
              <a:t>10</a:t>
            </a:r>
          </a:p>
        </p:txBody>
      </p:sp>
      <p:sp>
        <p:nvSpPr>
          <p:cNvPr id="35864" name="AutoShape 24"/>
          <p:cNvSpPr>
            <a:spLocks noChangeArrowheads="1"/>
          </p:cNvSpPr>
          <p:nvPr/>
        </p:nvSpPr>
        <p:spPr bwMode="auto">
          <a:xfrm>
            <a:off x="8847792" y="53543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latin typeface="Arial" charset="0"/>
              </a:rPr>
              <a:t>12</a:t>
            </a:r>
          </a:p>
        </p:txBody>
      </p:sp>
      <p:sp>
        <p:nvSpPr>
          <p:cNvPr id="35865" name="AutoShape 25"/>
          <p:cNvSpPr>
            <a:spLocks noChangeArrowheads="1"/>
          </p:cNvSpPr>
          <p:nvPr/>
        </p:nvSpPr>
        <p:spPr bwMode="auto">
          <a:xfrm>
            <a:off x="10168592" y="53543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latin typeface="Arial" charset="0"/>
              </a:rPr>
              <a:t>14</a:t>
            </a:r>
          </a:p>
        </p:txBody>
      </p:sp>
      <p:sp>
        <p:nvSpPr>
          <p:cNvPr id="35866" name="AutoShape 26"/>
          <p:cNvSpPr>
            <a:spLocks noChangeArrowheads="1"/>
          </p:cNvSpPr>
          <p:nvPr/>
        </p:nvSpPr>
        <p:spPr bwMode="auto">
          <a:xfrm>
            <a:off x="10168592" y="58877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solidFill>
                  <a:srgbClr val="FF0000"/>
                </a:solidFill>
                <a:latin typeface="Arial" charset="0"/>
              </a:rPr>
              <a:t>14</a:t>
            </a:r>
          </a:p>
        </p:txBody>
      </p:sp>
      <p:sp>
        <p:nvSpPr>
          <p:cNvPr id="35867" name="AutoShape 27"/>
          <p:cNvSpPr>
            <a:spLocks noChangeArrowheads="1"/>
          </p:cNvSpPr>
          <p:nvPr/>
        </p:nvSpPr>
        <p:spPr bwMode="auto">
          <a:xfrm>
            <a:off x="8847792" y="58877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solidFill>
                  <a:srgbClr val="FF0000"/>
                </a:solidFill>
                <a:latin typeface="Arial" charset="0"/>
              </a:rPr>
              <a:t>12</a:t>
            </a:r>
          </a:p>
        </p:txBody>
      </p:sp>
      <p:sp>
        <p:nvSpPr>
          <p:cNvPr id="35868" name="AutoShape 28"/>
          <p:cNvSpPr>
            <a:spLocks noChangeArrowheads="1"/>
          </p:cNvSpPr>
          <p:nvPr/>
        </p:nvSpPr>
        <p:spPr bwMode="auto">
          <a:xfrm>
            <a:off x="7526992" y="58877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solidFill>
                  <a:srgbClr val="FF0000"/>
                </a:solidFill>
                <a:latin typeface="Arial" charset="0"/>
              </a:rPr>
              <a:t>10</a:t>
            </a:r>
          </a:p>
        </p:txBody>
      </p:sp>
      <p:sp>
        <p:nvSpPr>
          <p:cNvPr id="35869" name="AutoShape 29"/>
          <p:cNvSpPr>
            <a:spLocks noChangeArrowheads="1"/>
          </p:cNvSpPr>
          <p:nvPr/>
        </p:nvSpPr>
        <p:spPr bwMode="auto">
          <a:xfrm>
            <a:off x="6206192" y="58877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35870" name="AutoShape 30"/>
          <p:cNvSpPr>
            <a:spLocks noChangeArrowheads="1"/>
          </p:cNvSpPr>
          <p:nvPr/>
        </p:nvSpPr>
        <p:spPr bwMode="auto">
          <a:xfrm>
            <a:off x="4885392" y="58877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35871" name="AutoShape 31"/>
          <p:cNvSpPr>
            <a:spLocks noChangeArrowheads="1"/>
          </p:cNvSpPr>
          <p:nvPr/>
        </p:nvSpPr>
        <p:spPr bwMode="auto">
          <a:xfrm>
            <a:off x="3564592" y="5887788"/>
            <a:ext cx="1219200" cy="609600"/>
          </a:xfrm>
          <a:prstGeom prst="horizontalScroll">
            <a:avLst>
              <a:gd name="adj" fmla="val 12500"/>
            </a:avLst>
          </a:prstGeom>
          <a:solidFill>
            <a:srgbClr val="E8FE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885" tIns="60943" rIns="121885" bIns="60943" anchor="ctr"/>
          <a:lstStyle/>
          <a:p>
            <a:pPr algn="ctr" eaLnBrk="1" hangingPunct="1"/>
            <a:r>
              <a:rPr lang="en-US" sz="3733" b="1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370" y="2175629"/>
            <a:ext cx="2187643" cy="176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4" y="2343896"/>
            <a:ext cx="2036694" cy="1715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06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3" dur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9" dur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5" dur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1" dur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7" dur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 nodeType="clickPar">
                      <p:stCondLst>
                        <p:cond delay="0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3" dur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5" dur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58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5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5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5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118" dur="2000"/>
                                        <p:tgtEl>
                                          <p:spTgt spid="35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58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358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 nodeType="clickPar">
                      <p:stCondLst>
                        <p:cond delay="0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5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35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35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131" dur="2000"/>
                                        <p:tgtEl>
                                          <p:spTgt spid="35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5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358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 nodeType="clickPar">
                      <p:stCondLst>
                        <p:cond delay="0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3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3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3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44" dur="500"/>
                                        <p:tgtEl>
                                          <p:spTgt spid="3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58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3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3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3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58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 nodeType="clickPar">
                      <p:stCondLst>
                        <p:cond delay="0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5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5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1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170" dur="2000"/>
                                        <p:tgtEl>
                                          <p:spTgt spid="35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2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358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 nodeType="clickPar">
                      <p:stCondLst>
                        <p:cond delay="0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3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358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 nodeType="clickPar">
                      <p:stCondLst>
                        <p:cond delay="0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93" dur="1"/>
                                        <p:tgtEl>
                                          <p:spTgt spid="35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358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0" dur="2000"/>
                                        <p:tgtEl>
                                          <p:spTgt spid="3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04" dur="2000"/>
                                        <p:tgtEl>
                                          <p:spTgt spid="3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59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358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 nodeType="clickPar">
                      <p:stCondLst>
                        <p:cond delay="0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71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358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 nodeType="clickPar">
                      <p:stCondLst>
                        <p:cond delay="0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5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5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35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35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7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58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 nodeType="clickPar">
                      <p:stCondLst>
                        <p:cond delay="0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35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35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35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35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9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358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 nodeType="clickPar">
                      <p:stCondLst>
                        <p:cond delay="0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000"/>
                                        <p:tgtEl>
                                          <p:spTgt spid="35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2000" fill="hold"/>
                                        <p:tgtEl>
                                          <p:spTgt spid="35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000" fill="hold"/>
                                        <p:tgtEl>
                                          <p:spTgt spid="35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35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35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8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358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 nodeType="clickPar">
                      <p:stCondLst>
                        <p:cond delay="0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35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35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35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35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35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35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7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358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 nodeType="clickPar">
                      <p:stCondLst>
                        <p:cond delay="0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35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35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6" dur="500"/>
                                        <p:tgtEl>
                                          <p:spTgt spid="35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35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6"/>
                  </p:tgtEl>
                </p:cond>
              </p:nextCondLst>
            </p:seq>
          </p:childTnLst>
        </p:cTn>
      </p:par>
    </p:tnLst>
    <p:bldLst>
      <p:bldP spid="4" grpId="0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78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92929" y="209818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016" y="233786"/>
            <a:ext cx="11299772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Complete the sentences with suitable comparative forms of the adverbs from the box.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5871" y="110862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C87722-B88C-4242-BBAB-786B74455F27}"/>
              </a:ext>
            </a:extLst>
          </p:cNvPr>
          <p:cNvSpPr txBox="1"/>
          <p:nvPr/>
        </p:nvSpPr>
        <p:spPr>
          <a:xfrm>
            <a:off x="86900" y="1441453"/>
            <a:ext cx="115804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E0702A"/>
                </a:solidFill>
              </a:rPr>
              <a:t>1. </a:t>
            </a:r>
            <a:r>
              <a:rPr lang="en-US" sz="3200"/>
              <a:t>After </a:t>
            </a:r>
            <a:r>
              <a:rPr lang="en-US" sz="3200" dirty="0"/>
              <a:t>his accident last month</a:t>
            </a:r>
            <a:r>
              <a:rPr lang="en-US" sz="3200"/>
              <a:t>, he is driving _____________ now.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2. </a:t>
            </a:r>
            <a:r>
              <a:rPr lang="en-US" sz="3200" dirty="0"/>
              <a:t>A horse can </a:t>
            </a:r>
            <a:r>
              <a:rPr lang="en-US" sz="3200"/>
              <a:t>run ______ </a:t>
            </a:r>
            <a:r>
              <a:rPr lang="en-US" sz="3200" dirty="0"/>
              <a:t>than a </a:t>
            </a:r>
            <a:r>
              <a:rPr lang="en-US" sz="3200"/>
              <a:t>buffalo.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3. </a:t>
            </a:r>
            <a:r>
              <a:rPr lang="en-US" sz="3200" dirty="0"/>
              <a:t>You’re too loud</a:t>
            </a:r>
            <a:r>
              <a:rPr lang="en-US" sz="3200"/>
              <a:t>. Can </a:t>
            </a:r>
            <a:r>
              <a:rPr lang="en-US" sz="3200" dirty="0"/>
              <a:t>you speak a </a:t>
            </a:r>
            <a:r>
              <a:rPr lang="en-US" sz="3200"/>
              <a:t>bit ____________?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4. </a:t>
            </a:r>
            <a:r>
              <a:rPr lang="en-US" sz="3200" dirty="0"/>
              <a:t>After working hard all day on the farm, we </a:t>
            </a:r>
            <a:r>
              <a:rPr lang="en-US" sz="3200"/>
              <a:t>slept ____________ </a:t>
            </a:r>
            <a:r>
              <a:rPr lang="en-US" sz="3200" dirty="0"/>
              <a:t>than ever </a:t>
            </a:r>
            <a:r>
              <a:rPr lang="en-US" sz="3200"/>
              <a:t>before.</a:t>
            </a:r>
          </a:p>
          <a:p>
            <a:endParaRPr lang="en-US" sz="1500" dirty="0"/>
          </a:p>
          <a:p>
            <a:r>
              <a:rPr lang="en-US" sz="3200" b="1">
                <a:solidFill>
                  <a:srgbClr val="E0702A"/>
                </a:solidFill>
              </a:rPr>
              <a:t>5. </a:t>
            </a:r>
            <a:r>
              <a:rPr lang="en-US" sz="3200"/>
              <a:t>The farmers started harvesting their crops ______ than expected.  </a:t>
            </a:r>
            <a:endParaRPr lang="en-US" sz="3200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5F98E21-F493-9AD9-D2EF-174EF0B523FD}"/>
              </a:ext>
            </a:extLst>
          </p:cNvPr>
          <p:cNvSpPr txBox="1"/>
          <p:nvPr/>
        </p:nvSpPr>
        <p:spPr>
          <a:xfrm>
            <a:off x="7575001" y="1472578"/>
            <a:ext cx="2646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carefully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80029B3-452C-7FFF-3912-FBBD8292F1E2}"/>
              </a:ext>
            </a:extLst>
          </p:cNvPr>
          <p:cNvSpPr txBox="1"/>
          <p:nvPr/>
        </p:nvSpPr>
        <p:spPr>
          <a:xfrm>
            <a:off x="3206763" y="2160211"/>
            <a:ext cx="12865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faster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2DD1CB4-6EDF-4306-5EDE-D597531B6D27}"/>
              </a:ext>
            </a:extLst>
          </p:cNvPr>
          <p:cNvSpPr txBox="1"/>
          <p:nvPr/>
        </p:nvSpPr>
        <p:spPr>
          <a:xfrm>
            <a:off x="6575067" y="2869376"/>
            <a:ext cx="24224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quietly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3730033-D60B-B199-BA84-0680ABAA2A09}"/>
              </a:ext>
            </a:extLst>
          </p:cNvPr>
          <p:cNvSpPr txBox="1"/>
          <p:nvPr/>
        </p:nvSpPr>
        <p:spPr>
          <a:xfrm>
            <a:off x="8442169" y="3598405"/>
            <a:ext cx="26415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soundly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296883E-3DB8-87E8-F5E4-29AF33D5238D}"/>
              </a:ext>
            </a:extLst>
          </p:cNvPr>
          <p:cNvSpPr txBox="1"/>
          <p:nvPr/>
        </p:nvSpPr>
        <p:spPr>
          <a:xfrm>
            <a:off x="7504083" y="4838235"/>
            <a:ext cx="13941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earlier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D0F0792C-36EB-07D3-89C6-8ED0BF1D6515}"/>
              </a:ext>
            </a:extLst>
          </p:cNvPr>
          <p:cNvSpPr/>
          <p:nvPr/>
        </p:nvSpPr>
        <p:spPr>
          <a:xfrm>
            <a:off x="977300" y="700736"/>
            <a:ext cx="10454666" cy="681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BE015A54-5997-A7DB-266F-E64A686F6157}"/>
              </a:ext>
            </a:extLst>
          </p:cNvPr>
          <p:cNvSpPr/>
          <p:nvPr/>
        </p:nvSpPr>
        <p:spPr>
          <a:xfrm>
            <a:off x="977300" y="760436"/>
            <a:ext cx="10417917" cy="523220"/>
          </a:xfrm>
          <a:prstGeom prst="rect">
            <a:avLst/>
          </a:prstGeom>
          <a:solidFill>
            <a:schemeClr val="accent4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early 		soundly 		fast 		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carefully 			quietly</a:t>
            </a:r>
            <a:endParaRPr lang="vi-VN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919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78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92929" y="209818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016" y="233786"/>
            <a:ext cx="11299772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Complete the sentences with suitable comparative forms of the adverbs from the box.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5871" y="110862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C87722-B88C-4242-BBAB-786B74455F27}"/>
              </a:ext>
            </a:extLst>
          </p:cNvPr>
          <p:cNvSpPr txBox="1"/>
          <p:nvPr/>
        </p:nvSpPr>
        <p:spPr>
          <a:xfrm>
            <a:off x="86900" y="1441453"/>
            <a:ext cx="115804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E0702A"/>
                </a:solidFill>
              </a:rPr>
              <a:t>1. </a:t>
            </a:r>
            <a:r>
              <a:rPr lang="en-US" sz="3200"/>
              <a:t>After </a:t>
            </a:r>
            <a:r>
              <a:rPr lang="en-US" sz="3200" dirty="0"/>
              <a:t>his accident last month</a:t>
            </a:r>
            <a:r>
              <a:rPr lang="en-US" sz="3200"/>
              <a:t>, he is driving _____________ now.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2. </a:t>
            </a:r>
            <a:r>
              <a:rPr lang="en-US" sz="3200" dirty="0"/>
              <a:t>A horse can </a:t>
            </a:r>
            <a:r>
              <a:rPr lang="en-US" sz="3200"/>
              <a:t>run ______ </a:t>
            </a:r>
            <a:r>
              <a:rPr lang="en-US" sz="3200" dirty="0"/>
              <a:t>than a </a:t>
            </a:r>
            <a:r>
              <a:rPr lang="en-US" sz="3200"/>
              <a:t>buffalo.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3. </a:t>
            </a:r>
            <a:r>
              <a:rPr lang="en-US" sz="3200" dirty="0"/>
              <a:t>You’re too loud</a:t>
            </a:r>
            <a:r>
              <a:rPr lang="en-US" sz="3200"/>
              <a:t>. Can </a:t>
            </a:r>
            <a:r>
              <a:rPr lang="en-US" sz="3200" dirty="0"/>
              <a:t>you speak a </a:t>
            </a:r>
            <a:r>
              <a:rPr lang="en-US" sz="3200"/>
              <a:t>bit ____________?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4. </a:t>
            </a:r>
            <a:r>
              <a:rPr lang="en-US" sz="3200" dirty="0"/>
              <a:t>After working hard all day on the farm, we </a:t>
            </a:r>
            <a:r>
              <a:rPr lang="en-US" sz="3200"/>
              <a:t>slept ____________ </a:t>
            </a:r>
            <a:r>
              <a:rPr lang="en-US" sz="3200" dirty="0"/>
              <a:t>than ever </a:t>
            </a:r>
            <a:r>
              <a:rPr lang="en-US" sz="3200"/>
              <a:t>before.</a:t>
            </a:r>
          </a:p>
          <a:p>
            <a:endParaRPr lang="en-US" sz="1500" dirty="0"/>
          </a:p>
          <a:p>
            <a:r>
              <a:rPr lang="en-US" sz="3200" b="1">
                <a:solidFill>
                  <a:srgbClr val="E0702A"/>
                </a:solidFill>
              </a:rPr>
              <a:t>5. </a:t>
            </a:r>
            <a:r>
              <a:rPr lang="en-US" sz="3200"/>
              <a:t>The farmers started harvesting their crops ______ than expected.  </a:t>
            </a:r>
            <a:endParaRPr lang="en-US" sz="3200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5F98E21-F493-9AD9-D2EF-174EF0B523FD}"/>
              </a:ext>
            </a:extLst>
          </p:cNvPr>
          <p:cNvSpPr txBox="1"/>
          <p:nvPr/>
        </p:nvSpPr>
        <p:spPr>
          <a:xfrm>
            <a:off x="7575001" y="1472578"/>
            <a:ext cx="2646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carefully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80029B3-452C-7FFF-3912-FBBD8292F1E2}"/>
              </a:ext>
            </a:extLst>
          </p:cNvPr>
          <p:cNvSpPr txBox="1"/>
          <p:nvPr/>
        </p:nvSpPr>
        <p:spPr>
          <a:xfrm>
            <a:off x="3206763" y="2160211"/>
            <a:ext cx="12865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faster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2DD1CB4-6EDF-4306-5EDE-D597531B6D27}"/>
              </a:ext>
            </a:extLst>
          </p:cNvPr>
          <p:cNvSpPr txBox="1"/>
          <p:nvPr/>
        </p:nvSpPr>
        <p:spPr>
          <a:xfrm>
            <a:off x="6575067" y="2869376"/>
            <a:ext cx="24224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quietly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3730033-D60B-B199-BA84-0680ABAA2A09}"/>
              </a:ext>
            </a:extLst>
          </p:cNvPr>
          <p:cNvSpPr txBox="1"/>
          <p:nvPr/>
        </p:nvSpPr>
        <p:spPr>
          <a:xfrm>
            <a:off x="8442169" y="3598405"/>
            <a:ext cx="26415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soundly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296883E-3DB8-87E8-F5E4-29AF33D5238D}"/>
              </a:ext>
            </a:extLst>
          </p:cNvPr>
          <p:cNvSpPr txBox="1"/>
          <p:nvPr/>
        </p:nvSpPr>
        <p:spPr>
          <a:xfrm>
            <a:off x="7504083" y="4838235"/>
            <a:ext cx="13941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earlier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D0F0792C-36EB-07D3-89C6-8ED0BF1D6515}"/>
              </a:ext>
            </a:extLst>
          </p:cNvPr>
          <p:cNvSpPr/>
          <p:nvPr/>
        </p:nvSpPr>
        <p:spPr>
          <a:xfrm>
            <a:off x="977300" y="700736"/>
            <a:ext cx="10454666" cy="681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BE015A54-5997-A7DB-266F-E64A686F6157}"/>
              </a:ext>
            </a:extLst>
          </p:cNvPr>
          <p:cNvSpPr/>
          <p:nvPr/>
        </p:nvSpPr>
        <p:spPr>
          <a:xfrm>
            <a:off x="977300" y="760436"/>
            <a:ext cx="10417917" cy="523220"/>
          </a:xfrm>
          <a:prstGeom prst="rect">
            <a:avLst/>
          </a:prstGeom>
          <a:solidFill>
            <a:schemeClr val="accent4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early 		soundly 		fast 		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carefully 			quietly</a:t>
            </a:r>
            <a:endParaRPr lang="vi-VN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47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78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92929" y="209818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016" y="233786"/>
            <a:ext cx="11299772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Complete the sentences with suitable comparative forms of the adverbs from the box.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5871" y="110862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C87722-B88C-4242-BBAB-786B74455F27}"/>
              </a:ext>
            </a:extLst>
          </p:cNvPr>
          <p:cNvSpPr txBox="1"/>
          <p:nvPr/>
        </p:nvSpPr>
        <p:spPr>
          <a:xfrm>
            <a:off x="86900" y="1441453"/>
            <a:ext cx="115804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E0702A"/>
                </a:solidFill>
              </a:rPr>
              <a:t>1. </a:t>
            </a:r>
            <a:r>
              <a:rPr lang="en-US" sz="3200"/>
              <a:t>After </a:t>
            </a:r>
            <a:r>
              <a:rPr lang="en-US" sz="3200" dirty="0"/>
              <a:t>his accident last month</a:t>
            </a:r>
            <a:r>
              <a:rPr lang="en-US" sz="3200"/>
              <a:t>, he is driving _____________ now.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2. </a:t>
            </a:r>
            <a:r>
              <a:rPr lang="en-US" sz="3200" dirty="0"/>
              <a:t>A horse can </a:t>
            </a:r>
            <a:r>
              <a:rPr lang="en-US" sz="3200"/>
              <a:t>run ______ </a:t>
            </a:r>
            <a:r>
              <a:rPr lang="en-US" sz="3200" dirty="0"/>
              <a:t>than a </a:t>
            </a:r>
            <a:r>
              <a:rPr lang="en-US" sz="3200"/>
              <a:t>buffalo.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3. </a:t>
            </a:r>
            <a:r>
              <a:rPr lang="en-US" sz="3200" dirty="0"/>
              <a:t>You’re too loud</a:t>
            </a:r>
            <a:r>
              <a:rPr lang="en-US" sz="3200"/>
              <a:t>. Can </a:t>
            </a:r>
            <a:r>
              <a:rPr lang="en-US" sz="3200" dirty="0"/>
              <a:t>you speak a </a:t>
            </a:r>
            <a:r>
              <a:rPr lang="en-US" sz="3200"/>
              <a:t>bit ____________?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4. </a:t>
            </a:r>
            <a:r>
              <a:rPr lang="en-US" sz="3200" dirty="0"/>
              <a:t>After working hard all day on the farm, we </a:t>
            </a:r>
            <a:r>
              <a:rPr lang="en-US" sz="3200"/>
              <a:t>slept ____________ </a:t>
            </a:r>
            <a:r>
              <a:rPr lang="en-US" sz="3200" dirty="0"/>
              <a:t>than ever </a:t>
            </a:r>
            <a:r>
              <a:rPr lang="en-US" sz="3200"/>
              <a:t>before.</a:t>
            </a:r>
          </a:p>
          <a:p>
            <a:endParaRPr lang="en-US" sz="1500" dirty="0"/>
          </a:p>
          <a:p>
            <a:r>
              <a:rPr lang="en-US" sz="3200" b="1">
                <a:solidFill>
                  <a:srgbClr val="E0702A"/>
                </a:solidFill>
              </a:rPr>
              <a:t>5. </a:t>
            </a:r>
            <a:r>
              <a:rPr lang="en-US" sz="3200"/>
              <a:t>The farmers started harvesting their crops ______ than expected.  </a:t>
            </a:r>
            <a:endParaRPr lang="en-US" sz="3200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5F98E21-F493-9AD9-D2EF-174EF0B523FD}"/>
              </a:ext>
            </a:extLst>
          </p:cNvPr>
          <p:cNvSpPr txBox="1"/>
          <p:nvPr/>
        </p:nvSpPr>
        <p:spPr>
          <a:xfrm>
            <a:off x="7575001" y="1472578"/>
            <a:ext cx="2646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carefully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80029B3-452C-7FFF-3912-FBBD8292F1E2}"/>
              </a:ext>
            </a:extLst>
          </p:cNvPr>
          <p:cNvSpPr txBox="1"/>
          <p:nvPr/>
        </p:nvSpPr>
        <p:spPr>
          <a:xfrm>
            <a:off x="3206763" y="2160211"/>
            <a:ext cx="12865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faster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2DD1CB4-6EDF-4306-5EDE-D597531B6D27}"/>
              </a:ext>
            </a:extLst>
          </p:cNvPr>
          <p:cNvSpPr txBox="1"/>
          <p:nvPr/>
        </p:nvSpPr>
        <p:spPr>
          <a:xfrm>
            <a:off x="6575067" y="2869376"/>
            <a:ext cx="24224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quietly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3730033-D60B-B199-BA84-0680ABAA2A09}"/>
              </a:ext>
            </a:extLst>
          </p:cNvPr>
          <p:cNvSpPr txBox="1"/>
          <p:nvPr/>
        </p:nvSpPr>
        <p:spPr>
          <a:xfrm>
            <a:off x="8442169" y="3598405"/>
            <a:ext cx="26415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soundly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296883E-3DB8-87E8-F5E4-29AF33D5238D}"/>
              </a:ext>
            </a:extLst>
          </p:cNvPr>
          <p:cNvSpPr txBox="1"/>
          <p:nvPr/>
        </p:nvSpPr>
        <p:spPr>
          <a:xfrm>
            <a:off x="7504083" y="4838235"/>
            <a:ext cx="13941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earlier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D0F0792C-36EB-07D3-89C6-8ED0BF1D6515}"/>
              </a:ext>
            </a:extLst>
          </p:cNvPr>
          <p:cNvSpPr/>
          <p:nvPr/>
        </p:nvSpPr>
        <p:spPr>
          <a:xfrm>
            <a:off x="977300" y="700736"/>
            <a:ext cx="10454666" cy="681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BE015A54-5997-A7DB-266F-E64A686F6157}"/>
              </a:ext>
            </a:extLst>
          </p:cNvPr>
          <p:cNvSpPr/>
          <p:nvPr/>
        </p:nvSpPr>
        <p:spPr>
          <a:xfrm>
            <a:off x="977300" y="760436"/>
            <a:ext cx="10417917" cy="523220"/>
          </a:xfrm>
          <a:prstGeom prst="rect">
            <a:avLst/>
          </a:prstGeom>
          <a:solidFill>
            <a:schemeClr val="accent4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early 		soundly 		fast 		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carefully 			quietly</a:t>
            </a:r>
            <a:endParaRPr lang="vi-VN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263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78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92929" y="209818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016" y="233786"/>
            <a:ext cx="11299772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Complete the sentences with suitable comparative forms of the adverbs from the box.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5871" y="110862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C87722-B88C-4242-BBAB-786B74455F27}"/>
              </a:ext>
            </a:extLst>
          </p:cNvPr>
          <p:cNvSpPr txBox="1"/>
          <p:nvPr/>
        </p:nvSpPr>
        <p:spPr>
          <a:xfrm>
            <a:off x="86900" y="1441453"/>
            <a:ext cx="115804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E0702A"/>
                </a:solidFill>
              </a:rPr>
              <a:t>1. </a:t>
            </a:r>
            <a:r>
              <a:rPr lang="en-US" sz="3200"/>
              <a:t>After </a:t>
            </a:r>
            <a:r>
              <a:rPr lang="en-US" sz="3200" dirty="0"/>
              <a:t>his accident last month</a:t>
            </a:r>
            <a:r>
              <a:rPr lang="en-US" sz="3200"/>
              <a:t>, he is driving _____________ now.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2. </a:t>
            </a:r>
            <a:r>
              <a:rPr lang="en-US" sz="3200" dirty="0"/>
              <a:t>A horse can </a:t>
            </a:r>
            <a:r>
              <a:rPr lang="en-US" sz="3200"/>
              <a:t>run ______ </a:t>
            </a:r>
            <a:r>
              <a:rPr lang="en-US" sz="3200" dirty="0"/>
              <a:t>than a </a:t>
            </a:r>
            <a:r>
              <a:rPr lang="en-US" sz="3200"/>
              <a:t>buffalo.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3. </a:t>
            </a:r>
            <a:r>
              <a:rPr lang="en-US" sz="3200" dirty="0"/>
              <a:t>You’re too loud</a:t>
            </a:r>
            <a:r>
              <a:rPr lang="en-US" sz="3200"/>
              <a:t>. Can </a:t>
            </a:r>
            <a:r>
              <a:rPr lang="en-US" sz="3200" dirty="0"/>
              <a:t>you speak a </a:t>
            </a:r>
            <a:r>
              <a:rPr lang="en-US" sz="3200"/>
              <a:t>bit ____________?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4. </a:t>
            </a:r>
            <a:r>
              <a:rPr lang="en-US" sz="3200" dirty="0"/>
              <a:t>After working hard all day on the farm, we </a:t>
            </a:r>
            <a:r>
              <a:rPr lang="en-US" sz="3200"/>
              <a:t>slept ____________ </a:t>
            </a:r>
            <a:r>
              <a:rPr lang="en-US" sz="3200" dirty="0"/>
              <a:t>than ever </a:t>
            </a:r>
            <a:r>
              <a:rPr lang="en-US" sz="3200"/>
              <a:t>before.</a:t>
            </a:r>
          </a:p>
          <a:p>
            <a:endParaRPr lang="en-US" sz="1500" dirty="0"/>
          </a:p>
          <a:p>
            <a:r>
              <a:rPr lang="en-US" sz="3200" b="1">
                <a:solidFill>
                  <a:srgbClr val="E0702A"/>
                </a:solidFill>
              </a:rPr>
              <a:t>5. </a:t>
            </a:r>
            <a:r>
              <a:rPr lang="en-US" sz="3200"/>
              <a:t>The farmers started harvesting their crops ______ than expected.  </a:t>
            </a:r>
            <a:endParaRPr lang="en-US" sz="3200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5F98E21-F493-9AD9-D2EF-174EF0B523FD}"/>
              </a:ext>
            </a:extLst>
          </p:cNvPr>
          <p:cNvSpPr txBox="1"/>
          <p:nvPr/>
        </p:nvSpPr>
        <p:spPr>
          <a:xfrm>
            <a:off x="7575001" y="1472578"/>
            <a:ext cx="2646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carefully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80029B3-452C-7FFF-3912-FBBD8292F1E2}"/>
              </a:ext>
            </a:extLst>
          </p:cNvPr>
          <p:cNvSpPr txBox="1"/>
          <p:nvPr/>
        </p:nvSpPr>
        <p:spPr>
          <a:xfrm>
            <a:off x="3206763" y="2160211"/>
            <a:ext cx="12865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faster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2DD1CB4-6EDF-4306-5EDE-D597531B6D27}"/>
              </a:ext>
            </a:extLst>
          </p:cNvPr>
          <p:cNvSpPr txBox="1"/>
          <p:nvPr/>
        </p:nvSpPr>
        <p:spPr>
          <a:xfrm>
            <a:off x="6575067" y="2869376"/>
            <a:ext cx="24224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quietly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3730033-D60B-B199-BA84-0680ABAA2A09}"/>
              </a:ext>
            </a:extLst>
          </p:cNvPr>
          <p:cNvSpPr txBox="1"/>
          <p:nvPr/>
        </p:nvSpPr>
        <p:spPr>
          <a:xfrm>
            <a:off x="8442169" y="3598405"/>
            <a:ext cx="26415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soundly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296883E-3DB8-87E8-F5E4-29AF33D5238D}"/>
              </a:ext>
            </a:extLst>
          </p:cNvPr>
          <p:cNvSpPr txBox="1"/>
          <p:nvPr/>
        </p:nvSpPr>
        <p:spPr>
          <a:xfrm>
            <a:off x="7504083" y="4838235"/>
            <a:ext cx="13941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earlier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D0F0792C-36EB-07D3-89C6-8ED0BF1D6515}"/>
              </a:ext>
            </a:extLst>
          </p:cNvPr>
          <p:cNvSpPr/>
          <p:nvPr/>
        </p:nvSpPr>
        <p:spPr>
          <a:xfrm>
            <a:off x="977300" y="700736"/>
            <a:ext cx="10454666" cy="681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BE015A54-5997-A7DB-266F-E64A686F6157}"/>
              </a:ext>
            </a:extLst>
          </p:cNvPr>
          <p:cNvSpPr/>
          <p:nvPr/>
        </p:nvSpPr>
        <p:spPr>
          <a:xfrm>
            <a:off x="977300" y="760436"/>
            <a:ext cx="10417917" cy="523220"/>
          </a:xfrm>
          <a:prstGeom prst="rect">
            <a:avLst/>
          </a:prstGeom>
          <a:solidFill>
            <a:schemeClr val="accent4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early 		soundly 		fast 		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carefully 			quietly</a:t>
            </a:r>
            <a:endParaRPr lang="vi-VN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039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78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92929" y="209818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016" y="233786"/>
            <a:ext cx="11299772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Complete the sentences with suitable comparative forms of the adverbs from the box.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5871" y="110862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C87722-B88C-4242-BBAB-786B74455F27}"/>
              </a:ext>
            </a:extLst>
          </p:cNvPr>
          <p:cNvSpPr txBox="1"/>
          <p:nvPr/>
        </p:nvSpPr>
        <p:spPr>
          <a:xfrm>
            <a:off x="86900" y="1441453"/>
            <a:ext cx="115804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E0702A"/>
                </a:solidFill>
              </a:rPr>
              <a:t>1. </a:t>
            </a:r>
            <a:r>
              <a:rPr lang="en-US" sz="3200"/>
              <a:t>After </a:t>
            </a:r>
            <a:r>
              <a:rPr lang="en-US" sz="3200" dirty="0"/>
              <a:t>his accident last month</a:t>
            </a:r>
            <a:r>
              <a:rPr lang="en-US" sz="3200"/>
              <a:t>, he is driving _____________ now.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2. </a:t>
            </a:r>
            <a:r>
              <a:rPr lang="en-US" sz="3200" dirty="0"/>
              <a:t>A horse can </a:t>
            </a:r>
            <a:r>
              <a:rPr lang="en-US" sz="3200"/>
              <a:t>run ______ </a:t>
            </a:r>
            <a:r>
              <a:rPr lang="en-US" sz="3200" dirty="0"/>
              <a:t>than a </a:t>
            </a:r>
            <a:r>
              <a:rPr lang="en-US" sz="3200"/>
              <a:t>buffalo.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3. </a:t>
            </a:r>
            <a:r>
              <a:rPr lang="en-US" sz="3200" dirty="0"/>
              <a:t>You’re too loud</a:t>
            </a:r>
            <a:r>
              <a:rPr lang="en-US" sz="3200"/>
              <a:t>. Can </a:t>
            </a:r>
            <a:r>
              <a:rPr lang="en-US" sz="3200" dirty="0"/>
              <a:t>you speak a </a:t>
            </a:r>
            <a:r>
              <a:rPr lang="en-US" sz="3200"/>
              <a:t>bit ____________?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4. </a:t>
            </a:r>
            <a:r>
              <a:rPr lang="en-US" sz="3200" dirty="0"/>
              <a:t>After working hard all day on the farm, we </a:t>
            </a:r>
            <a:r>
              <a:rPr lang="en-US" sz="3200"/>
              <a:t>slept ____________ </a:t>
            </a:r>
            <a:r>
              <a:rPr lang="en-US" sz="3200" dirty="0"/>
              <a:t>than ever </a:t>
            </a:r>
            <a:r>
              <a:rPr lang="en-US" sz="3200"/>
              <a:t>before.</a:t>
            </a:r>
          </a:p>
          <a:p>
            <a:endParaRPr lang="en-US" sz="1500" dirty="0"/>
          </a:p>
          <a:p>
            <a:r>
              <a:rPr lang="en-US" sz="3200" b="1">
                <a:solidFill>
                  <a:srgbClr val="E0702A"/>
                </a:solidFill>
              </a:rPr>
              <a:t>5. </a:t>
            </a:r>
            <a:r>
              <a:rPr lang="en-US" sz="3200"/>
              <a:t>The farmers started harvesting their crops ______ than expected.  </a:t>
            </a:r>
            <a:endParaRPr lang="en-US" sz="3200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5F98E21-F493-9AD9-D2EF-174EF0B523FD}"/>
              </a:ext>
            </a:extLst>
          </p:cNvPr>
          <p:cNvSpPr txBox="1"/>
          <p:nvPr/>
        </p:nvSpPr>
        <p:spPr>
          <a:xfrm>
            <a:off x="7575001" y="1472578"/>
            <a:ext cx="2646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carefully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80029B3-452C-7FFF-3912-FBBD8292F1E2}"/>
              </a:ext>
            </a:extLst>
          </p:cNvPr>
          <p:cNvSpPr txBox="1"/>
          <p:nvPr/>
        </p:nvSpPr>
        <p:spPr>
          <a:xfrm>
            <a:off x="3206763" y="2160211"/>
            <a:ext cx="12865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faster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2DD1CB4-6EDF-4306-5EDE-D597531B6D27}"/>
              </a:ext>
            </a:extLst>
          </p:cNvPr>
          <p:cNvSpPr txBox="1"/>
          <p:nvPr/>
        </p:nvSpPr>
        <p:spPr>
          <a:xfrm>
            <a:off x="6575067" y="2869376"/>
            <a:ext cx="24224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quietly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3730033-D60B-B199-BA84-0680ABAA2A09}"/>
              </a:ext>
            </a:extLst>
          </p:cNvPr>
          <p:cNvSpPr txBox="1"/>
          <p:nvPr/>
        </p:nvSpPr>
        <p:spPr>
          <a:xfrm>
            <a:off x="8442169" y="3598405"/>
            <a:ext cx="26415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more soundly 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296883E-3DB8-87E8-F5E4-29AF33D5238D}"/>
              </a:ext>
            </a:extLst>
          </p:cNvPr>
          <p:cNvSpPr txBox="1"/>
          <p:nvPr/>
        </p:nvSpPr>
        <p:spPr>
          <a:xfrm>
            <a:off x="7504083" y="4838235"/>
            <a:ext cx="13941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EF4B66"/>
                </a:solidFill>
              </a:rPr>
              <a:t>earlier</a:t>
            </a:r>
            <a:endParaRPr lang="vi-VN" sz="3200" dirty="0">
              <a:solidFill>
                <a:srgbClr val="EF4B66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D0F0792C-36EB-07D3-89C6-8ED0BF1D6515}"/>
              </a:ext>
            </a:extLst>
          </p:cNvPr>
          <p:cNvSpPr/>
          <p:nvPr/>
        </p:nvSpPr>
        <p:spPr>
          <a:xfrm>
            <a:off x="977300" y="700736"/>
            <a:ext cx="10454666" cy="681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BE015A54-5997-A7DB-266F-E64A686F6157}"/>
              </a:ext>
            </a:extLst>
          </p:cNvPr>
          <p:cNvSpPr/>
          <p:nvPr/>
        </p:nvSpPr>
        <p:spPr>
          <a:xfrm>
            <a:off x="977300" y="760436"/>
            <a:ext cx="10417917" cy="523220"/>
          </a:xfrm>
          <a:prstGeom prst="rect">
            <a:avLst/>
          </a:prstGeom>
          <a:solidFill>
            <a:schemeClr val="accent4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early 		soundly 		fast 		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carefully 			quietly</a:t>
            </a:r>
            <a:endParaRPr lang="vi-VN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275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mẫu họa&#10;&#10;Mô tả được tạo tự động">
            <a:extLst>
              <a:ext uri="{FF2B5EF4-FFF2-40B4-BE49-F238E27FC236}">
                <a16:creationId xmlns:a16="http://schemas.microsoft.com/office/drawing/2014/main" id="{1C222CB0-577E-4B8B-B039-A35E36731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2802" y="1472251"/>
            <a:ext cx="6576665" cy="4174551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3F720CF9-BF34-4187-8042-88DBE5FBB2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4399" y="5"/>
            <a:ext cx="1567605" cy="1706137"/>
          </a:xfrm>
          <a:prstGeom prst="rect">
            <a:avLst/>
          </a:prstGeom>
        </p:spPr>
      </p:pic>
      <p:pic>
        <p:nvPicPr>
          <p:cNvPr id="8" name="Hình ảnh 7">
            <a:extLst>
              <a:ext uri="{FF2B5EF4-FFF2-40B4-BE49-F238E27FC236}">
                <a16:creationId xmlns:a16="http://schemas.microsoft.com/office/drawing/2014/main" id="{AE394AA8-C4F2-4D58-A6C4-D4D4A39843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1567605" cy="1706137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C7BFF9B9-FF16-47C3-AB70-9CB878EAC6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4399" y="5151869"/>
            <a:ext cx="1567605" cy="1706137"/>
          </a:xfrm>
          <a:prstGeom prst="rect">
            <a:avLst/>
          </a:prstGeom>
        </p:spPr>
      </p:pic>
      <p:pic>
        <p:nvPicPr>
          <p:cNvPr id="10" name="Hình ảnh 9">
            <a:extLst>
              <a:ext uri="{FF2B5EF4-FFF2-40B4-BE49-F238E27FC236}">
                <a16:creationId xmlns:a16="http://schemas.microsoft.com/office/drawing/2014/main" id="{0D3A0704-6265-43C3-83D3-D86E7038C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51868"/>
            <a:ext cx="1567605" cy="170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82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2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3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mẫu họa&#10;&#10;Mô tả được tạo tự động">
            <a:extLst>
              <a:ext uri="{FF2B5EF4-FFF2-40B4-BE49-F238E27FC236}">
                <a16:creationId xmlns:a16="http://schemas.microsoft.com/office/drawing/2014/main" id="{1C222CB0-577E-4B8B-B039-A35E36731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2802" y="1472251"/>
            <a:ext cx="6576665" cy="4174551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3F720CF9-BF34-4187-8042-88DBE5FBB2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4399" y="5"/>
            <a:ext cx="1567605" cy="1706137"/>
          </a:xfrm>
          <a:prstGeom prst="rect">
            <a:avLst/>
          </a:prstGeom>
        </p:spPr>
      </p:pic>
      <p:pic>
        <p:nvPicPr>
          <p:cNvPr id="8" name="Hình ảnh 7">
            <a:extLst>
              <a:ext uri="{FF2B5EF4-FFF2-40B4-BE49-F238E27FC236}">
                <a16:creationId xmlns:a16="http://schemas.microsoft.com/office/drawing/2014/main" id="{AE394AA8-C4F2-4D58-A6C4-D4D4A39843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1567605" cy="1706137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C7BFF9B9-FF16-47C3-AB70-9CB878EAC6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4399" y="5151869"/>
            <a:ext cx="1567605" cy="1706137"/>
          </a:xfrm>
          <a:prstGeom prst="rect">
            <a:avLst/>
          </a:prstGeom>
        </p:spPr>
      </p:pic>
      <p:pic>
        <p:nvPicPr>
          <p:cNvPr id="10" name="Hình ảnh 9">
            <a:extLst>
              <a:ext uri="{FF2B5EF4-FFF2-40B4-BE49-F238E27FC236}">
                <a16:creationId xmlns:a16="http://schemas.microsoft.com/office/drawing/2014/main" id="{0D3A0704-6265-43C3-83D3-D86E7038C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51868"/>
            <a:ext cx="1567605" cy="1706137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</p:cNvPr>
          <p:cNvSpPr/>
          <p:nvPr/>
        </p:nvSpPr>
        <p:spPr>
          <a:xfrm>
            <a:off x="9910918" y="6238569"/>
            <a:ext cx="604684" cy="575187"/>
          </a:xfrm>
          <a:prstGeom prst="actionButtonHome">
            <a:avLst/>
          </a:prstGeom>
          <a:ln>
            <a:solidFill>
              <a:srgbClr val="FFFF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3882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2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3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2608" t="11880" r="22608" b="11880"/>
          <a:stretch/>
        </p:blipFill>
        <p:spPr>
          <a:xfrm>
            <a:off x="778373" y="2006600"/>
            <a:ext cx="4064000" cy="3954491"/>
          </a:xfrm>
          <a:prstGeom prst="ellipse">
            <a:avLst/>
          </a:prstGeom>
        </p:spPr>
      </p:pic>
      <p:sp>
        <p:nvSpPr>
          <p:cNvPr id="8" name="Flowchart: Off-page Connector 7"/>
          <p:cNvSpPr/>
          <p:nvPr/>
        </p:nvSpPr>
        <p:spPr>
          <a:xfrm rot="16200000">
            <a:off x="314964" y="3520436"/>
            <a:ext cx="148445" cy="778373"/>
          </a:xfrm>
          <a:prstGeom prst="flowChartOffpageConnector">
            <a:avLst/>
          </a:prstGeo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540000" y="3733800"/>
            <a:ext cx="508000" cy="5080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4173" y="1342539"/>
            <a:ext cx="5893452" cy="4172923"/>
          </a:xfrm>
          <a:prstGeom prst="rect">
            <a:avLst/>
          </a:prstGeom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63717" y="344657"/>
            <a:ext cx="10803908" cy="4052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202124"/>
                </a:solidFill>
                <a:latin typeface="inherit"/>
              </a:rPr>
              <a:t>Check out the old lesson by spinning the wheel to call out the name</a:t>
            </a:r>
            <a:r>
              <a:rPr lang="en-US" altLang="en-US" sz="800"/>
              <a:t> 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52553" y="5749047"/>
            <a:ext cx="368678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D4F0F"/>
                </a:solidFill>
              </a:rPr>
              <a:t>GV THAY DS HS LỚP  CỦA MÌNH DẠY</a:t>
            </a:r>
          </a:p>
        </p:txBody>
      </p:sp>
    </p:spTree>
    <p:extLst>
      <p:ext uri="{BB962C8B-B14F-4D97-AF65-F5344CB8AC3E}">
        <p14:creationId xmlns:p14="http://schemas.microsoft.com/office/powerpoint/2010/main" val="406979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mẫu họa&#10;&#10;Mô tả được tạo tự động">
            <a:extLst>
              <a:ext uri="{FF2B5EF4-FFF2-40B4-BE49-F238E27FC236}">
                <a16:creationId xmlns:a16="http://schemas.microsoft.com/office/drawing/2014/main" id="{1C222CB0-577E-4B8B-B039-A35E36731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2802" y="1472251"/>
            <a:ext cx="6576665" cy="4174551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3F720CF9-BF34-4187-8042-88DBE5FBB2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4399" y="5"/>
            <a:ext cx="1567605" cy="1706137"/>
          </a:xfrm>
          <a:prstGeom prst="rect">
            <a:avLst/>
          </a:prstGeom>
        </p:spPr>
      </p:pic>
      <p:pic>
        <p:nvPicPr>
          <p:cNvPr id="8" name="Hình ảnh 7">
            <a:extLst>
              <a:ext uri="{FF2B5EF4-FFF2-40B4-BE49-F238E27FC236}">
                <a16:creationId xmlns:a16="http://schemas.microsoft.com/office/drawing/2014/main" id="{AE394AA8-C4F2-4D58-A6C4-D4D4A39843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1567605" cy="1706137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C7BFF9B9-FF16-47C3-AB70-9CB878EAC6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4399" y="5151869"/>
            <a:ext cx="1567605" cy="1706137"/>
          </a:xfrm>
          <a:prstGeom prst="rect">
            <a:avLst/>
          </a:prstGeom>
        </p:spPr>
      </p:pic>
      <p:pic>
        <p:nvPicPr>
          <p:cNvPr id="10" name="Hình ảnh 9">
            <a:extLst>
              <a:ext uri="{FF2B5EF4-FFF2-40B4-BE49-F238E27FC236}">
                <a16:creationId xmlns:a16="http://schemas.microsoft.com/office/drawing/2014/main" id="{0D3A0704-6265-43C3-83D3-D86E7038C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51868"/>
            <a:ext cx="1567605" cy="1706137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</p:cNvPr>
          <p:cNvSpPr/>
          <p:nvPr/>
        </p:nvSpPr>
        <p:spPr>
          <a:xfrm>
            <a:off x="9910918" y="6238569"/>
            <a:ext cx="604684" cy="575187"/>
          </a:xfrm>
          <a:prstGeom prst="actionButtonHome">
            <a:avLst/>
          </a:prstGeom>
          <a:ln>
            <a:solidFill>
              <a:srgbClr val="FFFF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7007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2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3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89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92929" y="209818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016" y="233786"/>
            <a:ext cx="11299772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Complete the sentences with suitable comparative forms of the adverbs from the box.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5871" y="110862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C87722-B88C-4242-BBAB-786B74455F27}"/>
              </a:ext>
            </a:extLst>
          </p:cNvPr>
          <p:cNvSpPr txBox="1"/>
          <p:nvPr/>
        </p:nvSpPr>
        <p:spPr>
          <a:xfrm>
            <a:off x="86900" y="1441453"/>
            <a:ext cx="115804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E0702A"/>
                </a:solidFill>
              </a:rPr>
              <a:t>1. </a:t>
            </a:r>
            <a:r>
              <a:rPr lang="en-US" sz="3200"/>
              <a:t>After </a:t>
            </a:r>
            <a:r>
              <a:rPr lang="en-US" sz="3200" dirty="0"/>
              <a:t>his accident last month</a:t>
            </a:r>
            <a:r>
              <a:rPr lang="en-US" sz="3200"/>
              <a:t>, he is driving _____________ now.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2. </a:t>
            </a:r>
            <a:r>
              <a:rPr lang="en-US" sz="3200" dirty="0"/>
              <a:t>A horse can </a:t>
            </a:r>
            <a:r>
              <a:rPr lang="en-US" sz="3200"/>
              <a:t>run ______ </a:t>
            </a:r>
            <a:r>
              <a:rPr lang="en-US" sz="3200" dirty="0"/>
              <a:t>than a </a:t>
            </a:r>
            <a:r>
              <a:rPr lang="en-US" sz="3200"/>
              <a:t>buffalo.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3. </a:t>
            </a:r>
            <a:r>
              <a:rPr lang="en-US" sz="3200" dirty="0"/>
              <a:t>You’re too loud</a:t>
            </a:r>
            <a:r>
              <a:rPr lang="en-US" sz="3200"/>
              <a:t>. Can </a:t>
            </a:r>
            <a:r>
              <a:rPr lang="en-US" sz="3200" dirty="0"/>
              <a:t>you speak a </a:t>
            </a:r>
            <a:r>
              <a:rPr lang="en-US" sz="3200"/>
              <a:t>bit ____________?</a:t>
            </a:r>
          </a:p>
          <a:p>
            <a:endParaRPr lang="en-US" sz="1500" dirty="0"/>
          </a:p>
          <a:p>
            <a:r>
              <a:rPr lang="en-US" sz="3200" b="1" dirty="0">
                <a:solidFill>
                  <a:srgbClr val="E0702A"/>
                </a:solidFill>
              </a:rPr>
              <a:t>4. </a:t>
            </a:r>
            <a:r>
              <a:rPr lang="en-US" sz="3200" dirty="0"/>
              <a:t>After working hard all day on the farm, we </a:t>
            </a:r>
            <a:r>
              <a:rPr lang="en-US" sz="3200"/>
              <a:t>slept ____________ </a:t>
            </a:r>
            <a:r>
              <a:rPr lang="en-US" sz="3200" dirty="0"/>
              <a:t>than ever </a:t>
            </a:r>
            <a:r>
              <a:rPr lang="en-US" sz="3200"/>
              <a:t>before.</a:t>
            </a:r>
          </a:p>
          <a:p>
            <a:endParaRPr lang="en-US" sz="1500" dirty="0"/>
          </a:p>
          <a:p>
            <a:r>
              <a:rPr lang="en-US" sz="3200" b="1">
                <a:solidFill>
                  <a:srgbClr val="E0702A"/>
                </a:solidFill>
              </a:rPr>
              <a:t>5. </a:t>
            </a:r>
            <a:r>
              <a:rPr lang="en-US" sz="3200"/>
              <a:t>The farmers started harvesting their crops ______ than expected.  </a:t>
            </a:r>
            <a:endParaRPr lang="en-US" sz="3200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5F98E21-F493-9AD9-D2EF-174EF0B523FD}"/>
              </a:ext>
            </a:extLst>
          </p:cNvPr>
          <p:cNvSpPr txBox="1"/>
          <p:nvPr/>
        </p:nvSpPr>
        <p:spPr>
          <a:xfrm>
            <a:off x="7575001" y="1472578"/>
            <a:ext cx="2646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more carefully</a:t>
            </a:r>
            <a:endParaRPr lang="vi-VN" sz="3200" b="1" dirty="0">
              <a:solidFill>
                <a:srgbClr val="C00000"/>
              </a:solidFill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80029B3-452C-7FFF-3912-FBBD8292F1E2}"/>
              </a:ext>
            </a:extLst>
          </p:cNvPr>
          <p:cNvSpPr txBox="1"/>
          <p:nvPr/>
        </p:nvSpPr>
        <p:spPr>
          <a:xfrm>
            <a:off x="3206763" y="2160211"/>
            <a:ext cx="12865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faster</a:t>
            </a:r>
            <a:endParaRPr lang="vi-VN" sz="3200" b="1" dirty="0">
              <a:solidFill>
                <a:srgbClr val="C00000"/>
              </a:solidFill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2DD1CB4-6EDF-4306-5EDE-D597531B6D27}"/>
              </a:ext>
            </a:extLst>
          </p:cNvPr>
          <p:cNvSpPr txBox="1"/>
          <p:nvPr/>
        </p:nvSpPr>
        <p:spPr>
          <a:xfrm>
            <a:off x="6575067" y="2869376"/>
            <a:ext cx="24224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more quietly </a:t>
            </a:r>
            <a:endParaRPr lang="vi-VN" sz="3200" b="1" dirty="0">
              <a:solidFill>
                <a:srgbClr val="C00000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3730033-D60B-B199-BA84-0680ABAA2A09}"/>
              </a:ext>
            </a:extLst>
          </p:cNvPr>
          <p:cNvSpPr txBox="1"/>
          <p:nvPr/>
        </p:nvSpPr>
        <p:spPr>
          <a:xfrm>
            <a:off x="8442169" y="3598405"/>
            <a:ext cx="26415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more soundly </a:t>
            </a:r>
            <a:endParaRPr lang="vi-VN" sz="3200" b="1" dirty="0">
              <a:solidFill>
                <a:srgbClr val="C00000"/>
              </a:solidFill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296883E-3DB8-87E8-F5E4-29AF33D5238D}"/>
              </a:ext>
            </a:extLst>
          </p:cNvPr>
          <p:cNvSpPr txBox="1"/>
          <p:nvPr/>
        </p:nvSpPr>
        <p:spPr>
          <a:xfrm>
            <a:off x="7504083" y="4838235"/>
            <a:ext cx="13941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earlier</a:t>
            </a:r>
            <a:endParaRPr lang="vi-VN" sz="3200" b="1" dirty="0">
              <a:solidFill>
                <a:srgbClr val="C00000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D0F0792C-36EB-07D3-89C6-8ED0BF1D6515}"/>
              </a:ext>
            </a:extLst>
          </p:cNvPr>
          <p:cNvSpPr/>
          <p:nvPr/>
        </p:nvSpPr>
        <p:spPr>
          <a:xfrm>
            <a:off x="977300" y="700736"/>
            <a:ext cx="10454666" cy="681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BE015A54-5997-A7DB-266F-E64A686F6157}"/>
              </a:ext>
            </a:extLst>
          </p:cNvPr>
          <p:cNvSpPr/>
          <p:nvPr/>
        </p:nvSpPr>
        <p:spPr>
          <a:xfrm>
            <a:off x="977300" y="760436"/>
            <a:ext cx="10417917" cy="523220"/>
          </a:xfrm>
          <a:prstGeom prst="rect">
            <a:avLst/>
          </a:prstGeom>
          <a:solidFill>
            <a:schemeClr val="accent4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early 		soundly 		fast 		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carefully 			quietly</a:t>
            </a:r>
            <a:endParaRPr lang="vi-VN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19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72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68953" y="78828"/>
            <a:ext cx="10815315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Read the situations and complete the sentences using the comparative forms of the adverbs in brackets.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7015" y="191745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9800" y="89105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4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43D9978-6802-177F-37C2-54A034C89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33988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ADD1E5B-3791-1379-80BC-F7A027398F98}"/>
              </a:ext>
            </a:extLst>
          </p:cNvPr>
          <p:cNvSpPr txBox="1"/>
          <p:nvPr/>
        </p:nvSpPr>
        <p:spPr>
          <a:xfrm>
            <a:off x="171123" y="796991"/>
            <a:ext cx="1190561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C00000"/>
                </a:solidFill>
              </a:rPr>
              <a:t>1. </a:t>
            </a:r>
            <a:r>
              <a:rPr lang="en-US" sz="3200" dirty="0"/>
              <a:t>The red car can run 200 km/h while the black car can run 160 km/h.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ym typeface="Wingdings 3" panose="05040102010807070707" pitchFamily="18" charset="2"/>
              </a:rPr>
              <a:t> </a:t>
            </a:r>
            <a:r>
              <a:rPr lang="en-US" sz="3200" dirty="0"/>
              <a:t>The red car can run _______________________. (fast)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C00000"/>
                </a:solidFill>
              </a:rPr>
              <a:t>2. </a:t>
            </a:r>
            <a:r>
              <a:rPr lang="en-US" sz="3200" dirty="0"/>
              <a:t>Nick can jump 1.5 m high while Tom can jump only 1.3 m.</a:t>
            </a:r>
          </a:p>
          <a:p>
            <a:pPr marL="457200" indent="-457200">
              <a:lnSpc>
                <a:spcPct val="150000"/>
              </a:lnSpc>
              <a:buFont typeface="Wingdings 3" panose="05040102010807070707" pitchFamily="18" charset="2"/>
              <a:buChar char="&quot;"/>
            </a:pPr>
            <a:r>
              <a:rPr lang="en-US" sz="3200" dirty="0"/>
              <a:t>Nick can jump ___________________. (high)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C00000"/>
                </a:solidFill>
              </a:rPr>
              <a:t>3. </a:t>
            </a:r>
            <a:r>
              <a:rPr lang="en-US" sz="3200" dirty="0"/>
              <a:t>Mai and </a:t>
            </a:r>
            <a:r>
              <a:rPr lang="en-US" sz="3200" dirty="0" err="1"/>
              <a:t>hoa</a:t>
            </a:r>
            <a:r>
              <a:rPr lang="en-US" sz="3200" dirty="0"/>
              <a:t> both did well on the exam. </a:t>
            </a:r>
            <a:r>
              <a:rPr lang="en-US" sz="3200" dirty="0" err="1"/>
              <a:t>Hoa</a:t>
            </a:r>
            <a:r>
              <a:rPr lang="en-US" sz="3200" dirty="0"/>
              <a:t> got 80% of the answers correct and Mai got 90%.</a:t>
            </a:r>
          </a:p>
          <a:p>
            <a:pPr marL="457200" indent="-457200">
              <a:lnSpc>
                <a:spcPct val="150000"/>
              </a:lnSpc>
              <a:buFont typeface="Wingdings 3" panose="05040102010807070707" pitchFamily="18" charset="2"/>
              <a:buChar char="&quot;"/>
            </a:pPr>
            <a:r>
              <a:rPr lang="en-US" sz="3200" dirty="0"/>
              <a:t>Mai did ___________________________. (well)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8910A970-F829-DCBF-B16D-3756724AAB75}"/>
              </a:ext>
            </a:extLst>
          </p:cNvPr>
          <p:cNvSpPr txBox="1"/>
          <p:nvPr/>
        </p:nvSpPr>
        <p:spPr>
          <a:xfrm>
            <a:off x="4166619" y="1655615"/>
            <a:ext cx="46199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faster than the black car</a:t>
            </a:r>
            <a:endParaRPr lang="vi-VN" sz="3200" dirty="0">
              <a:solidFill>
                <a:srgbClr val="C00000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A85DFD21-5C26-1950-77A8-BF2E91994E06}"/>
              </a:ext>
            </a:extLst>
          </p:cNvPr>
          <p:cNvSpPr txBox="1"/>
          <p:nvPr/>
        </p:nvSpPr>
        <p:spPr>
          <a:xfrm>
            <a:off x="3144414" y="3136092"/>
            <a:ext cx="40282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higher than Tom (can)</a:t>
            </a:r>
            <a:endParaRPr lang="vi-VN" sz="3200" dirty="0">
              <a:solidFill>
                <a:srgbClr val="C00000"/>
              </a:solidFill>
            </a:endParaRPr>
          </a:p>
        </p:txBody>
      </p:sp>
      <p:sp>
        <p:nvSpPr>
          <p:cNvPr id="14" name="Hộp Văn bản 6">
            <a:extLst>
              <a:ext uri="{FF2B5EF4-FFF2-40B4-BE49-F238E27FC236}">
                <a16:creationId xmlns:a16="http://schemas.microsoft.com/office/drawing/2014/main" id="{8910A970-F829-DCBF-B16D-3756724AAB75}"/>
              </a:ext>
            </a:extLst>
          </p:cNvPr>
          <p:cNvSpPr txBox="1"/>
          <p:nvPr/>
        </p:nvSpPr>
        <p:spPr>
          <a:xfrm>
            <a:off x="2185831" y="5362359"/>
            <a:ext cx="50834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better on the exam than </a:t>
            </a:r>
            <a:r>
              <a:rPr lang="en-US" sz="3200" dirty="0" err="1">
                <a:solidFill>
                  <a:srgbClr val="C00000"/>
                </a:solidFill>
              </a:rPr>
              <a:t>Hoa</a:t>
            </a:r>
            <a:endParaRPr lang="vi-VN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50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72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943D9978-6802-177F-37C2-54A034C89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33988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ADD1E5B-3791-1379-80BC-F7A027398F98}"/>
              </a:ext>
            </a:extLst>
          </p:cNvPr>
          <p:cNvSpPr txBox="1"/>
          <p:nvPr/>
        </p:nvSpPr>
        <p:spPr>
          <a:xfrm>
            <a:off x="215389" y="488657"/>
            <a:ext cx="11976611" cy="4131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C00000"/>
                </a:solidFill>
              </a:rPr>
              <a:t>4. </a:t>
            </a:r>
            <a:r>
              <a:rPr lang="en-US" sz="3200" dirty="0"/>
              <a:t>My dad expected the workers to arrive at 7 a.m., but they arrived at 6:30 a.m.</a:t>
            </a:r>
          </a:p>
          <a:p>
            <a:pPr marL="457200" indent="-457200">
              <a:lnSpc>
                <a:spcPct val="150000"/>
              </a:lnSpc>
              <a:buFont typeface="Wingdings 3" panose="05040102010807070707" pitchFamily="18" charset="2"/>
              <a:buChar char="&quot;"/>
            </a:pPr>
            <a:r>
              <a:rPr lang="en-US" sz="3200" dirty="0"/>
              <a:t>The workers arrived __________________________. (early)</a:t>
            </a:r>
          </a:p>
          <a:p>
            <a:pPr>
              <a:lnSpc>
                <a:spcPct val="150000"/>
              </a:lnSpc>
            </a:pPr>
            <a:endParaRPr lang="en-US" sz="1500" dirty="0"/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C00000"/>
                </a:solidFill>
              </a:rPr>
              <a:t>5. </a:t>
            </a:r>
            <a:r>
              <a:rPr lang="en-US" sz="3200" dirty="0"/>
              <a:t>The buses run every 15 minutes. The trains run every 30 minutes.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ym typeface="Wingdings 3" panose="05040102010807070707" pitchFamily="18" charset="2"/>
              </a:rPr>
              <a:t> </a:t>
            </a:r>
            <a:r>
              <a:rPr lang="en-US" sz="3200" dirty="0"/>
              <a:t>The buses run ____________________________. (frequently)</a:t>
            </a:r>
            <a:endParaRPr lang="vi-VN" sz="3200" dirty="0"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A85DFD21-5C26-1950-77A8-BF2E91994E06}"/>
              </a:ext>
            </a:extLst>
          </p:cNvPr>
          <p:cNvSpPr txBox="1"/>
          <p:nvPr/>
        </p:nvSpPr>
        <p:spPr>
          <a:xfrm>
            <a:off x="4192730" y="2103977"/>
            <a:ext cx="50764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earlier than my dad expected</a:t>
            </a:r>
            <a:endParaRPr lang="vi-VN" sz="3200" dirty="0">
              <a:solidFill>
                <a:srgbClr val="C00000"/>
              </a:solidFill>
            </a:endParaRPr>
          </a:p>
        </p:txBody>
      </p:sp>
      <p:sp>
        <p:nvSpPr>
          <p:cNvPr id="18" name="Hộp Văn bản 6">
            <a:extLst>
              <a:ext uri="{FF2B5EF4-FFF2-40B4-BE49-F238E27FC236}">
                <a16:creationId xmlns:a16="http://schemas.microsoft.com/office/drawing/2014/main" id="{8910A970-F829-DCBF-B16D-3756724AAB75}"/>
              </a:ext>
            </a:extLst>
          </p:cNvPr>
          <p:cNvSpPr txBox="1"/>
          <p:nvPr/>
        </p:nvSpPr>
        <p:spPr>
          <a:xfrm>
            <a:off x="3314441" y="3816537"/>
            <a:ext cx="54898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more frequently than the trains</a:t>
            </a:r>
            <a:endParaRPr lang="vi-VN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1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72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94877" y="909173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97483" y="929644"/>
            <a:ext cx="624229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Work in pairs</a:t>
            </a:r>
            <a:r>
              <a:rPr lang="en-US" sz="2400" b="1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. Ask </a:t>
            </a:r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and answer to find out who: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41882" y="817684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86006" y="97276"/>
            <a:ext cx="392058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 PRODUCTION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2074E32B-C6A6-18B2-F3B5-372E8543F4B0}"/>
              </a:ext>
            </a:extLst>
          </p:cNvPr>
          <p:cNvSpPr txBox="1"/>
          <p:nvPr/>
        </p:nvSpPr>
        <p:spPr>
          <a:xfrm>
            <a:off x="330402" y="1769244"/>
            <a:ext cx="604589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– can run faster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– can jump higher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– stays up later at night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– gets up earlier in the morning</a:t>
            </a:r>
            <a:endParaRPr lang="vi-VN" sz="3200" dirty="0"/>
          </a:p>
        </p:txBody>
      </p:sp>
      <p:sp>
        <p:nvSpPr>
          <p:cNvPr id="40" name="Hộp Văn bản 39">
            <a:extLst>
              <a:ext uri="{FF2B5EF4-FFF2-40B4-BE49-F238E27FC236}">
                <a16:creationId xmlns:a16="http://schemas.microsoft.com/office/drawing/2014/main" id="{A7961A1F-6ECB-D90A-207B-57B39BA4E793}"/>
              </a:ext>
            </a:extLst>
          </p:cNvPr>
          <p:cNvSpPr txBox="1"/>
          <p:nvPr/>
        </p:nvSpPr>
        <p:spPr>
          <a:xfrm>
            <a:off x="5947855" y="1769244"/>
            <a:ext cx="631530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4494D0"/>
                </a:solidFill>
                <a:effectLst/>
              </a:rPr>
              <a:t>Example:</a:t>
            </a:r>
            <a:br>
              <a:rPr lang="en-US" sz="3200" b="0" i="0" dirty="0">
                <a:solidFill>
                  <a:srgbClr val="4494D0"/>
                </a:solidFill>
                <a:effectLst/>
              </a:rPr>
            </a:br>
            <a:r>
              <a:rPr lang="en-US" sz="3200" b="1" i="1" dirty="0">
                <a:solidFill>
                  <a:srgbClr val="242021"/>
                </a:solidFill>
                <a:effectLst/>
              </a:rPr>
              <a:t>A: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</a:t>
            </a:r>
            <a:r>
              <a:rPr lang="en-US" sz="3200" dirty="0">
                <a:solidFill>
                  <a:srgbClr val="242021"/>
                </a:solidFill>
              </a:rPr>
              <a:t>H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ow fast can you run?</a:t>
            </a:r>
            <a:br>
              <a:rPr lang="en-US" sz="3200" b="0" i="0" dirty="0">
                <a:solidFill>
                  <a:srgbClr val="242021"/>
                </a:solidFill>
                <a:effectLst/>
              </a:rPr>
            </a:br>
            <a:r>
              <a:rPr lang="en-US" sz="3200" b="1" i="1" dirty="0">
                <a:solidFill>
                  <a:srgbClr val="242021"/>
                </a:solidFill>
                <a:effectLst/>
              </a:rPr>
              <a:t>B: 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I can run 15 </a:t>
            </a:r>
            <a:r>
              <a:rPr lang="en-US" sz="3200" b="0" i="0" dirty="0" err="1">
                <a:solidFill>
                  <a:srgbClr val="242021"/>
                </a:solidFill>
                <a:effectLst/>
              </a:rPr>
              <a:t>kilometres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an hour.</a:t>
            </a:r>
            <a:br>
              <a:rPr lang="en-US" sz="3200" b="0" i="0" dirty="0">
                <a:solidFill>
                  <a:srgbClr val="242021"/>
                </a:solidFill>
                <a:effectLst/>
              </a:rPr>
            </a:br>
            <a:r>
              <a:rPr lang="en-US" sz="3200" b="1" i="1" dirty="0">
                <a:solidFill>
                  <a:srgbClr val="242021"/>
                </a:solidFill>
                <a:effectLst/>
              </a:rPr>
              <a:t>A:</a:t>
            </a:r>
            <a:r>
              <a:rPr lang="en-US" sz="3200" b="0" i="0" dirty="0">
                <a:solidFill>
                  <a:srgbClr val="242021"/>
                </a:solidFill>
                <a:effectLst/>
              </a:rPr>
              <a:t> OK, you can run faster than me.</a:t>
            </a:r>
            <a:r>
              <a:rPr lang="en-US" sz="3200" dirty="0"/>
              <a:t> </a:t>
            </a:r>
            <a:br>
              <a:rPr lang="en-US" sz="3200" dirty="0"/>
            </a:br>
            <a:endParaRPr lang="vi-VN" sz="3200" dirty="0"/>
          </a:p>
        </p:txBody>
      </p:sp>
      <p:sp>
        <p:nvSpPr>
          <p:cNvPr id="42" name="Hộp Văn bản 41">
            <a:extLst>
              <a:ext uri="{FF2B5EF4-FFF2-40B4-BE49-F238E27FC236}">
                <a16:creationId xmlns:a16="http://schemas.microsoft.com/office/drawing/2014/main" id="{6F0C69E7-DCBE-BB01-0E70-98579F593DB2}"/>
              </a:ext>
            </a:extLst>
          </p:cNvPr>
          <p:cNvSpPr txBox="1"/>
          <p:nvPr/>
        </p:nvSpPr>
        <p:spPr>
          <a:xfrm>
            <a:off x="2978831" y="5059906"/>
            <a:ext cx="6275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EF4B66"/>
                </a:solidFill>
                <a:effectLst/>
              </a:rPr>
              <a:t>Report your results to the class.</a:t>
            </a:r>
            <a:r>
              <a:rPr lang="en-US" sz="3600" dirty="0">
                <a:solidFill>
                  <a:srgbClr val="EF4B66"/>
                </a:solidFill>
              </a:rPr>
              <a:t> </a:t>
            </a:r>
            <a:endParaRPr lang="vi-VN" sz="3600" dirty="0">
              <a:solidFill>
                <a:srgbClr val="EF4B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9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0" grpId="0"/>
      <p:bldP spid="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72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901475" y="168754"/>
            <a:ext cx="3520729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85D3B7-A40A-4421-9C5F-777653C71BC7}"/>
              </a:ext>
            </a:extLst>
          </p:cNvPr>
          <p:cNvSpPr txBox="1"/>
          <p:nvPr/>
        </p:nvSpPr>
        <p:spPr>
          <a:xfrm>
            <a:off x="1834195" y="1110158"/>
            <a:ext cx="8936382" cy="223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What have we learnt in this lesson?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/>
              <a:t>How to use the comparative forms of adverbs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/>
              <a:t>Give and respond to compliments</a:t>
            </a:r>
          </a:p>
        </p:txBody>
      </p:sp>
    </p:spTree>
    <p:extLst>
      <p:ext uri="{BB962C8B-B14F-4D97-AF65-F5344CB8AC3E}">
        <p14:creationId xmlns:p14="http://schemas.microsoft.com/office/powerpoint/2010/main" val="227572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72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35765" y="86773"/>
            <a:ext cx="3867376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Homework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44887" y="1231254"/>
            <a:ext cx="7925963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/>
              <a:t>Do exercises in the workbook.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/>
              <a:t>Prepare lesson 4: Communication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8641" y="4613220"/>
            <a:ext cx="2597742" cy="224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57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72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Box 13"/>
          <p:cNvSpPr txBox="1">
            <a:spLocks noChangeArrowheads="1"/>
          </p:cNvSpPr>
          <p:nvPr/>
        </p:nvSpPr>
        <p:spPr bwMode="auto">
          <a:xfrm>
            <a:off x="914400" y="1637491"/>
            <a:ext cx="9372600" cy="196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3" tIns="60952" rIns="121903" bIns="6095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0000"/>
              </a:buClr>
              <a:buBlip>
                <a:blip r:embed="rId2"/>
              </a:buBlip>
            </a:pPr>
            <a:r>
              <a:rPr lang="en-US" sz="4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Do exercises in the workbook.</a:t>
            </a:r>
          </a:p>
          <a:p>
            <a:pPr eaLnBrk="1" hangingPunct="1">
              <a:buClr>
                <a:srgbClr val="FF0000"/>
              </a:buClr>
              <a:buFontTx/>
              <a:buBlip>
                <a:blip r:embed="rId2"/>
              </a:buBlip>
            </a:pPr>
            <a:r>
              <a:rPr lang="en-US" sz="4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Prepare:  Communication.</a:t>
            </a:r>
          </a:p>
          <a:p>
            <a:pPr eaLnBrk="1" hangingPunct="1"/>
            <a:endParaRPr lang="en-US" sz="40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97277" y="77821"/>
            <a:ext cx="11994203" cy="6627779"/>
          </a:xfrm>
          <a:prstGeom prst="flowChartProcess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903" tIns="60952" rIns="121903" bIns="60952" anchor="ctr"/>
          <a:lstStyle/>
          <a:p>
            <a:pPr algn="ctr">
              <a:defRPr/>
            </a:pP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3273224" y="152400"/>
            <a:ext cx="6546849" cy="1231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3" tIns="60952" rIns="121903" bIns="6095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 dirty="0">
                <a:solidFill>
                  <a:srgbClr val="C00000"/>
                </a:solidFill>
              </a:rPr>
              <a:t>* </a:t>
            </a:r>
            <a:r>
              <a:rPr lang="en-US" sz="7200" b="1" u="sng" dirty="0">
                <a:solidFill>
                  <a:srgbClr val="C00000"/>
                </a:solidFill>
              </a:rPr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317681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Powerpoint Background Images - ClipArt Best - ClipArt Best - ClipArt  Best in 2021 | Powerpoint background free, Powerpoint background design,  Background powerpoint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64" y="-147601"/>
            <a:ext cx="12178823" cy="7041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70937">
            <a:off x="11143303" y="5891923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676955" y="3368521"/>
            <a:ext cx="1559173" cy="86264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more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8827" y="3174911"/>
            <a:ext cx="1723297" cy="1109108"/>
          </a:xfrm>
          <a:prstGeom prst="rect">
            <a:avLst/>
          </a:prstGeom>
          <a:solidFill>
            <a:srgbClr val="48C0B6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7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42205" y="140551"/>
            <a:ext cx="2027044" cy="49415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ea typeface="Adobe Gothic Std B" panose="020B0800000000000000" pitchFamily="34" charset="-128"/>
              </a:rPr>
              <a:t>WARM-UP</a:t>
            </a:r>
            <a:endParaRPr lang="en-GB" sz="2400" b="1" dirty="0">
              <a:solidFill>
                <a:srgbClr val="C00000"/>
              </a:solidFill>
              <a:ea typeface="Adobe Gothic Std B" panose="020B0800000000000000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2388" y="126020"/>
            <a:ext cx="296487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 Black" panose="020B0A04020102020204" pitchFamily="34" charset="0"/>
              </a:rPr>
              <a:t>PELMANISM</a:t>
            </a:r>
          </a:p>
        </p:txBody>
      </p:sp>
      <p:sp>
        <p:nvSpPr>
          <p:cNvPr id="38" name="AutoShape 2"/>
          <p:cNvSpPr>
            <a:spLocks noChangeArrowheads="1"/>
          </p:cNvSpPr>
          <p:nvPr/>
        </p:nvSpPr>
        <p:spPr bwMode="auto">
          <a:xfrm>
            <a:off x="2521211" y="3372427"/>
            <a:ext cx="1559173" cy="86264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more quickly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436587" y="3169829"/>
            <a:ext cx="1723297" cy="1109108"/>
          </a:xfrm>
          <a:prstGeom prst="rect">
            <a:avLst/>
          </a:prstGeom>
          <a:solidFill>
            <a:srgbClr val="48C0B6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8</a:t>
            </a:r>
          </a:p>
        </p:txBody>
      </p:sp>
      <p:sp>
        <p:nvSpPr>
          <p:cNvPr id="40" name="AutoShape 2"/>
          <p:cNvSpPr>
            <a:spLocks noChangeArrowheads="1"/>
          </p:cNvSpPr>
          <p:nvPr/>
        </p:nvSpPr>
        <p:spPr bwMode="auto">
          <a:xfrm>
            <a:off x="4377720" y="3368521"/>
            <a:ext cx="1559173" cy="86264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harder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307079" y="3169829"/>
            <a:ext cx="1723297" cy="1109108"/>
          </a:xfrm>
          <a:prstGeom prst="rect">
            <a:avLst/>
          </a:prstGeom>
          <a:solidFill>
            <a:srgbClr val="48C0B6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9</a:t>
            </a:r>
          </a:p>
        </p:txBody>
      </p:sp>
      <p:sp>
        <p:nvSpPr>
          <p:cNvPr id="42" name="AutoShape 2"/>
          <p:cNvSpPr>
            <a:spLocks noChangeArrowheads="1"/>
          </p:cNvSpPr>
          <p:nvPr/>
        </p:nvSpPr>
        <p:spPr bwMode="auto">
          <a:xfrm>
            <a:off x="6229216" y="3343059"/>
            <a:ext cx="1559173" cy="86264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300" b="1" dirty="0">
                <a:solidFill>
                  <a:srgbClr val="FF0000"/>
                </a:solidFill>
                <a:cs typeface="Times New Roman" pitchFamily="18" charset="0"/>
              </a:rPr>
              <a:t>more carefully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39395" y="3174911"/>
            <a:ext cx="1723297" cy="1109108"/>
          </a:xfrm>
          <a:prstGeom prst="rect">
            <a:avLst/>
          </a:prstGeom>
          <a:solidFill>
            <a:srgbClr val="48C0B6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10</a:t>
            </a:r>
          </a:p>
        </p:txBody>
      </p:sp>
      <p:sp>
        <p:nvSpPr>
          <p:cNvPr id="44" name="AutoShape 2"/>
          <p:cNvSpPr>
            <a:spLocks noChangeArrowheads="1"/>
          </p:cNvSpPr>
          <p:nvPr/>
        </p:nvSpPr>
        <p:spPr bwMode="auto">
          <a:xfrm>
            <a:off x="8104856" y="3368522"/>
            <a:ext cx="1559173" cy="837177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faster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982826" y="3177003"/>
            <a:ext cx="1723297" cy="1109108"/>
          </a:xfrm>
          <a:prstGeom prst="rect">
            <a:avLst/>
          </a:prstGeom>
          <a:solidFill>
            <a:srgbClr val="48C0B6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11</a:t>
            </a:r>
          </a:p>
        </p:txBody>
      </p:sp>
      <p:sp>
        <p:nvSpPr>
          <p:cNvPr id="46" name="AutoShape 2"/>
          <p:cNvSpPr>
            <a:spLocks noChangeArrowheads="1"/>
          </p:cNvSpPr>
          <p:nvPr/>
        </p:nvSpPr>
        <p:spPr bwMode="auto">
          <a:xfrm>
            <a:off x="9945368" y="3368521"/>
            <a:ext cx="1559173" cy="901811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longer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815140" y="3189735"/>
            <a:ext cx="1723297" cy="1083645"/>
          </a:xfrm>
          <a:prstGeom prst="rect">
            <a:avLst/>
          </a:prstGeom>
          <a:solidFill>
            <a:srgbClr val="48C0B6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12</a:t>
            </a:r>
          </a:p>
        </p:txBody>
      </p:sp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641041" y="1747210"/>
            <a:ext cx="1559173" cy="86264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hard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78827" y="1564020"/>
            <a:ext cx="1723297" cy="1109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1</a:t>
            </a:r>
          </a:p>
        </p:txBody>
      </p:sp>
      <p:sp>
        <p:nvSpPr>
          <p:cNvPr id="49" name="AutoShape 2"/>
          <p:cNvSpPr>
            <a:spLocks noChangeArrowheads="1"/>
          </p:cNvSpPr>
          <p:nvPr/>
        </p:nvSpPr>
        <p:spPr bwMode="auto">
          <a:xfrm>
            <a:off x="2485297" y="1751116"/>
            <a:ext cx="1559173" cy="86264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fast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436587" y="1558938"/>
            <a:ext cx="1723297" cy="1109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2</a:t>
            </a:r>
          </a:p>
        </p:txBody>
      </p:sp>
      <p:sp>
        <p:nvSpPr>
          <p:cNvPr id="51" name="AutoShape 2"/>
          <p:cNvSpPr>
            <a:spLocks noChangeArrowheads="1"/>
          </p:cNvSpPr>
          <p:nvPr/>
        </p:nvSpPr>
        <p:spPr bwMode="auto">
          <a:xfrm>
            <a:off x="4341806" y="1747210"/>
            <a:ext cx="1559173" cy="86264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much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307079" y="1558938"/>
            <a:ext cx="1723297" cy="1109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3</a:t>
            </a:r>
          </a:p>
        </p:txBody>
      </p:sp>
      <p:sp>
        <p:nvSpPr>
          <p:cNvPr id="53" name="AutoShape 2"/>
          <p:cNvSpPr>
            <a:spLocks noChangeArrowheads="1"/>
          </p:cNvSpPr>
          <p:nvPr/>
        </p:nvSpPr>
        <p:spPr bwMode="auto">
          <a:xfrm>
            <a:off x="6193302" y="1721748"/>
            <a:ext cx="1559173" cy="86264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300" b="1" dirty="0">
                <a:solidFill>
                  <a:srgbClr val="0070C0"/>
                </a:solidFill>
                <a:cs typeface="Times New Roman" pitchFamily="18" charset="0"/>
              </a:rPr>
              <a:t>carefully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39395" y="1564020"/>
            <a:ext cx="1723297" cy="1109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4</a:t>
            </a:r>
          </a:p>
        </p:txBody>
      </p:sp>
      <p:sp>
        <p:nvSpPr>
          <p:cNvPr id="55" name="AutoShape 2"/>
          <p:cNvSpPr>
            <a:spLocks noChangeArrowheads="1"/>
          </p:cNvSpPr>
          <p:nvPr/>
        </p:nvSpPr>
        <p:spPr bwMode="auto">
          <a:xfrm>
            <a:off x="8068942" y="1747211"/>
            <a:ext cx="1559173" cy="83717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long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982826" y="1566112"/>
            <a:ext cx="1723297" cy="1109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5</a:t>
            </a:r>
          </a:p>
        </p:txBody>
      </p:sp>
      <p:sp>
        <p:nvSpPr>
          <p:cNvPr id="57" name="AutoShape 2"/>
          <p:cNvSpPr>
            <a:spLocks noChangeArrowheads="1"/>
          </p:cNvSpPr>
          <p:nvPr/>
        </p:nvSpPr>
        <p:spPr bwMode="auto">
          <a:xfrm>
            <a:off x="9909454" y="1747210"/>
            <a:ext cx="1559173" cy="90181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quickly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815140" y="1578844"/>
            <a:ext cx="1723297" cy="10836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03" tIns="60952" rIns="121903" bIns="60952" rtlCol="0" anchor="ctr"/>
          <a:lstStyle/>
          <a:p>
            <a:pPr algn="ctr"/>
            <a:r>
              <a:rPr lang="en-US" sz="5867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odoniH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0213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39" grpId="0" animBg="1"/>
      <p:bldP spid="39" grpId="1" animBg="1"/>
      <p:bldP spid="41" grpId="0" animBg="1"/>
      <p:bldP spid="41" grpId="1" animBg="1"/>
      <p:bldP spid="43" grpId="0" animBg="1"/>
      <p:bldP spid="43" grpId="1" animBg="1"/>
      <p:bldP spid="45" grpId="0" animBg="1"/>
      <p:bldP spid="45" grpId="1" animBg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  <p:bldP spid="52" grpId="0" animBg="1"/>
      <p:bldP spid="52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Powerpoint Background Images - ClipArt Best - ClipArt Best - ClipArt  Best in 2021 | Powerpoint background free, Powerpoint background design,  Background powerpoint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" y="-183823"/>
            <a:ext cx="12178823" cy="7041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70937">
            <a:off x="11143303" y="5891923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4335143" y="2857910"/>
            <a:ext cx="1666461" cy="918371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more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42205" y="140551"/>
            <a:ext cx="2027044" cy="49415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ea typeface="Adobe Gothic Std B" panose="020B0800000000000000" pitchFamily="34" charset="-128"/>
              </a:rPr>
              <a:t>WARM-UP</a:t>
            </a:r>
            <a:endParaRPr lang="en-GB" sz="2400" b="1" dirty="0">
              <a:solidFill>
                <a:srgbClr val="C00000"/>
              </a:solidFill>
              <a:ea typeface="Adobe Gothic Std B" panose="020B0800000000000000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2388" y="126020"/>
            <a:ext cx="296487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 Black" panose="020B0A04020102020204" pitchFamily="34" charset="0"/>
              </a:rPr>
              <a:t>PELMANISM</a:t>
            </a:r>
          </a:p>
        </p:txBody>
      </p:sp>
      <p:sp>
        <p:nvSpPr>
          <p:cNvPr id="38" name="AutoShape 2"/>
          <p:cNvSpPr>
            <a:spLocks noChangeArrowheads="1"/>
          </p:cNvSpPr>
          <p:nvPr/>
        </p:nvSpPr>
        <p:spPr bwMode="auto">
          <a:xfrm>
            <a:off x="9958518" y="2899500"/>
            <a:ext cx="1666461" cy="918371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more quickly</a:t>
            </a:r>
          </a:p>
        </p:txBody>
      </p:sp>
      <p:sp>
        <p:nvSpPr>
          <p:cNvPr id="40" name="AutoShape 2"/>
          <p:cNvSpPr>
            <a:spLocks noChangeArrowheads="1"/>
          </p:cNvSpPr>
          <p:nvPr/>
        </p:nvSpPr>
        <p:spPr bwMode="auto">
          <a:xfrm>
            <a:off x="639448" y="2858044"/>
            <a:ext cx="1666461" cy="918371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harder</a:t>
            </a:r>
          </a:p>
        </p:txBody>
      </p:sp>
      <p:sp>
        <p:nvSpPr>
          <p:cNvPr id="42" name="AutoShape 2"/>
          <p:cNvSpPr>
            <a:spLocks noChangeArrowheads="1"/>
          </p:cNvSpPr>
          <p:nvPr/>
        </p:nvSpPr>
        <p:spPr bwMode="auto">
          <a:xfrm>
            <a:off x="8053426" y="2880044"/>
            <a:ext cx="1666461" cy="918371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more carefully</a:t>
            </a:r>
          </a:p>
        </p:txBody>
      </p:sp>
      <p:sp>
        <p:nvSpPr>
          <p:cNvPr id="44" name="AutoShape 2"/>
          <p:cNvSpPr>
            <a:spLocks noChangeArrowheads="1"/>
          </p:cNvSpPr>
          <p:nvPr/>
        </p:nvSpPr>
        <p:spPr bwMode="auto">
          <a:xfrm>
            <a:off x="2483705" y="2854325"/>
            <a:ext cx="1666461" cy="891263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faster</a:t>
            </a:r>
          </a:p>
        </p:txBody>
      </p:sp>
      <p:sp>
        <p:nvSpPr>
          <p:cNvPr id="46" name="AutoShape 2"/>
          <p:cNvSpPr>
            <a:spLocks noChangeArrowheads="1"/>
          </p:cNvSpPr>
          <p:nvPr/>
        </p:nvSpPr>
        <p:spPr bwMode="auto">
          <a:xfrm>
            <a:off x="6179400" y="2857911"/>
            <a:ext cx="1666461" cy="960073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longer</a:t>
            </a:r>
          </a:p>
        </p:txBody>
      </p:sp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641041" y="1747209"/>
            <a:ext cx="1666461" cy="9183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hard</a:t>
            </a:r>
          </a:p>
        </p:txBody>
      </p:sp>
      <p:sp>
        <p:nvSpPr>
          <p:cNvPr id="49" name="AutoShape 2"/>
          <p:cNvSpPr>
            <a:spLocks noChangeArrowheads="1"/>
          </p:cNvSpPr>
          <p:nvPr/>
        </p:nvSpPr>
        <p:spPr bwMode="auto">
          <a:xfrm>
            <a:off x="2485297" y="1751115"/>
            <a:ext cx="1666461" cy="9183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fast</a:t>
            </a:r>
          </a:p>
        </p:txBody>
      </p:sp>
      <p:sp>
        <p:nvSpPr>
          <p:cNvPr id="51" name="AutoShape 2"/>
          <p:cNvSpPr>
            <a:spLocks noChangeArrowheads="1"/>
          </p:cNvSpPr>
          <p:nvPr/>
        </p:nvSpPr>
        <p:spPr bwMode="auto">
          <a:xfrm>
            <a:off x="4341806" y="1747209"/>
            <a:ext cx="1666461" cy="9183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much</a:t>
            </a:r>
          </a:p>
        </p:txBody>
      </p:sp>
      <p:sp>
        <p:nvSpPr>
          <p:cNvPr id="53" name="AutoShape 2"/>
          <p:cNvSpPr>
            <a:spLocks noChangeArrowheads="1"/>
          </p:cNvSpPr>
          <p:nvPr/>
        </p:nvSpPr>
        <p:spPr bwMode="auto">
          <a:xfrm>
            <a:off x="8042571" y="1786380"/>
            <a:ext cx="1666461" cy="9183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carefully</a:t>
            </a:r>
          </a:p>
        </p:txBody>
      </p:sp>
      <p:sp>
        <p:nvSpPr>
          <p:cNvPr id="55" name="AutoShape 2"/>
          <p:cNvSpPr>
            <a:spLocks noChangeArrowheads="1"/>
          </p:cNvSpPr>
          <p:nvPr/>
        </p:nvSpPr>
        <p:spPr bwMode="auto">
          <a:xfrm>
            <a:off x="6208689" y="1759941"/>
            <a:ext cx="1666461" cy="89126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long</a:t>
            </a:r>
          </a:p>
        </p:txBody>
      </p:sp>
      <p:sp>
        <p:nvSpPr>
          <p:cNvPr id="57" name="AutoShape 2"/>
          <p:cNvSpPr>
            <a:spLocks noChangeArrowheads="1"/>
          </p:cNvSpPr>
          <p:nvPr/>
        </p:nvSpPr>
        <p:spPr bwMode="auto">
          <a:xfrm>
            <a:off x="9909454" y="1747210"/>
            <a:ext cx="1666461" cy="96007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1903" tIns="60952" rIns="121903" bIns="60952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333"/>
              </a:spcAft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quickly</a:t>
            </a:r>
          </a:p>
        </p:txBody>
      </p:sp>
    </p:spTree>
    <p:extLst>
      <p:ext uri="{BB962C8B-B14F-4D97-AF65-F5344CB8AC3E}">
        <p14:creationId xmlns:p14="http://schemas.microsoft.com/office/powerpoint/2010/main" val="163839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2261781" y="112190"/>
            <a:ext cx="712319" cy="709214"/>
            <a:chOff x="2180974" y="148629"/>
            <a:chExt cx="712319" cy="709214"/>
          </a:xfrm>
        </p:grpSpPr>
        <p:sp>
          <p:nvSpPr>
            <p:cNvPr id="30" name="Oval 29"/>
            <p:cNvSpPr/>
            <p:nvPr/>
          </p:nvSpPr>
          <p:spPr>
            <a:xfrm>
              <a:off x="2180974" y="148629"/>
              <a:ext cx="712319" cy="709214"/>
            </a:xfrm>
            <a:prstGeom prst="ellipse">
              <a:avLst/>
            </a:prstGeom>
            <a:solidFill>
              <a:srgbClr val="E5A822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hord 30"/>
            <p:cNvSpPr/>
            <p:nvPr/>
          </p:nvSpPr>
          <p:spPr>
            <a:xfrm rot="4088942">
              <a:off x="2197459" y="160739"/>
              <a:ext cx="676824" cy="685834"/>
            </a:xfrm>
            <a:prstGeom prst="chord">
              <a:avLst>
                <a:gd name="adj1" fmla="val 2761841"/>
                <a:gd name="adj2" fmla="val 16200000"/>
              </a:avLst>
            </a:prstGeom>
            <a:solidFill>
              <a:srgbClr val="E07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928438" y="132929"/>
            <a:ext cx="12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Myriad Pro" pitchFamily="34" charset="0"/>
              </a:rPr>
              <a:t>Unit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52247" y="169354"/>
            <a:ext cx="8300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Myriad Pro" pitchFamily="34" charset="0"/>
              </a:rPr>
              <a:t>LIFE IN THE COUNTRYSIDE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51660" y="67223"/>
            <a:ext cx="722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96FECE1C-FDB7-AB12-DFBB-E550A39E79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0" b="17398"/>
          <a:stretch/>
        </p:blipFill>
        <p:spPr>
          <a:xfrm>
            <a:off x="3180945" y="2155409"/>
            <a:ext cx="5729591" cy="3535272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3966057" y="1294646"/>
            <a:ext cx="4808291" cy="625641"/>
          </a:xfrm>
          <a:prstGeom prst="roundRect">
            <a:avLst>
              <a:gd name="adj" fmla="val 42661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962" y="1126250"/>
            <a:ext cx="964452" cy="91649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318145" y="1407315"/>
            <a:ext cx="4855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LESSON 3: A CLOSER LOOK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80945" y="5803350"/>
            <a:ext cx="6654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The comparative forms of the adverbs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21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3865601" y="1456093"/>
            <a:ext cx="3948886" cy="625641"/>
          </a:xfrm>
          <a:prstGeom prst="roundRect">
            <a:avLst>
              <a:gd name="adj" fmla="val 42661"/>
            </a:avLst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505" y="1287697"/>
            <a:ext cx="964452" cy="916490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232957" y="1568858"/>
            <a:ext cx="32264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LESSON 3: A CLOSER LOOK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4C4C4-F86D-6242-4436-969611E00556}"/>
              </a:ext>
            </a:extLst>
          </p:cNvPr>
          <p:cNvSpPr txBox="1"/>
          <p:nvPr/>
        </p:nvSpPr>
        <p:spPr>
          <a:xfrm>
            <a:off x="1460938" y="3501762"/>
            <a:ext cx="722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Myriad Pro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921D97-A9DD-1317-F572-F55E1E2990CA}"/>
              </a:ext>
            </a:extLst>
          </p:cNvPr>
          <p:cNvSpPr txBox="1"/>
          <p:nvPr/>
        </p:nvSpPr>
        <p:spPr>
          <a:xfrm>
            <a:off x="1348697" y="2435957"/>
            <a:ext cx="9659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By the end of the lesson, you will be able to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86A4DB-66A7-4205-E61F-F778D60BF597}"/>
              </a:ext>
            </a:extLst>
          </p:cNvPr>
          <p:cNvSpPr txBox="1"/>
          <p:nvPr/>
        </p:nvSpPr>
        <p:spPr>
          <a:xfrm>
            <a:off x="2365423" y="3358525"/>
            <a:ext cx="8124302" cy="67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Use the </a:t>
            </a:r>
            <a:r>
              <a:rPr lang="en-US" sz="2800" b="1" dirty="0">
                <a:solidFill>
                  <a:srgbClr val="FF0000"/>
                </a:solidFill>
              </a:rPr>
              <a:t>comparative</a:t>
            </a:r>
            <a:r>
              <a:rPr lang="en-US" sz="2800" dirty="0"/>
              <a:t> forms of </a:t>
            </a:r>
            <a:r>
              <a:rPr lang="en-US" sz="2800" b="1" dirty="0">
                <a:solidFill>
                  <a:srgbClr val="FF0000"/>
                </a:solidFill>
              </a:rPr>
              <a:t>adverbs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1BD497-694C-EBBE-C0DE-2EF5C2155CE2}"/>
              </a:ext>
            </a:extLst>
          </p:cNvPr>
          <p:cNvSpPr/>
          <p:nvPr/>
        </p:nvSpPr>
        <p:spPr>
          <a:xfrm>
            <a:off x="1550335" y="3358525"/>
            <a:ext cx="815088" cy="815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D9F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D9FA3"/>
                </a:solidFill>
              </a:rPr>
              <a:t>1</a:t>
            </a:r>
            <a:endParaRPr lang="en-GB" sz="4400" dirty="0">
              <a:solidFill>
                <a:srgbClr val="0D9FA3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50FA268-F495-6F4D-4165-CC602F891D30}"/>
              </a:ext>
            </a:extLst>
          </p:cNvPr>
          <p:cNvGrpSpPr/>
          <p:nvPr/>
        </p:nvGrpSpPr>
        <p:grpSpPr>
          <a:xfrm>
            <a:off x="-3531" y="-7620"/>
            <a:ext cx="12192000" cy="1083309"/>
            <a:chOff x="0" y="-3"/>
            <a:chExt cx="12192000" cy="1083309"/>
          </a:xfrm>
        </p:grpSpPr>
        <p:sp>
          <p:nvSpPr>
            <p:cNvPr id="9" name="Round Single Corner Rectangle 17">
              <a:extLst>
                <a:ext uri="{FF2B5EF4-FFF2-40B4-BE49-F238E27FC236}">
                  <a16:creationId xmlns:a16="http://schemas.microsoft.com/office/drawing/2014/main" id="{111F602E-8FB7-B100-D433-9D9AB587FCAF}"/>
                </a:ext>
              </a:extLst>
            </p:cNvPr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 Single Corner Rectangle 18">
              <a:extLst>
                <a:ext uri="{FF2B5EF4-FFF2-40B4-BE49-F238E27FC236}">
                  <a16:creationId xmlns:a16="http://schemas.microsoft.com/office/drawing/2014/main" id="{3D8D25A9-B8FA-11E0-255F-3134D6A38093}"/>
                </a:ext>
              </a:extLst>
            </p:cNvPr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ound Single Corner Rectangle 19">
              <a:extLst>
                <a:ext uri="{FF2B5EF4-FFF2-40B4-BE49-F238E27FC236}">
                  <a16:creationId xmlns:a16="http://schemas.microsoft.com/office/drawing/2014/main" id="{76143CA0-4A7A-6D06-1590-D86C684E5FDE}"/>
                </a:ext>
              </a:extLst>
            </p:cNvPr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606BB49-27EB-D1D8-AF5C-001BDF3D4E6C}"/>
              </a:ext>
            </a:extLst>
          </p:cNvPr>
          <p:cNvGrpSpPr/>
          <p:nvPr/>
        </p:nvGrpSpPr>
        <p:grpSpPr>
          <a:xfrm>
            <a:off x="2261781" y="112190"/>
            <a:ext cx="712319" cy="709214"/>
            <a:chOff x="2180974" y="148629"/>
            <a:chExt cx="712319" cy="70921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5AA2FE5-6642-3A38-5654-A9CBFA61E365}"/>
                </a:ext>
              </a:extLst>
            </p:cNvPr>
            <p:cNvSpPr/>
            <p:nvPr/>
          </p:nvSpPr>
          <p:spPr>
            <a:xfrm>
              <a:off x="2180974" y="148629"/>
              <a:ext cx="712319" cy="709214"/>
            </a:xfrm>
            <a:prstGeom prst="ellipse">
              <a:avLst/>
            </a:prstGeom>
            <a:solidFill>
              <a:srgbClr val="E5A822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hord 13">
              <a:extLst>
                <a:ext uri="{FF2B5EF4-FFF2-40B4-BE49-F238E27FC236}">
                  <a16:creationId xmlns:a16="http://schemas.microsoft.com/office/drawing/2014/main" id="{1E3D7488-2CD8-539F-925D-859B10E4CEB1}"/>
                </a:ext>
              </a:extLst>
            </p:cNvPr>
            <p:cNvSpPr/>
            <p:nvPr/>
          </p:nvSpPr>
          <p:spPr>
            <a:xfrm rot="4088942">
              <a:off x="2197459" y="160739"/>
              <a:ext cx="676824" cy="685834"/>
            </a:xfrm>
            <a:prstGeom prst="chord">
              <a:avLst>
                <a:gd name="adj1" fmla="val 2761841"/>
                <a:gd name="adj2" fmla="val 16200000"/>
              </a:avLst>
            </a:prstGeom>
            <a:solidFill>
              <a:srgbClr val="E07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DDAE4CA-BE3D-09D1-3169-855667826FE3}"/>
              </a:ext>
            </a:extLst>
          </p:cNvPr>
          <p:cNvSpPr txBox="1"/>
          <p:nvPr/>
        </p:nvSpPr>
        <p:spPr>
          <a:xfrm>
            <a:off x="928438" y="121778"/>
            <a:ext cx="12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Unit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C71CF81-125A-F44C-5F36-2CB437E42914}"/>
              </a:ext>
            </a:extLst>
          </p:cNvPr>
          <p:cNvSpPr txBox="1"/>
          <p:nvPr/>
        </p:nvSpPr>
        <p:spPr>
          <a:xfrm>
            <a:off x="3252247" y="158203"/>
            <a:ext cx="8300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LIFE IN THE COUNTRYSIDE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21E462-D4CF-BA6A-7AA7-49954B26BE68}"/>
              </a:ext>
            </a:extLst>
          </p:cNvPr>
          <p:cNvSpPr txBox="1"/>
          <p:nvPr/>
        </p:nvSpPr>
        <p:spPr>
          <a:xfrm>
            <a:off x="2251660" y="67223"/>
            <a:ext cx="722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7399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82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688C5B30-1562-53DE-AEB1-61F90949E0B5}"/>
              </a:ext>
            </a:extLst>
          </p:cNvPr>
          <p:cNvSpPr txBox="1"/>
          <p:nvPr/>
        </p:nvSpPr>
        <p:spPr>
          <a:xfrm>
            <a:off x="394796" y="1044053"/>
            <a:ext cx="11356433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/>
              <a:t>– For most adverbs (often with two or more syllables), we make comparative forms by adding </a:t>
            </a:r>
            <a:r>
              <a:rPr lang="en-US" sz="2600" b="1" i="1" dirty="0">
                <a:solidFill>
                  <a:srgbClr val="EF4B66"/>
                </a:solidFill>
              </a:rPr>
              <a:t>more</a:t>
            </a:r>
            <a:r>
              <a:rPr lang="en-US" sz="2600" b="1" dirty="0"/>
              <a:t>.</a:t>
            </a:r>
          </a:p>
          <a:p>
            <a:r>
              <a:rPr lang="en-US" sz="2600" dirty="0"/>
              <a:t>Example: </a:t>
            </a:r>
          </a:p>
          <a:p>
            <a:r>
              <a:rPr lang="en-US" sz="2600" dirty="0"/>
              <a:t>slowly → </a:t>
            </a:r>
            <a:r>
              <a:rPr lang="en-US" sz="2600" b="1" dirty="0">
                <a:solidFill>
                  <a:srgbClr val="EF4B66"/>
                </a:solidFill>
              </a:rPr>
              <a:t>more</a:t>
            </a:r>
            <a:r>
              <a:rPr lang="en-US" sz="2600" dirty="0"/>
              <a:t> slowly</a:t>
            </a:r>
          </a:p>
          <a:p>
            <a:r>
              <a:rPr lang="en-US" sz="2600" dirty="0"/>
              <a:t>carefully → </a:t>
            </a:r>
            <a:r>
              <a:rPr lang="en-US" sz="2600" b="1" dirty="0">
                <a:solidFill>
                  <a:srgbClr val="EF4B66"/>
                </a:solidFill>
              </a:rPr>
              <a:t>more</a:t>
            </a:r>
            <a:r>
              <a:rPr lang="en-US" sz="2600" dirty="0"/>
              <a:t> carefully</a:t>
            </a:r>
          </a:p>
          <a:p>
            <a:r>
              <a:rPr lang="en-US" sz="2600" b="1" dirty="0"/>
              <a:t>– For adverbs that have the same forms as adjectives like fast, hard, soon, etc., we make comparative forms by adding </a:t>
            </a:r>
            <a:r>
              <a:rPr lang="en-US" sz="2600" b="1" i="1" dirty="0">
                <a:solidFill>
                  <a:srgbClr val="EF4B66"/>
                </a:solidFill>
              </a:rPr>
              <a:t>-er</a:t>
            </a:r>
            <a:r>
              <a:rPr lang="en-US" sz="2600" b="1" dirty="0"/>
              <a:t>.</a:t>
            </a:r>
          </a:p>
          <a:p>
            <a:r>
              <a:rPr lang="en-US" sz="2600" dirty="0"/>
              <a:t>Example: </a:t>
            </a:r>
          </a:p>
          <a:p>
            <a:r>
              <a:rPr lang="en-US" sz="2600" dirty="0"/>
              <a:t>fast → fast</a:t>
            </a:r>
            <a:r>
              <a:rPr lang="en-US" sz="2600" dirty="0">
                <a:solidFill>
                  <a:srgbClr val="EF4B66"/>
                </a:solidFill>
              </a:rPr>
              <a:t>er</a:t>
            </a:r>
          </a:p>
          <a:p>
            <a:r>
              <a:rPr lang="en-US" sz="2600" dirty="0"/>
              <a:t>hard → hard</a:t>
            </a:r>
            <a:r>
              <a:rPr lang="en-US" sz="2600" dirty="0">
                <a:solidFill>
                  <a:srgbClr val="EF4B66"/>
                </a:solidFill>
              </a:rPr>
              <a:t>er</a:t>
            </a:r>
          </a:p>
          <a:p>
            <a:r>
              <a:rPr lang="en-US" sz="2600" b="1" dirty="0"/>
              <a:t>– Some irregular adverbs:</a:t>
            </a:r>
          </a:p>
          <a:p>
            <a:r>
              <a:rPr lang="en-US" sz="2600" dirty="0"/>
              <a:t>well → better</a:t>
            </a:r>
          </a:p>
          <a:p>
            <a:r>
              <a:rPr lang="en-US" sz="2600" dirty="0"/>
              <a:t>badly → worse</a:t>
            </a:r>
            <a:endParaRPr lang="vi-VN" sz="2600" dirty="0"/>
          </a:p>
        </p:txBody>
      </p:sp>
      <p:sp>
        <p:nvSpPr>
          <p:cNvPr id="12" name="Rectangle 11"/>
          <p:cNvSpPr/>
          <p:nvPr/>
        </p:nvSpPr>
        <p:spPr>
          <a:xfrm>
            <a:off x="700392" y="307222"/>
            <a:ext cx="6654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The comparative forms of the adverbs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98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82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2647" y="0"/>
            <a:ext cx="11780195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C00000"/>
                </a:solidFill>
              </a:rPr>
              <a:t>COMPARATIVE ADVERBS</a:t>
            </a:r>
            <a:r>
              <a:rPr lang="en-US" sz="3200" b="1" dirty="0">
                <a:solidFill>
                  <a:srgbClr val="C00000"/>
                </a:solidFill>
              </a:rPr>
              <a:t>  </a:t>
            </a:r>
          </a:p>
          <a:p>
            <a:pPr algn="ctr"/>
            <a:r>
              <a:rPr lang="vi-VN" sz="2400" b="1" i="1" dirty="0"/>
              <a:t>(So sánh hơn của trạng từ)</a:t>
            </a:r>
            <a:endParaRPr lang="vi-VN" dirty="0"/>
          </a:p>
          <a:p>
            <a:pPr>
              <a:lnSpc>
                <a:spcPct val="150000"/>
              </a:lnSpc>
            </a:pPr>
            <a:r>
              <a:rPr lang="vi-VN" sz="2000" dirty="0"/>
              <a:t>- Hầu hết các trạng từ (thường nhiều </a:t>
            </a:r>
            <a:r>
              <a:rPr lang="vi-VN" sz="2000" b="1" dirty="0"/>
              <a:t>hơn hai âm tiết</a:t>
            </a:r>
            <a:r>
              <a:rPr lang="vi-VN" sz="2000" dirty="0"/>
              <a:t>), chúng ta hình thành dạng so sánh hơn bằng cách thêm </a:t>
            </a:r>
            <a:r>
              <a:rPr lang="vi-VN" sz="2000" b="1" dirty="0"/>
              <a:t>“more”: </a:t>
            </a:r>
            <a:r>
              <a:rPr lang="en-US" sz="2000" b="1" dirty="0"/>
              <a:t>     </a:t>
            </a:r>
            <a:r>
              <a:rPr lang="vi-VN" sz="2000" b="1" dirty="0"/>
              <a:t>S + V + more + trạng từ dài</a:t>
            </a:r>
          </a:p>
          <a:p>
            <a:r>
              <a:rPr lang="en-US" sz="2400" dirty="0"/>
              <a:t>Example:</a:t>
            </a:r>
          </a:p>
          <a:p>
            <a:r>
              <a:rPr lang="en-US" sz="2400" dirty="0"/>
              <a:t>            slowly → </a:t>
            </a:r>
            <a:r>
              <a:rPr lang="en-US" sz="2400" b="1" dirty="0">
                <a:solidFill>
                  <a:srgbClr val="EF4B66"/>
                </a:solidFill>
              </a:rPr>
              <a:t>more</a:t>
            </a:r>
            <a:r>
              <a:rPr lang="en-US" sz="2400" dirty="0"/>
              <a:t> slowly</a:t>
            </a:r>
          </a:p>
          <a:p>
            <a:r>
              <a:rPr lang="en-US" sz="2400" dirty="0"/>
              <a:t>            carefully → </a:t>
            </a:r>
            <a:r>
              <a:rPr lang="en-US" sz="2400" b="1" dirty="0">
                <a:solidFill>
                  <a:srgbClr val="EF4B66"/>
                </a:solidFill>
              </a:rPr>
              <a:t>more</a:t>
            </a:r>
            <a:r>
              <a:rPr lang="en-US" sz="2400" dirty="0"/>
              <a:t> carefully</a:t>
            </a:r>
          </a:p>
          <a:p>
            <a:endParaRPr lang="vi-VN" dirty="0"/>
          </a:p>
          <a:p>
            <a:pPr>
              <a:lnSpc>
                <a:spcPct val="150000"/>
              </a:lnSpc>
            </a:pPr>
            <a:r>
              <a:rPr lang="en-US" sz="2000" dirty="0"/>
              <a:t>- </a:t>
            </a:r>
            <a:r>
              <a:rPr lang="vi-VN" sz="2000" dirty="0"/>
              <a:t>Với những </a:t>
            </a:r>
            <a:r>
              <a:rPr lang="vi-VN" sz="2000" b="1" dirty="0"/>
              <a:t>trạng từ </a:t>
            </a:r>
            <a:r>
              <a:rPr lang="vi-VN" sz="2000" dirty="0"/>
              <a:t>có hình thức </a:t>
            </a:r>
            <a:r>
              <a:rPr lang="vi-VN" sz="2000" b="1" dirty="0"/>
              <a:t>giống như tính từ </a:t>
            </a:r>
            <a:r>
              <a:rPr lang="vi-VN" sz="2000" dirty="0"/>
              <a:t>như </a:t>
            </a:r>
            <a:r>
              <a:rPr lang="vi-VN" sz="2000" b="1" i="1" dirty="0"/>
              <a:t>fast</a:t>
            </a:r>
            <a:r>
              <a:rPr lang="vi-VN" sz="2000" dirty="0"/>
              <a:t> (nhanh), </a:t>
            </a:r>
            <a:r>
              <a:rPr lang="vi-VN" sz="2000" b="1" i="1" dirty="0"/>
              <a:t>hard </a:t>
            </a:r>
            <a:r>
              <a:rPr lang="vi-VN" sz="2000" dirty="0"/>
              <a:t>(khó/ chăm chỉ/ vất vả), </a:t>
            </a:r>
            <a:r>
              <a:rPr lang="vi-VN" sz="2000" b="1" i="1" dirty="0"/>
              <a:t>soon</a:t>
            </a:r>
            <a:r>
              <a:rPr lang="vi-VN" sz="2000" dirty="0"/>
              <a:t> (sớm),… chúng ta hình thành dạng so sánh hơn bằng cách thêm </a:t>
            </a:r>
            <a:r>
              <a:rPr lang="vi-VN" sz="2000" b="1" dirty="0"/>
              <a:t>–ER</a:t>
            </a:r>
            <a:r>
              <a:rPr lang="en-US" sz="2000" b="1" dirty="0"/>
              <a:t> </a:t>
            </a:r>
            <a:r>
              <a:rPr lang="vi-VN" sz="2000" dirty="0"/>
              <a:t>: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vi-VN" sz="2000" dirty="0"/>
              <a:t> </a:t>
            </a:r>
            <a:r>
              <a:rPr lang="en-US" sz="2000" dirty="0"/>
              <a:t>                                         </a:t>
            </a:r>
            <a:r>
              <a:rPr lang="vi-VN" sz="2000" b="1" dirty="0"/>
              <a:t>S + V + trạng từ ngắn - ER</a:t>
            </a:r>
          </a:p>
          <a:p>
            <a:r>
              <a:rPr lang="en-US" sz="2400" dirty="0"/>
              <a:t>               Example: </a:t>
            </a:r>
          </a:p>
          <a:p>
            <a:r>
              <a:rPr lang="en-US" sz="2400" dirty="0"/>
              <a:t>                  fast → fast</a:t>
            </a:r>
            <a:r>
              <a:rPr lang="en-US" sz="2400" dirty="0">
                <a:solidFill>
                  <a:srgbClr val="EF4B66"/>
                </a:solidFill>
              </a:rPr>
              <a:t>er</a:t>
            </a:r>
          </a:p>
          <a:p>
            <a:r>
              <a:rPr lang="en-US" sz="2400" dirty="0"/>
              <a:t>                  hard → hard</a:t>
            </a:r>
            <a:r>
              <a:rPr lang="en-US" sz="2400" dirty="0">
                <a:solidFill>
                  <a:srgbClr val="EF4B66"/>
                </a:solidFill>
              </a:rPr>
              <a:t>er</a:t>
            </a:r>
          </a:p>
          <a:p>
            <a:endParaRPr lang="vi-VN" sz="2000" dirty="0"/>
          </a:p>
          <a:p>
            <a:r>
              <a:rPr lang="vi-VN" dirty="0"/>
              <a:t>-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01574" y="5369668"/>
            <a:ext cx="4844375" cy="13207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/>
              <a:t>Một số trạng từ bất quy tắc:</a:t>
            </a:r>
            <a:endParaRPr lang="en-US" sz="2400" dirty="0"/>
          </a:p>
          <a:p>
            <a:pPr algn="ctr"/>
            <a:r>
              <a:rPr lang="vi-VN" sz="2800" dirty="0">
                <a:solidFill>
                  <a:srgbClr val="0070C0"/>
                </a:solidFill>
              </a:rPr>
              <a:t>well  -&gt; better </a:t>
            </a:r>
          </a:p>
          <a:p>
            <a:pPr algn="ctr"/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vi-VN" sz="2800" dirty="0">
                <a:solidFill>
                  <a:srgbClr val="0070C0"/>
                </a:solidFill>
              </a:rPr>
              <a:t>badly -&gt; worse </a:t>
            </a:r>
          </a:p>
        </p:txBody>
      </p:sp>
    </p:spTree>
    <p:extLst>
      <p:ext uri="{BB962C8B-B14F-4D97-AF65-F5344CB8AC3E}">
        <p14:creationId xmlns:p14="http://schemas.microsoft.com/office/powerpoint/2010/main" val="310097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84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0293" y="1115009"/>
            <a:ext cx="6065650" cy="501165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76248" y="579289"/>
            <a:ext cx="8643705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Write the comparative forms of the adverbs in the table below.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42787" y="556620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48DA4"/>
              </a:solidFill>
            </a:endParaRPr>
          </a:p>
        </p:txBody>
      </p:sp>
      <p:sp>
        <p:nvSpPr>
          <p:cNvPr id="2" name="TextBox 16">
            <a:extLst>
              <a:ext uri="{FF2B5EF4-FFF2-40B4-BE49-F238E27FC236}">
                <a16:creationId xmlns:a16="http://schemas.microsoft.com/office/drawing/2014/main" id="{1B113A39-FD56-C6BE-1AD3-D3643C2D06C9}"/>
              </a:ext>
            </a:extLst>
          </p:cNvPr>
          <p:cNvSpPr txBox="1"/>
          <p:nvPr/>
        </p:nvSpPr>
        <p:spPr>
          <a:xfrm>
            <a:off x="700018" y="443886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chemeClr val="bg1"/>
                </a:solidFill>
                <a:latin typeface="Myriad Pro" pitchFamily="34" charset="0"/>
              </a:rPr>
              <a:t>1</a:t>
            </a:r>
            <a:endParaRPr lang="en-US" sz="40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18" name="Hình chữ nhật 17">
            <a:extLst>
              <a:ext uri="{FF2B5EF4-FFF2-40B4-BE49-F238E27FC236}">
                <a16:creationId xmlns:a16="http://schemas.microsoft.com/office/drawing/2014/main" id="{BFCB2745-A983-8284-89C4-06AF3D3A6644}"/>
              </a:ext>
            </a:extLst>
          </p:cNvPr>
          <p:cNvSpPr/>
          <p:nvPr/>
        </p:nvSpPr>
        <p:spPr>
          <a:xfrm>
            <a:off x="5965426" y="2238551"/>
            <a:ext cx="12715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higher</a:t>
            </a:r>
            <a:endParaRPr lang="vi-VN" sz="3200" b="1" dirty="0">
              <a:ln/>
              <a:solidFill>
                <a:srgbClr val="EF4B66"/>
              </a:solidFill>
            </a:endParaRPr>
          </a:p>
        </p:txBody>
      </p:sp>
      <p:sp>
        <p:nvSpPr>
          <p:cNvPr id="19" name="Hình chữ nhật 18">
            <a:extLst>
              <a:ext uri="{FF2B5EF4-FFF2-40B4-BE49-F238E27FC236}">
                <a16:creationId xmlns:a16="http://schemas.microsoft.com/office/drawing/2014/main" id="{A9909FFA-A2A5-AFCD-D526-3B4CFB11D03B}"/>
              </a:ext>
            </a:extLst>
          </p:cNvPr>
          <p:cNvSpPr/>
          <p:nvPr/>
        </p:nvSpPr>
        <p:spPr>
          <a:xfrm>
            <a:off x="6032031" y="2761771"/>
            <a:ext cx="9741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later</a:t>
            </a:r>
            <a:endParaRPr lang="vi-VN" sz="3200" b="1" dirty="0">
              <a:ln/>
              <a:solidFill>
                <a:srgbClr val="EF4B66"/>
              </a:solidFill>
            </a:endParaRPr>
          </a:p>
        </p:txBody>
      </p:sp>
      <p:sp>
        <p:nvSpPr>
          <p:cNvPr id="20" name="Hình chữ nhật 19">
            <a:extLst>
              <a:ext uri="{FF2B5EF4-FFF2-40B4-BE49-F238E27FC236}">
                <a16:creationId xmlns:a16="http://schemas.microsoft.com/office/drawing/2014/main" id="{9CF4E1C0-6CEF-AEAB-7D3E-20962C3758D2}"/>
              </a:ext>
            </a:extLst>
          </p:cNvPr>
          <p:cNvSpPr/>
          <p:nvPr/>
        </p:nvSpPr>
        <p:spPr>
          <a:xfrm>
            <a:off x="5409088" y="3298961"/>
            <a:ext cx="23841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more quickly</a:t>
            </a:r>
            <a:endParaRPr lang="vi-VN" sz="3200" b="1" dirty="0">
              <a:ln/>
              <a:solidFill>
                <a:srgbClr val="EF4B66"/>
              </a:solidFill>
            </a:endParaRPr>
          </a:p>
        </p:txBody>
      </p:sp>
      <p:sp>
        <p:nvSpPr>
          <p:cNvPr id="21" name="Hình chữ nhật 20">
            <a:extLst>
              <a:ext uri="{FF2B5EF4-FFF2-40B4-BE49-F238E27FC236}">
                <a16:creationId xmlns:a16="http://schemas.microsoft.com/office/drawing/2014/main" id="{AE8803FA-39CE-1A50-28DB-1F0B12CB6BB4}"/>
              </a:ext>
            </a:extLst>
          </p:cNvPr>
          <p:cNvSpPr/>
          <p:nvPr/>
        </p:nvSpPr>
        <p:spPr>
          <a:xfrm>
            <a:off x="5221093" y="3888795"/>
            <a:ext cx="29576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more frequently</a:t>
            </a:r>
          </a:p>
        </p:txBody>
      </p:sp>
      <p:sp>
        <p:nvSpPr>
          <p:cNvPr id="22" name="Hình chữ nhật 21">
            <a:extLst>
              <a:ext uri="{FF2B5EF4-FFF2-40B4-BE49-F238E27FC236}">
                <a16:creationId xmlns:a16="http://schemas.microsoft.com/office/drawing/2014/main" id="{29B193B6-2EB5-C693-5CE4-58E960C8AF3C}"/>
              </a:ext>
            </a:extLst>
          </p:cNvPr>
          <p:cNvSpPr/>
          <p:nvPr/>
        </p:nvSpPr>
        <p:spPr>
          <a:xfrm>
            <a:off x="5943785" y="4417236"/>
            <a:ext cx="12939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earlier</a:t>
            </a:r>
          </a:p>
        </p:txBody>
      </p:sp>
      <p:sp>
        <p:nvSpPr>
          <p:cNvPr id="23" name="Hình chữ nhật 22">
            <a:extLst>
              <a:ext uri="{FF2B5EF4-FFF2-40B4-BE49-F238E27FC236}">
                <a16:creationId xmlns:a16="http://schemas.microsoft.com/office/drawing/2014/main" id="{A65424E6-8AFE-6107-9033-2F745B64AA35}"/>
              </a:ext>
            </a:extLst>
          </p:cNvPr>
          <p:cNvSpPr/>
          <p:nvPr/>
        </p:nvSpPr>
        <p:spPr>
          <a:xfrm>
            <a:off x="6023760" y="4974746"/>
            <a:ext cx="10873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more</a:t>
            </a:r>
          </a:p>
        </p:txBody>
      </p:sp>
      <p:sp>
        <p:nvSpPr>
          <p:cNvPr id="24" name="Hình chữ nhật 23">
            <a:extLst>
              <a:ext uri="{FF2B5EF4-FFF2-40B4-BE49-F238E27FC236}">
                <a16:creationId xmlns:a16="http://schemas.microsoft.com/office/drawing/2014/main" id="{BCC64F3A-EFFA-6DE8-DB4A-8399B507FA12}"/>
              </a:ext>
            </a:extLst>
          </p:cNvPr>
          <p:cNvSpPr/>
          <p:nvPr/>
        </p:nvSpPr>
        <p:spPr>
          <a:xfrm>
            <a:off x="6081577" y="5533559"/>
            <a:ext cx="8194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EF4B66"/>
                </a:solidFill>
              </a:rPr>
              <a:t>less</a:t>
            </a:r>
          </a:p>
        </p:txBody>
      </p:sp>
    </p:spTree>
    <p:extLst>
      <p:ext uri="{BB962C8B-B14F-4D97-AF65-F5344CB8AC3E}">
        <p14:creationId xmlns:p14="http://schemas.microsoft.com/office/powerpoint/2010/main" val="152922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3933</TotalTime>
  <Words>1546</Words>
  <Application>Microsoft Office PowerPoint</Application>
  <PresentationFormat>Widescreen</PresentationFormat>
  <Paragraphs>306</Paragraphs>
  <Slides>27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1" baseType="lpstr">
      <vt:lpstr>.VnArial</vt:lpstr>
      <vt:lpstr>.VnBodoniH</vt:lpstr>
      <vt:lpstr>Adobe Gothic Std B</vt:lpstr>
      <vt:lpstr>Arial</vt:lpstr>
      <vt:lpstr>Arial Black</vt:lpstr>
      <vt:lpstr>Calibri</vt:lpstr>
      <vt:lpstr>Calibri Light</vt:lpstr>
      <vt:lpstr>inherit</vt:lpstr>
      <vt:lpstr>Microsoft Sans Serif</vt:lpstr>
      <vt:lpstr>Myriad Pro</vt:lpstr>
      <vt:lpstr>Times New Roman</vt:lpstr>
      <vt:lpstr>Wingdings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TrangDTT</dc:creator>
  <cp:lastModifiedBy>Tuấn Anh Phạm</cp:lastModifiedBy>
  <cp:revision>231</cp:revision>
  <dcterms:created xsi:type="dcterms:W3CDTF">2020-12-09T02:04:09Z</dcterms:created>
  <dcterms:modified xsi:type="dcterms:W3CDTF">2024-09-27T04:46:08Z</dcterms:modified>
</cp:coreProperties>
</file>