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sldIdLst>
    <p:sldId id="256" r:id="rId2"/>
    <p:sldId id="308" r:id="rId3"/>
    <p:sldId id="309" r:id="rId4"/>
    <p:sldId id="325" r:id="rId5"/>
    <p:sldId id="310" r:id="rId6"/>
    <p:sldId id="311" r:id="rId7"/>
    <p:sldId id="257" r:id="rId8"/>
    <p:sldId id="265" r:id="rId9"/>
    <p:sldId id="262" r:id="rId10"/>
    <p:sldId id="348" r:id="rId11"/>
    <p:sldId id="355" r:id="rId12"/>
    <p:sldId id="275" r:id="rId13"/>
    <p:sldId id="333" r:id="rId14"/>
    <p:sldId id="287" r:id="rId15"/>
    <p:sldId id="288" r:id="rId16"/>
    <p:sldId id="290" r:id="rId17"/>
    <p:sldId id="353" r:id="rId18"/>
    <p:sldId id="354" r:id="rId19"/>
    <p:sldId id="264" r:id="rId20"/>
    <p:sldId id="266" r:id="rId21"/>
  </p:sldIdLst>
  <p:sldSz cx="18288000" cy="10287000"/>
  <p:notesSz cx="6858000" cy="9144000"/>
  <p:embeddedFontLst>
    <p:embeddedFont>
      <p:font typeface="Calibri" panose="020F0502020204030204" pitchFamily="34" charset="0"/>
      <p:regular r:id="rId23"/>
      <p:bold r:id="rId24"/>
      <p:italic r:id="rId25"/>
      <p:boldItalic r:id="rId26"/>
    </p:embeddedFont>
    <p:embeddedFont>
      <p:font typeface="Cambria Math" panose="02040503050406030204" pitchFamily="18" charset="0"/>
      <p:regular r:id="rId27"/>
    </p:embeddedFont>
    <p:embeddedFont>
      <p:font typeface="Merriweather" panose="00000500000000000000" pitchFamily="2"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1" d="100"/>
          <a:sy n="41" d="100"/>
        </p:scale>
        <p:origin x="264"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40CEFE-1981-41B4-AF42-E5C4BB9CA3C4}" type="datetimeFigureOut">
              <a:rPr lang="en-US" smtClean="0"/>
              <a:t>8/1/2023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30FF4A-C438-41FD-81CB-AF4E0F5A1ADF}" type="slidenum">
              <a:rPr lang="en-US" smtClean="0"/>
              <a:t>‹#›</a:t>
            </a:fld>
            <a:endParaRPr lang="en-US"/>
          </a:p>
        </p:txBody>
      </p:sp>
    </p:spTree>
    <p:extLst>
      <p:ext uri="{BB962C8B-B14F-4D97-AF65-F5344CB8AC3E}">
        <p14:creationId xmlns:p14="http://schemas.microsoft.com/office/powerpoint/2010/main" val="1459501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7093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854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2951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5479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415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30FF4A-C438-41FD-81CB-AF4E0F5A1ADF}" type="slidenum">
              <a:rPr lang="en-US" smtClean="0"/>
              <a:t>14</a:t>
            </a:fld>
            <a:endParaRPr lang="en-US"/>
          </a:p>
        </p:txBody>
      </p:sp>
    </p:spTree>
    <p:extLst>
      <p:ext uri="{BB962C8B-B14F-4D97-AF65-F5344CB8AC3E}">
        <p14:creationId xmlns:p14="http://schemas.microsoft.com/office/powerpoint/2010/main" val="3727774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14.sv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14.sv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34.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14.sv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23.png"/><Relationship Id="rId7"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24.svg"/><Relationship Id="rId9" Type="http://schemas.openxmlformats.org/officeDocument/2006/relationships/image" Target="../media/image39.png"/></Relationships>
</file>

<file path=ppt/slides/_rels/slide1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4.svg"/><Relationship Id="rId7" Type="http://schemas.openxmlformats.org/officeDocument/2006/relationships/image" Target="../media/image38.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png"/><Relationship Id="rId9" Type="http://schemas.openxmlformats.org/officeDocument/2006/relationships/image" Target="../media/image40.png"/></Relationships>
</file>

<file path=ppt/slides/_rels/slide1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svg"/><Relationship Id="rId7" Type="http://schemas.openxmlformats.org/officeDocument/2006/relationships/image" Target="../media/image47.sv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svg"/><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3.svg"/><Relationship Id="rId7" Type="http://schemas.openxmlformats.org/officeDocument/2006/relationships/image" Target="../media/image47.sv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sv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51.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26.sv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53.svg"/><Relationship Id="rId7" Type="http://schemas.openxmlformats.org/officeDocument/2006/relationships/image" Target="../media/image55.sv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26.sv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svg"/></Relationships>
</file>

<file path=ppt/slides/_rels/slide20.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57.svg"/><Relationship Id="rId7" Type="http://schemas.openxmlformats.org/officeDocument/2006/relationships/image" Target="../media/image45.svg"/><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59.svg"/><Relationship Id="rId4" Type="http://schemas.openxmlformats.org/officeDocument/2006/relationships/image" Target="../media/image58.png"/><Relationship Id="rId9" Type="http://schemas.openxmlformats.org/officeDocument/2006/relationships/image" Target="../media/image53.sv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s>
</file>

<file path=ppt/slides/_rels/slide8.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sv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14.sv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558013"/>
            <a:ext cx="16230600" cy="71709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28700" y="292034"/>
            <a:ext cx="3772950" cy="8469887"/>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620208" y="6287908"/>
            <a:ext cx="2050864" cy="1530457"/>
          </a:xfrm>
          <a:prstGeom prst="rect">
            <a:avLst/>
          </a:prstGeom>
        </p:spPr>
      </p:pic>
      <p:sp>
        <p:nvSpPr>
          <p:cNvPr id="11" name="Rectangle 10"/>
          <p:cNvSpPr/>
          <p:nvPr/>
        </p:nvSpPr>
        <p:spPr>
          <a:xfrm>
            <a:off x="4191000" y="2380325"/>
            <a:ext cx="10653878" cy="5286062"/>
          </a:xfrm>
          <a:prstGeom prst="rect">
            <a:avLst/>
          </a:prstGeom>
        </p:spPr>
        <p:txBody>
          <a:bodyPr wrap="none">
            <a:spAutoFit/>
          </a:bodyPr>
          <a:lstStyle/>
          <a:p>
            <a:pPr lvl="0" algn="ctr">
              <a:lnSpc>
                <a:spcPct val="150000"/>
              </a:lnSpc>
            </a:pPr>
            <a:r>
              <a:rPr lang="en-US" sz="7500" b="1" dirty="0">
                <a:solidFill>
                  <a:schemeClr val="tx2">
                    <a:lumMod val="75000"/>
                  </a:schemeClr>
                </a:solidFill>
                <a:latin typeface="Arial" panose="020B0604020202020204" pitchFamily="34" charset="0"/>
                <a:cs typeface="Arial" panose="020B0604020202020204" pitchFamily="34" charset="0"/>
                <a:sym typeface="Anton"/>
              </a:rPr>
              <a:t>CHÀO MỪNG CÁC EM </a:t>
            </a:r>
          </a:p>
          <a:p>
            <a:pPr lvl="0" algn="ctr">
              <a:lnSpc>
                <a:spcPct val="150000"/>
              </a:lnSpc>
            </a:pPr>
            <a:r>
              <a:rPr lang="en-US" sz="7500" b="1" dirty="0">
                <a:solidFill>
                  <a:schemeClr val="tx2">
                    <a:lumMod val="75000"/>
                  </a:schemeClr>
                </a:solidFill>
                <a:latin typeface="Arial" panose="020B0604020202020204" pitchFamily="34" charset="0"/>
                <a:cs typeface="Arial" panose="020B0604020202020204" pitchFamily="34" charset="0"/>
                <a:sym typeface="Anton"/>
              </a:rPr>
              <a:t>ĐẾN VỚI TIẾT HỌC </a:t>
            </a:r>
          </a:p>
          <a:p>
            <a:pPr lvl="0" algn="ctr">
              <a:lnSpc>
                <a:spcPct val="150000"/>
              </a:lnSpc>
            </a:pPr>
            <a:r>
              <a:rPr lang="en-US" sz="7500" b="1" dirty="0">
                <a:solidFill>
                  <a:schemeClr val="tx2">
                    <a:lumMod val="75000"/>
                  </a:schemeClr>
                </a:solidFill>
                <a:latin typeface="Arial" panose="020B0604020202020204" pitchFamily="34" charset="0"/>
                <a:cs typeface="Arial" panose="020B0604020202020204" pitchFamily="34" charset="0"/>
                <a:sym typeface="Anton"/>
              </a:rPr>
              <a:t>HÔM NAY!</a:t>
            </a:r>
            <a:endParaRPr lang="en-US" sz="7500" dirty="0">
              <a:solidFill>
                <a:schemeClr val="tx2">
                  <a:lumMod val="75000"/>
                </a:schemeClr>
              </a:solidFill>
              <a:latin typeface="Arial" panose="020B0604020202020204" pitchFamily="34" charset="0"/>
              <a:cs typeface="Arial" panose="020B0604020202020204" pitchFamily="34" charset="0"/>
            </a:endParaRPr>
          </a:p>
        </p:txBody>
      </p:sp>
    </p:spTree>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840200" y="-621136"/>
            <a:ext cx="2067774" cy="2139999"/>
          </a:xfrm>
          <a:prstGeom prst="rect">
            <a:avLst/>
          </a:prstGeom>
        </p:spPr>
      </p:pic>
      <p:pic>
        <p:nvPicPr>
          <p:cNvPr id="25"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38200" y="4457700"/>
            <a:ext cx="1981200" cy="747963"/>
          </a:xfrm>
          <a:prstGeom prst="rect">
            <a:avLst/>
          </a:prstGeom>
        </p:spPr>
      </p:pic>
      <p:sp>
        <p:nvSpPr>
          <p:cNvPr id="13" name="Rectangle 12"/>
          <p:cNvSpPr/>
          <p:nvPr/>
        </p:nvSpPr>
        <p:spPr>
          <a:xfrm>
            <a:off x="990600" y="895024"/>
            <a:ext cx="5573962" cy="707886"/>
          </a:xfrm>
          <a:prstGeom prst="rect">
            <a:avLst/>
          </a:prstGeom>
        </p:spPr>
        <p:txBody>
          <a:bodyPr wrap="none">
            <a:spAutoFit/>
          </a:bodyPr>
          <a:lstStyle/>
          <a:p>
            <a:r>
              <a:rPr lang="fr-FR" sz="4000" b="1" dirty="0" err="1">
                <a:solidFill>
                  <a:srgbClr val="FFFF00"/>
                </a:solidFill>
                <a:latin typeface="Arial" panose="020B0604020202020204" pitchFamily="34" charset="0"/>
                <a:ea typeface="Calibri" panose="020F0502020204030204" pitchFamily="34" charset="0"/>
              </a:rPr>
              <a:t>Bài</a:t>
            </a:r>
            <a:r>
              <a:rPr lang="fr-FR" sz="4000" b="1" dirty="0">
                <a:solidFill>
                  <a:srgbClr val="FFFF00"/>
                </a:solidFill>
                <a:latin typeface="Arial" panose="020B0604020202020204" pitchFamily="34" charset="0"/>
                <a:ea typeface="Calibri" panose="020F0502020204030204" pitchFamily="34" charset="0"/>
              </a:rPr>
              <a:t> 2 (SGK – </a:t>
            </a:r>
            <a:r>
              <a:rPr lang="fr-FR" sz="4000" b="1" dirty="0" err="1">
                <a:solidFill>
                  <a:srgbClr val="FFFF00"/>
                </a:solidFill>
                <a:latin typeface="Arial" panose="020B0604020202020204" pitchFamily="34" charset="0"/>
                <a:ea typeface="Calibri" panose="020F0502020204030204" pitchFamily="34" charset="0"/>
              </a:rPr>
              <a:t>trang</a:t>
            </a:r>
            <a:r>
              <a:rPr lang="fr-FR" sz="4000" b="1" dirty="0">
                <a:solidFill>
                  <a:srgbClr val="FFFF00"/>
                </a:solidFill>
                <a:latin typeface="Arial" panose="020B0604020202020204" pitchFamily="34" charset="0"/>
                <a:ea typeface="Calibri" panose="020F0502020204030204" pitchFamily="34" charset="0"/>
              </a:rPr>
              <a:t> 88)</a:t>
            </a:r>
          </a:p>
        </p:txBody>
      </p:sp>
      <p:pic>
        <p:nvPicPr>
          <p:cNvPr id="9" name="Picture 8"/>
          <p:cNvPicPr>
            <a:picLocks noChangeAspect="1"/>
          </p:cNvPicPr>
          <p:nvPr/>
        </p:nvPicPr>
        <p:blipFill>
          <a:blip r:embed="rId6"/>
          <a:stretch>
            <a:fillRect/>
          </a:stretch>
        </p:blipFill>
        <p:spPr>
          <a:xfrm>
            <a:off x="16788147" y="8570566"/>
            <a:ext cx="1336437" cy="1295386"/>
          </a:xfrm>
          <a:prstGeom prst="rect">
            <a:avLst/>
          </a:prstGeom>
        </p:spPr>
      </p:pic>
      <p:sp>
        <p:nvSpPr>
          <p:cNvPr id="28" name="Oval Callout 9">
            <a:extLst>
              <a:ext uri="{FF2B5EF4-FFF2-40B4-BE49-F238E27FC236}">
                <a16:creationId xmlns:a16="http://schemas.microsoft.com/office/drawing/2014/main" id="{98345534-41FB-6AC6-1D02-8C6D81807EF4}"/>
              </a:ext>
            </a:extLst>
          </p:cNvPr>
          <p:cNvSpPr/>
          <p:nvPr/>
        </p:nvSpPr>
        <p:spPr>
          <a:xfrm>
            <a:off x="8889746" y="1749178"/>
            <a:ext cx="1683043" cy="873988"/>
          </a:xfrm>
          <a:prstGeom prst="wedgeEllipseCallout">
            <a:avLst>
              <a:gd name="adj1" fmla="val 28064"/>
              <a:gd name="adj2" fmla="val 62501"/>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4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4000" b="1" i="0" u="none" strike="noStrike" kern="0" cap="none" spc="0" normalizeH="0" baseline="0" noProof="0" dirty="0">
              <a:ln>
                <a:noFill/>
              </a:ln>
              <a:solidFill>
                <a:srgbClr val="FFFFFF"/>
              </a:solidFill>
              <a:effectLst/>
              <a:uLnTx/>
              <a:uFillTx/>
              <a:latin typeface="Arial"/>
              <a:ea typeface="+mn-ea"/>
              <a:cs typeface="+mn-cs"/>
            </a:endParaRPr>
          </a:p>
        </p:txBody>
      </p:sp>
      <p:sp>
        <p:nvSpPr>
          <p:cNvPr id="36" name="TextBox 35">
            <a:extLst>
              <a:ext uri="{FF2B5EF4-FFF2-40B4-BE49-F238E27FC236}">
                <a16:creationId xmlns:a16="http://schemas.microsoft.com/office/drawing/2014/main" id="{4D845D3E-D474-5FA4-A8B7-AC85691163FC}"/>
              </a:ext>
            </a:extLst>
          </p:cNvPr>
          <p:cNvSpPr txBox="1"/>
          <p:nvPr/>
        </p:nvSpPr>
        <p:spPr>
          <a:xfrm>
            <a:off x="1261598" y="2769434"/>
            <a:ext cx="8469670" cy="6239529"/>
          </a:xfrm>
          <a:prstGeom prst="rect">
            <a:avLst/>
          </a:prstGeom>
          <a:noFill/>
        </p:spPr>
        <p:txBody>
          <a:bodyPr wrap="square">
            <a:spAutoFit/>
          </a:bodyPr>
          <a:lstStyle/>
          <a:p>
            <a:pPr marL="30480" marR="30480" algn="just">
              <a:lnSpc>
                <a:spcPct val="150000"/>
              </a:lnSpc>
              <a:spcBef>
                <a:spcPts val="600"/>
              </a:spcBef>
              <a:spcAft>
                <a:spcPts val="300"/>
              </a:spcAft>
            </a:pPr>
            <a:r>
              <a:rPr lang="fr-FR"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Để</a:t>
            </a:r>
            <a:r>
              <a:rPr lang="fr-FR"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miếng</a:t>
            </a:r>
            <a:r>
              <a:rPr lang="fr-FR"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bìa</a:t>
            </a:r>
            <a:r>
              <a:rPr lang="fr-FR"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gấp</a:t>
            </a:r>
            <a:r>
              <a:rPr lang="fr-FR"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và</a:t>
            </a:r>
            <a:r>
              <a:rPr lang="fr-FR"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dán</a:t>
            </a:r>
            <a:r>
              <a:rPr lang="fr-FR"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lại</a:t>
            </a:r>
            <a:r>
              <a:rPr lang="fr-FR"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được</a:t>
            </a:r>
            <a:r>
              <a:rPr lang="fr-FR"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hình</a:t>
            </a:r>
            <a:r>
              <a:rPr lang="fr-FR"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chóp</a:t>
            </a:r>
            <a:r>
              <a:rPr lang="fr-FR"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tam</a:t>
            </a:r>
            <a:r>
              <a:rPr lang="fr-FR"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giác</a:t>
            </a:r>
            <a:r>
              <a:rPr lang="fr-FR"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đều</a:t>
            </a:r>
            <a:r>
              <a:rPr lang="fr-FR"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miếng</a:t>
            </a:r>
            <a:r>
              <a:rPr lang="fr-FR"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bìa</a:t>
            </a:r>
            <a:r>
              <a:rPr lang="fr-FR"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đó</a:t>
            </a:r>
            <a:r>
              <a:rPr lang="fr-FR"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cần</a:t>
            </a:r>
            <a:r>
              <a:rPr lang="fr-FR"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có</a:t>
            </a:r>
            <a:r>
              <a:rPr lang="fr-FR"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4 </a:t>
            </a:r>
            <a:r>
              <a:rPr lang="fr-FR"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mặt</a:t>
            </a:r>
            <a:r>
              <a:rPr lang="fr-FR"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trong</a:t>
            </a:r>
            <a:r>
              <a:rPr lang="fr-FR"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đó</a:t>
            </a:r>
            <a:r>
              <a:rPr lang="fr-FR"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có</a:t>
            </a:r>
            <a:r>
              <a:rPr lang="fr-FR"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1 </a:t>
            </a:r>
            <a:r>
              <a:rPr lang="fr-FR"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mặt</a:t>
            </a:r>
            <a:r>
              <a:rPr lang="fr-FR"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là </a:t>
            </a:r>
            <a:r>
              <a:rPr lang="fr-FR"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tam</a:t>
            </a:r>
            <a:r>
              <a:rPr lang="fr-FR"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giác</a:t>
            </a:r>
            <a:r>
              <a:rPr lang="fr-FR"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đều</a:t>
            </a:r>
            <a:r>
              <a:rPr lang="fr-FR"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và</a:t>
            </a:r>
            <a:r>
              <a:rPr lang="fr-FR"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3 </a:t>
            </a:r>
            <a:r>
              <a:rPr lang="fr-FR"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mặt</a:t>
            </a:r>
            <a:r>
              <a:rPr lang="fr-FR"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bên</a:t>
            </a:r>
            <a:r>
              <a:rPr lang="fr-FR"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là </a:t>
            </a:r>
            <a:r>
              <a:rPr lang="fr-FR"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các</a:t>
            </a:r>
            <a:r>
              <a:rPr lang="fr-FR"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tam</a:t>
            </a:r>
            <a:r>
              <a:rPr lang="fr-FR"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giác</a:t>
            </a:r>
            <a:r>
              <a:rPr lang="fr-FR"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cân</a:t>
            </a:r>
            <a:r>
              <a:rPr lang="fr-FR"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bằng</a:t>
            </a:r>
            <a:r>
              <a:rPr lang="fr-FR"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nhau</a:t>
            </a:r>
            <a:r>
              <a:rPr lang="fr-FR"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lang="en-US"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30480" marR="30480" algn="just">
              <a:lnSpc>
                <a:spcPct val="150000"/>
              </a:lnSpc>
              <a:spcBef>
                <a:spcPts val="600"/>
              </a:spcBef>
              <a:spcAft>
                <a:spcPts val="300"/>
              </a:spcAft>
            </a:pPr>
            <a:r>
              <a:rPr lang="fr-FR"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Hình</a:t>
            </a:r>
            <a:r>
              <a:rPr lang="fr-FR"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21c </a:t>
            </a:r>
            <a:r>
              <a:rPr lang="fr-FR"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thỏa</a:t>
            </a:r>
            <a:r>
              <a:rPr lang="fr-FR"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mãn</a:t>
            </a:r>
            <a:r>
              <a:rPr lang="fr-FR"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để</a:t>
            </a:r>
            <a:r>
              <a:rPr lang="fr-FR"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gấp</a:t>
            </a:r>
            <a:r>
              <a:rPr lang="fr-FR"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và</a:t>
            </a:r>
            <a:r>
              <a:rPr lang="fr-FR"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dán</a:t>
            </a:r>
            <a:r>
              <a:rPr lang="fr-FR"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lại</a:t>
            </a:r>
            <a:r>
              <a:rPr lang="fr-FR"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được</a:t>
            </a:r>
            <a:r>
              <a:rPr lang="fr-FR"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hình</a:t>
            </a:r>
            <a:r>
              <a:rPr lang="fr-FR"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chóp</a:t>
            </a:r>
            <a:r>
              <a:rPr lang="fr-FR"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tam</a:t>
            </a:r>
            <a:r>
              <a:rPr lang="fr-FR"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giác</a:t>
            </a:r>
            <a:r>
              <a:rPr lang="fr-FR"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đều</a:t>
            </a:r>
            <a:r>
              <a:rPr lang="fr-FR"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lang="en-US" sz="3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37" name="Picture 36">
            <a:extLst>
              <a:ext uri="{FF2B5EF4-FFF2-40B4-BE49-F238E27FC236}">
                <a16:creationId xmlns:a16="http://schemas.microsoft.com/office/drawing/2014/main" id="{9FEAB71B-D04F-C9D8-DA60-8696C7DEB6C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89756" y="3410698"/>
            <a:ext cx="6250444" cy="4957000"/>
          </a:xfrm>
          <a:prstGeom prst="rect">
            <a:avLst/>
          </a:prstGeom>
        </p:spPr>
      </p:pic>
    </p:spTree>
    <p:extLst>
      <p:ext uri="{BB962C8B-B14F-4D97-AF65-F5344CB8AC3E}">
        <p14:creationId xmlns:p14="http://schemas.microsoft.com/office/powerpoint/2010/main" val="2322340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barn(inVertical)">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840200" y="-621136"/>
            <a:ext cx="2067774" cy="2139999"/>
          </a:xfrm>
          <a:prstGeom prst="rect">
            <a:avLst/>
          </a:prstGeom>
        </p:spPr>
      </p:pic>
      <p:pic>
        <p:nvPicPr>
          <p:cNvPr id="25"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38200" y="4457700"/>
            <a:ext cx="1981200" cy="747963"/>
          </a:xfrm>
          <a:prstGeom prst="rect">
            <a:avLst/>
          </a:prstGeom>
        </p:spPr>
      </p:pic>
      <p:sp>
        <p:nvSpPr>
          <p:cNvPr id="13" name="Rectangle 12"/>
          <p:cNvSpPr/>
          <p:nvPr/>
        </p:nvSpPr>
        <p:spPr>
          <a:xfrm>
            <a:off x="990600" y="895024"/>
            <a:ext cx="5573962" cy="707886"/>
          </a:xfrm>
          <a:prstGeom prst="rect">
            <a:avLst/>
          </a:prstGeom>
        </p:spPr>
        <p:txBody>
          <a:bodyPr wrap="none">
            <a:spAutoFit/>
          </a:bodyPr>
          <a:lstStyle/>
          <a:p>
            <a:r>
              <a:rPr lang="fr-FR" sz="4000" b="1" dirty="0" err="1">
                <a:solidFill>
                  <a:srgbClr val="FFFF00"/>
                </a:solidFill>
                <a:latin typeface="Arial" panose="020B0604020202020204" pitchFamily="34" charset="0"/>
                <a:ea typeface="Calibri" panose="020F0502020204030204" pitchFamily="34" charset="0"/>
              </a:rPr>
              <a:t>Bài</a:t>
            </a:r>
            <a:r>
              <a:rPr lang="fr-FR" sz="4000" b="1" dirty="0">
                <a:solidFill>
                  <a:srgbClr val="FFFF00"/>
                </a:solidFill>
                <a:latin typeface="Arial" panose="020B0604020202020204" pitchFamily="34" charset="0"/>
                <a:ea typeface="Calibri" panose="020F0502020204030204" pitchFamily="34" charset="0"/>
              </a:rPr>
              <a:t> 2 (SGK – </a:t>
            </a:r>
            <a:r>
              <a:rPr lang="fr-FR" sz="4000" b="1" dirty="0" err="1">
                <a:solidFill>
                  <a:srgbClr val="FFFF00"/>
                </a:solidFill>
                <a:latin typeface="Arial" panose="020B0604020202020204" pitchFamily="34" charset="0"/>
                <a:ea typeface="Calibri" panose="020F0502020204030204" pitchFamily="34" charset="0"/>
              </a:rPr>
              <a:t>trang</a:t>
            </a:r>
            <a:r>
              <a:rPr lang="fr-FR" sz="4000" b="1" dirty="0">
                <a:solidFill>
                  <a:srgbClr val="FFFF00"/>
                </a:solidFill>
                <a:latin typeface="Arial" panose="020B0604020202020204" pitchFamily="34" charset="0"/>
                <a:ea typeface="Calibri" panose="020F0502020204030204" pitchFamily="34" charset="0"/>
              </a:rPr>
              <a:t> 88)</a:t>
            </a:r>
          </a:p>
        </p:txBody>
      </p:sp>
      <p:pic>
        <p:nvPicPr>
          <p:cNvPr id="9" name="Picture 8"/>
          <p:cNvPicPr>
            <a:picLocks noChangeAspect="1"/>
          </p:cNvPicPr>
          <p:nvPr/>
        </p:nvPicPr>
        <p:blipFill>
          <a:blip r:embed="rId6"/>
          <a:stretch>
            <a:fillRect/>
          </a:stretch>
        </p:blipFill>
        <p:spPr>
          <a:xfrm>
            <a:off x="16788147" y="8570566"/>
            <a:ext cx="1336437" cy="1295386"/>
          </a:xfrm>
          <a:prstGeom prst="rect">
            <a:avLst/>
          </a:prstGeom>
        </p:spPr>
      </p:pic>
      <p:sp>
        <p:nvSpPr>
          <p:cNvPr id="3" name="TextBox 2">
            <a:extLst>
              <a:ext uri="{FF2B5EF4-FFF2-40B4-BE49-F238E27FC236}">
                <a16:creationId xmlns:a16="http://schemas.microsoft.com/office/drawing/2014/main" id="{33BF14B9-AE60-C21D-246C-7793E03022CA}"/>
              </a:ext>
            </a:extLst>
          </p:cNvPr>
          <p:cNvSpPr txBox="1"/>
          <p:nvPr/>
        </p:nvSpPr>
        <p:spPr>
          <a:xfrm>
            <a:off x="1143000" y="2978730"/>
            <a:ext cx="8920661" cy="6239529"/>
          </a:xfrm>
          <a:prstGeom prst="rect">
            <a:avLst/>
          </a:prstGeom>
          <a:noFill/>
        </p:spPr>
        <p:txBody>
          <a:bodyPr wrap="square">
            <a:spAutoFit/>
          </a:bodyPr>
          <a:lstStyle/>
          <a:p>
            <a:pPr marL="30480" marR="30480" lvl="0" indent="0" algn="just" defTabSz="914400" rtl="0" eaLnBrk="1" fontAlgn="auto" latinLnBrk="0" hangingPunct="1">
              <a:lnSpc>
                <a:spcPct val="150000"/>
              </a:lnSpc>
              <a:spcBef>
                <a:spcPts val="600"/>
              </a:spcBef>
              <a:spcAft>
                <a:spcPts val="300"/>
              </a:spcAft>
              <a:buClrTx/>
              <a:buSzTx/>
              <a:buFontTx/>
              <a:buNone/>
              <a:tabLst/>
              <a:defRPr/>
            </a:pPr>
            <a:r>
              <a:rPr kumimoji="0" lang="fr-FR" sz="3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fr-FR" sz="38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Để</a:t>
            </a:r>
            <a:r>
              <a:rPr kumimoji="0" lang="fr-FR" sz="3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fr-FR" sz="38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miếng</a:t>
            </a:r>
            <a:r>
              <a:rPr kumimoji="0" lang="fr-FR" sz="3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fr-FR" sz="38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bìa</a:t>
            </a:r>
            <a:r>
              <a:rPr kumimoji="0" lang="fr-FR" sz="3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fr-FR" sz="38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gấp</a:t>
            </a:r>
            <a:r>
              <a:rPr kumimoji="0" lang="fr-FR" sz="3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fr-FR" sz="38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fr-FR" sz="3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fr-FR" sz="38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dán</a:t>
            </a:r>
            <a:r>
              <a:rPr kumimoji="0" lang="fr-FR" sz="3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fr-FR" sz="38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lại</a:t>
            </a:r>
            <a:r>
              <a:rPr kumimoji="0" lang="fr-FR" sz="3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fr-FR" sz="38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được</a:t>
            </a:r>
            <a:r>
              <a:rPr kumimoji="0" lang="fr-FR" sz="3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fr-FR" sz="38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hình</a:t>
            </a:r>
            <a:r>
              <a:rPr kumimoji="0" lang="fr-FR" sz="3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fr-FR" sz="38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chóp</a:t>
            </a:r>
            <a:r>
              <a:rPr kumimoji="0" lang="fr-FR" sz="3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fr-FR" sz="38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tứ</a:t>
            </a:r>
            <a:r>
              <a:rPr kumimoji="0" lang="fr-FR" sz="3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fr-FR" sz="38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giác</a:t>
            </a:r>
            <a:r>
              <a:rPr kumimoji="0" lang="fr-FR" sz="3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fr-FR" sz="38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đều</a:t>
            </a:r>
            <a:r>
              <a:rPr kumimoji="0" lang="fr-FR" sz="3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fr-FR" sz="38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miếng</a:t>
            </a:r>
            <a:r>
              <a:rPr kumimoji="0" lang="fr-FR" sz="3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fr-FR" sz="38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bìa</a:t>
            </a:r>
            <a:r>
              <a:rPr kumimoji="0" lang="fr-FR" sz="3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fr-FR" sz="38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đó</a:t>
            </a:r>
            <a:r>
              <a:rPr kumimoji="0" lang="fr-FR" sz="3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fr-FR" sz="38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cần</a:t>
            </a:r>
            <a:r>
              <a:rPr kumimoji="0" lang="fr-FR" sz="3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fr-FR" sz="38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fr-FR" sz="3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5 </a:t>
            </a:r>
            <a:r>
              <a:rPr kumimoji="0" lang="fr-FR" sz="38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mặt</a:t>
            </a:r>
            <a:r>
              <a:rPr kumimoji="0" lang="fr-FR" sz="3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fr-FR" sz="38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trong</a:t>
            </a:r>
            <a:r>
              <a:rPr kumimoji="0" lang="fr-FR" sz="3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fr-FR" sz="38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đó</a:t>
            </a:r>
            <a:r>
              <a:rPr kumimoji="0" lang="fr-FR" sz="3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fr-FR" sz="38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fr-FR" sz="3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1 </a:t>
            </a:r>
            <a:r>
              <a:rPr kumimoji="0" lang="fr-FR" sz="38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mặt</a:t>
            </a:r>
            <a:r>
              <a:rPr kumimoji="0" lang="fr-FR" sz="3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là </a:t>
            </a:r>
            <a:r>
              <a:rPr kumimoji="0" lang="fr-FR" sz="38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hình</a:t>
            </a:r>
            <a:r>
              <a:rPr kumimoji="0" lang="fr-FR" sz="3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fr-FR" sz="38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vuông</a:t>
            </a:r>
            <a:r>
              <a:rPr kumimoji="0" lang="fr-FR" sz="3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fr-FR" sz="38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fr-FR" sz="3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4 </a:t>
            </a:r>
            <a:r>
              <a:rPr kumimoji="0" lang="fr-FR" sz="38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mặt</a:t>
            </a:r>
            <a:r>
              <a:rPr kumimoji="0" lang="fr-FR" sz="3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fr-FR" sz="38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bên</a:t>
            </a:r>
            <a:r>
              <a:rPr kumimoji="0" lang="fr-FR" sz="3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là </a:t>
            </a:r>
            <a:r>
              <a:rPr kumimoji="0" lang="fr-FR" sz="38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các</a:t>
            </a:r>
            <a:r>
              <a:rPr kumimoji="0" lang="fr-FR" sz="3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fr-FR" sz="38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tam</a:t>
            </a:r>
            <a:r>
              <a:rPr kumimoji="0" lang="fr-FR" sz="3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fr-FR" sz="38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giác</a:t>
            </a:r>
            <a:r>
              <a:rPr kumimoji="0" lang="fr-FR" sz="3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fr-FR" sz="38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cân</a:t>
            </a:r>
            <a:r>
              <a:rPr kumimoji="0" lang="fr-FR" sz="3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fr-FR" sz="38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bằng</a:t>
            </a:r>
            <a:r>
              <a:rPr kumimoji="0" lang="fr-FR" sz="3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fr-FR" sz="38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nhau</a:t>
            </a:r>
            <a:r>
              <a:rPr kumimoji="0" lang="fr-FR" sz="3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3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0480" marR="30480" lvl="0" indent="0" algn="just" defTabSz="914400" rtl="0" eaLnBrk="1" fontAlgn="auto" latinLnBrk="0" hangingPunct="1">
              <a:lnSpc>
                <a:spcPct val="150000"/>
              </a:lnSpc>
              <a:spcBef>
                <a:spcPts val="600"/>
              </a:spcBef>
              <a:spcAft>
                <a:spcPts val="300"/>
              </a:spcAft>
              <a:buClrTx/>
              <a:buSzTx/>
              <a:buFontTx/>
              <a:buNone/>
              <a:tabLst/>
              <a:defRPr/>
            </a:pPr>
            <a:r>
              <a:rPr kumimoji="0" lang="fr-FR" sz="38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Hình</a:t>
            </a:r>
            <a:r>
              <a:rPr kumimoji="0" lang="fr-FR" sz="3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21a </a:t>
            </a:r>
            <a:r>
              <a:rPr kumimoji="0" lang="fr-FR" sz="38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thỏa</a:t>
            </a:r>
            <a:r>
              <a:rPr kumimoji="0" lang="fr-FR" sz="3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fr-FR" sz="38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mãn</a:t>
            </a:r>
            <a:r>
              <a:rPr kumimoji="0" lang="fr-FR" sz="3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fr-FR" sz="38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để</a:t>
            </a:r>
            <a:r>
              <a:rPr kumimoji="0" lang="fr-FR" sz="3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fr-FR" sz="38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gấp</a:t>
            </a:r>
            <a:r>
              <a:rPr kumimoji="0" lang="fr-FR" sz="3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fr-FR" sz="38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fr-FR" sz="3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fr-FR" sz="38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dán</a:t>
            </a:r>
            <a:r>
              <a:rPr kumimoji="0" lang="fr-FR" sz="3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fr-FR" sz="38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lại</a:t>
            </a:r>
            <a:r>
              <a:rPr kumimoji="0" lang="fr-FR" sz="3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fr-FR" sz="38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được</a:t>
            </a:r>
            <a:r>
              <a:rPr kumimoji="0" lang="fr-FR" sz="3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fr-FR" sz="38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hình</a:t>
            </a:r>
            <a:r>
              <a:rPr kumimoji="0" lang="fr-FR" sz="3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fr-FR" sz="38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chóp</a:t>
            </a:r>
            <a:r>
              <a:rPr kumimoji="0" lang="fr-FR" sz="3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fr-FR" sz="38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tứ</a:t>
            </a:r>
            <a:r>
              <a:rPr kumimoji="0" lang="fr-FR" sz="3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fr-FR" sz="38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giác</a:t>
            </a:r>
            <a:r>
              <a:rPr kumimoji="0" lang="fr-FR" sz="3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fr-FR" sz="38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đều</a:t>
            </a:r>
            <a:r>
              <a:rPr kumimoji="0" lang="fr-FR" sz="3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38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pic>
        <p:nvPicPr>
          <p:cNvPr id="5" name="Picture 4">
            <a:extLst>
              <a:ext uri="{FF2B5EF4-FFF2-40B4-BE49-F238E27FC236}">
                <a16:creationId xmlns:a16="http://schemas.microsoft.com/office/drawing/2014/main" id="{0CE7F9AD-2A67-7D44-0200-C3C4A00999F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89756" y="3410698"/>
            <a:ext cx="6250444" cy="4957000"/>
          </a:xfrm>
          <a:prstGeom prst="rect">
            <a:avLst/>
          </a:prstGeom>
        </p:spPr>
      </p:pic>
      <p:sp>
        <p:nvSpPr>
          <p:cNvPr id="7" name="Oval Callout 9">
            <a:extLst>
              <a:ext uri="{FF2B5EF4-FFF2-40B4-BE49-F238E27FC236}">
                <a16:creationId xmlns:a16="http://schemas.microsoft.com/office/drawing/2014/main" id="{F28BEE82-9383-406A-F2C4-ED4839D51DB0}"/>
              </a:ext>
            </a:extLst>
          </p:cNvPr>
          <p:cNvSpPr/>
          <p:nvPr/>
        </p:nvSpPr>
        <p:spPr>
          <a:xfrm>
            <a:off x="8889746" y="1749178"/>
            <a:ext cx="1683043" cy="873988"/>
          </a:xfrm>
          <a:prstGeom prst="wedgeEllipseCallout">
            <a:avLst>
              <a:gd name="adj1" fmla="val 28064"/>
              <a:gd name="adj2" fmla="val 62501"/>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4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4000" b="1"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01134793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65322" y="800100"/>
            <a:ext cx="1132820" cy="2090776"/>
          </a:xfrm>
          <a:prstGeom prst="rect">
            <a:avLst/>
          </a:prstGeom>
        </p:spPr>
      </p:pic>
      <p:sp>
        <p:nvSpPr>
          <p:cNvPr id="11" name="Rectangle 10"/>
          <p:cNvSpPr/>
          <p:nvPr/>
        </p:nvSpPr>
        <p:spPr>
          <a:xfrm>
            <a:off x="1928635" y="800100"/>
            <a:ext cx="5840060" cy="73866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200" b="1" i="0" u="none" strike="noStrike" kern="1200" cap="none" spc="0" normalizeH="0" baseline="0" noProof="0" dirty="0" err="1">
                <a:ln>
                  <a:noFill/>
                </a:ln>
                <a:solidFill>
                  <a:srgbClr val="C0504D"/>
                </a:solidFill>
                <a:effectLst/>
                <a:uLnTx/>
                <a:uFillTx/>
                <a:latin typeface="Arial" panose="020B0604020202020204" pitchFamily="34" charset="0"/>
                <a:ea typeface="Calibri" panose="020F0502020204030204" pitchFamily="34" charset="0"/>
                <a:cs typeface="+mn-cs"/>
              </a:rPr>
              <a:t>Bài</a:t>
            </a:r>
            <a:r>
              <a:rPr kumimoji="0" lang="fr-FR" sz="4200" b="1" i="0" u="none" strike="noStrike" kern="1200" cap="none" spc="0" normalizeH="0" baseline="0" noProof="0" dirty="0">
                <a:ln>
                  <a:noFill/>
                </a:ln>
                <a:solidFill>
                  <a:srgbClr val="C0504D"/>
                </a:solidFill>
                <a:effectLst/>
                <a:uLnTx/>
                <a:uFillTx/>
                <a:latin typeface="Arial" panose="020B0604020202020204" pitchFamily="34" charset="0"/>
                <a:ea typeface="Calibri" panose="020F0502020204030204" pitchFamily="34" charset="0"/>
                <a:cs typeface="+mn-cs"/>
              </a:rPr>
              <a:t> </a:t>
            </a:r>
            <a:r>
              <a:rPr lang="fr-FR" sz="4200" b="1" noProof="0" dirty="0">
                <a:solidFill>
                  <a:srgbClr val="C0504D"/>
                </a:solidFill>
                <a:latin typeface="Arial" panose="020B0604020202020204" pitchFamily="34" charset="0"/>
                <a:ea typeface="Calibri" panose="020F0502020204030204" pitchFamily="34" charset="0"/>
              </a:rPr>
              <a:t>3</a:t>
            </a:r>
            <a:r>
              <a:rPr kumimoji="0" lang="fr-FR" sz="4200" b="1" i="0" u="none" strike="noStrike" kern="1200" cap="none" spc="0" normalizeH="0" baseline="0" noProof="0" dirty="0">
                <a:ln>
                  <a:noFill/>
                </a:ln>
                <a:solidFill>
                  <a:srgbClr val="C0504D"/>
                </a:solidFill>
                <a:effectLst/>
                <a:uLnTx/>
                <a:uFillTx/>
                <a:latin typeface="Arial" panose="020B0604020202020204" pitchFamily="34" charset="0"/>
                <a:ea typeface="Calibri" panose="020F0502020204030204" pitchFamily="34" charset="0"/>
                <a:cs typeface="+mn-cs"/>
              </a:rPr>
              <a:t> (SGK – </a:t>
            </a:r>
            <a:r>
              <a:rPr kumimoji="0" lang="fr-FR" sz="4200" b="1" i="0" u="none" strike="noStrike" kern="1200" cap="none" spc="0" normalizeH="0" baseline="0" noProof="0" dirty="0" err="1">
                <a:ln>
                  <a:noFill/>
                </a:ln>
                <a:solidFill>
                  <a:srgbClr val="C0504D"/>
                </a:solidFill>
                <a:effectLst/>
                <a:uLnTx/>
                <a:uFillTx/>
                <a:latin typeface="Arial" panose="020B0604020202020204" pitchFamily="34" charset="0"/>
                <a:ea typeface="Calibri" panose="020F0502020204030204" pitchFamily="34" charset="0"/>
                <a:cs typeface="+mn-cs"/>
              </a:rPr>
              <a:t>trang</a:t>
            </a:r>
            <a:r>
              <a:rPr kumimoji="0" lang="fr-FR" sz="4200" b="1" i="0" u="none" strike="noStrike" kern="1200" cap="none" spc="0" normalizeH="0" baseline="0" noProof="0" dirty="0">
                <a:ln>
                  <a:noFill/>
                </a:ln>
                <a:solidFill>
                  <a:srgbClr val="C0504D"/>
                </a:solidFill>
                <a:effectLst/>
                <a:uLnTx/>
                <a:uFillTx/>
                <a:latin typeface="Arial" panose="020B0604020202020204" pitchFamily="34" charset="0"/>
                <a:ea typeface="Calibri" panose="020F0502020204030204" pitchFamily="34" charset="0"/>
                <a:cs typeface="+mn-cs"/>
              </a:rPr>
              <a:t> </a:t>
            </a:r>
            <a:r>
              <a:rPr lang="fr-FR" sz="4200" b="1" dirty="0">
                <a:solidFill>
                  <a:srgbClr val="C0504D"/>
                </a:solidFill>
                <a:latin typeface="Arial" panose="020B0604020202020204" pitchFamily="34" charset="0"/>
                <a:ea typeface="Calibri" panose="020F0502020204030204" pitchFamily="34" charset="0"/>
              </a:rPr>
              <a:t>89</a:t>
            </a:r>
            <a:r>
              <a:rPr kumimoji="0" lang="fr-FR" sz="4200" b="1" i="0" u="none" strike="noStrike" kern="1200" cap="none" spc="0" normalizeH="0" baseline="0" noProof="0" dirty="0">
                <a:ln>
                  <a:noFill/>
                </a:ln>
                <a:solidFill>
                  <a:srgbClr val="C0504D"/>
                </a:solidFill>
                <a:effectLst/>
                <a:uLnTx/>
                <a:uFillTx/>
                <a:latin typeface="Arial" panose="020B0604020202020204" pitchFamily="34" charset="0"/>
                <a:ea typeface="Calibri" panose="020F0502020204030204" pitchFamily="34" charset="0"/>
                <a:cs typeface="+mn-cs"/>
              </a:rPr>
              <a:t>)</a:t>
            </a:r>
            <a:endParaRPr kumimoji="0" lang="en-US" sz="4200" b="0" i="0" u="none" strike="noStrike" kern="1200" cap="none" spc="0" normalizeH="0" baseline="0" noProof="0" dirty="0">
              <a:ln>
                <a:noFill/>
              </a:ln>
              <a:solidFill>
                <a:srgbClr val="C0504D"/>
              </a:solidFill>
              <a:effectLst/>
              <a:uLnTx/>
              <a:uFillTx/>
              <a:latin typeface="Calibri"/>
              <a:cs typeface="+mn-cs"/>
            </a:endParaRPr>
          </a:p>
        </p:txBody>
      </p:sp>
      <p:pic>
        <p:nvPicPr>
          <p:cNvPr id="14" name="Picture 13"/>
          <p:cNvPicPr>
            <a:picLocks noChangeAspect="1"/>
          </p:cNvPicPr>
          <p:nvPr/>
        </p:nvPicPr>
        <p:blipFill>
          <a:blip r:embed="rId4"/>
          <a:stretch>
            <a:fillRect/>
          </a:stretch>
        </p:blipFill>
        <p:spPr>
          <a:xfrm>
            <a:off x="16016109" y="4611129"/>
            <a:ext cx="1902117" cy="3907875"/>
          </a:xfrm>
          <a:prstGeom prst="rect">
            <a:avLst/>
          </a:prstGeom>
        </p:spPr>
      </p:pic>
      <p:pic>
        <p:nvPicPr>
          <p:cNvPr id="23" name="Picture 22"/>
          <p:cNvPicPr>
            <a:picLocks noChangeAspect="1"/>
          </p:cNvPicPr>
          <p:nvPr/>
        </p:nvPicPr>
        <p:blipFill>
          <a:blip r:embed="rId5"/>
          <a:stretch>
            <a:fillRect/>
          </a:stretch>
        </p:blipFill>
        <p:spPr>
          <a:xfrm rot="9199354">
            <a:off x="-566855" y="8605189"/>
            <a:ext cx="1702353" cy="1663882"/>
          </a:xfrm>
          <a:prstGeom prst="rect">
            <a:avLst/>
          </a:prstGeom>
        </p:spPr>
      </p:pic>
      <p:sp>
        <p:nvSpPr>
          <p:cNvPr id="6" name="TextBox 5">
            <a:extLst>
              <a:ext uri="{FF2B5EF4-FFF2-40B4-BE49-F238E27FC236}">
                <a16:creationId xmlns:a16="http://schemas.microsoft.com/office/drawing/2014/main" id="{13741111-95FE-A0F3-A78E-CAB3A623506F}"/>
              </a:ext>
            </a:extLst>
          </p:cNvPr>
          <p:cNvSpPr txBox="1"/>
          <p:nvPr/>
        </p:nvSpPr>
        <p:spPr>
          <a:xfrm>
            <a:off x="1051560" y="2476043"/>
            <a:ext cx="16123014" cy="2748253"/>
          </a:xfrm>
          <a:prstGeom prst="rect">
            <a:avLst/>
          </a:prstGeom>
          <a:noFill/>
        </p:spPr>
        <p:txBody>
          <a:bodyPr wrap="square">
            <a:spAutoFit/>
          </a:bodyPr>
          <a:lstStyle/>
          <a:p>
            <a:pPr algn="just">
              <a:lnSpc>
                <a:spcPct val="150000"/>
              </a:lnSpc>
              <a:spcAft>
                <a:spcPts val="800"/>
              </a:spcAft>
            </a:pPr>
            <a:r>
              <a:rPr lang="en-US" sz="4000" dirty="0">
                <a:solidFill>
                  <a:srgbClr val="000000"/>
                </a:solidFill>
                <a:effectLst/>
                <a:latin typeface="Arial (Body)"/>
                <a:ea typeface="Arial" panose="020B0604020202020204" pitchFamily="34" charset="0"/>
                <a:cs typeface="Times New Roman" panose="02020603050405020304" pitchFamily="18" charset="0"/>
              </a:rPr>
              <a:t>Cho </a:t>
            </a:r>
            <a:r>
              <a:rPr lang="en-US" sz="4000" dirty="0" err="1">
                <a:solidFill>
                  <a:srgbClr val="000000"/>
                </a:solidFill>
                <a:effectLst/>
                <a:latin typeface="Arial (Body)"/>
                <a:ea typeface="Arial" panose="020B0604020202020204" pitchFamily="34" charset="0"/>
                <a:cs typeface="Times New Roman" panose="02020603050405020304" pitchFamily="18" charset="0"/>
              </a:rPr>
              <a:t>một</a:t>
            </a:r>
            <a:r>
              <a:rPr lang="en-US" sz="4000" dirty="0">
                <a:solidFill>
                  <a:srgbClr val="000000"/>
                </a:solidFill>
                <a:effectLst/>
                <a:latin typeface="Arial (Body)"/>
                <a:ea typeface="Arial" panose="020B0604020202020204" pitchFamily="34" charset="0"/>
                <a:cs typeface="Times New Roman" panose="02020603050405020304" pitchFamily="18" charset="0"/>
              </a:rPr>
              <a:t> </a:t>
            </a:r>
            <a:r>
              <a:rPr lang="en-US" sz="4000" dirty="0" err="1">
                <a:solidFill>
                  <a:srgbClr val="000000"/>
                </a:solidFill>
                <a:effectLst/>
                <a:latin typeface="Arial (Body)"/>
                <a:ea typeface="Arial" panose="020B0604020202020204" pitchFamily="34" charset="0"/>
                <a:cs typeface="Times New Roman" panose="02020603050405020304" pitchFamily="18" charset="0"/>
              </a:rPr>
              <a:t>hình</a:t>
            </a:r>
            <a:r>
              <a:rPr lang="en-US" sz="4000" dirty="0">
                <a:solidFill>
                  <a:srgbClr val="000000"/>
                </a:solidFill>
                <a:effectLst/>
                <a:latin typeface="Arial (Body)"/>
                <a:ea typeface="Arial" panose="020B0604020202020204" pitchFamily="34" charset="0"/>
                <a:cs typeface="Times New Roman" panose="02020603050405020304" pitchFamily="18" charset="0"/>
              </a:rPr>
              <a:t> </a:t>
            </a:r>
            <a:r>
              <a:rPr lang="en-US" sz="4000" dirty="0" err="1">
                <a:solidFill>
                  <a:srgbClr val="000000"/>
                </a:solidFill>
                <a:effectLst/>
                <a:latin typeface="Arial (Body)"/>
                <a:ea typeface="Arial" panose="020B0604020202020204" pitchFamily="34" charset="0"/>
                <a:cs typeface="Times New Roman" panose="02020603050405020304" pitchFamily="18" charset="0"/>
              </a:rPr>
              <a:t>chóp</a:t>
            </a:r>
            <a:r>
              <a:rPr lang="en-US" sz="4000" dirty="0">
                <a:solidFill>
                  <a:srgbClr val="000000"/>
                </a:solidFill>
                <a:effectLst/>
                <a:latin typeface="Arial (Body)"/>
                <a:ea typeface="Arial" panose="020B0604020202020204" pitchFamily="34" charset="0"/>
                <a:cs typeface="Times New Roman" panose="02020603050405020304" pitchFamily="18" charset="0"/>
              </a:rPr>
              <a:t> tam </a:t>
            </a:r>
            <a:r>
              <a:rPr lang="en-US" sz="4000" dirty="0" err="1">
                <a:solidFill>
                  <a:srgbClr val="000000"/>
                </a:solidFill>
                <a:effectLst/>
                <a:latin typeface="Arial (Body)"/>
                <a:ea typeface="Arial" panose="020B0604020202020204" pitchFamily="34" charset="0"/>
                <a:cs typeface="Times New Roman" panose="02020603050405020304" pitchFamily="18" charset="0"/>
              </a:rPr>
              <a:t>giác</a:t>
            </a:r>
            <a:r>
              <a:rPr lang="en-US" sz="4000" dirty="0">
                <a:solidFill>
                  <a:srgbClr val="000000"/>
                </a:solidFill>
                <a:effectLst/>
                <a:latin typeface="Arial (Body)"/>
                <a:ea typeface="Arial" panose="020B0604020202020204" pitchFamily="34" charset="0"/>
                <a:cs typeface="Times New Roman" panose="02020603050405020304" pitchFamily="18" charset="0"/>
              </a:rPr>
              <a:t> </a:t>
            </a:r>
            <a:r>
              <a:rPr lang="en-US" sz="4000" dirty="0" err="1">
                <a:solidFill>
                  <a:srgbClr val="000000"/>
                </a:solidFill>
                <a:effectLst/>
                <a:latin typeface="Arial (Body)"/>
                <a:ea typeface="Arial" panose="020B0604020202020204" pitchFamily="34" charset="0"/>
                <a:cs typeface="Times New Roman" panose="02020603050405020304" pitchFamily="18" charset="0"/>
              </a:rPr>
              <a:t>đều</a:t>
            </a:r>
            <a:r>
              <a:rPr lang="en-US" sz="4000" dirty="0">
                <a:solidFill>
                  <a:srgbClr val="000000"/>
                </a:solidFill>
                <a:effectLst/>
                <a:latin typeface="Arial (Body)"/>
                <a:ea typeface="Arial" panose="020B0604020202020204" pitchFamily="34" charset="0"/>
                <a:cs typeface="Times New Roman" panose="02020603050405020304" pitchFamily="18" charset="0"/>
              </a:rPr>
              <a:t> </a:t>
            </a:r>
            <a:r>
              <a:rPr lang="en-US" sz="4000" dirty="0" err="1">
                <a:solidFill>
                  <a:srgbClr val="000000"/>
                </a:solidFill>
                <a:effectLst/>
                <a:latin typeface="Arial (Body)"/>
                <a:ea typeface="Arial" panose="020B0604020202020204" pitchFamily="34" charset="0"/>
                <a:cs typeface="Times New Roman" panose="02020603050405020304" pitchFamily="18" charset="0"/>
              </a:rPr>
              <a:t>có</a:t>
            </a:r>
            <a:r>
              <a:rPr lang="en-US" sz="4000" dirty="0">
                <a:solidFill>
                  <a:srgbClr val="000000"/>
                </a:solidFill>
                <a:effectLst/>
                <a:latin typeface="Arial (Body)"/>
                <a:ea typeface="Arial" panose="020B0604020202020204" pitchFamily="34" charset="0"/>
                <a:cs typeface="Times New Roman" panose="02020603050405020304" pitchFamily="18" charset="0"/>
              </a:rPr>
              <a:t> </a:t>
            </a:r>
            <a:r>
              <a:rPr lang="en-US" sz="4000" dirty="0" err="1">
                <a:solidFill>
                  <a:srgbClr val="000000"/>
                </a:solidFill>
                <a:effectLst/>
                <a:latin typeface="Arial (Body)"/>
                <a:ea typeface="Arial" panose="020B0604020202020204" pitchFamily="34" charset="0"/>
                <a:cs typeface="Times New Roman" panose="02020603050405020304" pitchFamily="18" charset="0"/>
              </a:rPr>
              <a:t>độ</a:t>
            </a:r>
            <a:r>
              <a:rPr lang="en-US" sz="4000" dirty="0">
                <a:solidFill>
                  <a:srgbClr val="000000"/>
                </a:solidFill>
                <a:effectLst/>
                <a:latin typeface="Arial (Body)"/>
                <a:ea typeface="Arial" panose="020B0604020202020204" pitchFamily="34" charset="0"/>
                <a:cs typeface="Times New Roman" panose="02020603050405020304" pitchFamily="18" charset="0"/>
              </a:rPr>
              <a:t> </a:t>
            </a:r>
            <a:r>
              <a:rPr lang="en-US" sz="4000" dirty="0" err="1">
                <a:solidFill>
                  <a:srgbClr val="000000"/>
                </a:solidFill>
                <a:effectLst/>
                <a:latin typeface="Arial (Body)"/>
                <a:ea typeface="Arial" panose="020B0604020202020204" pitchFamily="34" charset="0"/>
                <a:cs typeface="Times New Roman" panose="02020603050405020304" pitchFamily="18" charset="0"/>
              </a:rPr>
              <a:t>dài</a:t>
            </a:r>
            <a:r>
              <a:rPr lang="en-US" sz="4000" dirty="0">
                <a:solidFill>
                  <a:srgbClr val="000000"/>
                </a:solidFill>
                <a:effectLst/>
                <a:latin typeface="Arial (Body)"/>
                <a:ea typeface="Arial" panose="020B0604020202020204" pitchFamily="34" charset="0"/>
                <a:cs typeface="Times New Roman" panose="02020603050405020304" pitchFamily="18" charset="0"/>
              </a:rPr>
              <a:t> </a:t>
            </a:r>
            <a:r>
              <a:rPr lang="en-US" sz="4000" dirty="0" err="1">
                <a:solidFill>
                  <a:srgbClr val="000000"/>
                </a:solidFill>
                <a:effectLst/>
                <a:latin typeface="Arial (Body)"/>
                <a:ea typeface="Arial" panose="020B0604020202020204" pitchFamily="34" charset="0"/>
                <a:cs typeface="Times New Roman" panose="02020603050405020304" pitchFamily="18" charset="0"/>
              </a:rPr>
              <a:t>cạnh</a:t>
            </a:r>
            <a:r>
              <a:rPr lang="en-US" sz="4000" dirty="0">
                <a:solidFill>
                  <a:srgbClr val="000000"/>
                </a:solidFill>
                <a:effectLst/>
                <a:latin typeface="Arial (Body)"/>
                <a:ea typeface="Arial" panose="020B0604020202020204" pitchFamily="34" charset="0"/>
                <a:cs typeface="Times New Roman" panose="02020603050405020304" pitchFamily="18" charset="0"/>
              </a:rPr>
              <a:t> </a:t>
            </a:r>
            <a:r>
              <a:rPr lang="en-US" sz="4000" dirty="0" err="1">
                <a:solidFill>
                  <a:srgbClr val="000000"/>
                </a:solidFill>
                <a:effectLst/>
                <a:latin typeface="Arial (Body)"/>
                <a:ea typeface="Arial" panose="020B0604020202020204" pitchFamily="34" charset="0"/>
                <a:cs typeface="Times New Roman" panose="02020603050405020304" pitchFamily="18" charset="0"/>
              </a:rPr>
              <a:t>đáy</a:t>
            </a:r>
            <a:r>
              <a:rPr lang="en-US" sz="4000" dirty="0">
                <a:solidFill>
                  <a:srgbClr val="000000"/>
                </a:solidFill>
                <a:effectLst/>
                <a:latin typeface="Arial (Body)"/>
                <a:ea typeface="Arial" panose="020B0604020202020204" pitchFamily="34" charset="0"/>
                <a:cs typeface="Times New Roman" panose="02020603050405020304" pitchFamily="18" charset="0"/>
              </a:rPr>
              <a:t> </a:t>
            </a:r>
            <a:r>
              <a:rPr lang="en-US" sz="4000" dirty="0" err="1">
                <a:solidFill>
                  <a:srgbClr val="000000"/>
                </a:solidFill>
                <a:effectLst/>
                <a:latin typeface="Arial (Body)"/>
                <a:ea typeface="Arial" panose="020B0604020202020204" pitchFamily="34" charset="0"/>
                <a:cs typeface="Times New Roman" panose="02020603050405020304" pitchFamily="18" charset="0"/>
              </a:rPr>
              <a:t>bằng</a:t>
            </a:r>
            <a:r>
              <a:rPr lang="en-US" sz="4000" dirty="0">
                <a:solidFill>
                  <a:srgbClr val="000000"/>
                </a:solidFill>
                <a:effectLst/>
                <a:latin typeface="Arial (Body)"/>
                <a:ea typeface="Arial" panose="020B0604020202020204" pitchFamily="34" charset="0"/>
                <a:cs typeface="Times New Roman" panose="02020603050405020304" pitchFamily="18" charset="0"/>
              </a:rPr>
              <a:t> 20 cm </a:t>
            </a:r>
            <a:r>
              <a:rPr lang="en-US" sz="4000" dirty="0" err="1">
                <a:solidFill>
                  <a:srgbClr val="000000"/>
                </a:solidFill>
                <a:effectLst/>
                <a:latin typeface="Arial (Body)"/>
                <a:ea typeface="Arial" panose="020B0604020202020204" pitchFamily="34" charset="0"/>
                <a:cs typeface="Times New Roman" panose="02020603050405020304" pitchFamily="18" charset="0"/>
              </a:rPr>
              <a:t>và</a:t>
            </a:r>
            <a:r>
              <a:rPr lang="en-US" sz="4000" dirty="0">
                <a:solidFill>
                  <a:srgbClr val="000000"/>
                </a:solidFill>
                <a:effectLst/>
                <a:latin typeface="Arial (Body)"/>
                <a:ea typeface="Arial" panose="020B0604020202020204" pitchFamily="34" charset="0"/>
                <a:cs typeface="Times New Roman" panose="02020603050405020304" pitchFamily="18" charset="0"/>
              </a:rPr>
              <a:t> </a:t>
            </a:r>
            <a:r>
              <a:rPr lang="en-US" sz="4000" dirty="0" err="1">
                <a:solidFill>
                  <a:srgbClr val="000000"/>
                </a:solidFill>
                <a:effectLst/>
                <a:latin typeface="Arial (Body)"/>
                <a:ea typeface="Arial" panose="020B0604020202020204" pitchFamily="34" charset="0"/>
                <a:cs typeface="Times New Roman" panose="02020603050405020304" pitchFamily="18" charset="0"/>
              </a:rPr>
              <a:t>độ</a:t>
            </a:r>
            <a:r>
              <a:rPr lang="en-US" sz="4000" dirty="0">
                <a:solidFill>
                  <a:srgbClr val="000000"/>
                </a:solidFill>
                <a:effectLst/>
                <a:latin typeface="Arial (Body)"/>
                <a:ea typeface="Arial" panose="020B0604020202020204" pitchFamily="34" charset="0"/>
                <a:cs typeface="Times New Roman" panose="02020603050405020304" pitchFamily="18" charset="0"/>
              </a:rPr>
              <a:t> </a:t>
            </a:r>
            <a:r>
              <a:rPr lang="en-US" sz="4000" dirty="0" err="1">
                <a:solidFill>
                  <a:srgbClr val="000000"/>
                </a:solidFill>
                <a:effectLst/>
                <a:latin typeface="Arial (Body)"/>
                <a:ea typeface="Arial" panose="020B0604020202020204" pitchFamily="34" charset="0"/>
                <a:cs typeface="Times New Roman" panose="02020603050405020304" pitchFamily="18" charset="0"/>
              </a:rPr>
              <a:t>dài</a:t>
            </a:r>
            <a:r>
              <a:rPr lang="en-US" sz="4000" dirty="0">
                <a:solidFill>
                  <a:srgbClr val="000000"/>
                </a:solidFill>
                <a:effectLst/>
                <a:latin typeface="Arial (Body)"/>
                <a:ea typeface="Arial" panose="020B0604020202020204" pitchFamily="34" charset="0"/>
                <a:cs typeface="Times New Roman" panose="02020603050405020304" pitchFamily="18" charset="0"/>
              </a:rPr>
              <a:t> </a:t>
            </a:r>
            <a:r>
              <a:rPr lang="en-US" sz="4000" dirty="0" err="1">
                <a:solidFill>
                  <a:srgbClr val="000000"/>
                </a:solidFill>
                <a:effectLst/>
                <a:latin typeface="Arial (Body)"/>
                <a:ea typeface="Arial" panose="020B0604020202020204" pitchFamily="34" charset="0"/>
                <a:cs typeface="Times New Roman" panose="02020603050405020304" pitchFamily="18" charset="0"/>
              </a:rPr>
              <a:t>trung</a:t>
            </a:r>
            <a:r>
              <a:rPr lang="en-US" sz="4000" dirty="0">
                <a:solidFill>
                  <a:srgbClr val="000000"/>
                </a:solidFill>
                <a:effectLst/>
                <a:latin typeface="Arial (Body)"/>
                <a:ea typeface="Arial" panose="020B0604020202020204" pitchFamily="34" charset="0"/>
                <a:cs typeface="Times New Roman" panose="02020603050405020304" pitchFamily="18" charset="0"/>
              </a:rPr>
              <a:t> </a:t>
            </a:r>
            <a:r>
              <a:rPr lang="en-US" sz="4000" dirty="0" err="1">
                <a:solidFill>
                  <a:srgbClr val="000000"/>
                </a:solidFill>
                <a:effectLst/>
                <a:latin typeface="Arial (Body)"/>
                <a:ea typeface="Arial" panose="020B0604020202020204" pitchFamily="34" charset="0"/>
                <a:cs typeface="Times New Roman" panose="02020603050405020304" pitchFamily="18" charset="0"/>
              </a:rPr>
              <a:t>đoạn</a:t>
            </a:r>
            <a:r>
              <a:rPr lang="en-US" sz="4000" dirty="0">
                <a:solidFill>
                  <a:srgbClr val="000000"/>
                </a:solidFill>
                <a:effectLst/>
                <a:latin typeface="Arial (Body)"/>
                <a:ea typeface="Arial" panose="020B0604020202020204" pitchFamily="34" charset="0"/>
                <a:cs typeface="Times New Roman" panose="02020603050405020304" pitchFamily="18" charset="0"/>
              </a:rPr>
              <a:t> </a:t>
            </a:r>
            <a:r>
              <a:rPr lang="en-US" sz="4000" dirty="0" err="1">
                <a:solidFill>
                  <a:srgbClr val="000000"/>
                </a:solidFill>
                <a:effectLst/>
                <a:latin typeface="Arial (Body)"/>
                <a:ea typeface="Arial" panose="020B0604020202020204" pitchFamily="34" charset="0"/>
                <a:cs typeface="Times New Roman" panose="02020603050405020304" pitchFamily="18" charset="0"/>
              </a:rPr>
              <a:t>bằng</a:t>
            </a:r>
            <a:r>
              <a:rPr lang="en-US" sz="4000" dirty="0">
                <a:solidFill>
                  <a:srgbClr val="000000"/>
                </a:solidFill>
                <a:effectLst/>
                <a:latin typeface="Arial (Body)"/>
                <a:ea typeface="Arial" panose="020B0604020202020204" pitchFamily="34" charset="0"/>
                <a:cs typeface="Times New Roman" panose="02020603050405020304" pitchFamily="18" charset="0"/>
              </a:rPr>
              <a:t> </a:t>
            </a:r>
            <a:r>
              <a:rPr lang="en-US" sz="4000" dirty="0">
                <a:solidFill>
                  <a:srgbClr val="000000"/>
                </a:solidFill>
                <a:latin typeface="Arial (Body)"/>
                <a:ea typeface="Arial" panose="020B0604020202020204" pitchFamily="34" charset="0"/>
                <a:cs typeface="Times New Roman" panose="02020603050405020304" pitchFamily="18" charset="0"/>
              </a:rPr>
              <a:t>30</a:t>
            </a:r>
            <a:r>
              <a:rPr lang="en-US" sz="4000" dirty="0">
                <a:solidFill>
                  <a:srgbClr val="000000"/>
                </a:solidFill>
                <a:effectLst/>
                <a:latin typeface="Arial (Body)"/>
                <a:ea typeface="Arial" panose="020B0604020202020204" pitchFamily="34" charset="0"/>
                <a:cs typeface="Times New Roman" panose="02020603050405020304" pitchFamily="18" charset="0"/>
              </a:rPr>
              <a:t> cm. </a:t>
            </a:r>
            <a:r>
              <a:rPr lang="en-US" sz="4000" dirty="0" err="1">
                <a:solidFill>
                  <a:srgbClr val="000000"/>
                </a:solidFill>
                <a:effectLst/>
                <a:latin typeface="Arial (Body)"/>
                <a:ea typeface="Arial" panose="020B0604020202020204" pitchFamily="34" charset="0"/>
                <a:cs typeface="Times New Roman" panose="02020603050405020304" pitchFamily="18" charset="0"/>
              </a:rPr>
              <a:t>Tính</a:t>
            </a:r>
            <a:r>
              <a:rPr lang="en-US" sz="4000" dirty="0">
                <a:solidFill>
                  <a:srgbClr val="000000"/>
                </a:solidFill>
                <a:effectLst/>
                <a:latin typeface="Arial (Body)"/>
                <a:ea typeface="Arial" panose="020B0604020202020204" pitchFamily="34" charset="0"/>
                <a:cs typeface="Times New Roman" panose="02020603050405020304" pitchFamily="18" charset="0"/>
              </a:rPr>
              <a:t> </a:t>
            </a:r>
            <a:r>
              <a:rPr lang="en-US" sz="4000" dirty="0" err="1">
                <a:solidFill>
                  <a:srgbClr val="000000"/>
                </a:solidFill>
                <a:effectLst/>
                <a:latin typeface="Arial (Body)"/>
                <a:ea typeface="Arial" panose="020B0604020202020204" pitchFamily="34" charset="0"/>
                <a:cs typeface="Times New Roman" panose="02020603050405020304" pitchFamily="18" charset="0"/>
              </a:rPr>
              <a:t>diện</a:t>
            </a:r>
            <a:r>
              <a:rPr lang="en-US" sz="4000" dirty="0">
                <a:solidFill>
                  <a:srgbClr val="000000"/>
                </a:solidFill>
                <a:effectLst/>
                <a:latin typeface="Arial (Body)"/>
                <a:ea typeface="Arial" panose="020B0604020202020204" pitchFamily="34" charset="0"/>
                <a:cs typeface="Times New Roman" panose="02020603050405020304" pitchFamily="18" charset="0"/>
              </a:rPr>
              <a:t> </a:t>
            </a:r>
            <a:r>
              <a:rPr lang="en-US" sz="4000" dirty="0" err="1">
                <a:solidFill>
                  <a:srgbClr val="000000"/>
                </a:solidFill>
                <a:effectLst/>
                <a:latin typeface="Arial (Body)"/>
                <a:ea typeface="Arial" panose="020B0604020202020204" pitchFamily="34" charset="0"/>
                <a:cs typeface="Times New Roman" panose="02020603050405020304" pitchFamily="18" charset="0"/>
              </a:rPr>
              <a:t>tích</a:t>
            </a:r>
            <a:r>
              <a:rPr lang="en-US" sz="4000" dirty="0">
                <a:solidFill>
                  <a:srgbClr val="000000"/>
                </a:solidFill>
                <a:effectLst/>
                <a:latin typeface="Arial (Body)"/>
                <a:ea typeface="Arial" panose="020B0604020202020204" pitchFamily="34" charset="0"/>
                <a:cs typeface="Times New Roman" panose="02020603050405020304" pitchFamily="18" charset="0"/>
              </a:rPr>
              <a:t> </a:t>
            </a:r>
            <a:r>
              <a:rPr lang="en-US" sz="4000" dirty="0" err="1">
                <a:solidFill>
                  <a:srgbClr val="000000"/>
                </a:solidFill>
                <a:effectLst/>
                <a:latin typeface="Arial (Body)"/>
                <a:ea typeface="Arial" panose="020B0604020202020204" pitchFamily="34" charset="0"/>
                <a:cs typeface="Times New Roman" panose="02020603050405020304" pitchFamily="18" charset="0"/>
              </a:rPr>
              <a:t>xung</a:t>
            </a:r>
            <a:r>
              <a:rPr lang="en-US" sz="4000" dirty="0">
                <a:solidFill>
                  <a:srgbClr val="000000"/>
                </a:solidFill>
                <a:effectLst/>
                <a:latin typeface="Arial (Body)"/>
                <a:ea typeface="Arial" panose="020B0604020202020204" pitchFamily="34" charset="0"/>
                <a:cs typeface="Times New Roman" panose="02020603050405020304" pitchFamily="18" charset="0"/>
              </a:rPr>
              <a:t> </a:t>
            </a:r>
            <a:r>
              <a:rPr lang="en-US" sz="4000" dirty="0" err="1">
                <a:solidFill>
                  <a:srgbClr val="000000"/>
                </a:solidFill>
                <a:effectLst/>
                <a:latin typeface="Arial (Body)"/>
                <a:ea typeface="Arial" panose="020B0604020202020204" pitchFamily="34" charset="0"/>
                <a:cs typeface="Times New Roman" panose="02020603050405020304" pitchFamily="18" charset="0"/>
              </a:rPr>
              <a:t>quanh</a:t>
            </a:r>
            <a:r>
              <a:rPr lang="en-US" sz="4000" dirty="0">
                <a:solidFill>
                  <a:srgbClr val="000000"/>
                </a:solidFill>
                <a:effectLst/>
                <a:latin typeface="Arial (Body)"/>
                <a:ea typeface="Arial" panose="020B0604020202020204" pitchFamily="34" charset="0"/>
                <a:cs typeface="Times New Roman" panose="02020603050405020304" pitchFamily="18" charset="0"/>
              </a:rPr>
              <a:t> </a:t>
            </a:r>
            <a:r>
              <a:rPr lang="en-US" sz="4000" dirty="0" err="1">
                <a:solidFill>
                  <a:srgbClr val="000000"/>
                </a:solidFill>
                <a:effectLst/>
                <a:latin typeface="Arial (Body)"/>
                <a:ea typeface="Arial" panose="020B0604020202020204" pitchFamily="34" charset="0"/>
                <a:cs typeface="Times New Roman" panose="02020603050405020304" pitchFamily="18" charset="0"/>
              </a:rPr>
              <a:t>của</a:t>
            </a:r>
            <a:r>
              <a:rPr lang="en-US" sz="4000" dirty="0">
                <a:solidFill>
                  <a:srgbClr val="000000"/>
                </a:solidFill>
                <a:effectLst/>
                <a:latin typeface="Arial (Body)"/>
                <a:ea typeface="Arial" panose="020B0604020202020204" pitchFamily="34" charset="0"/>
                <a:cs typeface="Times New Roman" panose="02020603050405020304" pitchFamily="18" charset="0"/>
              </a:rPr>
              <a:t> </a:t>
            </a:r>
            <a:r>
              <a:rPr lang="en-US" sz="4000" dirty="0" err="1">
                <a:solidFill>
                  <a:srgbClr val="000000"/>
                </a:solidFill>
                <a:effectLst/>
                <a:latin typeface="Arial (Body)"/>
                <a:ea typeface="Arial" panose="020B0604020202020204" pitchFamily="34" charset="0"/>
                <a:cs typeface="Times New Roman" panose="02020603050405020304" pitchFamily="18" charset="0"/>
              </a:rPr>
              <a:t>hình</a:t>
            </a:r>
            <a:r>
              <a:rPr lang="en-US" sz="4000" dirty="0">
                <a:solidFill>
                  <a:srgbClr val="000000"/>
                </a:solidFill>
                <a:effectLst/>
                <a:latin typeface="Arial (Body)"/>
                <a:ea typeface="Arial" panose="020B0604020202020204" pitchFamily="34" charset="0"/>
                <a:cs typeface="Times New Roman" panose="02020603050405020304" pitchFamily="18" charset="0"/>
              </a:rPr>
              <a:t> </a:t>
            </a:r>
            <a:r>
              <a:rPr lang="en-US" sz="4000" dirty="0" err="1">
                <a:solidFill>
                  <a:srgbClr val="000000"/>
                </a:solidFill>
                <a:effectLst/>
                <a:latin typeface="Arial (Body)"/>
                <a:ea typeface="Arial" panose="020B0604020202020204" pitchFamily="34" charset="0"/>
                <a:cs typeface="Times New Roman" panose="02020603050405020304" pitchFamily="18" charset="0"/>
              </a:rPr>
              <a:t>chóp</a:t>
            </a:r>
            <a:r>
              <a:rPr lang="en-US" sz="4000" dirty="0">
                <a:solidFill>
                  <a:srgbClr val="000000"/>
                </a:solidFill>
                <a:effectLst/>
                <a:latin typeface="Arial (Body)"/>
                <a:ea typeface="Arial" panose="020B0604020202020204" pitchFamily="34" charset="0"/>
                <a:cs typeface="Times New Roman" panose="02020603050405020304" pitchFamily="18" charset="0"/>
              </a:rPr>
              <a:t> tam </a:t>
            </a:r>
            <a:r>
              <a:rPr lang="en-US" sz="4000" dirty="0" err="1">
                <a:solidFill>
                  <a:srgbClr val="000000"/>
                </a:solidFill>
                <a:effectLst/>
                <a:latin typeface="Arial (Body)"/>
                <a:ea typeface="Arial" panose="020B0604020202020204" pitchFamily="34" charset="0"/>
                <a:cs typeface="Times New Roman" panose="02020603050405020304" pitchFamily="18" charset="0"/>
              </a:rPr>
              <a:t>giác</a:t>
            </a:r>
            <a:r>
              <a:rPr lang="en-US" sz="4000" dirty="0">
                <a:solidFill>
                  <a:srgbClr val="000000"/>
                </a:solidFill>
                <a:effectLst/>
                <a:latin typeface="Arial (Body)"/>
                <a:ea typeface="Arial" panose="020B0604020202020204" pitchFamily="34" charset="0"/>
                <a:cs typeface="Times New Roman" panose="02020603050405020304" pitchFamily="18" charset="0"/>
              </a:rPr>
              <a:t> </a:t>
            </a:r>
            <a:r>
              <a:rPr lang="en-US" sz="4000" dirty="0" err="1">
                <a:solidFill>
                  <a:srgbClr val="000000"/>
                </a:solidFill>
                <a:effectLst/>
                <a:latin typeface="Arial (Body)"/>
                <a:ea typeface="Arial" panose="020B0604020202020204" pitchFamily="34" charset="0"/>
                <a:cs typeface="Times New Roman" panose="02020603050405020304" pitchFamily="18" charset="0"/>
              </a:rPr>
              <a:t>đều</a:t>
            </a:r>
            <a:r>
              <a:rPr lang="en-US" sz="4000" dirty="0">
                <a:solidFill>
                  <a:srgbClr val="000000"/>
                </a:solidFill>
                <a:effectLst/>
                <a:latin typeface="Arial (Body)"/>
                <a:ea typeface="Arial" panose="020B0604020202020204" pitchFamily="34" charset="0"/>
                <a:cs typeface="Times New Roman" panose="02020603050405020304" pitchFamily="18" charset="0"/>
              </a:rPr>
              <a:t> </a:t>
            </a:r>
            <a:r>
              <a:rPr lang="en-US" sz="4000" dirty="0" err="1">
                <a:solidFill>
                  <a:srgbClr val="000000"/>
                </a:solidFill>
                <a:effectLst/>
                <a:latin typeface="Arial (Body)"/>
                <a:ea typeface="Arial" panose="020B0604020202020204" pitchFamily="34" charset="0"/>
                <a:cs typeface="Times New Roman" panose="02020603050405020304" pitchFamily="18" charset="0"/>
              </a:rPr>
              <a:t>đó</a:t>
            </a:r>
            <a:endParaRPr lang="en-US" sz="4000" dirty="0">
              <a:effectLst/>
              <a:latin typeface="Arial (Body)"/>
              <a:ea typeface="Arial" panose="020B0604020202020204" pitchFamily="34" charset="0"/>
              <a:cs typeface="Times New Roman" panose="02020603050405020304" pitchFamily="18" charset="0"/>
            </a:endParaRPr>
          </a:p>
        </p:txBody>
      </p:sp>
      <p:sp>
        <p:nvSpPr>
          <p:cNvPr id="34" name="Oval Callout 24">
            <a:extLst>
              <a:ext uri="{FF2B5EF4-FFF2-40B4-BE49-F238E27FC236}">
                <a16:creationId xmlns:a16="http://schemas.microsoft.com/office/drawing/2014/main" id="{7386EA42-6A21-AC22-81D9-AEBB9A96B533}"/>
              </a:ext>
            </a:extLst>
          </p:cNvPr>
          <p:cNvSpPr/>
          <p:nvPr/>
        </p:nvSpPr>
        <p:spPr>
          <a:xfrm>
            <a:off x="922795" y="5721113"/>
            <a:ext cx="1618997" cy="843953"/>
          </a:xfrm>
          <a:prstGeom prst="wedgeEllipseCallout">
            <a:avLst>
              <a:gd name="adj1" fmla="val 25763"/>
              <a:gd name="adj2" fmla="val 70626"/>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vi-VN" sz="3800" b="1" dirty="0">
                <a:solidFill>
                  <a:schemeClr val="bg1"/>
                </a:solidFill>
              </a:rPr>
              <a:t>Giải</a:t>
            </a:r>
            <a:endParaRPr lang="en-US" sz="3800" b="1" dirty="0">
              <a:solidFill>
                <a:schemeClr val="bg1"/>
              </a:solidFill>
            </a:endParaRPr>
          </a:p>
        </p:txBody>
      </p:sp>
      <mc:AlternateContent xmlns:mc="http://schemas.openxmlformats.org/markup-compatibility/2006">
        <mc:Choice xmlns:a14="http://schemas.microsoft.com/office/drawing/2010/main" Requires="a14">
          <p:sp>
            <p:nvSpPr>
              <p:cNvPr id="35" name="Rectangle 34">
                <a:extLst>
                  <a:ext uri="{FF2B5EF4-FFF2-40B4-BE49-F238E27FC236}">
                    <a16:creationId xmlns:a16="http://schemas.microsoft.com/office/drawing/2014/main" id="{EBA785D7-C0D0-5FFB-DA06-6802FDD6325E}"/>
                  </a:ext>
                </a:extLst>
              </p:cNvPr>
              <p:cNvSpPr/>
              <p:nvPr/>
            </p:nvSpPr>
            <p:spPr>
              <a:xfrm>
                <a:off x="2362835" y="6739272"/>
                <a:ext cx="14811739" cy="2364750"/>
              </a:xfrm>
              <a:prstGeom prst="rect">
                <a:avLst/>
              </a:prstGeom>
            </p:spPr>
            <p:txBody>
              <a:bodyPr wrap="square">
                <a:spAutoFit/>
              </a:bodyPr>
              <a:lstStyle/>
              <a:p>
                <a:pPr>
                  <a:lnSpc>
                    <a:spcPct val="150000"/>
                  </a:lnSpc>
                  <a:spcAft>
                    <a:spcPts val="1200"/>
                  </a:spcAft>
                </a:pPr>
                <a:r>
                  <a:rPr lang="en-US" sz="4000" dirty="0">
                    <a:solidFill>
                      <a:schemeClr val="tx1"/>
                    </a:solidFill>
                    <a:latin typeface="Arial" panose="020B0604020202020204" pitchFamily="34" charset="0"/>
                    <a:ea typeface="Times New Roman" panose="02020603050405020304" pitchFamily="18" charset="0"/>
                    <a:cs typeface="Arial" panose="020B0604020202020204" pitchFamily="34" charset="0"/>
                  </a:rPr>
                  <a:t>Diện </a:t>
                </a:r>
                <a:r>
                  <a:rPr lang="en-US" sz="4000" dirty="0" err="1">
                    <a:solidFill>
                      <a:schemeClr val="tx1"/>
                    </a:solidFill>
                    <a:latin typeface="Arial" panose="020B0604020202020204" pitchFamily="34" charset="0"/>
                    <a:ea typeface="Times New Roman" panose="02020603050405020304" pitchFamily="18" charset="0"/>
                    <a:cs typeface="Arial" panose="020B0604020202020204" pitchFamily="34" charset="0"/>
                  </a:rPr>
                  <a:t>tích</a:t>
                </a:r>
                <a:r>
                  <a:rPr lang="en-US" sz="4000"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latin typeface="Arial" panose="020B0604020202020204" pitchFamily="34" charset="0"/>
                    <a:ea typeface="Times New Roman" panose="02020603050405020304" pitchFamily="18" charset="0"/>
                    <a:cs typeface="Arial" panose="020B0604020202020204" pitchFamily="34" charset="0"/>
                  </a:rPr>
                  <a:t>xung</a:t>
                </a:r>
                <a:r>
                  <a:rPr lang="en-US" sz="4000"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latin typeface="Arial" panose="020B0604020202020204" pitchFamily="34" charset="0"/>
                    <a:ea typeface="Times New Roman" panose="02020603050405020304" pitchFamily="18" charset="0"/>
                    <a:cs typeface="Arial" panose="020B0604020202020204" pitchFamily="34" charset="0"/>
                  </a:rPr>
                  <a:t>quanh</a:t>
                </a:r>
                <a:r>
                  <a:rPr lang="en-US" sz="4000"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latin typeface="Arial" panose="020B0604020202020204" pitchFamily="34" charset="0"/>
                    <a:ea typeface="Times New Roman" panose="02020603050405020304" pitchFamily="18" charset="0"/>
                    <a:cs typeface="Arial" panose="020B0604020202020204" pitchFamily="34" charset="0"/>
                  </a:rPr>
                  <a:t>hình</a:t>
                </a:r>
                <a:r>
                  <a:rPr lang="en-US" sz="4000"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latin typeface="Arial" panose="020B0604020202020204" pitchFamily="34" charset="0"/>
                    <a:ea typeface="Times New Roman" panose="02020603050405020304" pitchFamily="18" charset="0"/>
                    <a:cs typeface="Arial" panose="020B0604020202020204" pitchFamily="34" charset="0"/>
                  </a:rPr>
                  <a:t>chóp</a:t>
                </a:r>
                <a:r>
                  <a:rPr lang="en-US" sz="4000" dirty="0">
                    <a:solidFill>
                      <a:schemeClr val="tx1"/>
                    </a:solidFill>
                    <a:latin typeface="Arial" panose="020B0604020202020204" pitchFamily="34" charset="0"/>
                    <a:ea typeface="Times New Roman" panose="02020603050405020304" pitchFamily="18" charset="0"/>
                    <a:cs typeface="Arial" panose="020B0604020202020204" pitchFamily="34" charset="0"/>
                  </a:rPr>
                  <a:t> tam </a:t>
                </a:r>
                <a:r>
                  <a:rPr lang="en-US" sz="4000" dirty="0" err="1">
                    <a:solidFill>
                      <a:schemeClr val="tx1"/>
                    </a:solidFill>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latin typeface="Arial" panose="020B0604020202020204" pitchFamily="34" charset="0"/>
                    <a:ea typeface="Times New Roman" panose="02020603050405020304" pitchFamily="18" charset="0"/>
                    <a:cs typeface="Arial" panose="020B0604020202020204" pitchFamily="34" charset="0"/>
                  </a:rPr>
                  <a:t>đều</a:t>
                </a:r>
                <a:r>
                  <a:rPr lang="en-US" sz="4000"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chemeClr val="tx1"/>
                    </a:solidFill>
                    <a:latin typeface="Arial" panose="020B0604020202020204" pitchFamily="34" charset="0"/>
                    <a:ea typeface="Times New Roman" panose="02020603050405020304" pitchFamily="18" charset="0"/>
                    <a:cs typeface="Arial" panose="020B0604020202020204" pitchFamily="34" charset="0"/>
                  </a:rPr>
                  <a:t>:</a:t>
                </a:r>
              </a:p>
              <a:p>
                <a:pPr algn="ctr">
                  <a:lnSpc>
                    <a:spcPct val="150000"/>
                  </a:lnSpc>
                  <a:spcAft>
                    <a:spcPts val="1200"/>
                  </a:spcAft>
                </a:pP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a:t>
                </a:r>
                <a:r>
                  <a:rPr lang="en-US" sz="4000" baseline="-25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xq</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f>
                      <m:fPr>
                        <m:ctrlPr>
                          <a:rPr lang="en-US" sz="4000" b="0" i="1" smtClean="0">
                            <a:solidFill>
                              <a:schemeClr val="tx1"/>
                            </a:solidFill>
                            <a:effectLst/>
                            <a:latin typeface="Cambria Math" panose="02040503050406030204" pitchFamily="18" charset="0"/>
                            <a:ea typeface="Times New Roman" panose="02020603050405020304" pitchFamily="18" charset="0"/>
                          </a:rPr>
                        </m:ctrlPr>
                      </m:fPr>
                      <m:num>
                        <m:r>
                          <a:rPr lang="en-US" sz="4000" b="0" i="1" smtClean="0">
                            <a:solidFill>
                              <a:schemeClr val="tx1"/>
                            </a:solidFill>
                            <a:effectLst/>
                            <a:latin typeface="Cambria Math" panose="02040503050406030204" pitchFamily="18" charset="0"/>
                            <a:ea typeface="Times New Roman" panose="02020603050405020304" pitchFamily="18" charset="0"/>
                          </a:rPr>
                          <m:t>1</m:t>
                        </m:r>
                      </m:num>
                      <m:den>
                        <m:r>
                          <a:rPr lang="en-US" sz="4000" b="0" i="1" smtClean="0">
                            <a:solidFill>
                              <a:schemeClr val="tx1"/>
                            </a:solidFill>
                            <a:effectLst/>
                            <a:latin typeface="Cambria Math" panose="02040503050406030204" pitchFamily="18" charset="0"/>
                            <a:ea typeface="Times New Roman" panose="02020603050405020304" pitchFamily="18" charset="0"/>
                          </a:rPr>
                          <m:t>2</m:t>
                        </m:r>
                      </m:den>
                    </m:f>
                  </m:oMath>
                </a14:m>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 (20 . 3) . </a:t>
                </a:r>
                <a:r>
                  <a:rPr lang="en-US" sz="4000" dirty="0">
                    <a:latin typeface="Arial" panose="020B0604020202020204" pitchFamily="34" charset="0"/>
                    <a:ea typeface="Times New Roman" panose="02020603050405020304" pitchFamily="18" charset="0"/>
                    <a:cs typeface="Arial" panose="020B0604020202020204" pitchFamily="34" charset="0"/>
                  </a:rPr>
                  <a:t>30</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 </a:t>
                </a:r>
                <a:r>
                  <a:rPr lang="en-US" sz="4000" dirty="0">
                    <a:latin typeface="Arial" panose="020B0604020202020204" pitchFamily="34" charset="0"/>
                    <a:ea typeface="Times New Roman" panose="02020603050405020304" pitchFamily="18" charset="0"/>
                    <a:cs typeface="Arial" panose="020B0604020202020204" pitchFamily="34" charset="0"/>
                  </a:rPr>
                  <a:t>900</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(cm</a:t>
                </a:r>
                <a:r>
                  <a:rPr lang="en-US" sz="4000" baseline="30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p>
            </p:txBody>
          </p:sp>
        </mc:Choice>
        <mc:Fallback>
          <p:sp>
            <p:nvSpPr>
              <p:cNvPr id="35" name="Rectangle 34">
                <a:extLst>
                  <a:ext uri="{FF2B5EF4-FFF2-40B4-BE49-F238E27FC236}">
                    <a16:creationId xmlns:a16="http://schemas.microsoft.com/office/drawing/2014/main" id="{EBA785D7-C0D0-5FFB-DA06-6802FDD6325E}"/>
                  </a:ext>
                </a:extLst>
              </p:cNvPr>
              <p:cNvSpPr>
                <a:spLocks noRot="1" noChangeAspect="1" noMove="1" noResize="1" noEditPoints="1" noAdjustHandles="1" noChangeArrowheads="1" noChangeShapeType="1" noTextEdit="1"/>
              </p:cNvSpPr>
              <p:nvPr/>
            </p:nvSpPr>
            <p:spPr>
              <a:xfrm>
                <a:off x="2362835" y="6739272"/>
                <a:ext cx="14811739" cy="2364750"/>
              </a:xfrm>
              <a:prstGeom prst="rect">
                <a:avLst/>
              </a:prstGeom>
              <a:blipFill>
                <a:blip r:embed="rId6"/>
                <a:stretch>
                  <a:fillRect l="-1482" b="-4393"/>
                </a:stretch>
              </a:blipFill>
            </p:spPr>
            <p:txBody>
              <a:bodyPr/>
              <a:lstStyle/>
              <a:p>
                <a:r>
                  <a:rPr lang="en-US">
                    <a:noFill/>
                  </a:rPr>
                  <a:t> </a:t>
                </a:r>
              </a:p>
            </p:txBody>
          </p:sp>
        </mc:Fallback>
      </mc:AlternateContent>
    </p:spTree>
    <p:extLst>
      <p:ext uri="{BB962C8B-B14F-4D97-AF65-F5344CB8AC3E}">
        <p14:creationId xmlns:p14="http://schemas.microsoft.com/office/powerpoint/2010/main" val="2676778254"/>
      </p:ext>
    </p:extLst>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left)">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4" grpId="0" animBg="1"/>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448826" y="-101965"/>
            <a:ext cx="2067774" cy="2139999"/>
          </a:xfrm>
          <a:prstGeom prst="rect">
            <a:avLst/>
          </a:prstGeom>
        </p:spPr>
      </p:pic>
      <p:pic>
        <p:nvPicPr>
          <p:cNvPr id="25"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97280" y="4395537"/>
            <a:ext cx="1981200" cy="747963"/>
          </a:xfrm>
          <a:prstGeom prst="rect">
            <a:avLst/>
          </a:prstGeom>
        </p:spPr>
      </p:pic>
      <p:sp>
        <p:nvSpPr>
          <p:cNvPr id="13" name="Rectangle 12"/>
          <p:cNvSpPr/>
          <p:nvPr/>
        </p:nvSpPr>
        <p:spPr>
          <a:xfrm>
            <a:off x="707558" y="736726"/>
            <a:ext cx="6244017" cy="78483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500" b="1" i="0" u="none" strike="noStrike" kern="1200" cap="none" spc="0" normalizeH="0" baseline="0" noProof="0" dirty="0" err="1">
                <a:ln>
                  <a:noFill/>
                </a:ln>
                <a:solidFill>
                  <a:srgbClr val="FFFF00"/>
                </a:solidFill>
                <a:effectLst/>
                <a:uLnTx/>
                <a:uFillTx/>
                <a:latin typeface="Arial" panose="020B0604020202020204" pitchFamily="34" charset="0"/>
                <a:ea typeface="Calibri" panose="020F0502020204030204" pitchFamily="34" charset="0"/>
                <a:cs typeface="+mn-cs"/>
              </a:rPr>
              <a:t>Bài</a:t>
            </a:r>
            <a:r>
              <a:rPr kumimoji="0" lang="fr-FR" sz="4500" b="1" i="0" u="none" strike="noStrike" kern="1200" cap="none" spc="0" normalizeH="0" baseline="0" noProof="0" dirty="0">
                <a:ln>
                  <a:noFill/>
                </a:ln>
                <a:solidFill>
                  <a:srgbClr val="FFFF00"/>
                </a:solidFill>
                <a:effectLst/>
                <a:uLnTx/>
                <a:uFillTx/>
                <a:latin typeface="Arial" panose="020B0604020202020204" pitchFamily="34" charset="0"/>
                <a:ea typeface="Calibri" panose="020F0502020204030204" pitchFamily="34" charset="0"/>
                <a:cs typeface="+mn-cs"/>
              </a:rPr>
              <a:t> </a:t>
            </a:r>
            <a:r>
              <a:rPr lang="fr-FR" sz="4500" b="1" dirty="0">
                <a:solidFill>
                  <a:srgbClr val="FFFF00"/>
                </a:solidFill>
                <a:latin typeface="Arial" panose="020B0604020202020204" pitchFamily="34" charset="0"/>
                <a:ea typeface="Calibri" panose="020F0502020204030204" pitchFamily="34" charset="0"/>
              </a:rPr>
              <a:t>4</a:t>
            </a:r>
            <a:r>
              <a:rPr kumimoji="0" lang="fr-FR" sz="4500" b="1" i="0" u="none" strike="noStrike" kern="1200" cap="none" spc="0" normalizeH="0" baseline="0" noProof="0" dirty="0">
                <a:ln>
                  <a:noFill/>
                </a:ln>
                <a:solidFill>
                  <a:srgbClr val="FFFF00"/>
                </a:solidFill>
                <a:effectLst/>
                <a:uLnTx/>
                <a:uFillTx/>
                <a:latin typeface="Arial" panose="020B0604020202020204" pitchFamily="34" charset="0"/>
                <a:ea typeface="Calibri" panose="020F0502020204030204" pitchFamily="34" charset="0"/>
                <a:cs typeface="+mn-cs"/>
              </a:rPr>
              <a:t> (SGK – </a:t>
            </a:r>
            <a:r>
              <a:rPr kumimoji="0" lang="fr-FR" sz="4500" b="1" i="0" u="none" strike="noStrike" kern="1200" cap="none" spc="0" normalizeH="0" baseline="0" noProof="0" dirty="0" err="1">
                <a:ln>
                  <a:noFill/>
                </a:ln>
                <a:solidFill>
                  <a:srgbClr val="FFFF00"/>
                </a:solidFill>
                <a:effectLst/>
                <a:uLnTx/>
                <a:uFillTx/>
                <a:latin typeface="Arial" panose="020B0604020202020204" pitchFamily="34" charset="0"/>
                <a:ea typeface="Calibri" panose="020F0502020204030204" pitchFamily="34" charset="0"/>
                <a:cs typeface="+mn-cs"/>
              </a:rPr>
              <a:t>trang</a:t>
            </a:r>
            <a:r>
              <a:rPr kumimoji="0" lang="fr-FR" sz="4500" b="1" i="0" u="none" strike="noStrike" kern="1200" cap="none" spc="0" normalizeH="0" baseline="0" noProof="0" dirty="0">
                <a:ln>
                  <a:noFill/>
                </a:ln>
                <a:solidFill>
                  <a:srgbClr val="FFFF00"/>
                </a:solidFill>
                <a:effectLst/>
                <a:uLnTx/>
                <a:uFillTx/>
                <a:latin typeface="Arial" panose="020B0604020202020204" pitchFamily="34" charset="0"/>
                <a:ea typeface="Calibri" panose="020F0502020204030204" pitchFamily="34" charset="0"/>
                <a:cs typeface="+mn-cs"/>
              </a:rPr>
              <a:t> </a:t>
            </a:r>
            <a:r>
              <a:rPr lang="fr-FR" sz="4500" b="1" noProof="0" dirty="0">
                <a:solidFill>
                  <a:srgbClr val="FFFF00"/>
                </a:solidFill>
                <a:latin typeface="Arial" panose="020B0604020202020204" pitchFamily="34" charset="0"/>
                <a:ea typeface="Calibri" panose="020F0502020204030204" pitchFamily="34" charset="0"/>
              </a:rPr>
              <a:t>89</a:t>
            </a:r>
            <a:r>
              <a:rPr kumimoji="0" lang="fr-FR" sz="4500" b="1" i="0" u="none" strike="noStrike" kern="1200" cap="none" spc="0" normalizeH="0" baseline="0" noProof="0" dirty="0">
                <a:ln>
                  <a:noFill/>
                </a:ln>
                <a:solidFill>
                  <a:srgbClr val="FFFF00"/>
                </a:solidFill>
                <a:effectLst/>
                <a:uLnTx/>
                <a:uFillTx/>
                <a:latin typeface="Arial" panose="020B0604020202020204" pitchFamily="34" charset="0"/>
                <a:ea typeface="Calibri" panose="020F0502020204030204" pitchFamily="34" charset="0"/>
                <a:cs typeface="+mn-cs"/>
              </a:rPr>
              <a:t>)</a:t>
            </a:r>
          </a:p>
        </p:txBody>
      </p:sp>
      <p:pic>
        <p:nvPicPr>
          <p:cNvPr id="9" name="Picture 8"/>
          <p:cNvPicPr>
            <a:picLocks noChangeAspect="1"/>
          </p:cNvPicPr>
          <p:nvPr/>
        </p:nvPicPr>
        <p:blipFill>
          <a:blip r:embed="rId6"/>
          <a:stretch>
            <a:fillRect/>
          </a:stretch>
        </p:blipFill>
        <p:spPr>
          <a:xfrm flipH="1">
            <a:off x="685800" y="6811356"/>
            <a:ext cx="2477535" cy="2401433"/>
          </a:xfrm>
          <a:prstGeom prst="rect">
            <a:avLst/>
          </a:prstGeom>
        </p:spPr>
      </p:pic>
      <p:sp>
        <p:nvSpPr>
          <p:cNvPr id="3" name="TextBox 2">
            <a:extLst>
              <a:ext uri="{FF2B5EF4-FFF2-40B4-BE49-F238E27FC236}">
                <a16:creationId xmlns:a16="http://schemas.microsoft.com/office/drawing/2014/main" id="{17E5D34F-0670-A59A-6834-8FFB162F7D67}"/>
              </a:ext>
            </a:extLst>
          </p:cNvPr>
          <p:cNvSpPr txBox="1"/>
          <p:nvPr/>
        </p:nvSpPr>
        <p:spPr>
          <a:xfrm>
            <a:off x="1053380" y="1882230"/>
            <a:ext cx="16123014" cy="2748253"/>
          </a:xfrm>
          <a:prstGeom prst="rect">
            <a:avLst/>
          </a:prstGeom>
          <a:noFill/>
        </p:spPr>
        <p:txBody>
          <a:bodyPr wrap="square">
            <a:spAutoFit/>
          </a:bodyPr>
          <a:lstStyle/>
          <a:p>
            <a:pPr algn="just">
              <a:lnSpc>
                <a:spcPct val="150000"/>
              </a:lnSpc>
              <a:spcAft>
                <a:spcPts val="800"/>
              </a:spcAft>
            </a:pPr>
            <a:r>
              <a:rPr lang="en-US" sz="4000" dirty="0">
                <a:solidFill>
                  <a:schemeClr val="bg1"/>
                </a:solidFill>
                <a:effectLst/>
                <a:latin typeface="Arial (Body)"/>
                <a:ea typeface="Arial" panose="020B0604020202020204" pitchFamily="34" charset="0"/>
                <a:cs typeface="Times New Roman" panose="02020603050405020304" pitchFamily="18" charset="0"/>
              </a:rPr>
              <a:t>Cho </a:t>
            </a:r>
            <a:r>
              <a:rPr lang="en-US" sz="4000" dirty="0" err="1">
                <a:solidFill>
                  <a:schemeClr val="bg1"/>
                </a:solidFill>
                <a:effectLst/>
                <a:latin typeface="Arial (Body)"/>
                <a:ea typeface="Arial" panose="020B0604020202020204" pitchFamily="34" charset="0"/>
                <a:cs typeface="Times New Roman" panose="02020603050405020304" pitchFamily="18" charset="0"/>
              </a:rPr>
              <a:t>một</a:t>
            </a:r>
            <a:r>
              <a:rPr lang="en-US" sz="4000" dirty="0">
                <a:solidFill>
                  <a:schemeClr val="bg1"/>
                </a:solidFill>
                <a:effectLst/>
                <a:latin typeface="Arial (Body)"/>
                <a:ea typeface="Arial" panose="020B0604020202020204" pitchFamily="34" charset="0"/>
                <a:cs typeface="Times New Roman" panose="02020603050405020304" pitchFamily="18" charset="0"/>
              </a:rPr>
              <a:t> </a:t>
            </a:r>
            <a:r>
              <a:rPr lang="en-US" sz="4000" dirty="0" err="1">
                <a:solidFill>
                  <a:schemeClr val="bg1"/>
                </a:solidFill>
                <a:effectLst/>
                <a:latin typeface="Arial (Body)"/>
                <a:ea typeface="Arial" panose="020B0604020202020204" pitchFamily="34" charset="0"/>
                <a:cs typeface="Times New Roman" panose="02020603050405020304" pitchFamily="18" charset="0"/>
              </a:rPr>
              <a:t>hình</a:t>
            </a:r>
            <a:r>
              <a:rPr lang="en-US" sz="4000" dirty="0">
                <a:solidFill>
                  <a:schemeClr val="bg1"/>
                </a:solidFill>
                <a:effectLst/>
                <a:latin typeface="Arial (Body)"/>
                <a:ea typeface="Arial" panose="020B0604020202020204" pitchFamily="34" charset="0"/>
                <a:cs typeface="Times New Roman" panose="02020603050405020304" pitchFamily="18" charset="0"/>
              </a:rPr>
              <a:t> </a:t>
            </a:r>
            <a:r>
              <a:rPr lang="en-US" sz="4000" dirty="0" err="1">
                <a:solidFill>
                  <a:schemeClr val="bg1"/>
                </a:solidFill>
                <a:effectLst/>
                <a:latin typeface="Arial (Body)"/>
                <a:ea typeface="Arial" panose="020B0604020202020204" pitchFamily="34" charset="0"/>
                <a:cs typeface="Times New Roman" panose="02020603050405020304" pitchFamily="18" charset="0"/>
              </a:rPr>
              <a:t>chóp</a:t>
            </a:r>
            <a:r>
              <a:rPr lang="en-US" sz="4000" dirty="0">
                <a:solidFill>
                  <a:schemeClr val="bg1"/>
                </a:solidFill>
                <a:effectLst/>
                <a:latin typeface="Arial (Body)"/>
                <a:ea typeface="Arial" panose="020B0604020202020204" pitchFamily="34" charset="0"/>
                <a:cs typeface="Times New Roman" panose="02020603050405020304" pitchFamily="18" charset="0"/>
              </a:rPr>
              <a:t> </a:t>
            </a:r>
            <a:r>
              <a:rPr lang="en-US" sz="4000" dirty="0" err="1">
                <a:solidFill>
                  <a:schemeClr val="bg1"/>
                </a:solidFill>
                <a:effectLst/>
                <a:latin typeface="Arial (Body)"/>
                <a:ea typeface="Arial" panose="020B0604020202020204" pitchFamily="34" charset="0"/>
                <a:cs typeface="Times New Roman" panose="02020603050405020304" pitchFamily="18" charset="0"/>
              </a:rPr>
              <a:t>tứ</a:t>
            </a:r>
            <a:r>
              <a:rPr lang="en-US" sz="4000" dirty="0">
                <a:solidFill>
                  <a:schemeClr val="bg1"/>
                </a:solidFill>
                <a:effectLst/>
                <a:latin typeface="Arial (Body)"/>
                <a:ea typeface="Arial" panose="020B0604020202020204" pitchFamily="34" charset="0"/>
                <a:cs typeface="Times New Roman" panose="02020603050405020304" pitchFamily="18" charset="0"/>
              </a:rPr>
              <a:t> </a:t>
            </a:r>
            <a:r>
              <a:rPr lang="en-US" sz="4000" dirty="0" err="1">
                <a:solidFill>
                  <a:schemeClr val="bg1"/>
                </a:solidFill>
                <a:effectLst/>
                <a:latin typeface="Arial (Body)"/>
                <a:ea typeface="Arial" panose="020B0604020202020204" pitchFamily="34" charset="0"/>
                <a:cs typeface="Times New Roman" panose="02020603050405020304" pitchFamily="18" charset="0"/>
              </a:rPr>
              <a:t>giác</a:t>
            </a:r>
            <a:r>
              <a:rPr lang="en-US" sz="4000" dirty="0">
                <a:solidFill>
                  <a:schemeClr val="bg1"/>
                </a:solidFill>
                <a:effectLst/>
                <a:latin typeface="Arial (Body)"/>
                <a:ea typeface="Arial" panose="020B0604020202020204" pitchFamily="34" charset="0"/>
                <a:cs typeface="Times New Roman" panose="02020603050405020304" pitchFamily="18" charset="0"/>
              </a:rPr>
              <a:t> </a:t>
            </a:r>
            <a:r>
              <a:rPr lang="en-US" sz="4000" dirty="0" err="1">
                <a:solidFill>
                  <a:schemeClr val="bg1"/>
                </a:solidFill>
                <a:effectLst/>
                <a:latin typeface="Arial (Body)"/>
                <a:ea typeface="Arial" panose="020B0604020202020204" pitchFamily="34" charset="0"/>
                <a:cs typeface="Times New Roman" panose="02020603050405020304" pitchFamily="18" charset="0"/>
              </a:rPr>
              <a:t>đều</a:t>
            </a:r>
            <a:r>
              <a:rPr lang="en-US" sz="4000" dirty="0">
                <a:solidFill>
                  <a:schemeClr val="bg1"/>
                </a:solidFill>
                <a:effectLst/>
                <a:latin typeface="Arial (Body)"/>
                <a:ea typeface="Arial" panose="020B0604020202020204" pitchFamily="34" charset="0"/>
                <a:cs typeface="Times New Roman" panose="02020603050405020304" pitchFamily="18" charset="0"/>
              </a:rPr>
              <a:t> </a:t>
            </a:r>
            <a:r>
              <a:rPr lang="en-US" sz="4000" dirty="0" err="1">
                <a:solidFill>
                  <a:schemeClr val="bg1"/>
                </a:solidFill>
                <a:effectLst/>
                <a:latin typeface="Arial (Body)"/>
                <a:ea typeface="Arial" panose="020B0604020202020204" pitchFamily="34" charset="0"/>
                <a:cs typeface="Times New Roman" panose="02020603050405020304" pitchFamily="18" charset="0"/>
              </a:rPr>
              <a:t>có</a:t>
            </a:r>
            <a:r>
              <a:rPr lang="en-US" sz="4000" dirty="0">
                <a:solidFill>
                  <a:schemeClr val="bg1"/>
                </a:solidFill>
                <a:effectLst/>
                <a:latin typeface="Arial (Body)"/>
                <a:ea typeface="Arial" panose="020B0604020202020204" pitchFamily="34" charset="0"/>
                <a:cs typeface="Times New Roman" panose="02020603050405020304" pitchFamily="18" charset="0"/>
              </a:rPr>
              <a:t> </a:t>
            </a:r>
            <a:r>
              <a:rPr lang="en-US" sz="4000" dirty="0" err="1">
                <a:solidFill>
                  <a:schemeClr val="bg1"/>
                </a:solidFill>
                <a:effectLst/>
                <a:latin typeface="Arial (Body)"/>
                <a:ea typeface="Arial" panose="020B0604020202020204" pitchFamily="34" charset="0"/>
                <a:cs typeface="Times New Roman" panose="02020603050405020304" pitchFamily="18" charset="0"/>
              </a:rPr>
              <a:t>độ</a:t>
            </a:r>
            <a:r>
              <a:rPr lang="en-US" sz="4000" dirty="0">
                <a:solidFill>
                  <a:schemeClr val="bg1"/>
                </a:solidFill>
                <a:effectLst/>
                <a:latin typeface="Arial (Body)"/>
                <a:ea typeface="Arial" panose="020B0604020202020204" pitchFamily="34" charset="0"/>
                <a:cs typeface="Times New Roman" panose="02020603050405020304" pitchFamily="18" charset="0"/>
              </a:rPr>
              <a:t> </a:t>
            </a:r>
            <a:r>
              <a:rPr lang="en-US" sz="4000" dirty="0" err="1">
                <a:solidFill>
                  <a:schemeClr val="bg1"/>
                </a:solidFill>
                <a:effectLst/>
                <a:latin typeface="Arial (Body)"/>
                <a:ea typeface="Arial" panose="020B0604020202020204" pitchFamily="34" charset="0"/>
                <a:cs typeface="Times New Roman" panose="02020603050405020304" pitchFamily="18" charset="0"/>
              </a:rPr>
              <a:t>dài</a:t>
            </a:r>
            <a:r>
              <a:rPr lang="en-US" sz="4000" dirty="0">
                <a:solidFill>
                  <a:schemeClr val="bg1"/>
                </a:solidFill>
                <a:effectLst/>
                <a:latin typeface="Arial (Body)"/>
                <a:ea typeface="Arial" panose="020B0604020202020204" pitchFamily="34" charset="0"/>
                <a:cs typeface="Times New Roman" panose="02020603050405020304" pitchFamily="18" charset="0"/>
              </a:rPr>
              <a:t> </a:t>
            </a:r>
            <a:r>
              <a:rPr lang="en-US" sz="4000" dirty="0" err="1">
                <a:solidFill>
                  <a:schemeClr val="bg1"/>
                </a:solidFill>
                <a:effectLst/>
                <a:latin typeface="Arial (Body)"/>
                <a:ea typeface="Arial" panose="020B0604020202020204" pitchFamily="34" charset="0"/>
                <a:cs typeface="Times New Roman" panose="02020603050405020304" pitchFamily="18" charset="0"/>
              </a:rPr>
              <a:t>cạnh</a:t>
            </a:r>
            <a:r>
              <a:rPr lang="en-US" sz="4000" dirty="0">
                <a:solidFill>
                  <a:schemeClr val="bg1"/>
                </a:solidFill>
                <a:effectLst/>
                <a:latin typeface="Arial (Body)"/>
                <a:ea typeface="Arial" panose="020B0604020202020204" pitchFamily="34" charset="0"/>
                <a:cs typeface="Times New Roman" panose="02020603050405020304" pitchFamily="18" charset="0"/>
              </a:rPr>
              <a:t> </a:t>
            </a:r>
            <a:r>
              <a:rPr lang="en-US" sz="4000" dirty="0" err="1">
                <a:solidFill>
                  <a:schemeClr val="bg1"/>
                </a:solidFill>
                <a:effectLst/>
                <a:latin typeface="Arial (Body)"/>
                <a:ea typeface="Arial" panose="020B0604020202020204" pitchFamily="34" charset="0"/>
                <a:cs typeface="Times New Roman" panose="02020603050405020304" pitchFamily="18" charset="0"/>
              </a:rPr>
              <a:t>đáy</a:t>
            </a:r>
            <a:r>
              <a:rPr lang="en-US" sz="4000" dirty="0">
                <a:solidFill>
                  <a:schemeClr val="bg1"/>
                </a:solidFill>
                <a:effectLst/>
                <a:latin typeface="Arial (Body)"/>
                <a:ea typeface="Arial" panose="020B0604020202020204" pitchFamily="34" charset="0"/>
                <a:cs typeface="Times New Roman" panose="02020603050405020304" pitchFamily="18" charset="0"/>
              </a:rPr>
              <a:t> </a:t>
            </a:r>
            <a:r>
              <a:rPr lang="en-US" sz="4000" dirty="0" err="1">
                <a:solidFill>
                  <a:schemeClr val="bg1"/>
                </a:solidFill>
                <a:effectLst/>
                <a:latin typeface="Arial (Body)"/>
                <a:ea typeface="Arial" panose="020B0604020202020204" pitchFamily="34" charset="0"/>
                <a:cs typeface="Times New Roman" panose="02020603050405020304" pitchFamily="18" charset="0"/>
              </a:rPr>
              <a:t>bằng</a:t>
            </a:r>
            <a:r>
              <a:rPr lang="en-US" sz="4000" dirty="0">
                <a:solidFill>
                  <a:schemeClr val="bg1"/>
                </a:solidFill>
                <a:effectLst/>
                <a:latin typeface="Arial (Body)"/>
                <a:ea typeface="Arial" panose="020B0604020202020204" pitchFamily="34" charset="0"/>
                <a:cs typeface="Times New Roman" panose="02020603050405020304" pitchFamily="18" charset="0"/>
              </a:rPr>
              <a:t> 10 cm </a:t>
            </a:r>
            <a:r>
              <a:rPr lang="en-US" sz="4000" dirty="0" err="1">
                <a:solidFill>
                  <a:schemeClr val="bg1"/>
                </a:solidFill>
                <a:effectLst/>
                <a:latin typeface="Arial (Body)"/>
                <a:ea typeface="Arial" panose="020B0604020202020204" pitchFamily="34" charset="0"/>
                <a:cs typeface="Times New Roman" panose="02020603050405020304" pitchFamily="18" charset="0"/>
              </a:rPr>
              <a:t>và</a:t>
            </a:r>
            <a:r>
              <a:rPr lang="en-US" sz="4000" dirty="0">
                <a:solidFill>
                  <a:schemeClr val="bg1"/>
                </a:solidFill>
                <a:effectLst/>
                <a:latin typeface="Arial (Body)"/>
                <a:ea typeface="Arial" panose="020B0604020202020204" pitchFamily="34" charset="0"/>
                <a:cs typeface="Times New Roman" panose="02020603050405020304" pitchFamily="18" charset="0"/>
              </a:rPr>
              <a:t> </a:t>
            </a:r>
            <a:r>
              <a:rPr lang="en-US" sz="4000" dirty="0" err="1">
                <a:solidFill>
                  <a:schemeClr val="bg1"/>
                </a:solidFill>
                <a:effectLst/>
                <a:latin typeface="Arial (Body)"/>
                <a:ea typeface="Arial" panose="020B0604020202020204" pitchFamily="34" charset="0"/>
                <a:cs typeface="Times New Roman" panose="02020603050405020304" pitchFamily="18" charset="0"/>
              </a:rPr>
              <a:t>độ</a:t>
            </a:r>
            <a:r>
              <a:rPr lang="en-US" sz="4000" dirty="0">
                <a:solidFill>
                  <a:schemeClr val="bg1"/>
                </a:solidFill>
                <a:effectLst/>
                <a:latin typeface="Arial (Body)"/>
                <a:ea typeface="Arial" panose="020B0604020202020204" pitchFamily="34" charset="0"/>
                <a:cs typeface="Times New Roman" panose="02020603050405020304" pitchFamily="18" charset="0"/>
              </a:rPr>
              <a:t> </a:t>
            </a:r>
            <a:r>
              <a:rPr lang="en-US" sz="4000" dirty="0" err="1">
                <a:solidFill>
                  <a:schemeClr val="bg1"/>
                </a:solidFill>
                <a:effectLst/>
                <a:latin typeface="Arial (Body)"/>
                <a:ea typeface="Arial" panose="020B0604020202020204" pitchFamily="34" charset="0"/>
                <a:cs typeface="Times New Roman" panose="02020603050405020304" pitchFamily="18" charset="0"/>
              </a:rPr>
              <a:t>dài</a:t>
            </a:r>
            <a:r>
              <a:rPr lang="en-US" sz="4000" dirty="0">
                <a:solidFill>
                  <a:schemeClr val="bg1"/>
                </a:solidFill>
                <a:effectLst/>
                <a:latin typeface="Arial (Body)"/>
                <a:ea typeface="Arial" panose="020B0604020202020204" pitchFamily="34" charset="0"/>
                <a:cs typeface="Times New Roman" panose="02020603050405020304" pitchFamily="18" charset="0"/>
              </a:rPr>
              <a:t> </a:t>
            </a:r>
            <a:r>
              <a:rPr lang="en-US" sz="4000" dirty="0" err="1">
                <a:solidFill>
                  <a:schemeClr val="bg1"/>
                </a:solidFill>
                <a:effectLst/>
                <a:latin typeface="Arial (Body)"/>
                <a:ea typeface="Arial" panose="020B0604020202020204" pitchFamily="34" charset="0"/>
                <a:cs typeface="Times New Roman" panose="02020603050405020304" pitchFamily="18" charset="0"/>
              </a:rPr>
              <a:t>trung</a:t>
            </a:r>
            <a:r>
              <a:rPr lang="en-US" sz="4000" dirty="0">
                <a:solidFill>
                  <a:schemeClr val="bg1"/>
                </a:solidFill>
                <a:effectLst/>
                <a:latin typeface="Arial (Body)"/>
                <a:ea typeface="Arial" panose="020B0604020202020204" pitchFamily="34" charset="0"/>
                <a:cs typeface="Times New Roman" panose="02020603050405020304" pitchFamily="18" charset="0"/>
              </a:rPr>
              <a:t> </a:t>
            </a:r>
            <a:r>
              <a:rPr lang="en-US" sz="4000" dirty="0" err="1">
                <a:solidFill>
                  <a:schemeClr val="bg1"/>
                </a:solidFill>
                <a:effectLst/>
                <a:latin typeface="Arial (Body)"/>
                <a:ea typeface="Arial" panose="020B0604020202020204" pitchFamily="34" charset="0"/>
                <a:cs typeface="Times New Roman" panose="02020603050405020304" pitchFamily="18" charset="0"/>
              </a:rPr>
              <a:t>đoạn</a:t>
            </a:r>
            <a:r>
              <a:rPr lang="en-US" sz="4000" dirty="0">
                <a:solidFill>
                  <a:schemeClr val="bg1"/>
                </a:solidFill>
                <a:effectLst/>
                <a:latin typeface="Arial (Body)"/>
                <a:ea typeface="Arial" panose="020B0604020202020204" pitchFamily="34" charset="0"/>
                <a:cs typeface="Times New Roman" panose="02020603050405020304" pitchFamily="18" charset="0"/>
              </a:rPr>
              <a:t> </a:t>
            </a:r>
            <a:r>
              <a:rPr lang="en-US" sz="4000" dirty="0" err="1">
                <a:solidFill>
                  <a:schemeClr val="bg1"/>
                </a:solidFill>
                <a:effectLst/>
                <a:latin typeface="Arial (Body)"/>
                <a:ea typeface="Arial" panose="020B0604020202020204" pitchFamily="34" charset="0"/>
                <a:cs typeface="Times New Roman" panose="02020603050405020304" pitchFamily="18" charset="0"/>
              </a:rPr>
              <a:t>bằng</a:t>
            </a:r>
            <a:r>
              <a:rPr lang="en-US" sz="4000" dirty="0">
                <a:solidFill>
                  <a:schemeClr val="bg1"/>
                </a:solidFill>
                <a:effectLst/>
                <a:latin typeface="Arial (Body)"/>
                <a:ea typeface="Arial" panose="020B0604020202020204" pitchFamily="34" charset="0"/>
                <a:cs typeface="Times New Roman" panose="02020603050405020304" pitchFamily="18" charset="0"/>
              </a:rPr>
              <a:t> 13 cm. </a:t>
            </a:r>
            <a:r>
              <a:rPr lang="en-US" sz="4000" dirty="0" err="1">
                <a:solidFill>
                  <a:schemeClr val="bg1"/>
                </a:solidFill>
                <a:effectLst/>
                <a:latin typeface="Arial (Body)"/>
                <a:ea typeface="Arial" panose="020B0604020202020204" pitchFamily="34" charset="0"/>
                <a:cs typeface="Times New Roman" panose="02020603050405020304" pitchFamily="18" charset="0"/>
              </a:rPr>
              <a:t>Tính</a:t>
            </a:r>
            <a:r>
              <a:rPr lang="en-US" sz="4000" dirty="0">
                <a:solidFill>
                  <a:schemeClr val="bg1"/>
                </a:solidFill>
                <a:effectLst/>
                <a:latin typeface="Arial (Body)"/>
                <a:ea typeface="Arial" panose="020B0604020202020204" pitchFamily="34" charset="0"/>
                <a:cs typeface="Times New Roman" panose="02020603050405020304" pitchFamily="18" charset="0"/>
              </a:rPr>
              <a:t> </a:t>
            </a:r>
            <a:r>
              <a:rPr lang="en-US" sz="4000" dirty="0" err="1">
                <a:solidFill>
                  <a:schemeClr val="bg1"/>
                </a:solidFill>
                <a:effectLst/>
                <a:latin typeface="Arial (Body)"/>
                <a:ea typeface="Arial" panose="020B0604020202020204" pitchFamily="34" charset="0"/>
                <a:cs typeface="Times New Roman" panose="02020603050405020304" pitchFamily="18" charset="0"/>
              </a:rPr>
              <a:t>diện</a:t>
            </a:r>
            <a:r>
              <a:rPr lang="en-US" sz="4000" dirty="0">
                <a:solidFill>
                  <a:schemeClr val="bg1"/>
                </a:solidFill>
                <a:effectLst/>
                <a:latin typeface="Arial (Body)"/>
                <a:ea typeface="Arial" panose="020B0604020202020204" pitchFamily="34" charset="0"/>
                <a:cs typeface="Times New Roman" panose="02020603050405020304" pitchFamily="18" charset="0"/>
              </a:rPr>
              <a:t> </a:t>
            </a:r>
            <a:r>
              <a:rPr lang="en-US" sz="4000" dirty="0" err="1">
                <a:solidFill>
                  <a:schemeClr val="bg1"/>
                </a:solidFill>
                <a:effectLst/>
                <a:latin typeface="Arial (Body)"/>
                <a:ea typeface="Arial" panose="020B0604020202020204" pitchFamily="34" charset="0"/>
                <a:cs typeface="Times New Roman" panose="02020603050405020304" pitchFamily="18" charset="0"/>
              </a:rPr>
              <a:t>tích</a:t>
            </a:r>
            <a:r>
              <a:rPr lang="en-US" sz="4000" dirty="0">
                <a:solidFill>
                  <a:schemeClr val="bg1"/>
                </a:solidFill>
                <a:effectLst/>
                <a:latin typeface="Arial (Body)"/>
                <a:ea typeface="Arial" panose="020B0604020202020204" pitchFamily="34" charset="0"/>
                <a:cs typeface="Times New Roman" panose="02020603050405020304" pitchFamily="18" charset="0"/>
              </a:rPr>
              <a:t> </a:t>
            </a:r>
            <a:r>
              <a:rPr lang="en-US" sz="4000" dirty="0" err="1">
                <a:solidFill>
                  <a:schemeClr val="bg1"/>
                </a:solidFill>
                <a:effectLst/>
                <a:latin typeface="Arial (Body)"/>
                <a:ea typeface="Arial" panose="020B0604020202020204" pitchFamily="34" charset="0"/>
                <a:cs typeface="Times New Roman" panose="02020603050405020304" pitchFamily="18" charset="0"/>
              </a:rPr>
              <a:t>xung</a:t>
            </a:r>
            <a:r>
              <a:rPr lang="en-US" sz="4000" dirty="0">
                <a:solidFill>
                  <a:schemeClr val="bg1"/>
                </a:solidFill>
                <a:effectLst/>
                <a:latin typeface="Arial (Body)"/>
                <a:ea typeface="Arial" panose="020B0604020202020204" pitchFamily="34" charset="0"/>
                <a:cs typeface="Times New Roman" panose="02020603050405020304" pitchFamily="18" charset="0"/>
              </a:rPr>
              <a:t> </a:t>
            </a:r>
            <a:r>
              <a:rPr lang="en-US" sz="4000" dirty="0" err="1">
                <a:solidFill>
                  <a:schemeClr val="bg1"/>
                </a:solidFill>
                <a:effectLst/>
                <a:latin typeface="Arial (Body)"/>
                <a:ea typeface="Arial" panose="020B0604020202020204" pitchFamily="34" charset="0"/>
                <a:cs typeface="Times New Roman" panose="02020603050405020304" pitchFamily="18" charset="0"/>
              </a:rPr>
              <a:t>quanh</a:t>
            </a:r>
            <a:r>
              <a:rPr lang="en-US" sz="4000" dirty="0">
                <a:solidFill>
                  <a:schemeClr val="bg1"/>
                </a:solidFill>
                <a:effectLst/>
                <a:latin typeface="Arial (Body)"/>
                <a:ea typeface="Arial" panose="020B0604020202020204" pitchFamily="34" charset="0"/>
                <a:cs typeface="Times New Roman" panose="02020603050405020304" pitchFamily="18" charset="0"/>
              </a:rPr>
              <a:t> </a:t>
            </a:r>
            <a:r>
              <a:rPr lang="en-US" sz="4000" dirty="0" err="1">
                <a:solidFill>
                  <a:schemeClr val="bg1"/>
                </a:solidFill>
                <a:effectLst/>
                <a:latin typeface="Arial (Body)"/>
                <a:ea typeface="Arial" panose="020B0604020202020204" pitchFamily="34" charset="0"/>
                <a:cs typeface="Times New Roman" panose="02020603050405020304" pitchFamily="18" charset="0"/>
              </a:rPr>
              <a:t>của</a:t>
            </a:r>
            <a:r>
              <a:rPr lang="en-US" sz="4000" dirty="0">
                <a:solidFill>
                  <a:schemeClr val="bg1"/>
                </a:solidFill>
                <a:effectLst/>
                <a:latin typeface="Arial (Body)"/>
                <a:ea typeface="Arial" panose="020B0604020202020204" pitchFamily="34" charset="0"/>
                <a:cs typeface="Times New Roman" panose="02020603050405020304" pitchFamily="18" charset="0"/>
              </a:rPr>
              <a:t> </a:t>
            </a:r>
            <a:r>
              <a:rPr lang="en-US" sz="4000" dirty="0" err="1">
                <a:solidFill>
                  <a:schemeClr val="bg1"/>
                </a:solidFill>
                <a:effectLst/>
                <a:latin typeface="Arial (Body)"/>
                <a:ea typeface="Arial" panose="020B0604020202020204" pitchFamily="34" charset="0"/>
                <a:cs typeface="Times New Roman" panose="02020603050405020304" pitchFamily="18" charset="0"/>
              </a:rPr>
              <a:t>hình</a:t>
            </a:r>
            <a:r>
              <a:rPr lang="en-US" sz="4000" dirty="0">
                <a:solidFill>
                  <a:schemeClr val="bg1"/>
                </a:solidFill>
                <a:effectLst/>
                <a:latin typeface="Arial (Body)"/>
                <a:ea typeface="Arial" panose="020B0604020202020204" pitchFamily="34" charset="0"/>
                <a:cs typeface="Times New Roman" panose="02020603050405020304" pitchFamily="18" charset="0"/>
              </a:rPr>
              <a:t> </a:t>
            </a:r>
            <a:r>
              <a:rPr lang="en-US" sz="4000" dirty="0" err="1">
                <a:solidFill>
                  <a:schemeClr val="bg1"/>
                </a:solidFill>
                <a:effectLst/>
                <a:latin typeface="Arial (Body)"/>
                <a:ea typeface="Arial" panose="020B0604020202020204" pitchFamily="34" charset="0"/>
                <a:cs typeface="Times New Roman" panose="02020603050405020304" pitchFamily="18" charset="0"/>
              </a:rPr>
              <a:t>chóp</a:t>
            </a:r>
            <a:r>
              <a:rPr lang="en-US" sz="4000" dirty="0">
                <a:solidFill>
                  <a:schemeClr val="bg1"/>
                </a:solidFill>
                <a:effectLst/>
                <a:latin typeface="Arial (Body)"/>
                <a:ea typeface="Arial" panose="020B0604020202020204" pitchFamily="34" charset="0"/>
                <a:cs typeface="Times New Roman" panose="02020603050405020304" pitchFamily="18" charset="0"/>
              </a:rPr>
              <a:t> </a:t>
            </a:r>
            <a:r>
              <a:rPr lang="en-US" sz="4000" dirty="0" err="1">
                <a:solidFill>
                  <a:schemeClr val="bg1"/>
                </a:solidFill>
                <a:effectLst/>
                <a:latin typeface="Arial (Body)"/>
                <a:ea typeface="Arial" panose="020B0604020202020204" pitchFamily="34" charset="0"/>
                <a:cs typeface="Times New Roman" panose="02020603050405020304" pitchFamily="18" charset="0"/>
              </a:rPr>
              <a:t>tứ</a:t>
            </a:r>
            <a:r>
              <a:rPr lang="en-US" sz="4000" dirty="0">
                <a:solidFill>
                  <a:schemeClr val="bg1"/>
                </a:solidFill>
                <a:effectLst/>
                <a:latin typeface="Arial (Body)"/>
                <a:ea typeface="Arial" panose="020B0604020202020204" pitchFamily="34" charset="0"/>
                <a:cs typeface="Times New Roman" panose="02020603050405020304" pitchFamily="18" charset="0"/>
              </a:rPr>
              <a:t> </a:t>
            </a:r>
            <a:r>
              <a:rPr lang="en-US" sz="4000" dirty="0" err="1">
                <a:solidFill>
                  <a:schemeClr val="bg1"/>
                </a:solidFill>
                <a:effectLst/>
                <a:latin typeface="Arial (Body)"/>
                <a:ea typeface="Arial" panose="020B0604020202020204" pitchFamily="34" charset="0"/>
                <a:cs typeface="Times New Roman" panose="02020603050405020304" pitchFamily="18" charset="0"/>
              </a:rPr>
              <a:t>giác</a:t>
            </a:r>
            <a:r>
              <a:rPr lang="en-US" sz="4000" dirty="0">
                <a:solidFill>
                  <a:schemeClr val="bg1"/>
                </a:solidFill>
                <a:effectLst/>
                <a:latin typeface="Arial (Body)"/>
                <a:ea typeface="Arial" panose="020B0604020202020204" pitchFamily="34" charset="0"/>
                <a:cs typeface="Times New Roman" panose="02020603050405020304" pitchFamily="18" charset="0"/>
              </a:rPr>
              <a:t> </a:t>
            </a:r>
            <a:r>
              <a:rPr lang="en-US" sz="4000" dirty="0" err="1">
                <a:solidFill>
                  <a:schemeClr val="bg1"/>
                </a:solidFill>
                <a:effectLst/>
                <a:latin typeface="Arial (Body)"/>
                <a:ea typeface="Arial" panose="020B0604020202020204" pitchFamily="34" charset="0"/>
                <a:cs typeface="Times New Roman" panose="02020603050405020304" pitchFamily="18" charset="0"/>
              </a:rPr>
              <a:t>đều</a:t>
            </a:r>
            <a:r>
              <a:rPr lang="en-US" sz="4000" dirty="0">
                <a:solidFill>
                  <a:schemeClr val="bg1"/>
                </a:solidFill>
                <a:effectLst/>
                <a:latin typeface="Arial (Body)"/>
                <a:ea typeface="Arial" panose="020B0604020202020204" pitchFamily="34" charset="0"/>
                <a:cs typeface="Times New Roman" panose="02020603050405020304" pitchFamily="18" charset="0"/>
              </a:rPr>
              <a:t> </a:t>
            </a:r>
            <a:r>
              <a:rPr lang="en-US" sz="4000" dirty="0" err="1">
                <a:solidFill>
                  <a:schemeClr val="bg1"/>
                </a:solidFill>
                <a:effectLst/>
                <a:latin typeface="Arial (Body)"/>
                <a:ea typeface="Arial" panose="020B0604020202020204" pitchFamily="34" charset="0"/>
                <a:cs typeface="Times New Roman" panose="02020603050405020304" pitchFamily="18" charset="0"/>
              </a:rPr>
              <a:t>đó</a:t>
            </a:r>
            <a:endParaRPr lang="en-US" sz="4000" dirty="0">
              <a:solidFill>
                <a:schemeClr val="bg1"/>
              </a:solidFill>
              <a:effectLst/>
              <a:latin typeface="Arial (Body)"/>
              <a:ea typeface="Arial" panose="020B0604020202020204" pitchFamily="34" charset="0"/>
              <a:cs typeface="Times New Roman" panose="02020603050405020304" pitchFamily="18" charset="0"/>
            </a:endParaRPr>
          </a:p>
        </p:txBody>
      </p:sp>
      <p:sp>
        <p:nvSpPr>
          <p:cNvPr id="4" name="Oval Callout 24">
            <a:extLst>
              <a:ext uri="{FF2B5EF4-FFF2-40B4-BE49-F238E27FC236}">
                <a16:creationId xmlns:a16="http://schemas.microsoft.com/office/drawing/2014/main" id="{279ED809-8FF6-6A92-C10F-C510147BC3C2}"/>
              </a:ext>
            </a:extLst>
          </p:cNvPr>
          <p:cNvSpPr/>
          <p:nvPr/>
        </p:nvSpPr>
        <p:spPr>
          <a:xfrm>
            <a:off x="1924567" y="5133475"/>
            <a:ext cx="1618997" cy="843953"/>
          </a:xfrm>
          <a:prstGeom prst="wedgeEllipseCallout">
            <a:avLst>
              <a:gd name="adj1" fmla="val 25763"/>
              <a:gd name="adj2" fmla="val 70626"/>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vi-VN" sz="3800" b="1" dirty="0">
                <a:solidFill>
                  <a:schemeClr val="bg1"/>
                </a:solidFill>
              </a:rPr>
              <a:t>Giải</a:t>
            </a:r>
            <a:endParaRPr lang="en-US" sz="3800" b="1" dirty="0">
              <a:solidFill>
                <a:schemeClr val="bg1"/>
              </a:solidFill>
            </a:endParaRPr>
          </a:p>
        </p:txBody>
      </p:sp>
      <mc:AlternateContent xmlns:mc="http://schemas.openxmlformats.org/markup-compatibility/2006">
        <mc:Choice xmlns:a14="http://schemas.microsoft.com/office/drawing/2010/main" Requires="a14">
          <p:sp>
            <p:nvSpPr>
              <p:cNvPr id="7" name="Rectangle 6">
                <a:extLst>
                  <a:ext uri="{FF2B5EF4-FFF2-40B4-BE49-F238E27FC236}">
                    <a16:creationId xmlns:a16="http://schemas.microsoft.com/office/drawing/2014/main" id="{6239CE0D-5141-D4F0-4C48-48A3A9DEA5D9}"/>
                  </a:ext>
                </a:extLst>
              </p:cNvPr>
              <p:cNvSpPr/>
              <p:nvPr/>
            </p:nvSpPr>
            <p:spPr>
              <a:xfrm>
                <a:off x="4106881" y="6040020"/>
                <a:ext cx="12341945" cy="2364750"/>
              </a:xfrm>
              <a:prstGeom prst="rect">
                <a:avLst/>
              </a:prstGeom>
            </p:spPr>
            <p:txBody>
              <a:bodyPr wrap="square">
                <a:spAutoFit/>
              </a:bodyPr>
              <a:lstStyle/>
              <a:p>
                <a:pPr>
                  <a:lnSpc>
                    <a:spcPct val="150000"/>
                  </a:lnSpc>
                  <a:spcAft>
                    <a:spcPts val="1200"/>
                  </a:spcAft>
                </a:pP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Diện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tích</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xung</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quanh</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hình</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chóp</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tứ</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đều</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p>
              <a:p>
                <a:pPr algn="ctr">
                  <a:lnSpc>
                    <a:spcPct val="150000"/>
                  </a:lnSpc>
                  <a:spcAft>
                    <a:spcPts val="1200"/>
                  </a:spcAft>
                </a:pP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S</a:t>
                </a:r>
                <a:r>
                  <a:rPr lang="en-US" sz="4000" baseline="-25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xq</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f>
                      <m:fPr>
                        <m:ctrlPr>
                          <a:rPr lang="en-US" sz="4000" b="0" i="1" smtClean="0">
                            <a:solidFill>
                              <a:schemeClr val="bg1"/>
                            </a:solidFill>
                            <a:effectLst/>
                            <a:latin typeface="Cambria Math" panose="02040503050406030204" pitchFamily="18" charset="0"/>
                            <a:ea typeface="Times New Roman" panose="02020603050405020304" pitchFamily="18" charset="0"/>
                          </a:rPr>
                        </m:ctrlPr>
                      </m:fPr>
                      <m:num>
                        <m:r>
                          <a:rPr lang="en-US" sz="4000" b="0" i="1" smtClean="0">
                            <a:solidFill>
                              <a:schemeClr val="bg1"/>
                            </a:solidFill>
                            <a:effectLst/>
                            <a:latin typeface="Cambria Math" panose="02040503050406030204" pitchFamily="18" charset="0"/>
                            <a:ea typeface="Times New Roman" panose="02020603050405020304" pitchFamily="18" charset="0"/>
                          </a:rPr>
                          <m:t>1</m:t>
                        </m:r>
                      </m:num>
                      <m:den>
                        <m:r>
                          <a:rPr lang="en-US" sz="4000" b="0" i="1" smtClean="0">
                            <a:solidFill>
                              <a:schemeClr val="bg1"/>
                            </a:solidFill>
                            <a:effectLst/>
                            <a:latin typeface="Cambria Math" panose="02040503050406030204" pitchFamily="18" charset="0"/>
                            <a:ea typeface="Times New Roman" panose="02020603050405020304" pitchFamily="18" charset="0"/>
                          </a:rPr>
                          <m:t>2</m:t>
                        </m:r>
                      </m:den>
                    </m:f>
                  </m:oMath>
                </a14:m>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 (10 . </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4</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 </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13</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 </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260</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(cm</a:t>
                </a:r>
                <a:r>
                  <a:rPr lang="en-US" sz="4000" baseline="30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2</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p>
            </p:txBody>
          </p:sp>
        </mc:Choice>
        <mc:Fallback>
          <p:sp>
            <p:nvSpPr>
              <p:cNvPr id="7" name="Rectangle 6">
                <a:extLst>
                  <a:ext uri="{FF2B5EF4-FFF2-40B4-BE49-F238E27FC236}">
                    <a16:creationId xmlns:a16="http://schemas.microsoft.com/office/drawing/2014/main" id="{6239CE0D-5141-D4F0-4C48-48A3A9DEA5D9}"/>
                  </a:ext>
                </a:extLst>
              </p:cNvPr>
              <p:cNvSpPr>
                <a:spLocks noRot="1" noChangeAspect="1" noMove="1" noResize="1" noEditPoints="1" noAdjustHandles="1" noChangeArrowheads="1" noChangeShapeType="1" noTextEdit="1"/>
              </p:cNvSpPr>
              <p:nvPr/>
            </p:nvSpPr>
            <p:spPr>
              <a:xfrm>
                <a:off x="4106881" y="6040020"/>
                <a:ext cx="12341945" cy="2364750"/>
              </a:xfrm>
              <a:prstGeom prst="rect">
                <a:avLst/>
              </a:prstGeom>
              <a:blipFill>
                <a:blip r:embed="rId7"/>
                <a:stretch>
                  <a:fillRect l="-1779" b="-4124"/>
                </a:stretch>
              </a:blipFill>
            </p:spPr>
            <p:txBody>
              <a:bodyPr/>
              <a:lstStyle/>
              <a:p>
                <a:r>
                  <a:rPr lang="en-US">
                    <a:noFill/>
                  </a:rPr>
                  <a:t> </a:t>
                </a:r>
              </a:p>
            </p:txBody>
          </p:sp>
        </mc:Fallback>
      </mc:AlternateContent>
    </p:spTree>
    <p:extLst>
      <p:ext uri="{BB962C8B-B14F-4D97-AF65-F5344CB8AC3E}">
        <p14:creationId xmlns:p14="http://schemas.microsoft.com/office/powerpoint/2010/main" val="3137346007"/>
      </p:ext>
    </p:extLst>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459200" y="220363"/>
            <a:ext cx="1613241" cy="1613241"/>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V="1">
            <a:off x="0" y="-266700"/>
            <a:ext cx="4191000" cy="2013216"/>
          </a:xfrm>
          <a:prstGeom prst="rect">
            <a:avLst/>
          </a:prstGeom>
        </p:spPr>
      </p:pic>
      <p:pic>
        <p:nvPicPr>
          <p:cNvPr id="7" name="Picture 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400000" flipV="1">
            <a:off x="250984" y="-517684"/>
            <a:ext cx="2941225" cy="3443194"/>
          </a:xfrm>
          <a:prstGeom prst="rect">
            <a:avLst/>
          </a:prstGeom>
        </p:spPr>
      </p:pic>
      <p:sp>
        <p:nvSpPr>
          <p:cNvPr id="16" name="Google Shape;2165;p36"/>
          <p:cNvSpPr txBox="1">
            <a:spLocks/>
          </p:cNvSpPr>
          <p:nvPr/>
        </p:nvSpPr>
        <p:spPr>
          <a:xfrm>
            <a:off x="6189938" y="479368"/>
            <a:ext cx="6138969" cy="1311332"/>
          </a:xfrm>
          <a:prstGeom prst="rect">
            <a:avLst/>
          </a:prstGeom>
          <a:solidFill>
            <a:srgbClr val="F3F3F3"/>
          </a:solidFill>
          <a:ln w="9525" cap="flat" cmpd="sng">
            <a:solidFill>
              <a:srgbClr val="B7B7B7"/>
            </a:solidFill>
            <a:prstDash val="solid"/>
            <a:round/>
            <a:headEnd type="none" w="sm" len="sm"/>
            <a:tailEnd type="none" w="sm" len="sm"/>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Merriweather"/>
              <a:buNone/>
              <a:defRPr sz="5600" b="0" i="0" u="none" strike="noStrike" cap="none">
                <a:solidFill>
                  <a:schemeClr val="dk1"/>
                </a:solidFill>
                <a:latin typeface="Merriweather"/>
                <a:ea typeface="Merriweather"/>
                <a:cs typeface="Merriweather"/>
                <a:sym typeface="Merriweather"/>
              </a:defRPr>
            </a:lvl1pPr>
            <a:lvl2pPr marR="0" lvl="1"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2pPr>
            <a:lvl3pPr marR="0" lvl="2"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3pPr>
            <a:lvl4pPr marR="0" lvl="3"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4pPr>
            <a:lvl5pPr marR="0" lvl="4"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5pPr>
            <a:lvl6pPr marR="0" lvl="5"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6pPr>
            <a:lvl7pPr marR="0" lvl="6"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7pPr>
            <a:lvl8pPr marR="0" lvl="7"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8pPr>
            <a:lvl9pPr marR="0" lvl="8"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9pPr>
          </a:lstStyle>
          <a:p>
            <a:pPr marL="0" marR="0" lvl="0" indent="0" algn="ctr" defTabSz="914400" rtl="0" eaLnBrk="1" fontAlgn="auto" latinLnBrk="0" hangingPunct="1">
              <a:lnSpc>
                <a:spcPct val="100000"/>
              </a:lnSpc>
              <a:spcBef>
                <a:spcPts val="0"/>
              </a:spcBef>
              <a:spcAft>
                <a:spcPts val="0"/>
              </a:spcAft>
              <a:buClr>
                <a:srgbClr val="434343"/>
              </a:buClr>
              <a:buSzPts val="2800"/>
              <a:buFont typeface="Merriweather"/>
              <a:buNone/>
              <a:tabLst/>
              <a:defRPr/>
            </a:pPr>
            <a:r>
              <a:rPr lang="en-US" sz="5500" b="1" kern="0" dirty="0">
                <a:solidFill>
                  <a:srgbClr val="C00000"/>
                </a:solidFill>
                <a:latin typeface="Arial"/>
              </a:rPr>
              <a:t>VẬN DỤNG</a:t>
            </a:r>
            <a:endParaRPr kumimoji="0" lang="en-US" sz="5500" b="1" i="0" u="none" strike="noStrike" kern="0" cap="none" spc="0" normalizeH="0" baseline="0" noProof="0" dirty="0">
              <a:ln>
                <a:noFill/>
              </a:ln>
              <a:solidFill>
                <a:srgbClr val="C00000"/>
              </a:solidFill>
              <a:effectLst/>
              <a:uLnTx/>
              <a:uFillTx/>
              <a:latin typeface="Arial"/>
              <a:sym typeface="Merriweather"/>
            </a:endParaRPr>
          </a:p>
        </p:txBody>
      </p:sp>
      <p:sp>
        <p:nvSpPr>
          <p:cNvPr id="18" name="Rectangle 17"/>
          <p:cNvSpPr/>
          <p:nvPr/>
        </p:nvSpPr>
        <p:spPr>
          <a:xfrm>
            <a:off x="874988" y="3642330"/>
            <a:ext cx="10629900" cy="5157694"/>
          </a:xfrm>
          <a:prstGeom prst="rect">
            <a:avLst/>
          </a:prstGeom>
        </p:spPr>
        <p:txBody>
          <a:bodyPr wrap="square">
            <a:spAutoFit/>
          </a:bodyPr>
          <a:lstStyle/>
          <a:p>
            <a:pPr algn="just">
              <a:lnSpc>
                <a:spcPct val="150000"/>
              </a:lnSpc>
            </a:pPr>
            <a:r>
              <a:rPr lang="vi-VN" sz="4500" dirty="0">
                <a:solidFill>
                  <a:srgbClr val="000000"/>
                </a:solidFill>
              </a:rPr>
              <a:t>Hình 22 mô tả một vật thể có dạng hình chóp tứ giác đều được tạo ra sau khi cắt bỏ một phần từ một khúc gỗ có dạng hình lập phương với cạnh là 30 </a:t>
            </a:r>
            <a:r>
              <a:rPr lang="vi-VN" sz="4500" dirty="0" err="1">
                <a:solidFill>
                  <a:srgbClr val="000000"/>
                </a:solidFill>
              </a:rPr>
              <a:t>cm</a:t>
            </a:r>
            <a:r>
              <a:rPr lang="vi-VN" sz="4500" dirty="0">
                <a:solidFill>
                  <a:srgbClr val="000000"/>
                </a:solidFill>
              </a:rPr>
              <a:t>. Tính thể tích của phần gỗ đã bị cắt bỏ.</a:t>
            </a:r>
          </a:p>
        </p:txBody>
      </p:sp>
      <p:sp>
        <p:nvSpPr>
          <p:cNvPr id="11" name="Rectangle 10"/>
          <p:cNvSpPr/>
          <p:nvPr/>
        </p:nvSpPr>
        <p:spPr>
          <a:xfrm>
            <a:off x="838200" y="2324100"/>
            <a:ext cx="6244017" cy="784830"/>
          </a:xfrm>
          <a:prstGeom prst="rect">
            <a:avLst/>
          </a:prstGeom>
        </p:spPr>
        <p:txBody>
          <a:bodyPr wrap="none">
            <a:spAutoFit/>
          </a:bodyPr>
          <a:lstStyle/>
          <a:p>
            <a:pPr lvl="0">
              <a:defRPr/>
            </a:pPr>
            <a:r>
              <a:rPr lang="fr-FR" sz="4500" b="1" dirty="0" err="1">
                <a:latin typeface="Arial" panose="020B0604020202020204" pitchFamily="34" charset="0"/>
                <a:ea typeface="Calibri" panose="020F0502020204030204" pitchFamily="34" charset="0"/>
              </a:rPr>
              <a:t>Bài</a:t>
            </a:r>
            <a:r>
              <a:rPr lang="fr-FR" sz="4500" b="1" dirty="0">
                <a:latin typeface="Arial" panose="020B0604020202020204" pitchFamily="34" charset="0"/>
                <a:ea typeface="Calibri" panose="020F0502020204030204" pitchFamily="34" charset="0"/>
              </a:rPr>
              <a:t> 5 (SGK – </a:t>
            </a:r>
            <a:r>
              <a:rPr lang="fr-FR" sz="4500" b="1" dirty="0" err="1">
                <a:latin typeface="Arial" panose="020B0604020202020204" pitchFamily="34" charset="0"/>
                <a:ea typeface="Calibri" panose="020F0502020204030204" pitchFamily="34" charset="0"/>
              </a:rPr>
              <a:t>trang</a:t>
            </a:r>
            <a:r>
              <a:rPr lang="fr-FR" sz="4500" b="1" dirty="0">
                <a:latin typeface="Arial" panose="020B0604020202020204" pitchFamily="34" charset="0"/>
                <a:ea typeface="Calibri" panose="020F0502020204030204" pitchFamily="34" charset="0"/>
              </a:rPr>
              <a:t> 89)</a:t>
            </a:r>
          </a:p>
        </p:txBody>
      </p:sp>
      <p:pic>
        <p:nvPicPr>
          <p:cNvPr id="12" name="Picture 11"/>
          <p:cNvPicPr>
            <a:picLocks noChangeAspect="1"/>
          </p:cNvPicPr>
          <p:nvPr/>
        </p:nvPicPr>
        <p:blipFill>
          <a:blip r:embed="rId9"/>
          <a:stretch>
            <a:fillRect/>
          </a:stretch>
        </p:blipFill>
        <p:spPr>
          <a:xfrm rot="1706238">
            <a:off x="201342" y="8684548"/>
            <a:ext cx="1054106" cy="1581159"/>
          </a:xfrm>
          <a:prstGeom prst="rect">
            <a:avLst/>
          </a:prstGeom>
        </p:spPr>
      </p:pic>
      <p:pic>
        <p:nvPicPr>
          <p:cNvPr id="5" name="Picture 4">
            <a:extLst>
              <a:ext uri="{FF2B5EF4-FFF2-40B4-BE49-F238E27FC236}">
                <a16:creationId xmlns:a16="http://schemas.microsoft.com/office/drawing/2014/main" id="{60CBD389-7678-1D3C-ED38-AC9CBA4D340F}"/>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12328907" y="3108930"/>
            <a:ext cx="4769251" cy="4903596"/>
          </a:xfrm>
          <a:prstGeom prst="rect">
            <a:avLst/>
          </a:prstGeom>
        </p:spPr>
      </p:pic>
    </p:spTree>
    <p:extLst>
      <p:ext uri="{BB962C8B-B14F-4D97-AF65-F5344CB8AC3E}">
        <p14:creationId xmlns:p14="http://schemas.microsoft.com/office/powerpoint/2010/main" val="3081807822"/>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779782">
            <a:off x="16584009" y="9106427"/>
            <a:ext cx="1339710" cy="1339710"/>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flipH="1" flipV="1">
            <a:off x="-1295400" y="8282407"/>
            <a:ext cx="3581400" cy="2013216"/>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400000">
            <a:off x="15337124" y="-232010"/>
            <a:ext cx="2718866" cy="3182886"/>
          </a:xfrm>
          <a:prstGeom prst="rect">
            <a:avLst/>
          </a:prstGeom>
        </p:spPr>
      </p:pic>
      <p:sp>
        <p:nvSpPr>
          <p:cNvPr id="20" name="Oval Callout 19"/>
          <p:cNvSpPr/>
          <p:nvPr/>
        </p:nvSpPr>
        <p:spPr>
          <a:xfrm>
            <a:off x="8153400" y="419100"/>
            <a:ext cx="1683043" cy="873988"/>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40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F1953C73-F2D2-DEDE-238B-D5CDB8059B01}"/>
                  </a:ext>
                </a:extLst>
              </p:cNvPr>
              <p:cNvSpPr txBox="1"/>
              <p:nvPr/>
            </p:nvSpPr>
            <p:spPr>
              <a:xfrm>
                <a:off x="495299" y="2274474"/>
                <a:ext cx="12150579" cy="6510757"/>
              </a:xfrm>
              <a:prstGeom prst="rect">
                <a:avLst/>
              </a:prstGeom>
              <a:noFill/>
            </p:spPr>
            <p:txBody>
              <a:bodyPr wrap="square">
                <a:spAutoFit/>
              </a:bodyPr>
              <a:lstStyle/>
              <a:p>
                <a:pPr marL="30480" marR="30480" algn="just">
                  <a:lnSpc>
                    <a:spcPct val="150000"/>
                  </a:lnSpc>
                  <a:spcBef>
                    <a:spcPts val="600"/>
                  </a:spcBef>
                  <a:spcAft>
                    <a:spcPts val="300"/>
                  </a:spcAft>
                </a:pP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Thể</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tích</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hình</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lập</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phương</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cạnh</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30 cm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3800" dirty="0">
                  <a:latin typeface="Arial" panose="020B0604020202020204" pitchFamily="34" charset="0"/>
                  <a:ea typeface="Times New Roman" panose="02020603050405020304" pitchFamily="18" charset="0"/>
                  <a:cs typeface="Arial" panose="020B0604020202020204" pitchFamily="34" charset="0"/>
                </a:endParaRPr>
              </a:p>
              <a:p>
                <a:pPr marL="30480" marR="30480" algn="just">
                  <a:lnSpc>
                    <a:spcPct val="150000"/>
                  </a:lnSpc>
                  <a:spcBef>
                    <a:spcPts val="600"/>
                  </a:spcBef>
                  <a:spcAft>
                    <a:spcPts val="300"/>
                  </a:spcAft>
                </a:pPr>
                <a14:m>
                  <m:oMathPara xmlns:m="http://schemas.openxmlformats.org/officeDocument/2006/math">
                    <m:oMathParaPr>
                      <m:jc m:val="centerGroup"/>
                    </m:oMathParaPr>
                    <m:oMath xmlns:m="http://schemas.openxmlformats.org/officeDocument/2006/math">
                      <m:sSub>
                        <m:sSubPr>
                          <m:ctrlPr>
                            <a:rPr lang="en-US" sz="3800" i="1" baseline="-25000">
                              <a:solidFill>
                                <a:srgbClr val="000000"/>
                              </a:solidFill>
                              <a:latin typeface="Cambria Math" panose="02040503050406030204" pitchFamily="18" charset="0"/>
                              <a:ea typeface="Times New Roman" panose="02020603050405020304" pitchFamily="18" charset="0"/>
                            </a:rPr>
                          </m:ctrlPr>
                        </m:sSubPr>
                        <m:e>
                          <m:r>
                            <a:rPr lang="en-US" sz="3800" i="1">
                              <a:solidFill>
                                <a:srgbClr val="000000"/>
                              </a:solidFill>
                              <a:latin typeface="Cambria Math" panose="02040503050406030204" pitchFamily="18" charset="0"/>
                              <a:ea typeface="Times New Roman" panose="02020603050405020304" pitchFamily="18" charset="0"/>
                            </a:rPr>
                            <m:t>𝑉</m:t>
                          </m:r>
                        </m:e>
                        <m:sub>
                          <m:r>
                            <a:rPr lang="en-US" sz="3800" i="1" baseline="-25000">
                              <a:solidFill>
                                <a:srgbClr val="000000"/>
                              </a:solidFill>
                              <a:latin typeface="Cambria Math" panose="02040503050406030204" pitchFamily="18" charset="0"/>
                              <a:ea typeface="Times New Roman" panose="02020603050405020304" pitchFamily="18" charset="0"/>
                            </a:rPr>
                            <m:t>1</m:t>
                          </m:r>
                        </m:sub>
                      </m:sSub>
                      <m:r>
                        <a:rPr lang="en-US" sz="3800" i="1">
                          <a:solidFill>
                            <a:srgbClr val="000000"/>
                          </a:solidFill>
                          <a:latin typeface="Cambria Math" panose="02040503050406030204" pitchFamily="18" charset="0"/>
                          <a:ea typeface="Times New Roman" panose="02020603050405020304" pitchFamily="18" charset="0"/>
                        </a:rPr>
                        <m:t>= </m:t>
                      </m:r>
                      <m:sSup>
                        <m:sSupPr>
                          <m:ctrlPr>
                            <a:rPr lang="en-US" sz="3800" i="1">
                              <a:solidFill>
                                <a:srgbClr val="000000"/>
                              </a:solidFill>
                              <a:latin typeface="Cambria Math" panose="02040503050406030204" pitchFamily="18" charset="0"/>
                              <a:ea typeface="Times New Roman" panose="02020603050405020304" pitchFamily="18" charset="0"/>
                            </a:rPr>
                          </m:ctrlPr>
                        </m:sSupPr>
                        <m:e>
                          <m:r>
                            <a:rPr lang="en-US" sz="3800" i="1">
                              <a:solidFill>
                                <a:srgbClr val="000000"/>
                              </a:solidFill>
                              <a:latin typeface="Cambria Math" panose="02040503050406030204" pitchFamily="18" charset="0"/>
                              <a:ea typeface="Times New Roman" panose="02020603050405020304" pitchFamily="18" charset="0"/>
                            </a:rPr>
                            <m:t>30</m:t>
                          </m:r>
                        </m:e>
                        <m:sup>
                          <m:r>
                            <a:rPr lang="en-US" sz="3800" i="1">
                              <a:solidFill>
                                <a:srgbClr val="000000"/>
                              </a:solidFill>
                              <a:latin typeface="Cambria Math" panose="02040503050406030204" pitchFamily="18" charset="0"/>
                              <a:ea typeface="Times New Roman" panose="02020603050405020304" pitchFamily="18" charset="0"/>
                            </a:rPr>
                            <m:t>3</m:t>
                          </m:r>
                        </m:sup>
                      </m:sSup>
                      <m:r>
                        <a:rPr lang="en-US" sz="3800" i="1">
                          <a:solidFill>
                            <a:srgbClr val="000000"/>
                          </a:solidFill>
                          <a:latin typeface="Cambria Math" panose="02040503050406030204" pitchFamily="18" charset="0"/>
                          <a:ea typeface="Times New Roman" panose="02020603050405020304" pitchFamily="18" charset="0"/>
                        </a:rPr>
                        <m:t> = 27 000 (</m:t>
                      </m:r>
                      <m:r>
                        <a:rPr lang="en-US" sz="3800" i="1">
                          <a:solidFill>
                            <a:srgbClr val="000000"/>
                          </a:solidFill>
                          <a:latin typeface="Cambria Math" panose="02040503050406030204" pitchFamily="18" charset="0"/>
                          <a:ea typeface="Times New Roman" panose="02020603050405020304" pitchFamily="18" charset="0"/>
                        </a:rPr>
                        <m:t>𝑐</m:t>
                      </m:r>
                      <m:sSup>
                        <m:sSupPr>
                          <m:ctrlPr>
                            <a:rPr lang="en-US" sz="3800" i="1">
                              <a:solidFill>
                                <a:srgbClr val="000000"/>
                              </a:solidFill>
                              <a:latin typeface="Cambria Math" panose="02040503050406030204" pitchFamily="18" charset="0"/>
                              <a:ea typeface="Times New Roman" panose="02020603050405020304" pitchFamily="18" charset="0"/>
                            </a:rPr>
                          </m:ctrlPr>
                        </m:sSupPr>
                        <m:e>
                          <m:r>
                            <a:rPr lang="en-US" sz="3800" i="1">
                              <a:solidFill>
                                <a:srgbClr val="000000"/>
                              </a:solidFill>
                              <a:latin typeface="Cambria Math" panose="02040503050406030204" pitchFamily="18" charset="0"/>
                              <a:ea typeface="Times New Roman" panose="02020603050405020304" pitchFamily="18" charset="0"/>
                            </a:rPr>
                            <m:t>𝑚</m:t>
                          </m:r>
                        </m:e>
                        <m:sup>
                          <m:r>
                            <a:rPr lang="en-US" sz="3800" i="1">
                              <a:solidFill>
                                <a:srgbClr val="000000"/>
                              </a:solidFill>
                              <a:latin typeface="Cambria Math" panose="02040503050406030204" pitchFamily="18" charset="0"/>
                              <a:ea typeface="Times New Roman" panose="02020603050405020304" pitchFamily="18" charset="0"/>
                            </a:rPr>
                            <m:t>3</m:t>
                          </m:r>
                        </m:sup>
                      </m:sSup>
                      <m:r>
                        <a:rPr lang="en-US" sz="3800" i="1">
                          <a:solidFill>
                            <a:srgbClr val="000000"/>
                          </a:solidFill>
                          <a:latin typeface="Cambria Math" panose="02040503050406030204" pitchFamily="18" charset="0"/>
                          <a:ea typeface="Times New Roman" panose="02020603050405020304" pitchFamily="18" charset="0"/>
                        </a:rPr>
                        <m:t>).</m:t>
                      </m:r>
                    </m:oMath>
                  </m:oMathPara>
                </a14:m>
                <a:endParaRPr lang="en-US" sz="3800" dirty="0">
                  <a:latin typeface="Arial" panose="020B0604020202020204" pitchFamily="34" charset="0"/>
                  <a:ea typeface="Times New Roman" panose="02020603050405020304" pitchFamily="18" charset="0"/>
                  <a:cs typeface="Arial" panose="020B0604020202020204" pitchFamily="34" charset="0"/>
                </a:endParaRPr>
              </a:p>
              <a:p>
                <a:pPr marL="30480" marR="30480" algn="just">
                  <a:lnSpc>
                    <a:spcPct val="150000"/>
                  </a:lnSpc>
                  <a:spcBef>
                    <a:spcPts val="600"/>
                  </a:spcBef>
                  <a:spcAft>
                    <a:spcPts val="300"/>
                  </a:spcAft>
                </a:pP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Thể</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tích</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vật</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thể</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dạng</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hình</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chóp</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tứ</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giác</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đều</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3800" dirty="0">
                  <a:latin typeface="Arial" panose="020B0604020202020204" pitchFamily="34" charset="0"/>
                  <a:ea typeface="Times New Roman" panose="02020603050405020304" pitchFamily="18" charset="0"/>
                  <a:cs typeface="Arial" panose="020B0604020202020204" pitchFamily="34" charset="0"/>
                </a:endParaRPr>
              </a:p>
              <a:p>
                <a:pPr marL="30480" marR="30480" algn="just">
                  <a:lnSpc>
                    <a:spcPct val="150000"/>
                  </a:lnSpc>
                  <a:spcBef>
                    <a:spcPts val="600"/>
                  </a:spcBef>
                  <a:spcAft>
                    <a:spcPts val="300"/>
                  </a:spcAft>
                </a:pPr>
                <a14:m>
                  <m:oMathPara xmlns:m="http://schemas.openxmlformats.org/officeDocument/2006/math">
                    <m:oMathParaPr>
                      <m:jc m:val="centerGroup"/>
                    </m:oMathParaPr>
                    <m:oMath xmlns:m="http://schemas.openxmlformats.org/officeDocument/2006/math">
                      <m:sSub>
                        <m:sSubPr>
                          <m:ctrlPr>
                            <a:rPr lang="en-US" sz="3800" i="1">
                              <a:solidFill>
                                <a:srgbClr val="000000"/>
                              </a:solidFill>
                              <a:latin typeface="Cambria Math" panose="02040503050406030204" pitchFamily="18" charset="0"/>
                              <a:ea typeface="Times New Roman" panose="02020603050405020304" pitchFamily="18" charset="0"/>
                            </a:rPr>
                          </m:ctrlPr>
                        </m:sSubPr>
                        <m:e>
                          <m:r>
                            <a:rPr lang="en-US" sz="3800" i="1">
                              <a:solidFill>
                                <a:srgbClr val="000000"/>
                              </a:solidFill>
                              <a:latin typeface="Cambria Math" panose="02040503050406030204" pitchFamily="18" charset="0"/>
                              <a:ea typeface="Times New Roman" panose="02020603050405020304" pitchFamily="18" charset="0"/>
                            </a:rPr>
                            <m:t>𝑉</m:t>
                          </m:r>
                        </m:e>
                        <m:sub>
                          <m:r>
                            <a:rPr lang="en-US" sz="3800" i="1">
                              <a:solidFill>
                                <a:srgbClr val="000000"/>
                              </a:solidFill>
                              <a:latin typeface="Cambria Math" panose="02040503050406030204" pitchFamily="18" charset="0"/>
                              <a:ea typeface="Times New Roman" panose="02020603050405020304" pitchFamily="18" charset="0"/>
                            </a:rPr>
                            <m:t>2</m:t>
                          </m:r>
                        </m:sub>
                      </m:sSub>
                      <m:r>
                        <a:rPr lang="en-US" sz="3800" i="1">
                          <a:solidFill>
                            <a:srgbClr val="000000"/>
                          </a:solidFill>
                          <a:latin typeface="Cambria Math" panose="02040503050406030204" pitchFamily="18" charset="0"/>
                          <a:ea typeface="Times New Roman" panose="02020603050405020304" pitchFamily="18" charset="0"/>
                        </a:rPr>
                        <m:t>=</m:t>
                      </m:r>
                      <m:f>
                        <m:fPr>
                          <m:ctrlPr>
                            <a:rPr lang="en-US" sz="3800" i="1">
                              <a:solidFill>
                                <a:srgbClr val="000000"/>
                              </a:solidFill>
                              <a:latin typeface="Cambria Math" panose="02040503050406030204" pitchFamily="18" charset="0"/>
                              <a:ea typeface="Times New Roman" panose="02020603050405020304" pitchFamily="18" charset="0"/>
                            </a:rPr>
                          </m:ctrlPr>
                        </m:fPr>
                        <m:num>
                          <m:r>
                            <a:rPr lang="en-US" sz="3800" i="1">
                              <a:solidFill>
                                <a:srgbClr val="000000"/>
                              </a:solidFill>
                              <a:latin typeface="Cambria Math" panose="02040503050406030204" pitchFamily="18" charset="0"/>
                              <a:ea typeface="Times New Roman" panose="02020603050405020304" pitchFamily="18" charset="0"/>
                            </a:rPr>
                            <m:t>1</m:t>
                          </m:r>
                        </m:num>
                        <m:den>
                          <m:r>
                            <a:rPr lang="en-US" sz="3800" i="1">
                              <a:solidFill>
                                <a:srgbClr val="000000"/>
                              </a:solidFill>
                              <a:latin typeface="Cambria Math" panose="02040503050406030204" pitchFamily="18" charset="0"/>
                              <a:ea typeface="Times New Roman" panose="02020603050405020304" pitchFamily="18" charset="0"/>
                            </a:rPr>
                            <m:t>3</m:t>
                          </m:r>
                        </m:den>
                      </m:f>
                      <m:r>
                        <a:rPr lang="en-US" sz="3800" i="1">
                          <a:solidFill>
                            <a:srgbClr val="000000"/>
                          </a:solidFill>
                          <a:latin typeface="Cambria Math" panose="02040503050406030204" pitchFamily="18" charset="0"/>
                          <a:ea typeface="Times New Roman" panose="02020603050405020304" pitchFamily="18" charset="0"/>
                        </a:rPr>
                        <m:t>.</m:t>
                      </m:r>
                      <m:sSup>
                        <m:sSupPr>
                          <m:ctrlPr>
                            <a:rPr lang="en-US" sz="3800" i="1">
                              <a:solidFill>
                                <a:srgbClr val="000000"/>
                              </a:solidFill>
                              <a:latin typeface="Cambria Math" panose="02040503050406030204" pitchFamily="18" charset="0"/>
                              <a:ea typeface="Times New Roman" panose="02020603050405020304" pitchFamily="18" charset="0"/>
                            </a:rPr>
                          </m:ctrlPr>
                        </m:sSupPr>
                        <m:e>
                          <m:r>
                            <a:rPr lang="en-US" sz="3800" i="1">
                              <a:solidFill>
                                <a:srgbClr val="000000"/>
                              </a:solidFill>
                              <a:latin typeface="Cambria Math" panose="02040503050406030204" pitchFamily="18" charset="0"/>
                              <a:ea typeface="Times New Roman" panose="02020603050405020304" pitchFamily="18" charset="0"/>
                            </a:rPr>
                            <m:t>30</m:t>
                          </m:r>
                        </m:e>
                        <m:sup>
                          <m:r>
                            <a:rPr lang="en-US" sz="3800" i="1">
                              <a:solidFill>
                                <a:srgbClr val="000000"/>
                              </a:solidFill>
                              <a:latin typeface="Cambria Math" panose="02040503050406030204" pitchFamily="18" charset="0"/>
                              <a:ea typeface="Times New Roman" panose="02020603050405020304" pitchFamily="18" charset="0"/>
                            </a:rPr>
                            <m:t>2</m:t>
                          </m:r>
                        </m:sup>
                      </m:sSup>
                      <m:r>
                        <a:rPr lang="en-US" sz="3800" i="1">
                          <a:solidFill>
                            <a:srgbClr val="000000"/>
                          </a:solidFill>
                          <a:latin typeface="Cambria Math" panose="02040503050406030204" pitchFamily="18" charset="0"/>
                          <a:ea typeface="Times New Roman" panose="02020603050405020304" pitchFamily="18" charset="0"/>
                        </a:rPr>
                        <m:t>.30=9000 (</m:t>
                      </m:r>
                      <m:r>
                        <a:rPr lang="en-US" sz="3800" i="1">
                          <a:solidFill>
                            <a:srgbClr val="000000"/>
                          </a:solidFill>
                          <a:latin typeface="Cambria Math" panose="02040503050406030204" pitchFamily="18" charset="0"/>
                          <a:ea typeface="Times New Roman" panose="02020603050405020304" pitchFamily="18" charset="0"/>
                        </a:rPr>
                        <m:t>𝑐</m:t>
                      </m:r>
                      <m:sSup>
                        <m:sSupPr>
                          <m:ctrlPr>
                            <a:rPr lang="en-US" sz="3800" i="1">
                              <a:solidFill>
                                <a:srgbClr val="000000"/>
                              </a:solidFill>
                              <a:latin typeface="Cambria Math" panose="02040503050406030204" pitchFamily="18" charset="0"/>
                              <a:ea typeface="Times New Roman" panose="02020603050405020304" pitchFamily="18" charset="0"/>
                            </a:rPr>
                          </m:ctrlPr>
                        </m:sSupPr>
                        <m:e>
                          <m:r>
                            <a:rPr lang="en-US" sz="3800" i="1">
                              <a:solidFill>
                                <a:srgbClr val="000000"/>
                              </a:solidFill>
                              <a:latin typeface="Cambria Math" panose="02040503050406030204" pitchFamily="18" charset="0"/>
                              <a:ea typeface="Times New Roman" panose="02020603050405020304" pitchFamily="18" charset="0"/>
                            </a:rPr>
                            <m:t>𝑚</m:t>
                          </m:r>
                        </m:e>
                        <m:sup>
                          <m:r>
                            <a:rPr lang="en-US" sz="3800" i="1">
                              <a:solidFill>
                                <a:srgbClr val="000000"/>
                              </a:solidFill>
                              <a:latin typeface="Cambria Math" panose="02040503050406030204" pitchFamily="18" charset="0"/>
                              <a:ea typeface="Times New Roman" panose="02020603050405020304" pitchFamily="18" charset="0"/>
                            </a:rPr>
                            <m:t>3</m:t>
                          </m:r>
                        </m:sup>
                      </m:sSup>
                      <m:r>
                        <a:rPr lang="en-US" sz="3800" i="1">
                          <a:solidFill>
                            <a:srgbClr val="000000"/>
                          </a:solidFill>
                          <a:latin typeface="Cambria Math" panose="02040503050406030204" pitchFamily="18" charset="0"/>
                          <a:ea typeface="Times New Roman" panose="02020603050405020304" pitchFamily="18" charset="0"/>
                        </a:rPr>
                        <m:t>)</m:t>
                      </m:r>
                    </m:oMath>
                  </m:oMathPara>
                </a14:m>
                <a:endParaRPr lang="en-US" sz="3800" dirty="0">
                  <a:latin typeface="Arial" panose="020B0604020202020204" pitchFamily="34" charset="0"/>
                  <a:ea typeface="Times New Roman" panose="02020603050405020304" pitchFamily="18" charset="0"/>
                  <a:cs typeface="Arial" panose="020B0604020202020204" pitchFamily="34" charset="0"/>
                </a:endParaRPr>
              </a:p>
              <a:p>
                <a:pPr marL="30480" marR="30480" algn="just">
                  <a:lnSpc>
                    <a:spcPct val="150000"/>
                  </a:lnSpc>
                  <a:spcBef>
                    <a:spcPts val="600"/>
                  </a:spcBef>
                  <a:spcAft>
                    <a:spcPts val="300"/>
                  </a:spcAft>
                </a:pP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Thể</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tích</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phần</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khúc</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gỗ</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đã</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bị</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cắt</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bỏ</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3800" dirty="0">
                  <a:latin typeface="Arial" panose="020B0604020202020204" pitchFamily="34" charset="0"/>
                  <a:ea typeface="Times New Roman" panose="02020603050405020304" pitchFamily="18" charset="0"/>
                  <a:cs typeface="Arial" panose="020B0604020202020204" pitchFamily="34" charset="0"/>
                </a:endParaRPr>
              </a:p>
              <a:p>
                <a:pPr marL="30480" marR="30480" algn="just">
                  <a:lnSpc>
                    <a:spcPct val="150000"/>
                  </a:lnSpc>
                  <a:spcBef>
                    <a:spcPts val="600"/>
                  </a:spcBef>
                  <a:spcAft>
                    <a:spcPts val="300"/>
                  </a:spcAft>
                </a:pPr>
                <a14:m>
                  <m:oMathPara xmlns:m="http://schemas.openxmlformats.org/officeDocument/2006/math">
                    <m:oMathParaPr>
                      <m:jc m:val="centerGroup"/>
                    </m:oMathParaPr>
                    <m:oMath xmlns:m="http://schemas.openxmlformats.org/officeDocument/2006/math">
                      <m:r>
                        <a:rPr lang="en-US" sz="3800" i="1">
                          <a:solidFill>
                            <a:srgbClr val="000000"/>
                          </a:solidFill>
                          <a:latin typeface="Cambria Math" panose="02040503050406030204" pitchFamily="18" charset="0"/>
                          <a:ea typeface="Times New Roman" panose="02020603050405020304" pitchFamily="18" charset="0"/>
                        </a:rPr>
                        <m:t>𝑉</m:t>
                      </m:r>
                      <m:r>
                        <a:rPr lang="en-US" sz="3800" i="1">
                          <a:solidFill>
                            <a:srgbClr val="000000"/>
                          </a:solidFill>
                          <a:latin typeface="Cambria Math" panose="02040503050406030204" pitchFamily="18" charset="0"/>
                          <a:ea typeface="Times New Roman" panose="02020603050405020304" pitchFamily="18" charset="0"/>
                        </a:rPr>
                        <m:t> = </m:t>
                      </m:r>
                      <m:sSub>
                        <m:sSubPr>
                          <m:ctrlPr>
                            <a:rPr lang="en-US" sz="3800" i="1" baseline="-25000">
                              <a:solidFill>
                                <a:srgbClr val="000000"/>
                              </a:solidFill>
                              <a:latin typeface="Cambria Math" panose="02040503050406030204" pitchFamily="18" charset="0"/>
                              <a:ea typeface="Times New Roman" panose="02020603050405020304" pitchFamily="18" charset="0"/>
                            </a:rPr>
                          </m:ctrlPr>
                        </m:sSubPr>
                        <m:e>
                          <m:r>
                            <a:rPr lang="en-US" sz="3800" i="1">
                              <a:solidFill>
                                <a:srgbClr val="000000"/>
                              </a:solidFill>
                              <a:latin typeface="Cambria Math" panose="02040503050406030204" pitchFamily="18" charset="0"/>
                              <a:ea typeface="Times New Roman" panose="02020603050405020304" pitchFamily="18" charset="0"/>
                            </a:rPr>
                            <m:t>𝑉</m:t>
                          </m:r>
                        </m:e>
                        <m:sub>
                          <m:r>
                            <a:rPr lang="en-US" sz="3800" i="1" baseline="-25000">
                              <a:solidFill>
                                <a:srgbClr val="000000"/>
                              </a:solidFill>
                              <a:latin typeface="Cambria Math" panose="02040503050406030204" pitchFamily="18" charset="0"/>
                              <a:ea typeface="Times New Roman" panose="02020603050405020304" pitchFamily="18" charset="0"/>
                            </a:rPr>
                            <m:t>1</m:t>
                          </m:r>
                        </m:sub>
                      </m:sSub>
                      <m:r>
                        <a:rPr lang="en-US" sz="3800" i="1">
                          <a:solidFill>
                            <a:srgbClr val="000000"/>
                          </a:solidFill>
                          <a:latin typeface="Cambria Math" panose="02040503050406030204" pitchFamily="18" charset="0"/>
                          <a:ea typeface="Times New Roman" panose="02020603050405020304" pitchFamily="18" charset="0"/>
                        </a:rPr>
                        <m:t> – </m:t>
                      </m:r>
                      <m:sSub>
                        <m:sSubPr>
                          <m:ctrlPr>
                            <a:rPr lang="en-US" sz="3800" i="1" baseline="-25000">
                              <a:solidFill>
                                <a:srgbClr val="000000"/>
                              </a:solidFill>
                              <a:latin typeface="Cambria Math" panose="02040503050406030204" pitchFamily="18" charset="0"/>
                              <a:ea typeface="Times New Roman" panose="02020603050405020304" pitchFamily="18" charset="0"/>
                            </a:rPr>
                          </m:ctrlPr>
                        </m:sSubPr>
                        <m:e>
                          <m:r>
                            <a:rPr lang="en-US" sz="3800" i="1">
                              <a:solidFill>
                                <a:srgbClr val="000000"/>
                              </a:solidFill>
                              <a:latin typeface="Cambria Math" panose="02040503050406030204" pitchFamily="18" charset="0"/>
                              <a:ea typeface="Times New Roman" panose="02020603050405020304" pitchFamily="18" charset="0"/>
                            </a:rPr>
                            <m:t>𝑉</m:t>
                          </m:r>
                        </m:e>
                        <m:sub>
                          <m:r>
                            <a:rPr lang="en-US" sz="3800" i="1" baseline="-25000">
                              <a:solidFill>
                                <a:srgbClr val="000000"/>
                              </a:solidFill>
                              <a:latin typeface="Cambria Math" panose="02040503050406030204" pitchFamily="18" charset="0"/>
                              <a:ea typeface="Times New Roman" panose="02020603050405020304" pitchFamily="18" charset="0"/>
                            </a:rPr>
                            <m:t>2</m:t>
                          </m:r>
                        </m:sub>
                      </m:sSub>
                      <m:r>
                        <a:rPr lang="en-US" sz="3800" i="1">
                          <a:solidFill>
                            <a:srgbClr val="000000"/>
                          </a:solidFill>
                          <a:latin typeface="Cambria Math" panose="02040503050406030204" pitchFamily="18" charset="0"/>
                          <a:ea typeface="Times New Roman" panose="02020603050405020304" pitchFamily="18" charset="0"/>
                        </a:rPr>
                        <m:t> = 27 000 – 9 000 = 18 000 (</m:t>
                      </m:r>
                      <m:r>
                        <a:rPr lang="en-US" sz="3800" i="1">
                          <a:solidFill>
                            <a:srgbClr val="000000"/>
                          </a:solidFill>
                          <a:latin typeface="Cambria Math" panose="02040503050406030204" pitchFamily="18" charset="0"/>
                          <a:ea typeface="Times New Roman" panose="02020603050405020304" pitchFamily="18" charset="0"/>
                        </a:rPr>
                        <m:t>𝑐</m:t>
                      </m:r>
                      <m:sSup>
                        <m:sSupPr>
                          <m:ctrlPr>
                            <a:rPr lang="en-US" sz="3800" i="1" baseline="30000">
                              <a:solidFill>
                                <a:srgbClr val="000000"/>
                              </a:solidFill>
                              <a:latin typeface="Cambria Math" panose="02040503050406030204" pitchFamily="18" charset="0"/>
                              <a:ea typeface="Times New Roman" panose="02020603050405020304" pitchFamily="18" charset="0"/>
                            </a:rPr>
                          </m:ctrlPr>
                        </m:sSupPr>
                        <m:e>
                          <m:r>
                            <a:rPr lang="en-US" sz="3800" i="1">
                              <a:solidFill>
                                <a:srgbClr val="000000"/>
                              </a:solidFill>
                              <a:latin typeface="Cambria Math" panose="02040503050406030204" pitchFamily="18" charset="0"/>
                              <a:ea typeface="Times New Roman" panose="02020603050405020304" pitchFamily="18" charset="0"/>
                            </a:rPr>
                            <m:t>𝑚</m:t>
                          </m:r>
                        </m:e>
                        <m:sup>
                          <m:r>
                            <a:rPr lang="en-US" sz="3800" i="1" baseline="30000">
                              <a:solidFill>
                                <a:srgbClr val="000000"/>
                              </a:solidFill>
                              <a:latin typeface="Cambria Math" panose="02040503050406030204" pitchFamily="18" charset="0"/>
                              <a:ea typeface="Times New Roman" panose="02020603050405020304" pitchFamily="18" charset="0"/>
                            </a:rPr>
                            <m:t>3</m:t>
                          </m:r>
                        </m:sup>
                      </m:sSup>
                      <m:r>
                        <a:rPr lang="en-US" sz="3800" i="1">
                          <a:solidFill>
                            <a:srgbClr val="000000"/>
                          </a:solidFill>
                          <a:latin typeface="Cambria Math" panose="02040503050406030204" pitchFamily="18" charset="0"/>
                          <a:ea typeface="Times New Roman" panose="02020603050405020304" pitchFamily="18" charset="0"/>
                        </a:rPr>
                        <m:t>).</m:t>
                      </m:r>
                    </m:oMath>
                  </m:oMathPara>
                </a14:m>
                <a:endParaRPr lang="en-US" sz="3800" dirty="0">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9" name="TextBox 8">
                <a:extLst>
                  <a:ext uri="{FF2B5EF4-FFF2-40B4-BE49-F238E27FC236}">
                    <a16:creationId xmlns:a16="http://schemas.microsoft.com/office/drawing/2014/main" id="{F1953C73-F2D2-DEDE-238B-D5CDB8059B01}"/>
                  </a:ext>
                </a:extLst>
              </p:cNvPr>
              <p:cNvSpPr txBox="1">
                <a:spLocks noRot="1" noChangeAspect="1" noMove="1" noResize="1" noEditPoints="1" noAdjustHandles="1" noChangeArrowheads="1" noChangeShapeType="1" noTextEdit="1"/>
              </p:cNvSpPr>
              <p:nvPr/>
            </p:nvSpPr>
            <p:spPr>
              <a:xfrm>
                <a:off x="495299" y="2274474"/>
                <a:ext cx="12150579" cy="6510757"/>
              </a:xfrm>
              <a:prstGeom prst="rect">
                <a:avLst/>
              </a:prstGeom>
              <a:blipFill>
                <a:blip r:embed="rId8"/>
                <a:stretch>
                  <a:fillRect l="-1405"/>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FBBAAB1E-0A6E-85AB-ACE1-0F4F53AF6B86}"/>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12328907" y="3108930"/>
            <a:ext cx="4769251" cy="4903596"/>
          </a:xfrm>
          <a:prstGeom prst="rect">
            <a:avLst/>
          </a:prstGeom>
        </p:spPr>
      </p:pic>
    </p:spTree>
    <p:extLst>
      <p:ext uri="{BB962C8B-B14F-4D97-AF65-F5344CB8AC3E}">
        <p14:creationId xmlns:p14="http://schemas.microsoft.com/office/powerpoint/2010/main" val="74489185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500"/>
                                        <p:tgtEl>
                                          <p:spTgt spid="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barn(inVertical)">
                                      <p:cBhvr>
                                        <p:cTn id="20" dur="500"/>
                                        <p:tgtEl>
                                          <p:spTgt spid="9">
                                            <p:txEl>
                                              <p:pRg st="2" end="2"/>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Effect transition="in" filter="barn(inVertical)">
                                      <p:cBhvr>
                                        <p:cTn id="23" dur="500"/>
                                        <p:tgtEl>
                                          <p:spTgt spid="9">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9">
                                            <p:txEl>
                                              <p:pRg st="4" end="4"/>
                                            </p:txEl>
                                          </p:spTgt>
                                        </p:tgtEl>
                                        <p:attrNameLst>
                                          <p:attrName>style.visibility</p:attrName>
                                        </p:attrNameLst>
                                      </p:cBhvr>
                                      <p:to>
                                        <p:strVal val="visible"/>
                                      </p:to>
                                    </p:set>
                                    <p:animEffect transition="in" filter="wipe(down)">
                                      <p:cBhvr>
                                        <p:cTn id="28" dur="500"/>
                                        <p:tgtEl>
                                          <p:spTgt spid="9">
                                            <p:txEl>
                                              <p:pRg st="4" end="4"/>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9">
                                            <p:txEl>
                                              <p:pRg st="5" end="5"/>
                                            </p:txEl>
                                          </p:spTgt>
                                        </p:tgtEl>
                                        <p:attrNameLst>
                                          <p:attrName>style.visibility</p:attrName>
                                        </p:attrNameLst>
                                      </p:cBhvr>
                                      <p:to>
                                        <p:strVal val="visible"/>
                                      </p:to>
                                    </p:set>
                                    <p:animEffect transition="in" filter="wipe(down)">
                                      <p:cBhvr>
                                        <p:cTn id="31"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468408">
            <a:off x="16152364" y="373719"/>
            <a:ext cx="1646879" cy="1818843"/>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54507" flipV="1">
            <a:off x="-1478149" y="9176684"/>
            <a:ext cx="3274388" cy="2220630"/>
          </a:xfrm>
          <a:prstGeom prst="rect">
            <a:avLst/>
          </a:prstGeom>
        </p:spPr>
      </p:pic>
      <p:pic>
        <p:nvPicPr>
          <p:cNvPr id="16"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929837" y="7548340"/>
            <a:ext cx="1821179" cy="2301648"/>
          </a:xfrm>
          <a:prstGeom prst="rect">
            <a:avLst/>
          </a:prstGeom>
        </p:spPr>
      </p:pic>
      <p:sp>
        <p:nvSpPr>
          <p:cNvPr id="8" name="Rectangle 7"/>
          <p:cNvSpPr/>
          <p:nvPr/>
        </p:nvSpPr>
        <p:spPr>
          <a:xfrm>
            <a:off x="685800" y="2116186"/>
            <a:ext cx="6244017" cy="784830"/>
          </a:xfrm>
          <a:prstGeom prst="rect">
            <a:avLst/>
          </a:prstGeom>
        </p:spPr>
        <p:txBody>
          <a:bodyPr wrap="none">
            <a:spAutoFit/>
          </a:bodyPr>
          <a:lstStyle/>
          <a:p>
            <a:pPr lvl="0">
              <a:defRPr/>
            </a:pPr>
            <a:r>
              <a:rPr lang="fr-FR" sz="4500" b="1" dirty="0" err="1">
                <a:solidFill>
                  <a:srgbClr val="FFFF00"/>
                </a:solidFill>
                <a:latin typeface="Arial" panose="020B0604020202020204" pitchFamily="34" charset="0"/>
                <a:ea typeface="Calibri" panose="020F0502020204030204" pitchFamily="34" charset="0"/>
              </a:rPr>
              <a:t>Bài</a:t>
            </a:r>
            <a:r>
              <a:rPr lang="fr-FR" sz="4500" b="1" dirty="0">
                <a:solidFill>
                  <a:srgbClr val="FFFF00"/>
                </a:solidFill>
                <a:latin typeface="Arial" panose="020B0604020202020204" pitchFamily="34" charset="0"/>
                <a:ea typeface="Calibri" panose="020F0502020204030204" pitchFamily="34" charset="0"/>
              </a:rPr>
              <a:t> 6 (SGK – </a:t>
            </a:r>
            <a:r>
              <a:rPr lang="fr-FR" sz="4500" b="1" dirty="0" err="1">
                <a:solidFill>
                  <a:srgbClr val="FFFF00"/>
                </a:solidFill>
                <a:latin typeface="Arial" panose="020B0604020202020204" pitchFamily="34" charset="0"/>
                <a:ea typeface="Calibri" panose="020F0502020204030204" pitchFamily="34" charset="0"/>
              </a:rPr>
              <a:t>trang</a:t>
            </a:r>
            <a:r>
              <a:rPr lang="fr-FR" sz="4500" b="1" dirty="0">
                <a:solidFill>
                  <a:srgbClr val="FFFF00"/>
                </a:solidFill>
                <a:latin typeface="Arial" panose="020B0604020202020204" pitchFamily="34" charset="0"/>
                <a:ea typeface="Calibri" panose="020F0502020204030204" pitchFamily="34" charset="0"/>
              </a:rPr>
              <a:t> 89)</a:t>
            </a:r>
          </a:p>
        </p:txBody>
      </p:sp>
      <p:sp>
        <p:nvSpPr>
          <p:cNvPr id="11" name="Google Shape;2165;p36"/>
          <p:cNvSpPr txBox="1">
            <a:spLocks/>
          </p:cNvSpPr>
          <p:nvPr/>
        </p:nvSpPr>
        <p:spPr>
          <a:xfrm>
            <a:off x="6189938" y="479368"/>
            <a:ext cx="6138969" cy="1082732"/>
          </a:xfrm>
          <a:prstGeom prst="rect">
            <a:avLst/>
          </a:prstGeom>
          <a:solidFill>
            <a:srgbClr val="F3F3F3"/>
          </a:solidFill>
          <a:ln w="9525" cap="flat" cmpd="sng">
            <a:solidFill>
              <a:srgbClr val="B7B7B7"/>
            </a:solidFill>
            <a:prstDash val="solid"/>
            <a:round/>
            <a:headEnd type="none" w="sm" len="sm"/>
            <a:tailEnd type="none" w="sm" len="sm"/>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Merriweather"/>
              <a:buNone/>
              <a:defRPr sz="5600" b="0" i="0" u="none" strike="noStrike" cap="none">
                <a:solidFill>
                  <a:schemeClr val="dk1"/>
                </a:solidFill>
                <a:latin typeface="Merriweather"/>
                <a:ea typeface="Merriweather"/>
                <a:cs typeface="Merriweather"/>
                <a:sym typeface="Merriweather"/>
              </a:defRPr>
            </a:lvl1pPr>
            <a:lvl2pPr marR="0" lvl="1"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2pPr>
            <a:lvl3pPr marR="0" lvl="2"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3pPr>
            <a:lvl4pPr marR="0" lvl="3"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4pPr>
            <a:lvl5pPr marR="0" lvl="4"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5pPr>
            <a:lvl6pPr marR="0" lvl="5"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6pPr>
            <a:lvl7pPr marR="0" lvl="6"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7pPr>
            <a:lvl8pPr marR="0" lvl="7"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8pPr>
            <a:lvl9pPr marR="0" lvl="8"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9pPr>
          </a:lstStyle>
          <a:p>
            <a:pPr marL="0" marR="0" lvl="0" indent="0" algn="ctr" defTabSz="914400" rtl="0" eaLnBrk="1" fontAlgn="auto" latinLnBrk="0" hangingPunct="1">
              <a:lnSpc>
                <a:spcPct val="100000"/>
              </a:lnSpc>
              <a:spcBef>
                <a:spcPts val="0"/>
              </a:spcBef>
              <a:spcAft>
                <a:spcPts val="0"/>
              </a:spcAft>
              <a:buClr>
                <a:srgbClr val="434343"/>
              </a:buClr>
              <a:buSzPts val="2800"/>
              <a:buFont typeface="Merriweather"/>
              <a:buNone/>
              <a:tabLst/>
              <a:defRPr/>
            </a:pPr>
            <a:r>
              <a:rPr lang="en-US" sz="5500" b="1" kern="0" dirty="0">
                <a:solidFill>
                  <a:srgbClr val="C00000"/>
                </a:solidFill>
                <a:latin typeface="Arial"/>
              </a:rPr>
              <a:t>VẬN DỤNG</a:t>
            </a:r>
            <a:endParaRPr kumimoji="0" lang="en-US" sz="5500" b="1" i="0" u="none" strike="noStrike" kern="0" cap="none" spc="0" normalizeH="0" baseline="0" noProof="0" dirty="0">
              <a:ln>
                <a:noFill/>
              </a:ln>
              <a:solidFill>
                <a:srgbClr val="C00000"/>
              </a:solidFill>
              <a:effectLst/>
              <a:uLnTx/>
              <a:uFillTx/>
              <a:latin typeface="Arial"/>
              <a:sym typeface="Merriweather"/>
            </a:endParaRPr>
          </a:p>
        </p:txBody>
      </p:sp>
      <p:sp>
        <p:nvSpPr>
          <p:cNvPr id="4" name="TextBox 3">
            <a:extLst>
              <a:ext uri="{FF2B5EF4-FFF2-40B4-BE49-F238E27FC236}">
                <a16:creationId xmlns:a16="http://schemas.microsoft.com/office/drawing/2014/main" id="{ECCF7164-DB76-D78C-7623-91CFA3BE4DFA}"/>
              </a:ext>
            </a:extLst>
          </p:cNvPr>
          <p:cNvSpPr txBox="1"/>
          <p:nvPr/>
        </p:nvSpPr>
        <p:spPr>
          <a:xfrm>
            <a:off x="1248486" y="3103205"/>
            <a:ext cx="9288780" cy="6212983"/>
          </a:xfrm>
          <a:prstGeom prst="rect">
            <a:avLst/>
          </a:prstGeom>
          <a:noFill/>
        </p:spPr>
        <p:txBody>
          <a:bodyPr wrap="square">
            <a:spAutoFit/>
          </a:bodyPr>
          <a:lstStyle/>
          <a:p>
            <a:pPr>
              <a:lnSpc>
                <a:spcPct val="150000"/>
              </a:lnSpc>
            </a:pPr>
            <a:r>
              <a:rPr lang="vi-VN" sz="4500" b="0" i="0" dirty="0">
                <a:solidFill>
                  <a:schemeClr val="bg1"/>
                </a:solidFill>
                <a:effectLst/>
              </a:rPr>
              <a:t>Hình 23 mô tả một lều trại gồm hai phần: phần dưới có dạng hình lập phương với cạnh là 3 m; phần trên có dạng hình chóp tứ giác đều với chiều cao là 1,8 m. Tính thể tích của lều trại đó.</a:t>
            </a:r>
            <a:endParaRPr lang="en-US" sz="4500" dirty="0">
              <a:solidFill>
                <a:schemeClr val="bg1"/>
              </a:solidFill>
            </a:endParaRPr>
          </a:p>
        </p:txBody>
      </p:sp>
      <p:pic>
        <p:nvPicPr>
          <p:cNvPr id="7" name="Picture 6">
            <a:extLst>
              <a:ext uri="{FF2B5EF4-FFF2-40B4-BE49-F238E27FC236}">
                <a16:creationId xmlns:a16="http://schemas.microsoft.com/office/drawing/2014/main" id="{7AD4729C-1AAE-4151-E2CB-55B8D1BB9DE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046396" y="3067493"/>
            <a:ext cx="4983912" cy="5662151"/>
          </a:xfrm>
          <a:prstGeom prst="rect">
            <a:avLst/>
          </a:prstGeom>
        </p:spPr>
      </p:pic>
    </p:spTree>
    <p:extLst>
      <p:ext uri="{BB962C8B-B14F-4D97-AF65-F5344CB8AC3E}">
        <p14:creationId xmlns:p14="http://schemas.microsoft.com/office/powerpoint/2010/main" val="722279170"/>
      </p:ext>
    </p:extLst>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468408">
            <a:off x="16152364" y="373719"/>
            <a:ext cx="1646879" cy="1818843"/>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54507" flipV="1">
            <a:off x="-1478149" y="9176684"/>
            <a:ext cx="3274388" cy="2220630"/>
          </a:xfrm>
          <a:prstGeom prst="rect">
            <a:avLst/>
          </a:prstGeom>
        </p:spPr>
      </p:pic>
      <p:pic>
        <p:nvPicPr>
          <p:cNvPr id="16"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240000" y="7050585"/>
            <a:ext cx="2252409" cy="2846646"/>
          </a:xfrm>
          <a:prstGeom prst="rect">
            <a:avLst/>
          </a:prstGeom>
        </p:spPr>
      </p:pic>
      <p:sp>
        <p:nvSpPr>
          <p:cNvPr id="11" name="Google Shape;2165;p36"/>
          <p:cNvSpPr txBox="1">
            <a:spLocks/>
          </p:cNvSpPr>
          <p:nvPr/>
        </p:nvSpPr>
        <p:spPr>
          <a:xfrm>
            <a:off x="6189938" y="479368"/>
            <a:ext cx="6138969" cy="1082732"/>
          </a:xfrm>
          <a:prstGeom prst="rect">
            <a:avLst/>
          </a:prstGeom>
          <a:solidFill>
            <a:srgbClr val="F3F3F3"/>
          </a:solidFill>
          <a:ln w="9525" cap="flat" cmpd="sng">
            <a:solidFill>
              <a:srgbClr val="B7B7B7"/>
            </a:solidFill>
            <a:prstDash val="solid"/>
            <a:round/>
            <a:headEnd type="none" w="sm" len="sm"/>
            <a:tailEnd type="none" w="sm" len="sm"/>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Merriweather"/>
              <a:buNone/>
              <a:defRPr sz="5600" b="0" i="0" u="none" strike="noStrike" cap="none">
                <a:solidFill>
                  <a:schemeClr val="dk1"/>
                </a:solidFill>
                <a:latin typeface="Merriweather"/>
                <a:ea typeface="Merriweather"/>
                <a:cs typeface="Merriweather"/>
                <a:sym typeface="Merriweather"/>
              </a:defRPr>
            </a:lvl1pPr>
            <a:lvl2pPr marR="0" lvl="1"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2pPr>
            <a:lvl3pPr marR="0" lvl="2"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3pPr>
            <a:lvl4pPr marR="0" lvl="3"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4pPr>
            <a:lvl5pPr marR="0" lvl="4"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5pPr>
            <a:lvl6pPr marR="0" lvl="5"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6pPr>
            <a:lvl7pPr marR="0" lvl="6"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7pPr>
            <a:lvl8pPr marR="0" lvl="7"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8pPr>
            <a:lvl9pPr marR="0" lvl="8"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9pPr>
          </a:lstStyle>
          <a:p>
            <a:pPr marL="0" marR="0" lvl="0" indent="0" algn="ctr" defTabSz="914400" rtl="0" eaLnBrk="1" fontAlgn="auto" latinLnBrk="0" hangingPunct="1">
              <a:lnSpc>
                <a:spcPct val="100000"/>
              </a:lnSpc>
              <a:spcBef>
                <a:spcPts val="0"/>
              </a:spcBef>
              <a:spcAft>
                <a:spcPts val="0"/>
              </a:spcAft>
              <a:buClr>
                <a:srgbClr val="434343"/>
              </a:buClr>
              <a:buSzPts val="2800"/>
              <a:buFont typeface="Merriweather"/>
              <a:buNone/>
              <a:tabLst/>
              <a:defRPr/>
            </a:pPr>
            <a:r>
              <a:rPr lang="en-US" sz="5500" b="1" kern="0" dirty="0">
                <a:solidFill>
                  <a:srgbClr val="C00000"/>
                </a:solidFill>
                <a:latin typeface="Arial"/>
              </a:rPr>
              <a:t>VẬN DỤNG</a:t>
            </a:r>
            <a:endParaRPr kumimoji="0" lang="en-US" sz="5500" b="1" i="0" u="none" strike="noStrike" kern="0" cap="none" spc="0" normalizeH="0" baseline="0" noProof="0" dirty="0">
              <a:ln>
                <a:noFill/>
              </a:ln>
              <a:solidFill>
                <a:srgbClr val="C00000"/>
              </a:solidFill>
              <a:effectLst/>
              <a:uLnTx/>
              <a:uFillTx/>
              <a:latin typeface="Arial"/>
              <a:sym typeface="Merriweather"/>
            </a:endParaRPr>
          </a:p>
        </p:txBody>
      </p:sp>
      <p:sp>
        <p:nvSpPr>
          <p:cNvPr id="3" name="Oval Callout 9">
            <a:extLst>
              <a:ext uri="{FF2B5EF4-FFF2-40B4-BE49-F238E27FC236}">
                <a16:creationId xmlns:a16="http://schemas.microsoft.com/office/drawing/2014/main" id="{DF88D0D1-EEEF-5C79-B8AA-FA94727439BA}"/>
              </a:ext>
            </a:extLst>
          </p:cNvPr>
          <p:cNvSpPr/>
          <p:nvPr/>
        </p:nvSpPr>
        <p:spPr>
          <a:xfrm>
            <a:off x="14534267" y="2317476"/>
            <a:ext cx="1683043" cy="873988"/>
          </a:xfrm>
          <a:prstGeom prst="wedgeEllipseCallout">
            <a:avLst>
              <a:gd name="adj1" fmla="val -31699"/>
              <a:gd name="adj2" fmla="val 80809"/>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40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9D19C3AA-133E-3D4A-06BD-79BCC59A7C1E}"/>
                  </a:ext>
                </a:extLst>
              </p:cNvPr>
              <p:cNvSpPr txBox="1"/>
              <p:nvPr/>
            </p:nvSpPr>
            <p:spPr>
              <a:xfrm>
                <a:off x="1286223" y="3455102"/>
                <a:ext cx="15689580" cy="6189643"/>
              </a:xfrm>
              <a:prstGeom prst="rect">
                <a:avLst/>
              </a:prstGeom>
              <a:noFill/>
            </p:spPr>
            <p:txBody>
              <a:bodyPr wrap="square">
                <a:spAutoFit/>
              </a:bodyPr>
              <a:lstStyle/>
              <a:p>
                <a:pPr marL="30480" marR="30480" algn="ctr">
                  <a:lnSpc>
                    <a:spcPct val="150000"/>
                  </a:lnSpc>
                  <a:spcBef>
                    <a:spcPts val="600"/>
                  </a:spcBef>
                  <a:spcAft>
                    <a:spcPts val="300"/>
                  </a:spcAft>
                </a:pP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Thể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tích</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của</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phần</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dưới</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lều</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trại</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có</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dạng</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hình</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lập</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phương</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cạnh</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là</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3 m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là</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p>
              <a:p>
                <a:pPr marL="30480" marR="30480" algn="ctr">
                  <a:lnSpc>
                    <a:spcPct val="150000"/>
                  </a:lnSpc>
                  <a:spcBef>
                    <a:spcPts val="600"/>
                  </a:spcBef>
                  <a:spcAft>
                    <a:spcPts val="300"/>
                  </a:spcAft>
                </a:pPr>
                <a14:m>
                  <m:oMath xmlns:m="http://schemas.openxmlformats.org/officeDocument/2006/math">
                    <m:sSub>
                      <m:sSubPr>
                        <m:ctrlPr>
                          <a:rPr lang="en-US" sz="3800" i="1">
                            <a:solidFill>
                              <a:schemeClr val="bg1"/>
                            </a:solidFill>
                            <a:latin typeface="Cambria Math" panose="02040503050406030204" pitchFamily="18" charset="0"/>
                            <a:ea typeface="Times New Roman" panose="02020603050405020304" pitchFamily="18" charset="0"/>
                          </a:rPr>
                        </m:ctrlPr>
                      </m:sSubPr>
                      <m:e>
                        <m:r>
                          <a:rPr lang="en-US" sz="3800" i="1">
                            <a:solidFill>
                              <a:schemeClr val="bg1"/>
                            </a:solidFill>
                            <a:latin typeface="Cambria Math" panose="02040503050406030204" pitchFamily="18" charset="0"/>
                            <a:ea typeface="Times New Roman" panose="02020603050405020304" pitchFamily="18" charset="0"/>
                          </a:rPr>
                          <m:t>𝑉</m:t>
                        </m:r>
                      </m:e>
                      <m:sub>
                        <m:r>
                          <a:rPr lang="en-US" sz="3800" i="1">
                            <a:solidFill>
                              <a:schemeClr val="bg1"/>
                            </a:solidFill>
                            <a:latin typeface="Cambria Math" panose="02040503050406030204" pitchFamily="18" charset="0"/>
                            <a:ea typeface="Times New Roman" panose="02020603050405020304" pitchFamily="18" charset="0"/>
                          </a:rPr>
                          <m:t>1</m:t>
                        </m:r>
                      </m:sub>
                    </m:sSub>
                    <m:r>
                      <a:rPr lang="en-US" sz="3800" i="1">
                        <a:solidFill>
                          <a:schemeClr val="bg1"/>
                        </a:solidFill>
                        <a:latin typeface="Cambria Math" panose="02040503050406030204" pitchFamily="18" charset="0"/>
                        <a:ea typeface="Times New Roman" panose="02020603050405020304" pitchFamily="18" charset="0"/>
                      </a:rPr>
                      <m:t>=</m:t>
                    </m:r>
                    <m:sSup>
                      <m:sSupPr>
                        <m:ctrlPr>
                          <a:rPr lang="en-US" sz="3800" i="1">
                            <a:solidFill>
                              <a:schemeClr val="bg1"/>
                            </a:solidFill>
                            <a:latin typeface="Cambria Math" panose="02040503050406030204" pitchFamily="18" charset="0"/>
                            <a:ea typeface="Times New Roman" panose="02020603050405020304" pitchFamily="18" charset="0"/>
                          </a:rPr>
                        </m:ctrlPr>
                      </m:sSupPr>
                      <m:e>
                        <m:r>
                          <a:rPr lang="en-US" sz="3800" i="1">
                            <a:solidFill>
                              <a:schemeClr val="bg1"/>
                            </a:solidFill>
                            <a:latin typeface="Cambria Math" panose="02040503050406030204" pitchFamily="18" charset="0"/>
                            <a:ea typeface="Times New Roman" panose="02020603050405020304" pitchFamily="18" charset="0"/>
                          </a:rPr>
                          <m:t>3</m:t>
                        </m:r>
                      </m:e>
                      <m:sup>
                        <m:r>
                          <a:rPr lang="en-US" sz="3800" i="1">
                            <a:solidFill>
                              <a:schemeClr val="bg1"/>
                            </a:solidFill>
                            <a:latin typeface="Cambria Math" panose="02040503050406030204" pitchFamily="18" charset="0"/>
                            <a:ea typeface="Times New Roman" panose="02020603050405020304" pitchFamily="18" charset="0"/>
                          </a:rPr>
                          <m:t>3</m:t>
                        </m:r>
                      </m:sup>
                    </m:sSup>
                    <m:r>
                      <a:rPr lang="en-US" sz="3800" i="1">
                        <a:solidFill>
                          <a:schemeClr val="bg1"/>
                        </a:solidFill>
                        <a:latin typeface="Cambria Math" panose="02040503050406030204" pitchFamily="18" charset="0"/>
                        <a:ea typeface="Times New Roman" panose="02020603050405020304" pitchFamily="18" charset="0"/>
                      </a:rPr>
                      <m:t>=27  (</m:t>
                    </m:r>
                    <m:sSup>
                      <m:sSupPr>
                        <m:ctrlPr>
                          <a:rPr lang="en-US" sz="3800" i="1">
                            <a:solidFill>
                              <a:schemeClr val="bg1"/>
                            </a:solidFill>
                            <a:latin typeface="Cambria Math" panose="02040503050406030204" pitchFamily="18" charset="0"/>
                            <a:ea typeface="Times New Roman" panose="02020603050405020304" pitchFamily="18" charset="0"/>
                          </a:rPr>
                        </m:ctrlPr>
                      </m:sSupPr>
                      <m:e>
                        <m:r>
                          <a:rPr lang="en-US" sz="3800" i="1">
                            <a:solidFill>
                              <a:schemeClr val="bg1"/>
                            </a:solidFill>
                            <a:latin typeface="Cambria Math" panose="02040503050406030204" pitchFamily="18" charset="0"/>
                            <a:ea typeface="Times New Roman" panose="02020603050405020304" pitchFamily="18" charset="0"/>
                          </a:rPr>
                          <m:t>𝑚</m:t>
                        </m:r>
                      </m:e>
                      <m:sup>
                        <m:r>
                          <a:rPr lang="en-US" sz="3800" i="1">
                            <a:solidFill>
                              <a:schemeClr val="bg1"/>
                            </a:solidFill>
                            <a:latin typeface="Cambria Math" panose="02040503050406030204" pitchFamily="18" charset="0"/>
                            <a:ea typeface="Times New Roman" panose="02020603050405020304" pitchFamily="18" charset="0"/>
                          </a:rPr>
                          <m:t>3</m:t>
                        </m:r>
                      </m:sup>
                    </m:sSup>
                    <m:r>
                      <a:rPr lang="en-US" sz="3800" i="1">
                        <a:solidFill>
                          <a:schemeClr val="bg1"/>
                        </a:solidFill>
                        <a:latin typeface="Cambria Math" panose="02040503050406030204" pitchFamily="18" charset="0"/>
                        <a:ea typeface="Times New Roman" panose="02020603050405020304" pitchFamily="18" charset="0"/>
                      </a:rPr>
                      <m:t>)</m:t>
                    </m:r>
                  </m:oMath>
                </a14:m>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p>
              <a:p>
                <a:pPr marL="30480" marR="30480" algn="ctr">
                  <a:lnSpc>
                    <a:spcPct val="150000"/>
                  </a:lnSpc>
                  <a:spcBef>
                    <a:spcPts val="600"/>
                  </a:spcBef>
                  <a:spcAft>
                    <a:spcPts val="300"/>
                  </a:spcAft>
                </a:pP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Thể</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tích</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của</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phần</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trên</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có</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dạng</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hình</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chóp</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tứ</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giác</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đều</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là</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p>
              <a:p>
                <a:pPr marL="30480" marR="30480" algn="ctr">
                  <a:lnSpc>
                    <a:spcPct val="150000"/>
                  </a:lnSpc>
                  <a:spcBef>
                    <a:spcPts val="600"/>
                  </a:spcBef>
                  <a:spcAft>
                    <a:spcPts val="300"/>
                  </a:spcAft>
                </a:pPr>
                <a14:m>
                  <m:oMath xmlns:m="http://schemas.openxmlformats.org/officeDocument/2006/math">
                    <m:sSub>
                      <m:sSubPr>
                        <m:ctrlPr>
                          <a:rPr lang="en-US" sz="3800" i="1">
                            <a:solidFill>
                              <a:schemeClr val="bg1"/>
                            </a:solidFill>
                            <a:latin typeface="Cambria Math" panose="02040503050406030204" pitchFamily="18" charset="0"/>
                            <a:ea typeface="Times New Roman" panose="02020603050405020304" pitchFamily="18" charset="0"/>
                          </a:rPr>
                        </m:ctrlPr>
                      </m:sSubPr>
                      <m:e>
                        <m:r>
                          <a:rPr lang="en-US" sz="3800" i="1">
                            <a:solidFill>
                              <a:schemeClr val="bg1"/>
                            </a:solidFill>
                            <a:latin typeface="Cambria Math" panose="02040503050406030204" pitchFamily="18" charset="0"/>
                            <a:ea typeface="Times New Roman" panose="02020603050405020304" pitchFamily="18" charset="0"/>
                          </a:rPr>
                          <m:t>𝑉</m:t>
                        </m:r>
                      </m:e>
                      <m:sub>
                        <m:r>
                          <a:rPr lang="en-US" sz="3800" i="1">
                            <a:solidFill>
                              <a:schemeClr val="bg1"/>
                            </a:solidFill>
                            <a:latin typeface="Cambria Math" panose="02040503050406030204" pitchFamily="18" charset="0"/>
                            <a:ea typeface="Times New Roman" panose="02020603050405020304" pitchFamily="18" charset="0"/>
                          </a:rPr>
                          <m:t>2</m:t>
                        </m:r>
                      </m:sub>
                    </m:sSub>
                    <m:r>
                      <a:rPr lang="en-US" sz="3800" i="1">
                        <a:solidFill>
                          <a:schemeClr val="bg1"/>
                        </a:solidFill>
                        <a:latin typeface="Cambria Math" panose="02040503050406030204" pitchFamily="18" charset="0"/>
                        <a:ea typeface="Times New Roman" panose="02020603050405020304" pitchFamily="18" charset="0"/>
                      </a:rPr>
                      <m:t>=</m:t>
                    </m:r>
                    <m:f>
                      <m:fPr>
                        <m:ctrlPr>
                          <a:rPr lang="en-US" sz="3800" i="1">
                            <a:solidFill>
                              <a:schemeClr val="bg1"/>
                            </a:solidFill>
                            <a:latin typeface="Cambria Math" panose="02040503050406030204" pitchFamily="18" charset="0"/>
                            <a:ea typeface="Times New Roman" panose="02020603050405020304" pitchFamily="18" charset="0"/>
                          </a:rPr>
                        </m:ctrlPr>
                      </m:fPr>
                      <m:num>
                        <m:r>
                          <a:rPr lang="en-US" sz="3800" i="1">
                            <a:solidFill>
                              <a:schemeClr val="bg1"/>
                            </a:solidFill>
                            <a:latin typeface="Cambria Math" panose="02040503050406030204" pitchFamily="18" charset="0"/>
                            <a:ea typeface="Times New Roman" panose="02020603050405020304" pitchFamily="18" charset="0"/>
                          </a:rPr>
                          <m:t>1</m:t>
                        </m:r>
                      </m:num>
                      <m:den>
                        <m:r>
                          <a:rPr lang="en-US" sz="3800" i="1">
                            <a:solidFill>
                              <a:schemeClr val="bg1"/>
                            </a:solidFill>
                            <a:latin typeface="Cambria Math" panose="02040503050406030204" pitchFamily="18" charset="0"/>
                            <a:ea typeface="Times New Roman" panose="02020603050405020304" pitchFamily="18" charset="0"/>
                          </a:rPr>
                          <m:t>3</m:t>
                        </m:r>
                      </m:den>
                    </m:f>
                    <m:r>
                      <a:rPr lang="en-US" sz="3800" i="1">
                        <a:solidFill>
                          <a:schemeClr val="bg1"/>
                        </a:solidFill>
                        <a:latin typeface="Cambria Math" panose="02040503050406030204" pitchFamily="18" charset="0"/>
                        <a:ea typeface="Times New Roman" panose="02020603050405020304" pitchFamily="18" charset="0"/>
                      </a:rPr>
                      <m:t>.</m:t>
                    </m:r>
                    <m:sSup>
                      <m:sSupPr>
                        <m:ctrlPr>
                          <a:rPr lang="en-US" sz="3800" i="1">
                            <a:solidFill>
                              <a:schemeClr val="bg1"/>
                            </a:solidFill>
                            <a:latin typeface="Cambria Math" panose="02040503050406030204" pitchFamily="18" charset="0"/>
                            <a:ea typeface="Times New Roman" panose="02020603050405020304" pitchFamily="18" charset="0"/>
                          </a:rPr>
                        </m:ctrlPr>
                      </m:sSupPr>
                      <m:e>
                        <m:r>
                          <a:rPr lang="en-US" sz="3800" i="1">
                            <a:solidFill>
                              <a:schemeClr val="bg1"/>
                            </a:solidFill>
                            <a:latin typeface="Cambria Math" panose="02040503050406030204" pitchFamily="18" charset="0"/>
                            <a:ea typeface="Times New Roman" panose="02020603050405020304" pitchFamily="18" charset="0"/>
                          </a:rPr>
                          <m:t>3</m:t>
                        </m:r>
                      </m:e>
                      <m:sup>
                        <m:r>
                          <a:rPr lang="en-US" sz="3800" i="1">
                            <a:solidFill>
                              <a:schemeClr val="bg1"/>
                            </a:solidFill>
                            <a:latin typeface="Cambria Math" panose="02040503050406030204" pitchFamily="18" charset="0"/>
                            <a:ea typeface="Times New Roman" panose="02020603050405020304" pitchFamily="18" charset="0"/>
                          </a:rPr>
                          <m:t>2</m:t>
                        </m:r>
                      </m:sup>
                    </m:sSup>
                    <m:r>
                      <a:rPr lang="en-US" sz="3800" i="1">
                        <a:solidFill>
                          <a:schemeClr val="bg1"/>
                        </a:solidFill>
                        <a:latin typeface="Cambria Math" panose="02040503050406030204" pitchFamily="18" charset="0"/>
                        <a:ea typeface="Times New Roman" panose="02020603050405020304" pitchFamily="18" charset="0"/>
                      </a:rPr>
                      <m:t>.1,8=5,4  (</m:t>
                    </m:r>
                    <m:sSup>
                      <m:sSupPr>
                        <m:ctrlPr>
                          <a:rPr lang="en-US" sz="3800" i="1">
                            <a:solidFill>
                              <a:schemeClr val="bg1"/>
                            </a:solidFill>
                            <a:latin typeface="Cambria Math" panose="02040503050406030204" pitchFamily="18" charset="0"/>
                            <a:ea typeface="Times New Roman" panose="02020603050405020304" pitchFamily="18" charset="0"/>
                          </a:rPr>
                        </m:ctrlPr>
                      </m:sSupPr>
                      <m:e>
                        <m:r>
                          <a:rPr lang="en-US" sz="3800" i="1">
                            <a:solidFill>
                              <a:schemeClr val="bg1"/>
                            </a:solidFill>
                            <a:latin typeface="Cambria Math" panose="02040503050406030204" pitchFamily="18" charset="0"/>
                            <a:ea typeface="Times New Roman" panose="02020603050405020304" pitchFamily="18" charset="0"/>
                          </a:rPr>
                          <m:t>𝑚</m:t>
                        </m:r>
                      </m:e>
                      <m:sup>
                        <m:r>
                          <a:rPr lang="en-US" sz="3800" i="1">
                            <a:solidFill>
                              <a:schemeClr val="bg1"/>
                            </a:solidFill>
                            <a:latin typeface="Cambria Math" panose="02040503050406030204" pitchFamily="18" charset="0"/>
                            <a:ea typeface="Times New Roman" panose="02020603050405020304" pitchFamily="18" charset="0"/>
                          </a:rPr>
                          <m:t>3</m:t>
                        </m:r>
                      </m:sup>
                    </m:sSup>
                    <m:r>
                      <a:rPr lang="en-US" sz="3800" i="1">
                        <a:solidFill>
                          <a:schemeClr val="bg1"/>
                        </a:solidFill>
                        <a:latin typeface="Cambria Math" panose="02040503050406030204" pitchFamily="18" charset="0"/>
                        <a:ea typeface="Times New Roman" panose="02020603050405020304" pitchFamily="18" charset="0"/>
                      </a:rPr>
                      <m:t>)</m:t>
                    </m:r>
                  </m:oMath>
                </a14:m>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p>
              <a:p>
                <a:pPr marL="30480" marR="30480" algn="ctr">
                  <a:lnSpc>
                    <a:spcPct val="150000"/>
                  </a:lnSpc>
                  <a:spcBef>
                    <a:spcPts val="600"/>
                  </a:spcBef>
                  <a:spcAft>
                    <a:spcPts val="300"/>
                  </a:spcAft>
                </a:pP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Thể</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tích</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của</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lều</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trại</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đó</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chemeClr val="bg1"/>
                    </a:solidFill>
                    <a:latin typeface="Arial" panose="020B0604020202020204" pitchFamily="34" charset="0"/>
                    <a:ea typeface="Times New Roman" panose="02020603050405020304" pitchFamily="18" charset="0"/>
                    <a:cs typeface="Arial" panose="020B0604020202020204" pitchFamily="34" charset="0"/>
                  </a:rPr>
                  <a:t>là</a:t>
                </a:r>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p>
              <a:p>
                <a:pPr marL="30480" marR="30480" algn="ctr">
                  <a:lnSpc>
                    <a:spcPct val="150000"/>
                  </a:lnSpc>
                  <a:spcBef>
                    <a:spcPts val="600"/>
                  </a:spcBef>
                  <a:spcAft>
                    <a:spcPts val="300"/>
                  </a:spcAft>
                </a:pPr>
                <a14:m>
                  <m:oMath xmlns:m="http://schemas.openxmlformats.org/officeDocument/2006/math">
                    <m:r>
                      <a:rPr lang="en-US" sz="3800" i="1">
                        <a:solidFill>
                          <a:schemeClr val="bg1"/>
                        </a:solidFill>
                        <a:latin typeface="Cambria Math" panose="02040503050406030204" pitchFamily="18" charset="0"/>
                        <a:ea typeface="Times New Roman" panose="02020603050405020304" pitchFamily="18" charset="0"/>
                      </a:rPr>
                      <m:t>𝑉</m:t>
                    </m:r>
                    <m:r>
                      <a:rPr lang="en-US" sz="3800" i="1">
                        <a:solidFill>
                          <a:schemeClr val="bg1"/>
                        </a:solidFill>
                        <a:latin typeface="Cambria Math" panose="02040503050406030204" pitchFamily="18" charset="0"/>
                        <a:ea typeface="Times New Roman" panose="02020603050405020304" pitchFamily="18" charset="0"/>
                      </a:rPr>
                      <m:t>=</m:t>
                    </m:r>
                    <m:sSub>
                      <m:sSubPr>
                        <m:ctrlPr>
                          <a:rPr lang="en-US" sz="3800" i="1">
                            <a:solidFill>
                              <a:schemeClr val="bg1"/>
                            </a:solidFill>
                            <a:latin typeface="Cambria Math" panose="02040503050406030204" pitchFamily="18" charset="0"/>
                            <a:ea typeface="Times New Roman" panose="02020603050405020304" pitchFamily="18" charset="0"/>
                          </a:rPr>
                        </m:ctrlPr>
                      </m:sSubPr>
                      <m:e>
                        <m:r>
                          <a:rPr lang="en-US" sz="3800" i="1">
                            <a:solidFill>
                              <a:schemeClr val="bg1"/>
                            </a:solidFill>
                            <a:latin typeface="Cambria Math" panose="02040503050406030204" pitchFamily="18" charset="0"/>
                            <a:ea typeface="Times New Roman" panose="02020603050405020304" pitchFamily="18" charset="0"/>
                          </a:rPr>
                          <m:t>𝑉</m:t>
                        </m:r>
                      </m:e>
                      <m:sub>
                        <m:r>
                          <a:rPr lang="en-US" sz="3800" i="1">
                            <a:solidFill>
                              <a:schemeClr val="bg1"/>
                            </a:solidFill>
                            <a:latin typeface="Cambria Math" panose="02040503050406030204" pitchFamily="18" charset="0"/>
                            <a:ea typeface="Times New Roman" panose="02020603050405020304" pitchFamily="18" charset="0"/>
                          </a:rPr>
                          <m:t>1</m:t>
                        </m:r>
                      </m:sub>
                    </m:sSub>
                    <m:r>
                      <a:rPr lang="en-US" sz="3800" i="1">
                        <a:solidFill>
                          <a:schemeClr val="bg1"/>
                        </a:solidFill>
                        <a:latin typeface="Cambria Math" panose="02040503050406030204" pitchFamily="18" charset="0"/>
                        <a:ea typeface="Times New Roman" panose="02020603050405020304" pitchFamily="18" charset="0"/>
                      </a:rPr>
                      <m:t>+</m:t>
                    </m:r>
                    <m:sSub>
                      <m:sSubPr>
                        <m:ctrlPr>
                          <a:rPr lang="en-US" sz="3800" i="1">
                            <a:solidFill>
                              <a:schemeClr val="bg1"/>
                            </a:solidFill>
                            <a:latin typeface="Cambria Math" panose="02040503050406030204" pitchFamily="18" charset="0"/>
                            <a:ea typeface="Times New Roman" panose="02020603050405020304" pitchFamily="18" charset="0"/>
                          </a:rPr>
                        </m:ctrlPr>
                      </m:sSubPr>
                      <m:e>
                        <m:r>
                          <a:rPr lang="en-US" sz="3800" i="1">
                            <a:solidFill>
                              <a:schemeClr val="bg1"/>
                            </a:solidFill>
                            <a:latin typeface="Cambria Math" panose="02040503050406030204" pitchFamily="18" charset="0"/>
                            <a:ea typeface="Times New Roman" panose="02020603050405020304" pitchFamily="18" charset="0"/>
                          </a:rPr>
                          <m:t>𝑉</m:t>
                        </m:r>
                      </m:e>
                      <m:sub>
                        <m:r>
                          <a:rPr lang="en-US" sz="3800" i="1">
                            <a:solidFill>
                              <a:schemeClr val="bg1"/>
                            </a:solidFill>
                            <a:latin typeface="Cambria Math" panose="02040503050406030204" pitchFamily="18" charset="0"/>
                            <a:ea typeface="Times New Roman" panose="02020603050405020304" pitchFamily="18" charset="0"/>
                          </a:rPr>
                          <m:t>2</m:t>
                        </m:r>
                      </m:sub>
                    </m:sSub>
                    <m:r>
                      <a:rPr lang="en-US" sz="3800" i="1">
                        <a:solidFill>
                          <a:schemeClr val="bg1"/>
                        </a:solidFill>
                        <a:latin typeface="Cambria Math" panose="02040503050406030204" pitchFamily="18" charset="0"/>
                        <a:ea typeface="Times New Roman" panose="02020603050405020304" pitchFamily="18" charset="0"/>
                      </a:rPr>
                      <m:t>=27+5,4=32,4  (</m:t>
                    </m:r>
                    <m:sSup>
                      <m:sSupPr>
                        <m:ctrlPr>
                          <a:rPr lang="en-US" sz="3800" i="1">
                            <a:solidFill>
                              <a:schemeClr val="bg1"/>
                            </a:solidFill>
                            <a:latin typeface="Cambria Math" panose="02040503050406030204" pitchFamily="18" charset="0"/>
                            <a:ea typeface="Times New Roman" panose="02020603050405020304" pitchFamily="18" charset="0"/>
                          </a:rPr>
                        </m:ctrlPr>
                      </m:sSupPr>
                      <m:e>
                        <m:r>
                          <a:rPr lang="en-US" sz="3800" i="1">
                            <a:solidFill>
                              <a:schemeClr val="bg1"/>
                            </a:solidFill>
                            <a:latin typeface="Cambria Math" panose="02040503050406030204" pitchFamily="18" charset="0"/>
                            <a:ea typeface="Times New Roman" panose="02020603050405020304" pitchFamily="18" charset="0"/>
                          </a:rPr>
                          <m:t>𝑚</m:t>
                        </m:r>
                      </m:e>
                      <m:sup>
                        <m:r>
                          <a:rPr lang="en-US" sz="3800" i="1">
                            <a:solidFill>
                              <a:schemeClr val="bg1"/>
                            </a:solidFill>
                            <a:latin typeface="Cambria Math" panose="02040503050406030204" pitchFamily="18" charset="0"/>
                            <a:ea typeface="Times New Roman" panose="02020603050405020304" pitchFamily="18" charset="0"/>
                          </a:rPr>
                          <m:t>3</m:t>
                        </m:r>
                      </m:sup>
                    </m:sSup>
                    <m:r>
                      <a:rPr lang="en-US" sz="3800" i="1">
                        <a:solidFill>
                          <a:schemeClr val="bg1"/>
                        </a:solidFill>
                        <a:latin typeface="Cambria Math" panose="02040503050406030204" pitchFamily="18" charset="0"/>
                        <a:ea typeface="Times New Roman" panose="02020603050405020304" pitchFamily="18" charset="0"/>
                      </a:rPr>
                      <m:t>)</m:t>
                    </m:r>
                  </m:oMath>
                </a14:m>
                <a:r>
                  <a:rPr lang="en-US" sz="38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p>
            </p:txBody>
          </p:sp>
        </mc:Choice>
        <mc:Fallback>
          <p:sp>
            <p:nvSpPr>
              <p:cNvPr id="5" name="TextBox 4">
                <a:extLst>
                  <a:ext uri="{FF2B5EF4-FFF2-40B4-BE49-F238E27FC236}">
                    <a16:creationId xmlns:a16="http://schemas.microsoft.com/office/drawing/2014/main" id="{9D19C3AA-133E-3D4A-06BD-79BCC59A7C1E}"/>
                  </a:ext>
                </a:extLst>
              </p:cNvPr>
              <p:cNvSpPr txBox="1">
                <a:spLocks noRot="1" noChangeAspect="1" noMove="1" noResize="1" noEditPoints="1" noAdjustHandles="1" noChangeArrowheads="1" noChangeShapeType="1" noTextEdit="1"/>
              </p:cNvSpPr>
              <p:nvPr/>
            </p:nvSpPr>
            <p:spPr>
              <a:xfrm>
                <a:off x="1286223" y="3455102"/>
                <a:ext cx="15689580" cy="6189643"/>
              </a:xfrm>
              <a:prstGeom prst="rect">
                <a:avLst/>
              </a:prstGeom>
              <a:blipFill>
                <a:blip r:embed="rId8"/>
                <a:stretch>
                  <a:fillRect l="-971" r="-932"/>
                </a:stretch>
              </a:blipFill>
            </p:spPr>
            <p:txBody>
              <a:bodyPr/>
              <a:lstStyle/>
              <a:p>
                <a:r>
                  <a:rPr lang="en-US">
                    <a:noFill/>
                  </a:rPr>
                  <a:t> </a:t>
                </a:r>
              </a:p>
            </p:txBody>
          </p:sp>
        </mc:Fallback>
      </mc:AlternateContent>
      <p:sp>
        <p:nvSpPr>
          <p:cNvPr id="2" name="Rectangle 1">
            <a:extLst>
              <a:ext uri="{FF2B5EF4-FFF2-40B4-BE49-F238E27FC236}">
                <a16:creationId xmlns:a16="http://schemas.microsoft.com/office/drawing/2014/main" id="{439DC0F2-A828-76F8-B069-FA14AD59D005}"/>
              </a:ext>
            </a:extLst>
          </p:cNvPr>
          <p:cNvSpPr/>
          <p:nvPr/>
        </p:nvSpPr>
        <p:spPr>
          <a:xfrm>
            <a:off x="685800" y="2116186"/>
            <a:ext cx="6244017" cy="784830"/>
          </a:xfrm>
          <a:prstGeom prst="rect">
            <a:avLst/>
          </a:prstGeom>
        </p:spPr>
        <p:txBody>
          <a:bodyPr wrap="none">
            <a:spAutoFit/>
          </a:bodyPr>
          <a:lstStyle/>
          <a:p>
            <a:pPr lvl="0">
              <a:defRPr/>
            </a:pPr>
            <a:r>
              <a:rPr lang="fr-FR" sz="4500" b="1" dirty="0" err="1">
                <a:solidFill>
                  <a:srgbClr val="FFFF00"/>
                </a:solidFill>
                <a:latin typeface="Arial" panose="020B0604020202020204" pitchFamily="34" charset="0"/>
                <a:ea typeface="Calibri" panose="020F0502020204030204" pitchFamily="34" charset="0"/>
              </a:rPr>
              <a:t>Bài</a:t>
            </a:r>
            <a:r>
              <a:rPr lang="fr-FR" sz="4500" b="1" dirty="0">
                <a:solidFill>
                  <a:srgbClr val="FFFF00"/>
                </a:solidFill>
                <a:latin typeface="Arial" panose="020B0604020202020204" pitchFamily="34" charset="0"/>
                <a:ea typeface="Calibri" panose="020F0502020204030204" pitchFamily="34" charset="0"/>
              </a:rPr>
              <a:t> 6 (SGK – </a:t>
            </a:r>
            <a:r>
              <a:rPr lang="fr-FR" sz="4500" b="1" dirty="0" err="1">
                <a:solidFill>
                  <a:srgbClr val="FFFF00"/>
                </a:solidFill>
                <a:latin typeface="Arial" panose="020B0604020202020204" pitchFamily="34" charset="0"/>
                <a:ea typeface="Calibri" panose="020F0502020204030204" pitchFamily="34" charset="0"/>
              </a:rPr>
              <a:t>trang</a:t>
            </a:r>
            <a:r>
              <a:rPr lang="fr-FR" sz="4500" b="1" dirty="0">
                <a:solidFill>
                  <a:srgbClr val="FFFF00"/>
                </a:solidFill>
                <a:latin typeface="Arial" panose="020B0604020202020204" pitchFamily="34" charset="0"/>
                <a:ea typeface="Calibri" panose="020F0502020204030204" pitchFamily="34" charset="0"/>
              </a:rPr>
              <a:t> 89)</a:t>
            </a:r>
          </a:p>
        </p:txBody>
      </p:sp>
    </p:spTree>
    <p:extLst>
      <p:ext uri="{BB962C8B-B14F-4D97-AF65-F5344CB8AC3E}">
        <p14:creationId xmlns:p14="http://schemas.microsoft.com/office/powerpoint/2010/main" val="385300822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 calcmode="lin" valueType="num">
                                      <p:cBhvr additive="base">
                                        <p:cTn id="20"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 calcmode="lin" valueType="num">
                                      <p:cBhvr additive="base">
                                        <p:cTn id="24"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animEffect transition="in" filter="barn(inVertical)">
                                      <p:cBhvr>
                                        <p:cTn id="33"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969740" y="408845"/>
            <a:ext cx="1295400" cy="1166396"/>
          </a:xfrm>
          <a:prstGeom prst="rect">
            <a:avLst/>
          </a:prstGeom>
        </p:spPr>
      </p:pic>
      <p:sp>
        <p:nvSpPr>
          <p:cNvPr id="17" name="Rectangle 16"/>
          <p:cNvSpPr/>
          <p:nvPr/>
        </p:nvSpPr>
        <p:spPr>
          <a:xfrm>
            <a:off x="7287561" y="2482931"/>
            <a:ext cx="3712876" cy="73866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4200" b="1" noProof="0" dirty="0">
                <a:solidFill>
                  <a:srgbClr val="C0504D"/>
                </a:solidFill>
                <a:latin typeface="Arial" panose="020B0604020202020204" pitchFamily="34" charset="0"/>
                <a:ea typeface="Calibri" panose="020F0502020204030204" pitchFamily="34" charset="0"/>
              </a:rPr>
              <a:t>KIM TỰ THÁP</a:t>
            </a:r>
            <a:endParaRPr kumimoji="0" lang="en-US" sz="4200" b="0" i="0" u="none" strike="noStrike" kern="1200" cap="none" spc="0" normalizeH="0" baseline="0" noProof="0" dirty="0">
              <a:ln>
                <a:noFill/>
              </a:ln>
              <a:solidFill>
                <a:srgbClr val="C0504D"/>
              </a:solidFill>
              <a:effectLst/>
              <a:uLnTx/>
              <a:uFillTx/>
              <a:latin typeface="Calibri"/>
              <a:cs typeface="+mn-cs"/>
            </a:endParaRPr>
          </a:p>
        </p:txBody>
      </p:sp>
      <p:sp>
        <p:nvSpPr>
          <p:cNvPr id="20" name="Rectangle 19"/>
          <p:cNvSpPr/>
          <p:nvPr/>
        </p:nvSpPr>
        <p:spPr>
          <a:xfrm>
            <a:off x="559364" y="3785793"/>
            <a:ext cx="8051236" cy="4523674"/>
          </a:xfrm>
          <a:prstGeom prst="rect">
            <a:avLst/>
          </a:prstGeom>
        </p:spPr>
        <p:txBody>
          <a:bodyPr wrap="square">
            <a:spAutoFit/>
          </a:bodyPr>
          <a:lstStyle/>
          <a:p>
            <a:pPr marL="571500" lvl="0" indent="-571500">
              <a:lnSpc>
                <a:spcPct val="150000"/>
              </a:lnSpc>
              <a:spcAft>
                <a:spcPts val="1200"/>
              </a:spcAft>
              <a:buFontTx/>
              <a:buChar char="-"/>
            </a:pPr>
            <a:r>
              <a:rPr lang="pt-BR" sz="3800" noProof="0" dirty="0">
                <a:latin typeface="Arial (Body)"/>
              </a:rPr>
              <a:t>Kim tự tháp là các công trình cổ đại có dạng hình chóp tứ giác đều bằng đá ở Ai Cập (Hình 24). </a:t>
            </a:r>
          </a:p>
          <a:p>
            <a:pPr marL="571500" lvl="0" indent="-571500">
              <a:lnSpc>
                <a:spcPct val="150000"/>
              </a:lnSpc>
              <a:spcAft>
                <a:spcPts val="1200"/>
              </a:spcAft>
              <a:buFontTx/>
              <a:buChar char="-"/>
            </a:pPr>
            <a:r>
              <a:rPr lang="pt-BR" sz="3800" dirty="0">
                <a:solidFill>
                  <a:prstClr val="black"/>
                </a:solidFill>
                <a:latin typeface="Arial (Body)"/>
                <a:ea typeface="Calibri" panose="020F0502020204030204" pitchFamily="34" charset="0"/>
                <a:cs typeface="Times New Roman" panose="02020603050405020304" pitchFamily="18" charset="0"/>
              </a:rPr>
              <a:t>Đến nay có khoảng 138 kim tự tháp đã được khám phá ở Ai Cập.</a:t>
            </a:r>
            <a:endParaRPr kumimoji="0" lang="en-US" sz="3800" b="0" i="0" u="none" strike="noStrike" kern="1200" cap="none" spc="0" normalizeH="0" baseline="0" noProof="0" dirty="0">
              <a:ln>
                <a:noFill/>
              </a:ln>
              <a:solidFill>
                <a:prstClr val="black"/>
              </a:solidFill>
              <a:effectLst/>
              <a:uLnTx/>
              <a:uFillTx/>
              <a:latin typeface="Arial (Body)"/>
              <a:ea typeface="Calibri" panose="020F0502020204030204" pitchFamily="34" charset="0"/>
              <a:cs typeface="Times New Roman" panose="02020603050405020304" pitchFamily="18" charset="0"/>
            </a:endParaRPr>
          </a:p>
        </p:txBody>
      </p:sp>
      <p:pic>
        <p:nvPicPr>
          <p:cNvPr id="23"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71032" y="0"/>
            <a:ext cx="1330396" cy="1246729"/>
          </a:xfrm>
          <a:prstGeom prst="rect">
            <a:avLst/>
          </a:prstGeom>
        </p:spPr>
      </p:pic>
      <p:sp>
        <p:nvSpPr>
          <p:cNvPr id="2" name="Google Shape;2165;p36">
            <a:extLst>
              <a:ext uri="{FF2B5EF4-FFF2-40B4-BE49-F238E27FC236}">
                <a16:creationId xmlns:a16="http://schemas.microsoft.com/office/drawing/2014/main" id="{EF3716F5-B8FF-C85C-645D-DB17F3E96E8C}"/>
              </a:ext>
            </a:extLst>
          </p:cNvPr>
          <p:cNvSpPr txBox="1">
            <a:spLocks/>
          </p:cNvSpPr>
          <p:nvPr/>
        </p:nvSpPr>
        <p:spPr>
          <a:xfrm>
            <a:off x="4313607" y="607401"/>
            <a:ext cx="9660785" cy="1311332"/>
          </a:xfrm>
          <a:prstGeom prst="rect">
            <a:avLst/>
          </a:prstGeom>
          <a:ln>
            <a:headEnd type="none" w="sm" len="sm"/>
            <a:tailEnd type="none" w="sm" len="sm"/>
          </a:ln>
        </p:spPr>
        <p:style>
          <a:lnRef idx="3">
            <a:schemeClr val="lt1"/>
          </a:lnRef>
          <a:fillRef idx="1">
            <a:schemeClr val="accent3"/>
          </a:fillRef>
          <a:effectRef idx="1">
            <a:schemeClr val="accent3"/>
          </a:effectRef>
          <a:fontRef idx="minor">
            <a:schemeClr val="lt1"/>
          </a:fontRef>
        </p:style>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Merriweather"/>
              <a:buNone/>
              <a:defRPr sz="5600" b="0" i="0" u="none" strike="noStrike" cap="none">
                <a:solidFill>
                  <a:schemeClr val="dk1"/>
                </a:solidFill>
                <a:latin typeface="Merriweather"/>
                <a:ea typeface="Merriweather"/>
                <a:cs typeface="Merriweather"/>
                <a:sym typeface="Merriweather"/>
              </a:defRPr>
            </a:lvl1pPr>
            <a:lvl2pPr marR="0" lvl="1"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2pPr>
            <a:lvl3pPr marR="0" lvl="2"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3pPr>
            <a:lvl4pPr marR="0" lvl="3"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4pPr>
            <a:lvl5pPr marR="0" lvl="4"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5pPr>
            <a:lvl6pPr marR="0" lvl="5"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6pPr>
            <a:lvl7pPr marR="0" lvl="6"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7pPr>
            <a:lvl8pPr marR="0" lvl="7"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8pPr>
            <a:lvl9pPr marR="0" lvl="8"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9pPr>
          </a:lstStyle>
          <a:p>
            <a:pPr marL="0" marR="0" lvl="0" indent="0" algn="ctr" defTabSz="914400" rtl="0" eaLnBrk="1" fontAlgn="auto" latinLnBrk="0" hangingPunct="1">
              <a:lnSpc>
                <a:spcPct val="100000"/>
              </a:lnSpc>
              <a:spcBef>
                <a:spcPts val="0"/>
              </a:spcBef>
              <a:spcAft>
                <a:spcPts val="0"/>
              </a:spcAft>
              <a:buClr>
                <a:srgbClr val="434343"/>
              </a:buClr>
              <a:buSzPts val="2800"/>
              <a:buFont typeface="Merriweather"/>
              <a:buNone/>
              <a:tabLst/>
              <a:defRPr/>
            </a:pPr>
            <a:r>
              <a:rPr kumimoji="0" lang="en-US" sz="5500" b="1" i="0" u="none" strike="noStrike" kern="0" cap="none" spc="0" normalizeH="0" baseline="0" noProof="0" dirty="0">
                <a:ln>
                  <a:noFill/>
                </a:ln>
                <a:solidFill>
                  <a:schemeClr val="bg1"/>
                </a:solidFill>
                <a:effectLst/>
                <a:uLnTx/>
                <a:uFillTx/>
                <a:latin typeface="Arial"/>
                <a:sym typeface="Merriweather"/>
              </a:rPr>
              <a:t>CÓ THỂ EM CHƯA BIẾT</a:t>
            </a:r>
          </a:p>
        </p:txBody>
      </p:sp>
      <p:pic>
        <p:nvPicPr>
          <p:cNvPr id="7" name="Picture 6">
            <a:extLst>
              <a:ext uri="{FF2B5EF4-FFF2-40B4-BE49-F238E27FC236}">
                <a16:creationId xmlns:a16="http://schemas.microsoft.com/office/drawing/2014/main" id="{608C52E3-CB37-6CC7-3C77-1B072363D21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448800" y="3411392"/>
            <a:ext cx="6318236" cy="5480356"/>
          </a:xfrm>
          <a:prstGeom prst="rect">
            <a:avLst/>
          </a:prstGeom>
        </p:spPr>
      </p:pic>
      <p:pic>
        <p:nvPicPr>
          <p:cNvPr id="10" name="Picture 9"/>
          <p:cNvPicPr>
            <a:picLocks noChangeAspect="1"/>
          </p:cNvPicPr>
          <p:nvPr/>
        </p:nvPicPr>
        <p:blipFill>
          <a:blip r:embed="rId7"/>
          <a:stretch>
            <a:fillRect/>
          </a:stretch>
        </p:blipFill>
        <p:spPr>
          <a:xfrm>
            <a:off x="15492715" y="7220842"/>
            <a:ext cx="3161237" cy="3161237"/>
          </a:xfrm>
          <a:prstGeom prst="rect">
            <a:avLst/>
          </a:prstGeom>
        </p:spPr>
      </p:pic>
    </p:spTree>
    <p:extLst>
      <p:ext uri="{BB962C8B-B14F-4D97-AF65-F5344CB8AC3E}">
        <p14:creationId xmlns:p14="http://schemas.microsoft.com/office/powerpoint/2010/main" val="882956153"/>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689642" y="774377"/>
            <a:ext cx="1672557" cy="2006387"/>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449881" y="-793440"/>
            <a:ext cx="3426782" cy="3546476"/>
          </a:xfrm>
          <a:prstGeom prst="rect">
            <a:avLst/>
          </a:prstGeom>
        </p:spPr>
      </p:pic>
      <p:sp>
        <p:nvSpPr>
          <p:cNvPr id="14" name="Google Shape;7771;p33"/>
          <p:cNvSpPr txBox="1">
            <a:spLocks/>
          </p:cNvSpPr>
          <p:nvPr/>
        </p:nvSpPr>
        <p:spPr>
          <a:xfrm>
            <a:off x="4114800" y="1395770"/>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en-US" sz="7500" b="1" kern="0" dirty="0">
                <a:solidFill>
                  <a:srgbClr val="FFFF00"/>
                </a:solidFill>
                <a:latin typeface="Arial" panose="020B0604020202020204" pitchFamily="34" charset="0"/>
              </a:rPr>
              <a:t>HƯỚNG DẪN VỀ NHÀ</a:t>
            </a:r>
            <a:endParaRPr lang="vi-VN" sz="7500" b="1" kern="0" dirty="0">
              <a:solidFill>
                <a:srgbClr val="FFFF00"/>
              </a:solidFill>
              <a:latin typeface="Arial" panose="020B0604020202020204" pitchFamily="34" charset="0"/>
            </a:endParaRPr>
          </a:p>
        </p:txBody>
      </p:sp>
      <p:grpSp>
        <p:nvGrpSpPr>
          <p:cNvPr id="15" name="Group 14"/>
          <p:cNvGrpSpPr/>
          <p:nvPr/>
        </p:nvGrpSpPr>
        <p:grpSpPr>
          <a:xfrm>
            <a:off x="381000" y="3467100"/>
            <a:ext cx="5388995" cy="4001156"/>
            <a:chOff x="1066801" y="3771900"/>
            <a:chExt cx="5130550" cy="3699159"/>
          </a:xfrm>
        </p:grpSpPr>
        <p:grpSp>
          <p:nvGrpSpPr>
            <p:cNvPr id="16" name="Group 4"/>
            <p:cNvGrpSpPr/>
            <p:nvPr/>
          </p:nvGrpSpPr>
          <p:grpSpPr>
            <a:xfrm>
              <a:off x="1066801" y="3771900"/>
              <a:ext cx="5130550" cy="3699159"/>
              <a:chOff x="0" y="0"/>
              <a:chExt cx="6038063" cy="6076340"/>
            </a:xfrm>
          </p:grpSpPr>
          <p:sp>
            <p:nvSpPr>
              <p:cNvPr id="18"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9"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7" name="Rectangle 16"/>
            <p:cNvSpPr/>
            <p:nvPr/>
          </p:nvSpPr>
          <p:spPr>
            <a:xfrm>
              <a:off x="1223570" y="4554258"/>
              <a:ext cx="4796230" cy="1938992"/>
            </a:xfrm>
            <a:prstGeom prst="rect">
              <a:avLst/>
            </a:prstGeom>
          </p:spPr>
          <p:txBody>
            <a:bodyPr wrap="square">
              <a:spAutoFit/>
            </a:bodyPr>
            <a:lstStyle/>
            <a:p>
              <a:pPr algn="ctr">
                <a:lnSpc>
                  <a:spcPct val="150000"/>
                </a:lnSpc>
                <a:buClr>
                  <a:srgbClr val="000000"/>
                </a:buClr>
                <a:buFont typeface="Arial"/>
                <a:buNone/>
              </a:pPr>
              <a:r>
                <a:rPr lang="pt-BR" sz="4000" kern="0" dirty="0">
                  <a:latin typeface="Arial"/>
                  <a:ea typeface="Calibri" panose="020F0502020204030204" pitchFamily="34" charset="0"/>
                  <a:cs typeface="Times New Roman" panose="02020603050405020304" pitchFamily="18" charset="0"/>
                  <a:sym typeface="Arial"/>
                </a:rPr>
                <a:t>Ghi nhớ </a:t>
              </a:r>
            </a:p>
            <a:p>
              <a:pPr algn="ctr">
                <a:lnSpc>
                  <a:spcPct val="150000"/>
                </a:lnSpc>
                <a:buClr>
                  <a:srgbClr val="000000"/>
                </a:buClr>
                <a:buFont typeface="Arial"/>
                <a:buNone/>
              </a:pPr>
              <a:r>
                <a:rPr lang="pt-BR" sz="4000" kern="0" dirty="0">
                  <a:latin typeface="Arial"/>
                  <a:ea typeface="Calibri" panose="020F0502020204030204" pitchFamily="34" charset="0"/>
                  <a:cs typeface="Times New Roman" panose="02020603050405020304" pitchFamily="18" charset="0"/>
                  <a:sym typeface="Arial"/>
                </a:rPr>
                <a:t>kiến thức trong bài. </a:t>
              </a:r>
            </a:p>
          </p:txBody>
        </p:sp>
      </p:grpSp>
      <p:grpSp>
        <p:nvGrpSpPr>
          <p:cNvPr id="20" name="Group 19"/>
          <p:cNvGrpSpPr/>
          <p:nvPr/>
        </p:nvGrpSpPr>
        <p:grpSpPr>
          <a:xfrm>
            <a:off x="5943600" y="3467100"/>
            <a:ext cx="5636056" cy="4022172"/>
            <a:chOff x="6494020" y="3791229"/>
            <a:chExt cx="5130550" cy="3699159"/>
          </a:xfrm>
        </p:grpSpPr>
        <p:grpSp>
          <p:nvGrpSpPr>
            <p:cNvPr id="21" name="Group 4"/>
            <p:cNvGrpSpPr/>
            <p:nvPr/>
          </p:nvGrpSpPr>
          <p:grpSpPr>
            <a:xfrm>
              <a:off x="6494020" y="3791229"/>
              <a:ext cx="5130550" cy="3699159"/>
              <a:chOff x="0" y="0"/>
              <a:chExt cx="6038063" cy="6076340"/>
            </a:xfrm>
          </p:grpSpPr>
          <p:sp>
            <p:nvSpPr>
              <p:cNvPr id="23"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24"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22" name="Rectangle 21"/>
            <p:cNvSpPr/>
            <p:nvPr/>
          </p:nvSpPr>
          <p:spPr>
            <a:xfrm>
              <a:off x="6879189" y="4613977"/>
              <a:ext cx="4360209" cy="1938992"/>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dirty="0">
                  <a:latin typeface="Arial"/>
                  <a:ea typeface="Calibri" panose="020F0502020204030204" pitchFamily="34" charset="0"/>
                  <a:cs typeface="Times New Roman" panose="02020603050405020304" pitchFamily="18" charset="0"/>
                  <a:sym typeface="Arial"/>
                </a:rPr>
                <a:t>Hoàn thành các bài tập trong SBT. </a:t>
              </a:r>
            </a:p>
          </p:txBody>
        </p:sp>
      </p:grpSp>
      <p:grpSp>
        <p:nvGrpSpPr>
          <p:cNvPr id="25" name="Group 24"/>
          <p:cNvGrpSpPr/>
          <p:nvPr/>
        </p:nvGrpSpPr>
        <p:grpSpPr>
          <a:xfrm>
            <a:off x="11853824" y="3467100"/>
            <a:ext cx="5910526" cy="3980613"/>
            <a:chOff x="7876656" y="4765793"/>
            <a:chExt cx="5910526" cy="3980613"/>
          </a:xfrm>
        </p:grpSpPr>
        <p:sp>
          <p:nvSpPr>
            <p:cNvPr id="28" name="Freeform 5"/>
            <p:cNvSpPr/>
            <p:nvPr/>
          </p:nvSpPr>
          <p:spPr>
            <a:xfrm>
              <a:off x="7884276" y="4765793"/>
              <a:ext cx="5880890" cy="3980613"/>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27" name="Rectangle 26"/>
            <p:cNvSpPr/>
            <p:nvPr/>
          </p:nvSpPr>
          <p:spPr>
            <a:xfrm>
              <a:off x="7876656" y="5791519"/>
              <a:ext cx="5910526" cy="1738296"/>
            </a:xfrm>
            <a:prstGeom prst="rect">
              <a:avLst/>
            </a:prstGeom>
          </p:spPr>
          <p:txBody>
            <a:bodyPr wrap="square">
              <a:spAutoFit/>
            </a:bodyPr>
            <a:lstStyle/>
            <a:p>
              <a:pPr lvl="0" algn="ctr">
                <a:lnSpc>
                  <a:spcPct val="150000"/>
                </a:lnSpc>
                <a:buClr>
                  <a:srgbClr val="000000"/>
                </a:buClr>
              </a:pPr>
              <a:r>
                <a:rPr lang="vi-VN" sz="3800" kern="0" dirty="0">
                  <a:solidFill>
                    <a:prstClr val="black"/>
                  </a:solidFill>
                  <a:ea typeface="Calibri" panose="020F0502020204030204" pitchFamily="34" charset="0"/>
                  <a:cs typeface="Arial" panose="020B0604020202020204" pitchFamily="34" charset="0"/>
                  <a:sym typeface="Arial"/>
                </a:rPr>
                <a:t>Chuẩn bị </a:t>
              </a:r>
              <a:r>
                <a:rPr lang="en-US" sz="3800" kern="0" dirty="0" err="1">
                  <a:solidFill>
                    <a:prstClr val="black"/>
                  </a:solidFill>
                  <a:latin typeface="Arial (Body)"/>
                  <a:ea typeface="Calibri" panose="020F0502020204030204" pitchFamily="34" charset="0"/>
                  <a:cs typeface="Arial" panose="020B0604020202020204" pitchFamily="34" charset="0"/>
                  <a:sym typeface="Arial"/>
                </a:rPr>
                <a:t>trước</a:t>
              </a:r>
              <a:r>
                <a:rPr lang="en-US" sz="3800" kern="0" dirty="0">
                  <a:solidFill>
                    <a:prstClr val="black"/>
                  </a:solidFill>
                  <a:latin typeface="Arial (Body)"/>
                  <a:ea typeface="Calibri" panose="020F0502020204030204" pitchFamily="34" charset="0"/>
                  <a:cs typeface="Arial" panose="020B0604020202020204" pitchFamily="34" charset="0"/>
                  <a:sym typeface="Arial"/>
                </a:rPr>
                <a:t> </a:t>
              </a:r>
            </a:p>
            <a:p>
              <a:pPr lvl="0" algn="ctr">
                <a:lnSpc>
                  <a:spcPct val="150000"/>
                </a:lnSpc>
                <a:buClr>
                  <a:srgbClr val="000000"/>
                </a:buClr>
              </a:pPr>
              <a:r>
                <a:rPr lang="vi-VN" sz="3800" b="1" kern="0" dirty="0">
                  <a:solidFill>
                    <a:prstClr val="black"/>
                  </a:solidFill>
                  <a:latin typeface="Arial (Body)"/>
                  <a:ea typeface="Calibri" panose="020F0502020204030204" pitchFamily="34" charset="0"/>
                  <a:cs typeface="Arial" panose="020B0604020202020204" pitchFamily="34" charset="0"/>
                  <a:sym typeface="Arial"/>
                </a:rPr>
                <a:t>Bài </a:t>
              </a:r>
              <a:r>
                <a:rPr lang="en-US" sz="3800" b="1" kern="0" dirty="0">
                  <a:solidFill>
                    <a:prstClr val="black"/>
                  </a:solidFill>
                  <a:latin typeface="Arial (Body)"/>
                  <a:ea typeface="Calibri" panose="020F0502020204030204" pitchFamily="34" charset="0"/>
                  <a:cs typeface="Arial" panose="020B0604020202020204" pitchFamily="34" charset="0"/>
                  <a:sym typeface="Arial"/>
                </a:rPr>
                <a:t>1</a:t>
              </a:r>
              <a:r>
                <a:rPr lang="vi-VN" sz="3800" b="1" kern="0" dirty="0">
                  <a:solidFill>
                    <a:prstClr val="black"/>
                  </a:solidFill>
                  <a:latin typeface="Arial (Body)"/>
                  <a:ea typeface="Calibri" panose="020F0502020204030204" pitchFamily="34" charset="0"/>
                  <a:cs typeface="Arial" panose="020B0604020202020204" pitchFamily="34" charset="0"/>
                  <a:sym typeface="Arial"/>
                </a:rPr>
                <a:t>. </a:t>
              </a:r>
              <a:r>
                <a:rPr lang="en-US" sz="3800" b="1" kern="0" dirty="0" err="1">
                  <a:solidFill>
                    <a:prstClr val="black"/>
                  </a:solidFill>
                  <a:latin typeface="Arial (Body)"/>
                  <a:ea typeface="Calibri" panose="020F0502020204030204" pitchFamily="34" charset="0"/>
                  <a:cs typeface="Arial" panose="020B0604020202020204" pitchFamily="34" charset="0"/>
                  <a:sym typeface="Arial"/>
                </a:rPr>
                <a:t>Định</a:t>
              </a:r>
              <a:r>
                <a:rPr lang="en-US" sz="3800" b="1" kern="0" dirty="0">
                  <a:solidFill>
                    <a:prstClr val="black"/>
                  </a:solidFill>
                  <a:latin typeface="Arial (Body)"/>
                  <a:ea typeface="Calibri" panose="020F0502020204030204" pitchFamily="34" charset="0"/>
                  <a:cs typeface="Arial" panose="020B0604020202020204" pitchFamily="34" charset="0"/>
                  <a:sym typeface="Arial"/>
                </a:rPr>
                <a:t> </a:t>
              </a:r>
              <a:r>
                <a:rPr lang="en-US" sz="3800" b="1" kern="0" dirty="0" err="1">
                  <a:solidFill>
                    <a:prstClr val="black"/>
                  </a:solidFill>
                  <a:latin typeface="Arial (Body)"/>
                  <a:ea typeface="Calibri" panose="020F0502020204030204" pitchFamily="34" charset="0"/>
                  <a:cs typeface="Arial" panose="020B0604020202020204" pitchFamily="34" charset="0"/>
                  <a:sym typeface="Arial"/>
                </a:rPr>
                <a:t>lí</a:t>
              </a:r>
              <a:r>
                <a:rPr lang="en-US" sz="3800" b="1" kern="0" dirty="0">
                  <a:solidFill>
                    <a:prstClr val="black"/>
                  </a:solidFill>
                  <a:latin typeface="Arial (Body)"/>
                  <a:ea typeface="Calibri" panose="020F0502020204030204" pitchFamily="34" charset="0"/>
                  <a:cs typeface="Arial" panose="020B0604020202020204" pitchFamily="34" charset="0"/>
                  <a:sym typeface="Arial"/>
                </a:rPr>
                <a:t> </a:t>
              </a:r>
              <a:r>
                <a:rPr lang="en-US" sz="3800" b="1" kern="0" dirty="0" err="1">
                  <a:solidFill>
                    <a:prstClr val="black"/>
                  </a:solidFill>
                  <a:latin typeface="Arial (Body)"/>
                  <a:ea typeface="Calibri" panose="020F0502020204030204" pitchFamily="34" charset="0"/>
                  <a:cs typeface="Arial" panose="020B0604020202020204" pitchFamily="34" charset="0"/>
                  <a:sym typeface="Arial"/>
                </a:rPr>
                <a:t>Pythagore</a:t>
              </a:r>
              <a:endParaRPr lang="pt-BR" sz="3800" b="1" kern="0" dirty="0">
                <a:solidFill>
                  <a:prstClr val="black"/>
                </a:solidFill>
                <a:latin typeface="Arial (Body)"/>
                <a:ea typeface="Calibri" panose="020F0502020204030204" pitchFamily="34" charset="0"/>
                <a:cs typeface="Arial" panose="020B0604020202020204" pitchFamily="34" charset="0"/>
                <a:sym typeface="Arial"/>
              </a:endParaRPr>
            </a:p>
          </p:txBody>
        </p:sp>
      </p:grpSp>
      <p:pic>
        <p:nvPicPr>
          <p:cNvPr id="30"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52934" y="6667500"/>
            <a:ext cx="1632613" cy="3350511"/>
          </a:xfrm>
          <a:prstGeom prst="rect">
            <a:avLst/>
          </a:prstGeom>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randombar(horizont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pic>
        <p:nvPicPr>
          <p:cNvPr id="15"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4137564" y="7910353"/>
            <a:ext cx="2793068" cy="2376647"/>
          </a:xfrm>
          <a:prstGeom prst="rect">
            <a:avLst/>
          </a:prstGeom>
        </p:spPr>
      </p:pic>
      <p:sp>
        <p:nvSpPr>
          <p:cNvPr id="17" name="Rectangle 16"/>
          <p:cNvSpPr/>
          <p:nvPr/>
        </p:nvSpPr>
        <p:spPr>
          <a:xfrm>
            <a:off x="1729459" y="2045737"/>
            <a:ext cx="15573264" cy="1135247"/>
          </a:xfrm>
          <a:prstGeom prst="rect">
            <a:avLst/>
          </a:prstGeom>
        </p:spPr>
        <p:txBody>
          <a:bodyPr wrap="square">
            <a:spAutoFit/>
          </a:bodyPr>
          <a:lstStyle/>
          <a:p>
            <a:pPr lvl="0" algn="just" eaLnBrk="0" fontAlgn="base" hangingPunct="0">
              <a:lnSpc>
                <a:spcPct val="200000"/>
              </a:lnSpc>
              <a:spcBef>
                <a:spcPct val="0"/>
              </a:spcBef>
              <a:spcAft>
                <a:spcPct val="0"/>
              </a:spcAft>
            </a:pPr>
            <a:r>
              <a:rPr lang="en-US" altLang="en-US" sz="4000" b="1" dirty="0" err="1">
                <a:solidFill>
                  <a:srgbClr val="000000"/>
                </a:solidFill>
                <a:latin typeface="Arial" panose="020B0604020202020204" pitchFamily="34" charset="0"/>
                <a:cs typeface="Arial" panose="020B0604020202020204" pitchFamily="34" charset="0"/>
              </a:rPr>
              <a:t>Câu</a:t>
            </a:r>
            <a:r>
              <a:rPr lang="en-US" altLang="en-US" sz="4000" b="1" dirty="0">
                <a:solidFill>
                  <a:srgbClr val="000000"/>
                </a:solidFill>
                <a:latin typeface="Arial" panose="020B0604020202020204" pitchFamily="34" charset="0"/>
                <a:cs typeface="Arial" panose="020B0604020202020204" pitchFamily="34" charset="0"/>
              </a:rPr>
              <a:t> 1: </a:t>
            </a:r>
            <a:r>
              <a:rPr lang="nl-NL" sz="4000" dirty="0" err="1">
                <a:effectLst/>
                <a:latin typeface="Arial" panose="020B0604020202020204" pitchFamily="34" charset="0"/>
                <a:ea typeface="Calibri" panose="020F0502020204030204" pitchFamily="34" charset="0"/>
                <a:cs typeface="Arial" panose="020B0604020202020204" pitchFamily="34" charset="0"/>
              </a:rPr>
              <a:t>Trung</a:t>
            </a:r>
            <a:r>
              <a:rPr lang="nl-NL" sz="4000" dirty="0">
                <a:effectLst/>
                <a:latin typeface="Arial" panose="020B0604020202020204" pitchFamily="34" charset="0"/>
                <a:ea typeface="Calibri" panose="020F0502020204030204" pitchFamily="34" charset="0"/>
                <a:cs typeface="Arial" panose="020B0604020202020204" pitchFamily="34" charset="0"/>
              </a:rPr>
              <a:t> </a:t>
            </a:r>
            <a:r>
              <a:rPr lang="nl-NL" sz="4000" dirty="0" err="1">
                <a:effectLst/>
                <a:latin typeface="Arial" panose="020B0604020202020204" pitchFamily="34" charset="0"/>
                <a:ea typeface="Calibri" panose="020F0502020204030204" pitchFamily="34" charset="0"/>
                <a:cs typeface="Arial" panose="020B0604020202020204" pitchFamily="34" charset="0"/>
              </a:rPr>
              <a:t>đoạn</a:t>
            </a:r>
            <a:r>
              <a:rPr lang="nl-NL" sz="4000" dirty="0">
                <a:effectLst/>
                <a:latin typeface="Arial" panose="020B0604020202020204" pitchFamily="34" charset="0"/>
                <a:ea typeface="Calibri" panose="020F0502020204030204" pitchFamily="34" charset="0"/>
                <a:cs typeface="Arial" panose="020B0604020202020204" pitchFamily="34" charset="0"/>
              </a:rPr>
              <a:t> </a:t>
            </a:r>
            <a:r>
              <a:rPr lang="nl-NL" sz="4000" dirty="0" err="1">
                <a:effectLst/>
                <a:latin typeface="Arial" panose="020B0604020202020204" pitchFamily="34" charset="0"/>
                <a:ea typeface="Calibri" panose="020F0502020204030204" pitchFamily="34" charset="0"/>
                <a:cs typeface="Arial" panose="020B0604020202020204" pitchFamily="34" charset="0"/>
              </a:rPr>
              <a:t>của</a:t>
            </a:r>
            <a:r>
              <a:rPr lang="nl-NL" sz="4000" dirty="0">
                <a:effectLst/>
                <a:latin typeface="Arial" panose="020B0604020202020204" pitchFamily="34" charset="0"/>
                <a:ea typeface="Calibri" panose="020F0502020204030204" pitchFamily="34" charset="0"/>
                <a:cs typeface="Arial" panose="020B0604020202020204" pitchFamily="34" charset="0"/>
              </a:rPr>
              <a:t> </a:t>
            </a:r>
            <a:r>
              <a:rPr lang="nl-NL" sz="4000" dirty="0" err="1">
                <a:effectLst/>
                <a:latin typeface="Arial" panose="020B0604020202020204" pitchFamily="34" charset="0"/>
                <a:ea typeface="Calibri" panose="020F0502020204030204" pitchFamily="34" charset="0"/>
                <a:cs typeface="Arial" panose="020B0604020202020204" pitchFamily="34" charset="0"/>
              </a:rPr>
              <a:t>hình</a:t>
            </a:r>
            <a:r>
              <a:rPr lang="nl-NL" sz="4000" dirty="0">
                <a:effectLst/>
                <a:latin typeface="Arial" panose="020B0604020202020204" pitchFamily="34" charset="0"/>
                <a:ea typeface="Calibri" panose="020F0502020204030204" pitchFamily="34" charset="0"/>
                <a:cs typeface="Arial" panose="020B0604020202020204" pitchFamily="34" charset="0"/>
              </a:rPr>
              <a:t> </a:t>
            </a:r>
            <a:r>
              <a:rPr lang="nl-NL" sz="4000" dirty="0" err="1">
                <a:effectLst/>
                <a:latin typeface="Arial" panose="020B0604020202020204" pitchFamily="34" charset="0"/>
                <a:ea typeface="Calibri" panose="020F0502020204030204" pitchFamily="34" charset="0"/>
                <a:cs typeface="Arial" panose="020B0604020202020204" pitchFamily="34" charset="0"/>
              </a:rPr>
              <a:t>chóp</a:t>
            </a:r>
            <a:r>
              <a:rPr lang="nl-NL" sz="4000" dirty="0">
                <a:effectLst/>
                <a:latin typeface="Arial" panose="020B0604020202020204" pitchFamily="34" charset="0"/>
                <a:ea typeface="Calibri" panose="020F0502020204030204" pitchFamily="34" charset="0"/>
                <a:cs typeface="Arial" panose="020B0604020202020204" pitchFamily="34" charset="0"/>
              </a:rPr>
              <a:t> tam </a:t>
            </a:r>
            <a:r>
              <a:rPr lang="nl-NL" sz="4000" dirty="0" err="1">
                <a:effectLst/>
                <a:latin typeface="Arial" panose="020B0604020202020204" pitchFamily="34" charset="0"/>
                <a:ea typeface="Calibri" panose="020F0502020204030204" pitchFamily="34" charset="0"/>
                <a:cs typeface="Arial" panose="020B0604020202020204" pitchFamily="34" charset="0"/>
              </a:rPr>
              <a:t>giác</a:t>
            </a:r>
            <a:r>
              <a:rPr lang="nl-NL" sz="4000" dirty="0">
                <a:effectLst/>
                <a:latin typeface="Arial" panose="020B0604020202020204" pitchFamily="34" charset="0"/>
                <a:ea typeface="Calibri" panose="020F0502020204030204" pitchFamily="34" charset="0"/>
                <a:cs typeface="Arial" panose="020B0604020202020204" pitchFamily="34" charset="0"/>
              </a:rPr>
              <a:t> </a:t>
            </a:r>
            <a:r>
              <a:rPr lang="nl-NL" sz="4000" dirty="0" err="1">
                <a:effectLst/>
                <a:latin typeface="Arial" panose="020B0604020202020204" pitchFamily="34" charset="0"/>
                <a:ea typeface="Calibri" panose="020F0502020204030204" pitchFamily="34" charset="0"/>
                <a:cs typeface="Arial" panose="020B0604020202020204" pitchFamily="34" charset="0"/>
              </a:rPr>
              <a:t>đều</a:t>
            </a:r>
            <a:r>
              <a:rPr lang="nl-NL" sz="4000" dirty="0">
                <a:effectLst/>
                <a:latin typeface="Arial" panose="020B0604020202020204" pitchFamily="34" charset="0"/>
                <a:ea typeface="Calibri" panose="020F0502020204030204" pitchFamily="34" charset="0"/>
                <a:cs typeface="Arial" panose="020B0604020202020204" pitchFamily="34" charset="0"/>
              </a:rPr>
              <a:t> </a:t>
            </a:r>
            <a:r>
              <a:rPr lang="nl-NL" sz="4000" dirty="0" err="1">
                <a:effectLst/>
                <a:latin typeface="Arial" panose="020B0604020202020204" pitchFamily="34" charset="0"/>
                <a:ea typeface="Calibri" panose="020F0502020204030204" pitchFamily="34" charset="0"/>
                <a:cs typeface="Arial" panose="020B0604020202020204" pitchFamily="34" charset="0"/>
              </a:rPr>
              <a:t>trong</a:t>
            </a:r>
            <a:r>
              <a:rPr lang="nl-NL" sz="4000" dirty="0">
                <a:effectLst/>
                <a:latin typeface="Arial" panose="020B0604020202020204" pitchFamily="34" charset="0"/>
                <a:ea typeface="Calibri" panose="020F0502020204030204" pitchFamily="34" charset="0"/>
                <a:cs typeface="Arial" panose="020B0604020202020204" pitchFamily="34" charset="0"/>
              </a:rPr>
              <a:t> </a:t>
            </a:r>
            <a:r>
              <a:rPr lang="nl-NL" sz="4000" dirty="0" err="1">
                <a:effectLst/>
                <a:latin typeface="Arial" panose="020B0604020202020204" pitchFamily="34" charset="0"/>
                <a:ea typeface="Calibri" panose="020F0502020204030204" pitchFamily="34" charset="0"/>
                <a:cs typeface="Arial" panose="020B0604020202020204" pitchFamily="34" charset="0"/>
              </a:rPr>
              <a:t>hình</a:t>
            </a:r>
            <a:r>
              <a:rPr lang="nl-NL" sz="4000" dirty="0">
                <a:effectLst/>
                <a:latin typeface="Arial" panose="020B0604020202020204" pitchFamily="34" charset="0"/>
                <a:ea typeface="Calibri" panose="020F0502020204030204" pitchFamily="34" charset="0"/>
                <a:cs typeface="Arial" panose="020B0604020202020204" pitchFamily="34" charset="0"/>
              </a:rPr>
              <a:t> </a:t>
            </a:r>
            <a:r>
              <a:rPr lang="nl-NL" sz="4000" dirty="0" err="1">
                <a:effectLst/>
                <a:latin typeface="Arial" panose="020B0604020202020204" pitchFamily="34" charset="0"/>
                <a:ea typeface="Calibri" panose="020F0502020204030204" pitchFamily="34" charset="0"/>
                <a:cs typeface="Arial" panose="020B0604020202020204" pitchFamily="34" charset="0"/>
              </a:rPr>
              <a:t>vẽ</a:t>
            </a:r>
            <a:r>
              <a:rPr lang="nl-NL" sz="4000" dirty="0">
                <a:effectLst/>
                <a:latin typeface="Arial" panose="020B0604020202020204" pitchFamily="34" charset="0"/>
                <a:ea typeface="Calibri" panose="020F0502020204030204" pitchFamily="34" charset="0"/>
                <a:cs typeface="Arial" panose="020B0604020202020204" pitchFamily="34" charset="0"/>
              </a:rPr>
              <a:t> </a:t>
            </a:r>
            <a:r>
              <a:rPr lang="nl-NL" sz="4000" dirty="0" err="1">
                <a:effectLst/>
                <a:latin typeface="Arial" panose="020B0604020202020204" pitchFamily="34" charset="0"/>
                <a:ea typeface="Calibri" panose="020F0502020204030204" pitchFamily="34" charset="0"/>
                <a:cs typeface="Arial" panose="020B0604020202020204" pitchFamily="34" charset="0"/>
              </a:rPr>
              <a:t>là</a:t>
            </a:r>
            <a:endParaRPr lang="en-US" altLang="en-US" sz="4000" dirty="0">
              <a:solidFill>
                <a:prstClr val="black"/>
              </a:solidFill>
              <a:latin typeface="Arial" panose="020B0604020202020204" pitchFamily="34" charset="0"/>
              <a:cs typeface="Arial" panose="020B0604020202020204" pitchFamily="34" charset="0"/>
            </a:endParaRPr>
          </a:p>
        </p:txBody>
      </p:sp>
      <p:sp>
        <p:nvSpPr>
          <p:cNvPr id="18" name="Oval 17"/>
          <p:cNvSpPr/>
          <p:nvPr/>
        </p:nvSpPr>
        <p:spPr>
          <a:xfrm>
            <a:off x="1637534" y="7048500"/>
            <a:ext cx="990600"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0C4487C2-F879-72A3-03B0-A83C62DC8743}"/>
              </a:ext>
            </a:extLst>
          </p:cNvPr>
          <p:cNvSpPr/>
          <p:nvPr/>
        </p:nvSpPr>
        <p:spPr>
          <a:xfrm>
            <a:off x="2004302" y="3619500"/>
            <a:ext cx="3329698" cy="5685531"/>
          </a:xfrm>
          <a:prstGeom prst="rect">
            <a:avLst/>
          </a:prstGeom>
        </p:spPr>
        <p:txBody>
          <a:bodyPr wrap="square">
            <a:spAutoFit/>
          </a:bodyPr>
          <a:lstStyle/>
          <a:p>
            <a:pPr algn="just">
              <a:lnSpc>
                <a:spcPct val="250000"/>
              </a:lnSpc>
            </a:pPr>
            <a:r>
              <a:rPr lang="en-US" sz="3800" dirty="0">
                <a:solidFill>
                  <a:srgbClr val="000000"/>
                </a:solidFill>
                <a:latin typeface="Arial" panose="020B0604020202020204" pitchFamily="34" charset="0"/>
                <a:cs typeface="Arial" panose="020B0604020202020204" pitchFamily="34" charset="0"/>
              </a:rPr>
              <a:t>A. SB</a:t>
            </a:r>
          </a:p>
          <a:p>
            <a:pPr algn="just">
              <a:lnSpc>
                <a:spcPct val="250000"/>
              </a:lnSpc>
            </a:pPr>
            <a:r>
              <a:rPr lang="en-US" sz="3800" dirty="0">
                <a:solidFill>
                  <a:srgbClr val="000000"/>
                </a:solidFill>
                <a:latin typeface="Arial" panose="020B0604020202020204" pitchFamily="34" charset="0"/>
                <a:cs typeface="Arial" panose="020B0604020202020204" pitchFamily="34" charset="0"/>
              </a:rPr>
              <a:t>B. SH</a:t>
            </a:r>
          </a:p>
          <a:p>
            <a:pPr algn="just">
              <a:lnSpc>
                <a:spcPct val="250000"/>
              </a:lnSpc>
            </a:pPr>
            <a:r>
              <a:rPr lang="en-US" sz="3800" dirty="0">
                <a:solidFill>
                  <a:srgbClr val="000000"/>
                </a:solidFill>
                <a:latin typeface="Arial" panose="020B0604020202020204" pitchFamily="34" charset="0"/>
                <a:cs typeface="Arial" panose="020B0604020202020204" pitchFamily="34" charset="0"/>
              </a:rPr>
              <a:t>C. SI</a:t>
            </a:r>
          </a:p>
          <a:p>
            <a:pPr algn="just">
              <a:lnSpc>
                <a:spcPct val="250000"/>
              </a:lnSpc>
            </a:pPr>
            <a:r>
              <a:rPr lang="en-US" sz="3800" dirty="0">
                <a:solidFill>
                  <a:srgbClr val="000000"/>
                </a:solidFill>
                <a:latin typeface="Arial" panose="020B0604020202020204" pitchFamily="34" charset="0"/>
                <a:cs typeface="Arial" panose="020B0604020202020204" pitchFamily="34" charset="0"/>
              </a:rPr>
              <a:t>D. HI</a:t>
            </a:r>
          </a:p>
        </p:txBody>
      </p:sp>
      <p:pic>
        <p:nvPicPr>
          <p:cNvPr id="2" name="Hình ảnh 3" descr="Ảnh có chứa hàng, hình tam giác&#10;&#10;Mô tả được tạo tự động">
            <a:extLst>
              <a:ext uri="{FF2B5EF4-FFF2-40B4-BE49-F238E27FC236}">
                <a16:creationId xmlns:a16="http://schemas.microsoft.com/office/drawing/2014/main" id="{DB3DA281-A23A-7DED-BD9A-516E0F09554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16091" y="3341181"/>
            <a:ext cx="5851198" cy="5509638"/>
          </a:xfrm>
          <a:prstGeom prst="rect">
            <a:avLst/>
          </a:prstGeom>
          <a:noFill/>
          <a:ln>
            <a:noFill/>
          </a:ln>
        </p:spPr>
      </p:pic>
    </p:spTree>
    <p:extLst>
      <p:ext uri="{BB962C8B-B14F-4D97-AF65-F5344CB8AC3E}">
        <p14:creationId xmlns:p14="http://schemas.microsoft.com/office/powerpoint/2010/main" val="2584628649"/>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38130" y="1028700"/>
            <a:ext cx="14811740" cy="82296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343451" y="2314234"/>
            <a:ext cx="3601097" cy="779147"/>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54507" flipV="1">
            <a:off x="1038759" y="1506220"/>
            <a:ext cx="3274388" cy="2220630"/>
          </a:xfrm>
          <a:prstGeom prst="rect">
            <a:avLst/>
          </a:prstGeom>
        </p:spPr>
      </p:pic>
      <p:pic>
        <p:nvPicPr>
          <p:cNvPr id="10"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4478000" y="6515100"/>
            <a:ext cx="2725649" cy="3269668"/>
          </a:xfrm>
          <a:prstGeom prst="rect">
            <a:avLst/>
          </a:prstGeom>
        </p:spPr>
      </p:pic>
      <p:sp>
        <p:nvSpPr>
          <p:cNvPr id="11" name="Rectangle 10"/>
          <p:cNvSpPr/>
          <p:nvPr/>
        </p:nvSpPr>
        <p:spPr>
          <a:xfrm>
            <a:off x="3924299" y="3848100"/>
            <a:ext cx="10439400" cy="3368486"/>
          </a:xfrm>
          <a:prstGeom prst="rect">
            <a:avLst/>
          </a:prstGeom>
        </p:spPr>
        <p:txBody>
          <a:bodyPr wrap="square">
            <a:spAutoFit/>
          </a:bodyPr>
          <a:lstStyle/>
          <a:p>
            <a:pPr algn="ctr">
              <a:lnSpc>
                <a:spcPct val="150000"/>
              </a:lnSpc>
            </a:pPr>
            <a:r>
              <a:rPr lang="en-US" sz="7500" b="1" dirty="0">
                <a:ln w="0"/>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t>HẸN GẶP LẠI CÁC EM </a:t>
            </a:r>
            <a:br>
              <a:rPr lang="en-US" sz="7500" b="1" dirty="0">
                <a:ln w="0"/>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br>
            <a:r>
              <a:rPr lang="en-US" sz="7500" b="1" dirty="0">
                <a:ln w="0"/>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t>Ở TIẾT HỌC SAU!</a:t>
            </a:r>
            <a:endParaRPr lang="en-US" sz="7500" b="1" dirty="0">
              <a:ln w="0"/>
              <a:solidFill>
                <a:schemeClr val="bg1"/>
              </a:solidFill>
              <a:effectLst>
                <a:outerShdw blurRad="38100" dist="25400" dir="5400000" algn="ctr" rotWithShape="0">
                  <a:srgbClr val="6E747A">
                    <a:alpha val="43000"/>
                  </a:srgbClr>
                </a:outerShdw>
              </a:effectLst>
            </a:endParaRPr>
          </a:p>
        </p:txBody>
      </p:sp>
    </p:spTree>
  </p:cSld>
  <p:clrMapOvr>
    <a:masterClrMapping/>
  </p:clrMapOvr>
  <p:transition spd="med">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grpSp>
        <p:nvGrpSpPr>
          <p:cNvPr id="4" name="Group 4"/>
          <p:cNvGrpSpPr/>
          <p:nvPr/>
        </p:nvGrpSpPr>
        <p:grpSpPr>
          <a:xfrm>
            <a:off x="762000" y="1638300"/>
            <a:ext cx="16687800" cy="73152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pic>
        <p:nvPicPr>
          <p:cNvPr id="1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487400" y="6496204"/>
            <a:ext cx="3527304" cy="3001415"/>
          </a:xfrm>
          <a:prstGeom prst="rect">
            <a:avLst/>
          </a:prstGeom>
        </p:spPr>
      </p:pic>
      <p:sp>
        <p:nvSpPr>
          <p:cNvPr id="7" name="Rectangle 6"/>
          <p:cNvSpPr/>
          <p:nvPr/>
        </p:nvSpPr>
        <p:spPr>
          <a:xfrm>
            <a:off x="1573379" y="2019300"/>
            <a:ext cx="15441325" cy="985591"/>
          </a:xfrm>
          <a:prstGeom prst="rect">
            <a:avLst/>
          </a:prstGeom>
        </p:spPr>
        <p:txBody>
          <a:bodyPr wrap="square">
            <a:spAutoFit/>
          </a:bodyPr>
          <a:lstStyle/>
          <a:p>
            <a:pPr lvl="0" algn="just">
              <a:lnSpc>
                <a:spcPct val="150000"/>
              </a:lnSpc>
            </a:pPr>
            <a:r>
              <a:rPr lang="en-US" altLang="en-US" sz="4400" b="1" dirty="0" err="1">
                <a:solidFill>
                  <a:srgbClr val="000000"/>
                </a:solidFill>
                <a:latin typeface="Arial" panose="020B0604020202020204" pitchFamily="34" charset="0"/>
                <a:cs typeface="Arial" panose="020B0604020202020204" pitchFamily="34" charset="0"/>
              </a:rPr>
              <a:t>Câu</a:t>
            </a:r>
            <a:r>
              <a:rPr lang="en-US" altLang="en-US" sz="4400" b="1" dirty="0">
                <a:solidFill>
                  <a:srgbClr val="000000"/>
                </a:solidFill>
                <a:latin typeface="Arial" panose="020B0604020202020204" pitchFamily="34" charset="0"/>
                <a:cs typeface="Arial" panose="020B0604020202020204" pitchFamily="34" charset="0"/>
              </a:rPr>
              <a:t> 2: </a:t>
            </a:r>
            <a:r>
              <a:rPr lang="pt-BR" sz="4400" dirty="0">
                <a:effectLst/>
                <a:latin typeface="Arial" panose="020B0604020202020204" pitchFamily="34" charset="0"/>
                <a:ea typeface="Calibri" panose="020F0502020204030204" pitchFamily="34" charset="0"/>
                <a:cs typeface="Arial" panose="020B0604020202020204" pitchFamily="34" charset="0"/>
              </a:rPr>
              <a:t>Đáy của hình chóp tam giác đều là</a:t>
            </a:r>
            <a:endParaRPr lang="en-US" sz="4400" dirty="0">
              <a:solidFill>
                <a:srgbClr val="000000"/>
              </a:solidFill>
              <a:latin typeface="Arial" panose="020B0604020202020204" pitchFamily="34" charset="0"/>
              <a:cs typeface="Arial" panose="020B0604020202020204" pitchFamily="34" charset="0"/>
            </a:endParaRPr>
          </a:p>
        </p:txBody>
      </p:sp>
      <p:sp>
        <p:nvSpPr>
          <p:cNvPr id="18" name="Oval 17"/>
          <p:cNvSpPr/>
          <p:nvPr/>
        </p:nvSpPr>
        <p:spPr>
          <a:xfrm>
            <a:off x="1295400" y="4587183"/>
            <a:ext cx="990600"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AB7EC7EE-9E7E-ED66-F511-8FECBBB233DF}"/>
              </a:ext>
            </a:extLst>
          </p:cNvPr>
          <p:cNvSpPr/>
          <p:nvPr/>
        </p:nvSpPr>
        <p:spPr>
          <a:xfrm>
            <a:off x="1573379" y="3004891"/>
            <a:ext cx="12295021" cy="4825745"/>
          </a:xfrm>
          <a:prstGeom prst="rect">
            <a:avLst/>
          </a:prstGeom>
        </p:spPr>
        <p:txBody>
          <a:bodyPr wrap="square">
            <a:spAutoFit/>
          </a:bodyPr>
          <a:lstStyle/>
          <a:p>
            <a:pPr algn="just">
              <a:lnSpc>
                <a:spcPct val="200000"/>
              </a:lnSpc>
            </a:pPr>
            <a:r>
              <a:rPr lang="en-US" sz="4000" dirty="0">
                <a:solidFill>
                  <a:srgbClr val="000000"/>
                </a:solidFill>
                <a:latin typeface="Arial" panose="020B0604020202020204" pitchFamily="34" charset="0"/>
                <a:cs typeface="Arial" panose="020B0604020202020204" pitchFamily="34" charset="0"/>
              </a:rPr>
              <a:t>A. </a:t>
            </a:r>
            <a:r>
              <a:rPr lang="en-US" sz="4000" dirty="0" err="1">
                <a:solidFill>
                  <a:srgbClr val="000000"/>
                </a:solidFill>
                <a:latin typeface="Arial" panose="020B0604020202020204" pitchFamily="34" charset="0"/>
                <a:cs typeface="Arial" panose="020B0604020202020204" pitchFamily="34" charset="0"/>
              </a:rPr>
              <a:t>Hình</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vuông</a:t>
            </a:r>
            <a:r>
              <a:rPr lang="en-US" sz="4000" dirty="0">
                <a:solidFill>
                  <a:srgbClr val="000000"/>
                </a:solidFill>
                <a:latin typeface="Arial" panose="020B0604020202020204" pitchFamily="34" charset="0"/>
                <a:cs typeface="Arial" panose="020B0604020202020204" pitchFamily="34" charset="0"/>
              </a:rPr>
              <a:t>.</a:t>
            </a:r>
          </a:p>
          <a:p>
            <a:pPr algn="just">
              <a:lnSpc>
                <a:spcPct val="200000"/>
              </a:lnSpc>
            </a:pPr>
            <a:r>
              <a:rPr lang="en-US" sz="4000" dirty="0">
                <a:solidFill>
                  <a:srgbClr val="000000"/>
                </a:solidFill>
                <a:latin typeface="Arial" panose="020B0604020202020204" pitchFamily="34" charset="0"/>
                <a:cs typeface="Arial" panose="020B0604020202020204" pitchFamily="34" charset="0"/>
              </a:rPr>
              <a:t>B. Tam </a:t>
            </a:r>
            <a:r>
              <a:rPr lang="en-US" sz="4000" dirty="0" err="1">
                <a:solidFill>
                  <a:srgbClr val="000000"/>
                </a:solidFill>
                <a:latin typeface="Arial" panose="020B0604020202020204" pitchFamily="34" charset="0"/>
                <a:cs typeface="Arial" panose="020B0604020202020204" pitchFamily="34" charset="0"/>
              </a:rPr>
              <a:t>giác</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đều</a:t>
            </a:r>
            <a:r>
              <a:rPr lang="en-US" sz="4000" dirty="0">
                <a:solidFill>
                  <a:srgbClr val="000000"/>
                </a:solidFill>
                <a:latin typeface="Arial" panose="020B0604020202020204" pitchFamily="34" charset="0"/>
                <a:cs typeface="Arial" panose="020B0604020202020204" pitchFamily="34" charset="0"/>
              </a:rPr>
              <a:t>.</a:t>
            </a:r>
          </a:p>
          <a:p>
            <a:pPr algn="just">
              <a:lnSpc>
                <a:spcPct val="200000"/>
              </a:lnSpc>
            </a:pPr>
            <a:r>
              <a:rPr lang="en-US" sz="4000" dirty="0">
                <a:solidFill>
                  <a:srgbClr val="000000"/>
                </a:solidFill>
                <a:latin typeface="Arial" panose="020B0604020202020204" pitchFamily="34" charset="0"/>
                <a:cs typeface="Arial" panose="020B0604020202020204" pitchFamily="34" charset="0"/>
              </a:rPr>
              <a:t>C. Tam </a:t>
            </a:r>
            <a:r>
              <a:rPr lang="en-US" sz="4000" dirty="0" err="1">
                <a:solidFill>
                  <a:srgbClr val="000000"/>
                </a:solidFill>
                <a:latin typeface="Arial" panose="020B0604020202020204" pitchFamily="34" charset="0"/>
                <a:cs typeface="Arial" panose="020B0604020202020204" pitchFamily="34" charset="0"/>
              </a:rPr>
              <a:t>giác</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vuông</a:t>
            </a:r>
            <a:r>
              <a:rPr lang="en-US" sz="4000" dirty="0">
                <a:solidFill>
                  <a:srgbClr val="000000"/>
                </a:solidFill>
                <a:latin typeface="Arial" panose="020B0604020202020204" pitchFamily="34" charset="0"/>
                <a:cs typeface="Arial" panose="020B0604020202020204" pitchFamily="34" charset="0"/>
              </a:rPr>
              <a:t>.</a:t>
            </a:r>
          </a:p>
          <a:p>
            <a:pPr algn="just">
              <a:lnSpc>
                <a:spcPct val="200000"/>
              </a:lnSpc>
            </a:pPr>
            <a:r>
              <a:rPr lang="en-US" sz="4000" dirty="0">
                <a:solidFill>
                  <a:srgbClr val="000000"/>
                </a:solidFill>
                <a:latin typeface="Arial" panose="020B0604020202020204" pitchFamily="34" charset="0"/>
                <a:cs typeface="Arial" panose="020B0604020202020204" pitchFamily="34" charset="0"/>
              </a:rPr>
              <a:t>D. Tam </a:t>
            </a:r>
            <a:r>
              <a:rPr lang="en-US" sz="4000" dirty="0" err="1">
                <a:solidFill>
                  <a:srgbClr val="000000"/>
                </a:solidFill>
                <a:latin typeface="Arial" panose="020B0604020202020204" pitchFamily="34" charset="0"/>
                <a:cs typeface="Arial" panose="020B0604020202020204" pitchFamily="34" charset="0"/>
              </a:rPr>
              <a:t>giác</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tù</a:t>
            </a:r>
            <a:r>
              <a:rPr lang="en-US" sz="4000" dirty="0">
                <a:solidFill>
                  <a:srgbClr val="00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28400872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pic>
        <p:nvPicPr>
          <p:cNvPr id="15"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392400" y="8231100"/>
            <a:ext cx="2674805" cy="2276016"/>
          </a:xfrm>
          <a:prstGeom prst="rect">
            <a:avLst/>
          </a:prstGeom>
        </p:spPr>
      </p:pic>
      <mc:AlternateContent xmlns:mc="http://schemas.openxmlformats.org/markup-compatibility/2006">
        <mc:Choice xmlns:a14="http://schemas.microsoft.com/office/drawing/2010/main" Requires="a14">
          <p:sp>
            <p:nvSpPr>
              <p:cNvPr id="17" name="Rectangle 16"/>
              <p:cNvSpPr/>
              <p:nvPr/>
            </p:nvSpPr>
            <p:spPr>
              <a:xfrm>
                <a:off x="1905000" y="2069813"/>
                <a:ext cx="14478000" cy="1840312"/>
              </a:xfrm>
              <a:prstGeom prst="rect">
                <a:avLst/>
              </a:prstGeom>
            </p:spPr>
            <p:txBody>
              <a:bodyPr wrap="square">
                <a:spAutoFit/>
              </a:bodyPr>
              <a:lstStyle/>
              <a:p>
                <a:pPr algn="just">
                  <a:lnSpc>
                    <a:spcPct val="150000"/>
                  </a:lnSpc>
                  <a:spcBef>
                    <a:spcPts val="600"/>
                  </a:spcBef>
                  <a:spcAft>
                    <a:spcPts val="300"/>
                  </a:spcAft>
                </a:pPr>
                <a:r>
                  <a:rPr lang="en-US" altLang="en-US" sz="4000" b="1" dirty="0" err="1">
                    <a:solidFill>
                      <a:srgbClr val="000000"/>
                    </a:solidFill>
                    <a:latin typeface="Arial" panose="020B0604020202020204" pitchFamily="34" charset="0"/>
                    <a:cs typeface="Arial" panose="020B0604020202020204" pitchFamily="34" charset="0"/>
                  </a:rPr>
                  <a:t>Câu</a:t>
                </a:r>
                <a:r>
                  <a:rPr lang="en-US" altLang="en-US" sz="4000" b="1" dirty="0">
                    <a:solidFill>
                      <a:srgbClr val="000000"/>
                    </a:solidFill>
                    <a:latin typeface="Arial" panose="020B0604020202020204" pitchFamily="34" charset="0"/>
                    <a:cs typeface="Arial" panose="020B0604020202020204" pitchFamily="34" charset="0"/>
                  </a:rPr>
                  <a:t> 3: </a:t>
                </a:r>
                <a:r>
                  <a:rPr lang="pt-BR" sz="4000" kern="100" dirty="0">
                    <a:effectLst/>
                    <a:latin typeface="Arial" panose="020B0604020202020204" pitchFamily="34" charset="0"/>
                    <a:ea typeface="Calibri" panose="020F0502020204030204" pitchFamily="34" charset="0"/>
                    <a:cs typeface="Arial" panose="020B0604020202020204" pitchFamily="34" charset="0"/>
                  </a:rPr>
                  <a:t>Hình chóp tứ giác đều có diện tích đáy </a:t>
                </a:r>
                <a14:m>
                  <m:oMath xmlns:m="http://schemas.openxmlformats.org/officeDocument/2006/math">
                    <m:r>
                      <a:rPr lang="pt-BR" sz="4000" i="1" kern="100">
                        <a:effectLst/>
                        <a:latin typeface="Cambria Math" panose="02040503050406030204" pitchFamily="18" charset="0"/>
                        <a:ea typeface="Calibri" panose="020F0502020204030204" pitchFamily="34" charset="0"/>
                        <a:cs typeface="Times New Roman" panose="02020603050405020304" pitchFamily="18" charset="0"/>
                      </a:rPr>
                      <m:t>30 </m:t>
                    </m:r>
                    <m:sSup>
                      <m:sSup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4000" i="1" kern="100">
                            <a:effectLst/>
                            <a:latin typeface="Cambria Math" panose="02040503050406030204" pitchFamily="18" charset="0"/>
                            <a:ea typeface="Calibri" panose="020F0502020204030204" pitchFamily="34" charset="0"/>
                            <a:cs typeface="Times New Roman" panose="02020603050405020304" pitchFamily="18" charset="0"/>
                          </a:rPr>
                          <m:t>𝑚</m:t>
                        </m:r>
                      </m:e>
                      <m:sup>
                        <m:r>
                          <a:rPr lang="pt-BR" sz="4000" i="1" kern="100">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pt-BR" sz="4000" kern="100" dirty="0">
                    <a:effectLst/>
                    <a:latin typeface="Arial" panose="020B0604020202020204" pitchFamily="34" charset="0"/>
                    <a:ea typeface="Times New Roman" panose="02020603050405020304" pitchFamily="18" charset="0"/>
                    <a:cs typeface="Arial" panose="020B0604020202020204" pitchFamily="34" charset="0"/>
                  </a:rPr>
                  <a:t>, chiều cao </a:t>
                </a:r>
                <a14:m>
                  <m:oMath xmlns:m="http://schemas.openxmlformats.org/officeDocument/2006/math">
                    <m:r>
                      <a:rPr lang="pt-BR" sz="4000" i="1" kern="100">
                        <a:effectLst/>
                        <a:latin typeface="Cambria Math" panose="02040503050406030204" pitchFamily="18" charset="0"/>
                        <a:ea typeface="Times New Roman" panose="02020603050405020304" pitchFamily="18" charset="0"/>
                        <a:cs typeface="Times New Roman" panose="02020603050405020304" pitchFamily="18" charset="0"/>
                      </a:rPr>
                      <m:t>100 </m:t>
                    </m:r>
                    <m:r>
                      <a:rPr lang="nl-NL" sz="4000" i="1" kern="100">
                        <a:effectLst/>
                        <a:latin typeface="Cambria Math" panose="02040503050406030204" pitchFamily="18" charset="0"/>
                        <a:ea typeface="Times New Roman" panose="02020603050405020304" pitchFamily="18" charset="0"/>
                        <a:cs typeface="Times New Roman" panose="02020603050405020304" pitchFamily="18" charset="0"/>
                      </a:rPr>
                      <m:t>𝑑𝑚</m:t>
                    </m:r>
                    <m:r>
                      <a:rPr lang="pt-BR" sz="4000" i="1" kern="100">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pt-BR" sz="4000" kern="100" dirty="0">
                    <a:effectLst/>
                    <a:latin typeface="Arial" panose="020B0604020202020204" pitchFamily="34" charset="0"/>
                    <a:ea typeface="Times New Roman" panose="02020603050405020304" pitchFamily="18" charset="0"/>
                    <a:cs typeface="Arial" panose="020B0604020202020204" pitchFamily="34" charset="0"/>
                  </a:rPr>
                  <a:t>có thể tích là</a:t>
                </a: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17" name="Rectangle 16"/>
              <p:cNvSpPr>
                <a:spLocks noRot="1" noChangeAspect="1" noMove="1" noResize="1" noEditPoints="1" noAdjustHandles="1" noChangeArrowheads="1" noChangeShapeType="1" noTextEdit="1"/>
              </p:cNvSpPr>
              <p:nvPr/>
            </p:nvSpPr>
            <p:spPr>
              <a:xfrm>
                <a:off x="1905000" y="2069813"/>
                <a:ext cx="14478000" cy="1840312"/>
              </a:xfrm>
              <a:prstGeom prst="rect">
                <a:avLst/>
              </a:prstGeom>
              <a:blipFill>
                <a:blip r:embed="rId5"/>
                <a:stretch>
                  <a:fillRect l="-1516" r="-1474" b="-12957"/>
                </a:stretch>
              </a:blipFill>
            </p:spPr>
            <p:txBody>
              <a:bodyPr/>
              <a:lstStyle/>
              <a:p>
                <a:r>
                  <a:rPr lang="en-US">
                    <a:noFill/>
                  </a:rPr>
                  <a:t> </a:t>
                </a:r>
              </a:p>
            </p:txBody>
          </p:sp>
        </mc:Fallback>
      </mc:AlternateContent>
      <p:sp>
        <p:nvSpPr>
          <p:cNvPr id="8" name="Oval 7">
            <a:extLst>
              <a:ext uri="{FF2B5EF4-FFF2-40B4-BE49-F238E27FC236}">
                <a16:creationId xmlns:a16="http://schemas.microsoft.com/office/drawing/2014/main" id="{362FAED1-48EA-D714-BB6A-871FE34CFADA}"/>
              </a:ext>
            </a:extLst>
          </p:cNvPr>
          <p:cNvSpPr/>
          <p:nvPr/>
        </p:nvSpPr>
        <p:spPr>
          <a:xfrm>
            <a:off x="2364965" y="4313554"/>
            <a:ext cx="990600"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4DE38338-2810-D985-B966-673E8A1A1979}"/>
              </a:ext>
            </a:extLst>
          </p:cNvPr>
          <p:cNvSpPr/>
          <p:nvPr/>
        </p:nvSpPr>
        <p:spPr>
          <a:xfrm>
            <a:off x="2768454" y="3956710"/>
            <a:ext cx="5641934" cy="5243936"/>
          </a:xfrm>
          <a:prstGeom prst="rect">
            <a:avLst/>
          </a:prstGeom>
        </p:spPr>
        <p:txBody>
          <a:bodyPr wrap="square">
            <a:spAutoFit/>
          </a:bodyPr>
          <a:lstStyle/>
          <a:p>
            <a:pPr algn="just">
              <a:lnSpc>
                <a:spcPct val="250000"/>
              </a:lnSpc>
            </a:pPr>
            <a:r>
              <a:rPr lang="en-US" sz="3500" dirty="0">
                <a:solidFill>
                  <a:srgbClr val="000000"/>
                </a:solidFill>
                <a:latin typeface="Arial" panose="020B0604020202020204" pitchFamily="34" charset="0"/>
                <a:cs typeface="Arial" panose="020B0604020202020204" pitchFamily="34" charset="0"/>
              </a:rPr>
              <a:t>A. 100 m</a:t>
            </a:r>
            <a:r>
              <a:rPr lang="en-US" sz="3500" baseline="30000" dirty="0">
                <a:solidFill>
                  <a:srgbClr val="000000"/>
                </a:solidFill>
                <a:latin typeface="Arial" panose="020B0604020202020204" pitchFamily="34" charset="0"/>
                <a:cs typeface="Arial" panose="020B0604020202020204" pitchFamily="34" charset="0"/>
              </a:rPr>
              <a:t>3</a:t>
            </a:r>
            <a:endParaRPr lang="en-US" sz="3500" dirty="0">
              <a:solidFill>
                <a:srgbClr val="000000"/>
              </a:solidFill>
              <a:latin typeface="Arial" panose="020B0604020202020204" pitchFamily="34" charset="0"/>
              <a:cs typeface="Arial" panose="020B0604020202020204" pitchFamily="34" charset="0"/>
            </a:endParaRPr>
          </a:p>
          <a:p>
            <a:pPr algn="just">
              <a:lnSpc>
                <a:spcPct val="250000"/>
              </a:lnSpc>
            </a:pPr>
            <a:r>
              <a:rPr lang="en-US" sz="3500" dirty="0">
                <a:solidFill>
                  <a:srgbClr val="000000"/>
                </a:solidFill>
                <a:latin typeface="Arial" panose="020B0604020202020204" pitchFamily="34" charset="0"/>
                <a:cs typeface="Arial" panose="020B0604020202020204" pitchFamily="34" charset="0"/>
              </a:rPr>
              <a:t>B. 300 m</a:t>
            </a:r>
            <a:r>
              <a:rPr lang="en-US" sz="3500" baseline="30000" dirty="0">
                <a:solidFill>
                  <a:srgbClr val="000000"/>
                </a:solidFill>
                <a:latin typeface="Arial" panose="020B0604020202020204" pitchFamily="34" charset="0"/>
                <a:cs typeface="Arial" panose="020B0604020202020204" pitchFamily="34" charset="0"/>
              </a:rPr>
              <a:t>3</a:t>
            </a:r>
            <a:endParaRPr lang="en-US" sz="3500" dirty="0">
              <a:solidFill>
                <a:srgbClr val="000000"/>
              </a:solidFill>
              <a:latin typeface="Arial" panose="020B0604020202020204" pitchFamily="34" charset="0"/>
              <a:cs typeface="Arial" panose="020B0604020202020204" pitchFamily="34" charset="0"/>
            </a:endParaRPr>
          </a:p>
          <a:p>
            <a:pPr algn="just">
              <a:lnSpc>
                <a:spcPct val="250000"/>
              </a:lnSpc>
            </a:pPr>
            <a:r>
              <a:rPr lang="en-US" sz="3500" dirty="0">
                <a:solidFill>
                  <a:srgbClr val="000000"/>
                </a:solidFill>
                <a:latin typeface="Arial" panose="020B0604020202020204" pitchFamily="34" charset="0"/>
                <a:cs typeface="Arial" panose="020B0604020202020204" pitchFamily="34" charset="0"/>
              </a:rPr>
              <a:t>C. 1000 m</a:t>
            </a:r>
            <a:r>
              <a:rPr lang="en-US" sz="3500" baseline="30000" dirty="0">
                <a:solidFill>
                  <a:srgbClr val="000000"/>
                </a:solidFill>
                <a:latin typeface="Arial" panose="020B0604020202020204" pitchFamily="34" charset="0"/>
                <a:cs typeface="Arial" panose="020B0604020202020204" pitchFamily="34" charset="0"/>
              </a:rPr>
              <a:t>3</a:t>
            </a:r>
            <a:endParaRPr lang="en-US" sz="3500" dirty="0">
              <a:solidFill>
                <a:srgbClr val="000000"/>
              </a:solidFill>
              <a:latin typeface="Arial" panose="020B0604020202020204" pitchFamily="34" charset="0"/>
              <a:cs typeface="Arial" panose="020B0604020202020204" pitchFamily="34" charset="0"/>
            </a:endParaRPr>
          </a:p>
          <a:p>
            <a:pPr algn="just">
              <a:lnSpc>
                <a:spcPct val="250000"/>
              </a:lnSpc>
            </a:pPr>
            <a:r>
              <a:rPr lang="en-US" sz="3500" dirty="0">
                <a:solidFill>
                  <a:srgbClr val="000000"/>
                </a:solidFill>
                <a:latin typeface="Arial" panose="020B0604020202020204" pitchFamily="34" charset="0"/>
                <a:cs typeface="Arial" panose="020B0604020202020204" pitchFamily="34" charset="0"/>
              </a:rPr>
              <a:t>D. 3000 m</a:t>
            </a:r>
            <a:r>
              <a:rPr lang="en-US" sz="3500" baseline="30000" dirty="0">
                <a:solidFill>
                  <a:srgbClr val="000000"/>
                </a:solidFill>
                <a:latin typeface="Arial" panose="020B0604020202020204" pitchFamily="34" charset="0"/>
                <a:cs typeface="Arial" panose="020B0604020202020204" pitchFamily="34" charset="0"/>
              </a:rPr>
              <a:t>3</a:t>
            </a:r>
            <a:endParaRPr lang="en-US" sz="35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343450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grpSp>
        <p:nvGrpSpPr>
          <p:cNvPr id="4" name="Group 4"/>
          <p:cNvGrpSpPr/>
          <p:nvPr/>
        </p:nvGrpSpPr>
        <p:grpSpPr>
          <a:xfrm>
            <a:off x="762000" y="2324100"/>
            <a:ext cx="16687800" cy="7391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529606"/>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pic>
        <p:nvPicPr>
          <p:cNvPr id="1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669968" y="6982434"/>
            <a:ext cx="3658251" cy="3112840"/>
          </a:xfrm>
          <a:prstGeom prst="rect">
            <a:avLst/>
          </a:prstGeom>
        </p:spPr>
      </p:pic>
      <mc:AlternateContent xmlns:mc="http://schemas.openxmlformats.org/markup-compatibility/2006">
        <mc:Choice xmlns:a14="http://schemas.microsoft.com/office/drawing/2010/main" Requires="a14">
          <p:sp>
            <p:nvSpPr>
              <p:cNvPr id="7" name="Rectangle 6"/>
              <p:cNvSpPr/>
              <p:nvPr/>
            </p:nvSpPr>
            <p:spPr>
              <a:xfrm>
                <a:off x="4387950" y="4344132"/>
                <a:ext cx="10256281" cy="4574201"/>
              </a:xfrm>
              <a:prstGeom prst="rect">
                <a:avLst/>
              </a:prstGeom>
            </p:spPr>
            <p:txBody>
              <a:bodyPr wrap="square">
                <a:spAutoFit/>
              </a:bodyPr>
              <a:lstStyle/>
              <a:p>
                <a:pPr algn="just">
                  <a:lnSpc>
                    <a:spcPct val="250000"/>
                  </a:lnSpc>
                </a:pPr>
                <a:r>
                  <a:rPr lang="vi-VN" sz="4300" dirty="0">
                    <a:solidFill>
                      <a:schemeClr val="tx1"/>
                    </a:solidFill>
                    <a:latin typeface="Arial (Body)"/>
                  </a:rPr>
                  <a:t>A.</a:t>
                </a:r>
                <a:r>
                  <a:rPr lang="en-US" sz="4300" dirty="0">
                    <a:solidFill>
                      <a:schemeClr val="tx1"/>
                    </a:solidFill>
                    <a:latin typeface="Arial (Body)"/>
                  </a:rPr>
                  <a:t> </a:t>
                </a:r>
                <a14:m>
                  <m:oMath xmlns:m="http://schemas.openxmlformats.org/officeDocument/2006/math">
                    <m:r>
                      <a:rPr lang="nl-NL" sz="44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𝑆</m:t>
                    </m:r>
                    <m:r>
                      <a:rPr lang="pt-BR" sz="4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400" i="1">
                            <a:solidFill>
                              <a:schemeClr val="tx1"/>
                            </a:solidFill>
                            <a:effectLst/>
                            <a:latin typeface="Cambria Math" panose="02040503050406030204" pitchFamily="18" charset="0"/>
                            <a:cs typeface="Times New Roman" panose="02020603050405020304" pitchFamily="18" charset="0"/>
                          </a:rPr>
                        </m:ctrlPr>
                      </m:fPr>
                      <m:num>
                        <m:r>
                          <a:rPr lang="pt-BR" sz="4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h</m:t>
                        </m:r>
                      </m:num>
                      <m:den>
                        <m:r>
                          <a:rPr lang="nl-NL" sz="4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den>
                    </m:f>
                  </m:oMath>
                </a14:m>
                <a:r>
                  <a:rPr lang="en-US" sz="4300" dirty="0">
                    <a:solidFill>
                      <a:schemeClr val="tx1"/>
                    </a:solidFill>
                    <a:latin typeface="Arial (Body)"/>
                  </a:rPr>
                  <a:t>				</a:t>
                </a:r>
                <a:r>
                  <a:rPr lang="vi-VN" sz="4300" dirty="0">
                    <a:solidFill>
                      <a:schemeClr val="tx1"/>
                    </a:solidFill>
                    <a:latin typeface="Arial (Body)"/>
                  </a:rPr>
                  <a:t>B. </a:t>
                </a:r>
                <a14:m>
                  <m:oMath xmlns:m="http://schemas.openxmlformats.org/officeDocument/2006/math">
                    <m:r>
                      <a:rPr lang="nl-NL" sz="44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𝑆</m:t>
                    </m:r>
                    <m:r>
                      <a:rPr lang="pt-BR" sz="44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4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nl-NL" sz="44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𝑉</m:t>
                        </m:r>
                      </m:num>
                      <m:den>
                        <m:r>
                          <a:rPr lang="pt-BR" sz="44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h</m:t>
                        </m:r>
                      </m:den>
                    </m:f>
                  </m:oMath>
                </a14:m>
                <a:endParaRPr lang="en-US" sz="4300" dirty="0">
                  <a:solidFill>
                    <a:schemeClr val="tx1"/>
                  </a:solidFill>
                  <a:latin typeface="Arial (Body)"/>
                </a:endParaRPr>
              </a:p>
              <a:p>
                <a:pPr algn="just">
                  <a:lnSpc>
                    <a:spcPct val="250000"/>
                  </a:lnSpc>
                </a:pPr>
                <a:r>
                  <a:rPr lang="vi-VN" sz="4300" dirty="0">
                    <a:solidFill>
                      <a:schemeClr val="tx1"/>
                    </a:solidFill>
                    <a:latin typeface="Arial (Body)"/>
                  </a:rPr>
                  <a:t>C. </a:t>
                </a:r>
                <a14:m>
                  <m:oMath xmlns:m="http://schemas.openxmlformats.org/officeDocument/2006/math">
                    <m:r>
                      <a:rPr lang="nl-NL" sz="440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𝑆</m:t>
                    </m:r>
                    <m:r>
                      <a:rPr lang="pt-BR" sz="4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pt-BR" sz="4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3</m:t>
                        </m:r>
                        <m:r>
                          <a:rPr lang="nl-NL" sz="4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𝑉</m:t>
                        </m:r>
                      </m:num>
                      <m:den>
                        <m:r>
                          <a:rPr lang="pt-BR" sz="4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h</m:t>
                        </m:r>
                      </m:den>
                    </m:f>
                  </m:oMath>
                </a14:m>
                <a:r>
                  <a:rPr lang="en-US" sz="4300" dirty="0">
                    <a:solidFill>
                      <a:schemeClr val="tx1"/>
                    </a:solidFill>
                    <a:latin typeface="Arial (Body)"/>
                  </a:rPr>
                  <a:t>				</a:t>
                </a:r>
                <a:r>
                  <a:rPr lang="vi-VN" sz="4300" dirty="0">
                    <a:solidFill>
                      <a:schemeClr val="tx1"/>
                    </a:solidFill>
                    <a:latin typeface="Arial (Body)"/>
                  </a:rPr>
                  <a:t>D. </a:t>
                </a:r>
                <a14:m>
                  <m:oMath xmlns:m="http://schemas.openxmlformats.org/officeDocument/2006/math">
                    <m:r>
                      <a:rPr lang="nl-NL" sz="44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𝑆</m:t>
                    </m:r>
                    <m:r>
                      <a:rPr lang="pt-BR" sz="44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4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pt-BR" sz="44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3</m:t>
                        </m:r>
                        <m:r>
                          <a:rPr lang="pt-BR" sz="44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h</m:t>
                        </m:r>
                      </m:num>
                      <m:den>
                        <m:r>
                          <a:rPr lang="nl-NL" sz="44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𝑉</m:t>
                        </m:r>
                      </m:den>
                    </m:f>
                  </m:oMath>
                </a14:m>
                <a:endParaRPr lang="vi-VN" sz="4300" b="0" i="0" dirty="0">
                  <a:solidFill>
                    <a:schemeClr val="tx1"/>
                  </a:solidFill>
                  <a:effectLst/>
                  <a:latin typeface="Arial (Body)"/>
                </a:endParaRPr>
              </a:p>
            </p:txBody>
          </p:sp>
        </mc:Choice>
        <mc:Fallback>
          <p:sp>
            <p:nvSpPr>
              <p:cNvPr id="7" name="Rectangle 6"/>
              <p:cNvSpPr>
                <a:spLocks noRot="1" noChangeAspect="1" noMove="1" noResize="1" noEditPoints="1" noAdjustHandles="1" noChangeArrowheads="1" noChangeShapeType="1" noTextEdit="1"/>
              </p:cNvSpPr>
              <p:nvPr/>
            </p:nvSpPr>
            <p:spPr>
              <a:xfrm>
                <a:off x="4387950" y="4344132"/>
                <a:ext cx="10256281" cy="4574201"/>
              </a:xfrm>
              <a:prstGeom prst="rect">
                <a:avLst/>
              </a:prstGeom>
              <a:blipFill>
                <a:blip r:embed="rId5"/>
                <a:stretch>
                  <a:fillRect l="-2378" b="-2533"/>
                </a:stretch>
              </a:blipFill>
            </p:spPr>
            <p:txBody>
              <a:bodyPr/>
              <a:lstStyle/>
              <a:p>
                <a:r>
                  <a:rPr lang="en-US">
                    <a:noFill/>
                  </a:rPr>
                  <a:t> </a:t>
                </a:r>
              </a:p>
            </p:txBody>
          </p:sp>
        </mc:Fallback>
      </mc:AlternateContent>
      <p:sp>
        <p:nvSpPr>
          <p:cNvPr id="8" name="Rectangle 7"/>
          <p:cNvSpPr/>
          <p:nvPr/>
        </p:nvSpPr>
        <p:spPr>
          <a:xfrm>
            <a:off x="1402045" y="2655038"/>
            <a:ext cx="15483909" cy="2041456"/>
          </a:xfrm>
          <a:prstGeom prst="rect">
            <a:avLst/>
          </a:prstGeom>
        </p:spPr>
        <p:txBody>
          <a:bodyPr wrap="square">
            <a:spAutoFit/>
          </a:bodyPr>
          <a:lstStyle/>
          <a:p>
            <a:pPr lvl="0" algn="just">
              <a:lnSpc>
                <a:spcPct val="150000"/>
              </a:lnSpc>
            </a:pPr>
            <a:r>
              <a:rPr lang="en-US" altLang="en-US" sz="4500" b="1" dirty="0" err="1">
                <a:solidFill>
                  <a:srgbClr val="000000"/>
                </a:solidFill>
                <a:latin typeface="Arial" panose="020B0604020202020204" pitchFamily="34" charset="0"/>
                <a:cs typeface="Arial" panose="020B0604020202020204" pitchFamily="34" charset="0"/>
              </a:rPr>
              <a:t>Câu</a:t>
            </a:r>
            <a:r>
              <a:rPr lang="en-US" altLang="en-US" sz="4500" b="1" dirty="0">
                <a:solidFill>
                  <a:srgbClr val="000000"/>
                </a:solidFill>
                <a:latin typeface="Arial" panose="020B0604020202020204" pitchFamily="34" charset="0"/>
                <a:cs typeface="Arial" panose="020B0604020202020204" pitchFamily="34" charset="0"/>
              </a:rPr>
              <a:t> 4: </a:t>
            </a:r>
            <a:r>
              <a:rPr lang="pt-BR" sz="4500" dirty="0">
                <a:effectLst/>
                <a:latin typeface="Arial" panose="020B0604020202020204" pitchFamily="34" charset="0"/>
                <a:ea typeface="Calibri" panose="020F0502020204030204" pitchFamily="34" charset="0"/>
                <a:cs typeface="Arial" panose="020B0604020202020204" pitchFamily="34" charset="0"/>
              </a:rPr>
              <a:t>Một hình chóp tam giác đều có chiều cao h, thể tích V. Diện tích đáy S là</a:t>
            </a:r>
            <a:r>
              <a:rPr lang="en-US" altLang="en-US" sz="4500" b="1" dirty="0">
                <a:solidFill>
                  <a:srgbClr val="000000"/>
                </a:solidFill>
                <a:latin typeface="Arial" panose="020B0604020202020204" pitchFamily="34" charset="0"/>
                <a:cs typeface="Arial" panose="020B0604020202020204" pitchFamily="34" charset="0"/>
              </a:rPr>
              <a:t> </a:t>
            </a:r>
            <a:endParaRPr lang="vi-VN" sz="4500" dirty="0">
              <a:solidFill>
                <a:srgbClr val="000000"/>
              </a:solidFill>
              <a:latin typeface="Arial" panose="020B0604020202020204" pitchFamily="34" charset="0"/>
              <a:cs typeface="Arial" panose="020B0604020202020204" pitchFamily="34" charset="0"/>
            </a:endParaRPr>
          </a:p>
        </p:txBody>
      </p:sp>
      <p:sp>
        <p:nvSpPr>
          <p:cNvPr id="17" name="Oval 16"/>
          <p:cNvSpPr/>
          <p:nvPr/>
        </p:nvSpPr>
        <p:spPr>
          <a:xfrm>
            <a:off x="4184697" y="7924279"/>
            <a:ext cx="990600"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739160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grpSp>
        <p:nvGrpSpPr>
          <p:cNvPr id="4" name="Group 4"/>
          <p:cNvGrpSpPr/>
          <p:nvPr/>
        </p:nvGrpSpPr>
        <p:grpSpPr>
          <a:xfrm>
            <a:off x="762000" y="1638300"/>
            <a:ext cx="16687800" cy="80010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pic>
        <p:nvPicPr>
          <p:cNvPr id="1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4554200" y="7301443"/>
            <a:ext cx="2769748" cy="2356804"/>
          </a:xfrm>
          <a:prstGeom prst="rect">
            <a:avLst/>
          </a:prstGeom>
        </p:spPr>
      </p:pic>
      <p:sp>
        <p:nvSpPr>
          <p:cNvPr id="7" name="Rectangle 1"/>
          <p:cNvSpPr>
            <a:spLocks noChangeArrowheads="1"/>
          </p:cNvSpPr>
          <p:nvPr/>
        </p:nvSpPr>
        <p:spPr bwMode="auto">
          <a:xfrm>
            <a:off x="1790700" y="4335118"/>
            <a:ext cx="8473795" cy="3112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defTabSz="914400" rtl="0" eaLnBrk="0" fontAlgn="base" latinLnBrk="0" hangingPunct="0">
              <a:lnSpc>
                <a:spcPct val="250000"/>
              </a:lnSpc>
              <a:spcBef>
                <a:spcPct val="0"/>
              </a:spcBef>
              <a:spcAft>
                <a:spcPct val="0"/>
              </a:spcAft>
              <a:buClrTx/>
              <a:buSzTx/>
              <a:tabLst/>
            </a:pPr>
            <a:r>
              <a:rPr lang="en-US" altLang="en-US" sz="4300" dirty="0">
                <a:solidFill>
                  <a:srgbClr val="000000"/>
                </a:solidFill>
                <a:ea typeface="Open Sans"/>
              </a:rPr>
              <a:t>A. 120 cm</a:t>
            </a:r>
            <a:r>
              <a:rPr lang="en-US" altLang="en-US" sz="4300" baseline="30000" dirty="0">
                <a:solidFill>
                  <a:srgbClr val="000000"/>
                </a:solidFill>
                <a:ea typeface="Open Sans"/>
              </a:rPr>
              <a:t>3</a:t>
            </a:r>
            <a:r>
              <a:rPr lang="en-US" altLang="en-US" sz="4300" dirty="0">
                <a:solidFill>
                  <a:srgbClr val="000000"/>
                </a:solidFill>
                <a:ea typeface="Open Sans"/>
              </a:rPr>
              <a:t>				</a:t>
            </a:r>
            <a:r>
              <a:rPr kumimoji="0" lang="en-US" altLang="en-US" sz="4300" b="0" i="0" u="none" strike="noStrike" cap="none" normalizeH="0" baseline="0" dirty="0">
                <a:ln>
                  <a:noFill/>
                </a:ln>
                <a:solidFill>
                  <a:srgbClr val="000000"/>
                </a:solidFill>
                <a:effectLst/>
                <a:latin typeface="Arial" panose="020B0604020202020204" pitchFamily="34" charset="0"/>
                <a:ea typeface="Open Sans"/>
              </a:rPr>
              <a:t>B. </a:t>
            </a:r>
            <a:r>
              <a:rPr lang="en-US" altLang="en-US" sz="4300" dirty="0">
                <a:solidFill>
                  <a:srgbClr val="000000"/>
                </a:solidFill>
                <a:ea typeface="Open Sans"/>
              </a:rPr>
              <a:t>18</a:t>
            </a:r>
            <a:r>
              <a:rPr kumimoji="0" lang="en-US" altLang="en-US" sz="4300" b="0" i="0" u="none" strike="noStrike" cap="none" normalizeH="0" baseline="0" dirty="0">
                <a:ln>
                  <a:noFill/>
                </a:ln>
                <a:solidFill>
                  <a:srgbClr val="000000"/>
                </a:solidFill>
                <a:effectLst/>
                <a:latin typeface="Arial" panose="020B0604020202020204" pitchFamily="34" charset="0"/>
                <a:ea typeface="Open Sans"/>
              </a:rPr>
              <a:t>0 cm</a:t>
            </a:r>
            <a:r>
              <a:rPr kumimoji="0" lang="en-US" altLang="en-US" sz="4300" b="0" i="0" u="none" strike="noStrike" cap="none" normalizeH="0" baseline="30000" dirty="0">
                <a:ln>
                  <a:noFill/>
                </a:ln>
                <a:solidFill>
                  <a:srgbClr val="000000"/>
                </a:solidFill>
                <a:effectLst/>
                <a:latin typeface="Arial" panose="020B0604020202020204" pitchFamily="34" charset="0"/>
                <a:ea typeface="Open Sans"/>
              </a:rPr>
              <a:t>3</a:t>
            </a:r>
            <a:endParaRPr lang="en-US" altLang="en-US" sz="4300" dirty="0"/>
          </a:p>
          <a:p>
            <a:pPr marR="0" lvl="0" defTabSz="914400" rtl="0" eaLnBrk="0" fontAlgn="base" latinLnBrk="0" hangingPunct="0">
              <a:lnSpc>
                <a:spcPct val="250000"/>
              </a:lnSpc>
              <a:spcBef>
                <a:spcPct val="0"/>
              </a:spcBef>
              <a:spcAft>
                <a:spcPct val="0"/>
              </a:spcAft>
              <a:buClrTx/>
              <a:buSzTx/>
              <a:tabLst/>
            </a:pPr>
            <a:r>
              <a:rPr kumimoji="0" lang="en-US" altLang="en-US" sz="4300" b="0" i="0" u="none" strike="noStrike" cap="none" normalizeH="0" baseline="0" dirty="0">
                <a:ln>
                  <a:noFill/>
                </a:ln>
                <a:solidFill>
                  <a:srgbClr val="000000"/>
                </a:solidFill>
                <a:effectLst/>
                <a:latin typeface="Arial" panose="020B0604020202020204" pitchFamily="34" charset="0"/>
                <a:ea typeface="Open Sans"/>
              </a:rPr>
              <a:t>C. 1</a:t>
            </a:r>
            <a:r>
              <a:rPr lang="en-US" altLang="en-US" sz="4300" baseline="0" dirty="0">
                <a:solidFill>
                  <a:srgbClr val="000000"/>
                </a:solidFill>
                <a:ea typeface="Open Sans"/>
              </a:rPr>
              <a:t>0</a:t>
            </a:r>
            <a:r>
              <a:rPr kumimoji="0" lang="en-US" altLang="en-US" sz="4300" b="0" i="0" u="none" strike="noStrike" cap="none" normalizeH="0" dirty="0">
                <a:ln>
                  <a:noFill/>
                </a:ln>
                <a:solidFill>
                  <a:srgbClr val="000000"/>
                </a:solidFill>
                <a:effectLst/>
                <a:latin typeface="Arial" panose="020B0604020202020204" pitchFamily="34" charset="0"/>
                <a:ea typeface="Open Sans"/>
              </a:rPr>
              <a:t>0 cm</a:t>
            </a:r>
            <a:r>
              <a:rPr kumimoji="0" lang="en-US" altLang="en-US" sz="4300" b="0" i="0" u="none" strike="noStrike" cap="none" normalizeH="0" baseline="30000" dirty="0">
                <a:ln>
                  <a:noFill/>
                </a:ln>
                <a:solidFill>
                  <a:srgbClr val="000000"/>
                </a:solidFill>
                <a:effectLst/>
                <a:latin typeface="Arial" panose="020B0604020202020204" pitchFamily="34" charset="0"/>
                <a:ea typeface="Open Sans"/>
              </a:rPr>
              <a:t>3</a:t>
            </a:r>
            <a:r>
              <a:rPr lang="en-US" altLang="en-US" sz="4300" dirty="0">
                <a:solidFill>
                  <a:srgbClr val="000000"/>
                </a:solidFill>
                <a:ea typeface="Open Sans"/>
              </a:rPr>
              <a:t>				</a:t>
            </a:r>
            <a:r>
              <a:rPr kumimoji="0" lang="en-US" altLang="en-US" sz="4300" b="0" i="0" u="none" strike="noStrike" cap="none" normalizeH="0" baseline="0" dirty="0">
                <a:ln>
                  <a:noFill/>
                </a:ln>
                <a:solidFill>
                  <a:srgbClr val="000000"/>
                </a:solidFill>
                <a:effectLst/>
                <a:latin typeface="Arial" panose="020B0604020202020204" pitchFamily="34" charset="0"/>
                <a:ea typeface="Open Sans"/>
              </a:rPr>
              <a:t>D. </a:t>
            </a:r>
            <a:r>
              <a:rPr lang="en-US" altLang="en-US" sz="4300" dirty="0">
                <a:solidFill>
                  <a:srgbClr val="000000"/>
                </a:solidFill>
                <a:ea typeface="Open Sans"/>
              </a:rPr>
              <a:t>160</a:t>
            </a:r>
            <a:r>
              <a:rPr kumimoji="0" lang="en-US" altLang="en-US" sz="4300" b="0" i="0" u="none" strike="noStrike" cap="none" normalizeH="0" baseline="0" dirty="0">
                <a:ln>
                  <a:noFill/>
                </a:ln>
                <a:solidFill>
                  <a:srgbClr val="000000"/>
                </a:solidFill>
                <a:effectLst/>
                <a:latin typeface="Arial" panose="020B0604020202020204" pitchFamily="34" charset="0"/>
                <a:ea typeface="Open Sans"/>
              </a:rPr>
              <a:t> </a:t>
            </a:r>
            <a:r>
              <a:rPr lang="en-US" altLang="en-US" sz="4300" dirty="0">
                <a:solidFill>
                  <a:srgbClr val="000000"/>
                </a:solidFill>
                <a:ea typeface="Open Sans"/>
              </a:rPr>
              <a:t>c</a:t>
            </a:r>
            <a:r>
              <a:rPr kumimoji="0" lang="en-US" altLang="en-US" sz="4300" b="0" i="0" u="none" strike="noStrike" cap="none" normalizeH="0" baseline="0" dirty="0">
                <a:ln>
                  <a:noFill/>
                </a:ln>
                <a:solidFill>
                  <a:srgbClr val="000000"/>
                </a:solidFill>
                <a:effectLst/>
                <a:latin typeface="Arial" panose="020B0604020202020204" pitchFamily="34" charset="0"/>
                <a:ea typeface="Open Sans"/>
              </a:rPr>
              <a:t>m</a:t>
            </a:r>
            <a:r>
              <a:rPr kumimoji="0" lang="en-US" altLang="en-US" sz="4300" b="0" i="0" u="none" strike="noStrike" cap="none" normalizeH="0" baseline="30000" dirty="0">
                <a:ln>
                  <a:noFill/>
                </a:ln>
                <a:solidFill>
                  <a:srgbClr val="000000"/>
                </a:solidFill>
                <a:effectLst/>
                <a:latin typeface="Arial" panose="020B0604020202020204" pitchFamily="34" charset="0"/>
                <a:ea typeface="Open Sans"/>
              </a:rPr>
              <a:t>3</a:t>
            </a:r>
            <a:endParaRPr kumimoji="0" lang="en-US" altLang="en-US" sz="4300" b="0" i="0" u="none" strike="noStrike" cap="none" normalizeH="0" baseline="0" dirty="0">
              <a:ln>
                <a:noFill/>
              </a:ln>
              <a:solidFill>
                <a:schemeClr val="tx1"/>
              </a:solidFill>
              <a:effectLst/>
              <a:latin typeface="Arial" panose="020B0604020202020204" pitchFamily="34" charset="0"/>
            </a:endParaRPr>
          </a:p>
        </p:txBody>
      </p:sp>
      <p:sp>
        <p:nvSpPr>
          <p:cNvPr id="8" name="Rectangle 7"/>
          <p:cNvSpPr/>
          <p:nvPr/>
        </p:nvSpPr>
        <p:spPr>
          <a:xfrm>
            <a:off x="1493517" y="1687727"/>
            <a:ext cx="15925800" cy="2647391"/>
          </a:xfrm>
          <a:prstGeom prst="rect">
            <a:avLst/>
          </a:prstGeom>
        </p:spPr>
        <p:txBody>
          <a:bodyPr wrap="square">
            <a:spAutoFit/>
          </a:bodyPr>
          <a:lstStyle/>
          <a:p>
            <a:pPr lvl="0" eaLnBrk="0" fontAlgn="base" hangingPunct="0">
              <a:lnSpc>
                <a:spcPct val="200000"/>
              </a:lnSpc>
              <a:spcBef>
                <a:spcPct val="0"/>
              </a:spcBef>
              <a:spcAft>
                <a:spcPct val="0"/>
              </a:spcAft>
            </a:pPr>
            <a:r>
              <a:rPr lang="en-US" altLang="en-US" sz="4500" b="1" dirty="0" err="1">
                <a:solidFill>
                  <a:srgbClr val="000000"/>
                </a:solidFill>
                <a:latin typeface="Arial" panose="020B0604020202020204" pitchFamily="34" charset="0"/>
                <a:cs typeface="Arial" panose="020B0604020202020204" pitchFamily="34" charset="0"/>
              </a:rPr>
              <a:t>Câu</a:t>
            </a:r>
            <a:r>
              <a:rPr lang="en-US" altLang="en-US" sz="4500" b="1" dirty="0">
                <a:solidFill>
                  <a:srgbClr val="000000"/>
                </a:solidFill>
                <a:latin typeface="Arial" panose="020B0604020202020204" pitchFamily="34" charset="0"/>
                <a:cs typeface="Arial" panose="020B0604020202020204" pitchFamily="34" charset="0"/>
              </a:rPr>
              <a:t> 5: </a:t>
            </a:r>
            <a:r>
              <a:rPr lang="pt-BR" sz="4500" dirty="0">
                <a:effectLst/>
                <a:latin typeface="Arial" panose="020B0604020202020204" pitchFamily="34" charset="0"/>
                <a:ea typeface="Times New Roman" panose="02020603050405020304" pitchFamily="18" charset="0"/>
                <a:cs typeface="Arial" panose="020B0604020202020204" pitchFamily="34" charset="0"/>
              </a:rPr>
              <a:t>Cho hình vẽ, diện tích xung quanh của hình chóp tam giác đều S.HIK là</a:t>
            </a:r>
            <a:endParaRPr lang="en-US" altLang="en-US" sz="4500" dirty="0">
              <a:solidFill>
                <a:prstClr val="black"/>
              </a:solidFill>
              <a:latin typeface="Arial" panose="020B0604020202020204" pitchFamily="34" charset="0"/>
              <a:cs typeface="Arial" panose="020B0604020202020204" pitchFamily="34" charset="0"/>
            </a:endParaRPr>
          </a:p>
        </p:txBody>
      </p:sp>
      <p:sp>
        <p:nvSpPr>
          <p:cNvPr id="17" name="Oval 16"/>
          <p:cNvSpPr/>
          <p:nvPr/>
        </p:nvSpPr>
        <p:spPr>
          <a:xfrm>
            <a:off x="6934200" y="4977138"/>
            <a:ext cx="990600"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 name="Hình ảnh 1" descr="Ảnh có chứa hàng, hình tam giác, biểu đồ&#10;&#10;Mô tả được tạo tự động">
            <a:extLst>
              <a:ext uri="{FF2B5EF4-FFF2-40B4-BE49-F238E27FC236}">
                <a16:creationId xmlns:a16="http://schemas.microsoft.com/office/drawing/2014/main" id="{6E86A3BF-EBF8-9283-E21B-DCD0B5BB0044}"/>
              </a:ext>
            </a:extLst>
          </p:cNvPr>
          <p:cNvPicPr>
            <a:picLocks noChangeAspect="1"/>
          </p:cNvPicPr>
          <p:nvPr/>
        </p:nvPicPr>
        <p:blipFill>
          <a:blip r:embed="rId5"/>
          <a:stretch>
            <a:fillRect/>
          </a:stretch>
        </p:blipFill>
        <p:spPr>
          <a:xfrm>
            <a:off x="11167345" y="3634626"/>
            <a:ext cx="4845050" cy="4321590"/>
          </a:xfrm>
          <a:prstGeom prst="rect">
            <a:avLst/>
          </a:prstGeom>
        </p:spPr>
      </p:pic>
    </p:spTree>
    <p:extLst>
      <p:ext uri="{BB962C8B-B14F-4D97-AF65-F5344CB8AC3E}">
        <p14:creationId xmlns:p14="http://schemas.microsoft.com/office/powerpoint/2010/main" val="277814824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601200" y="9237650"/>
            <a:ext cx="2579260" cy="148659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5621000" y="5866869"/>
            <a:ext cx="2209800" cy="4205502"/>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6899053">
            <a:off x="-71224" y="-292051"/>
            <a:ext cx="2017149" cy="2641504"/>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400000">
            <a:off x="13793789" y="-353353"/>
            <a:ext cx="4140858" cy="4847564"/>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400000" flipH="1" flipV="1">
            <a:off x="353353" y="5792789"/>
            <a:ext cx="4140858" cy="4847564"/>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164045" y="7969620"/>
            <a:ext cx="2519474" cy="1378839"/>
          </a:xfrm>
          <a:prstGeom prst="rect">
            <a:avLst/>
          </a:prstGeom>
        </p:spPr>
      </p:pic>
      <p:sp>
        <p:nvSpPr>
          <p:cNvPr id="10" name="Rectangle 9"/>
          <p:cNvSpPr/>
          <p:nvPr/>
        </p:nvSpPr>
        <p:spPr>
          <a:xfrm>
            <a:off x="-334260" y="1122044"/>
            <a:ext cx="18956520" cy="3124381"/>
          </a:xfrm>
          <a:prstGeom prst="rect">
            <a:avLst/>
          </a:prstGeom>
        </p:spPr>
        <p:txBody>
          <a:bodyPr wrap="square">
            <a:spAutoFit/>
          </a:bodyPr>
          <a:lstStyle/>
          <a:p>
            <a:pPr algn="ctr">
              <a:lnSpc>
                <a:spcPct val="150000"/>
              </a:lnSpc>
              <a:defRPr/>
            </a:pPr>
            <a:r>
              <a:rPr lang="vi-VN" sz="7000" b="1" kern="0" dirty="0">
                <a:solidFill>
                  <a:srgbClr val="F2C2AB">
                    <a:lumMod val="50000"/>
                  </a:srgbClr>
                </a:solidFill>
                <a:latin typeface="Arial (Body)"/>
                <a:cs typeface="Arial"/>
                <a:sym typeface="Arial"/>
              </a:rPr>
              <a:t>CHƯƠNG I</a:t>
            </a:r>
            <a:r>
              <a:rPr lang="en-US" sz="7000" b="1" kern="0" dirty="0">
                <a:solidFill>
                  <a:srgbClr val="F2C2AB">
                    <a:lumMod val="50000"/>
                  </a:srgbClr>
                </a:solidFill>
                <a:latin typeface="Arial (Body)"/>
                <a:cs typeface="Arial"/>
                <a:sym typeface="Arial"/>
              </a:rPr>
              <a:t>V</a:t>
            </a:r>
            <a:r>
              <a:rPr lang="vi-VN" sz="7000" b="1" kern="0" dirty="0">
                <a:solidFill>
                  <a:srgbClr val="F2C2AB">
                    <a:lumMod val="50000"/>
                  </a:srgbClr>
                </a:solidFill>
                <a:latin typeface="Arial (Body)"/>
                <a:cs typeface="Arial"/>
                <a:sym typeface="Arial"/>
              </a:rPr>
              <a:t>.</a:t>
            </a:r>
            <a:r>
              <a:rPr lang="en-US" sz="7000" b="1" kern="0" dirty="0">
                <a:solidFill>
                  <a:srgbClr val="F2C2AB">
                    <a:lumMod val="50000"/>
                  </a:srgbClr>
                </a:solidFill>
                <a:latin typeface="Arial (Body)"/>
                <a:cs typeface="Arial"/>
                <a:sym typeface="Arial"/>
              </a:rPr>
              <a:t> </a:t>
            </a:r>
          </a:p>
          <a:p>
            <a:pPr algn="ctr">
              <a:lnSpc>
                <a:spcPct val="150000"/>
              </a:lnSpc>
              <a:defRPr/>
            </a:pPr>
            <a:r>
              <a:rPr lang="en-US" sz="7000" b="1" kern="0" dirty="0">
                <a:solidFill>
                  <a:srgbClr val="F2C2AB">
                    <a:lumMod val="50000"/>
                  </a:srgbClr>
                </a:solidFill>
                <a:latin typeface="Arial (Body)"/>
                <a:cs typeface="Arial"/>
                <a:sym typeface="Arial"/>
              </a:rPr>
              <a:t>HÌNH HỌC TRỰC QUAN</a:t>
            </a:r>
            <a:r>
              <a:rPr lang="vi-VN" sz="7000" b="1" kern="0" dirty="0">
                <a:solidFill>
                  <a:srgbClr val="F2C2AB">
                    <a:lumMod val="50000"/>
                  </a:srgbClr>
                </a:solidFill>
                <a:latin typeface="Arial (Body)"/>
                <a:cs typeface="Arial"/>
                <a:sym typeface="Arial"/>
              </a:rPr>
              <a:t> </a:t>
            </a:r>
          </a:p>
        </p:txBody>
      </p:sp>
      <p:sp>
        <p:nvSpPr>
          <p:cNvPr id="11" name="Rectangle 10"/>
          <p:cNvSpPr/>
          <p:nvPr/>
        </p:nvSpPr>
        <p:spPr>
          <a:xfrm>
            <a:off x="2800350" y="4605158"/>
            <a:ext cx="12687300" cy="1609736"/>
          </a:xfrm>
          <a:prstGeom prst="rect">
            <a:avLst/>
          </a:prstGeom>
        </p:spPr>
        <p:txBody>
          <a:bodyPr wrap="square">
            <a:spAutoFit/>
          </a:bodyPr>
          <a:lstStyle/>
          <a:p>
            <a:pPr algn="ctr">
              <a:lnSpc>
                <a:spcPct val="150000"/>
              </a:lnSpc>
              <a:defRPr/>
            </a:pPr>
            <a:r>
              <a:rPr lang="nl-NL" sz="7500" b="1" kern="0" dirty="0">
                <a:solidFill>
                  <a:srgbClr val="00B0F0"/>
                </a:solidFill>
                <a:latin typeface="Arial" panose="020B0604020202020204" pitchFamily="34" charset="0"/>
                <a:cs typeface="Arial" panose="020B0604020202020204" pitchFamily="34" charset="0"/>
                <a:sym typeface="Arial"/>
              </a:rPr>
              <a:t>BÀI TẬP CUỐI CHƯƠNG IV</a:t>
            </a:r>
            <a:endParaRPr lang="en-US" sz="7500" b="1" kern="0" dirty="0">
              <a:solidFill>
                <a:srgbClr val="00B0F0"/>
              </a:solidFill>
              <a:latin typeface="Arial" panose="020B0604020202020204" pitchFamily="34" charset="0"/>
              <a:cs typeface="Arial" panose="020B0604020202020204" pitchFamily="34" charset="0"/>
              <a:sym typeface="Arial"/>
            </a:endParaRPr>
          </a:p>
        </p:txBody>
      </p:sp>
    </p:spTree>
  </p:cSld>
  <p:clrMapOvr>
    <a:masterClrMapping/>
  </p:clrMapOvr>
  <p:transition spd="med">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7362437">
            <a:off x="16867643" y="487990"/>
            <a:ext cx="1295400" cy="1166396"/>
          </a:xfrm>
          <a:prstGeom prst="rect">
            <a:avLst/>
          </a:prstGeom>
        </p:spPr>
      </p:pic>
      <p:sp>
        <p:nvSpPr>
          <p:cNvPr id="17" name="Rectangle 16"/>
          <p:cNvSpPr/>
          <p:nvPr/>
        </p:nvSpPr>
        <p:spPr>
          <a:xfrm>
            <a:off x="883920" y="795439"/>
            <a:ext cx="6244017" cy="784830"/>
          </a:xfrm>
          <a:prstGeom prst="rect">
            <a:avLst/>
          </a:prstGeom>
        </p:spPr>
        <p:txBody>
          <a:bodyPr wrap="none">
            <a:spAutoFit/>
          </a:bodyPr>
          <a:lstStyle/>
          <a:p>
            <a:r>
              <a:rPr lang="fr-FR" sz="4500" b="1" dirty="0" err="1">
                <a:solidFill>
                  <a:schemeClr val="accent2"/>
                </a:solidFill>
                <a:latin typeface="Arial" panose="020B0604020202020204" pitchFamily="34" charset="0"/>
                <a:ea typeface="Calibri" panose="020F0502020204030204" pitchFamily="34" charset="0"/>
              </a:rPr>
              <a:t>Bài</a:t>
            </a:r>
            <a:r>
              <a:rPr lang="fr-FR" sz="4500" b="1" dirty="0">
                <a:solidFill>
                  <a:schemeClr val="accent2"/>
                </a:solidFill>
                <a:latin typeface="Arial" panose="020B0604020202020204" pitchFamily="34" charset="0"/>
                <a:ea typeface="Calibri" panose="020F0502020204030204" pitchFamily="34" charset="0"/>
              </a:rPr>
              <a:t> 1 (SGK – </a:t>
            </a:r>
            <a:r>
              <a:rPr lang="fr-FR" sz="4500" b="1" dirty="0" err="1">
                <a:solidFill>
                  <a:schemeClr val="accent2"/>
                </a:solidFill>
                <a:latin typeface="Arial" panose="020B0604020202020204" pitchFamily="34" charset="0"/>
                <a:ea typeface="Calibri" panose="020F0502020204030204" pitchFamily="34" charset="0"/>
              </a:rPr>
              <a:t>trang</a:t>
            </a:r>
            <a:r>
              <a:rPr lang="fr-FR" sz="4500" b="1" dirty="0">
                <a:solidFill>
                  <a:schemeClr val="accent2"/>
                </a:solidFill>
                <a:latin typeface="Arial" panose="020B0604020202020204" pitchFamily="34" charset="0"/>
                <a:ea typeface="Calibri" panose="020F0502020204030204" pitchFamily="34" charset="0"/>
              </a:rPr>
              <a:t> 88)</a:t>
            </a:r>
            <a:endParaRPr lang="en-US" sz="4500" dirty="0">
              <a:solidFill>
                <a:schemeClr val="accent2"/>
              </a:solidFill>
            </a:endParaRPr>
          </a:p>
        </p:txBody>
      </p:sp>
      <p:pic>
        <p:nvPicPr>
          <p:cNvPr id="23"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71032" y="0"/>
            <a:ext cx="1330396" cy="1246729"/>
          </a:xfrm>
          <a:prstGeom prst="rect">
            <a:avLst/>
          </a:prstGeom>
        </p:spPr>
      </p:pic>
      <p:graphicFrame>
        <p:nvGraphicFramePr>
          <p:cNvPr id="2" name="Table 1">
            <a:extLst>
              <a:ext uri="{FF2B5EF4-FFF2-40B4-BE49-F238E27FC236}">
                <a16:creationId xmlns:a16="http://schemas.microsoft.com/office/drawing/2014/main" id="{D5395173-21EB-9343-59F6-A03938421469}"/>
              </a:ext>
            </a:extLst>
          </p:cNvPr>
          <p:cNvGraphicFramePr>
            <a:graphicFrameLocks noGrp="1"/>
          </p:cNvGraphicFramePr>
          <p:nvPr>
            <p:extLst>
              <p:ext uri="{D42A27DB-BD31-4B8C-83A1-F6EECF244321}">
                <p14:modId xmlns:p14="http://schemas.microsoft.com/office/powerpoint/2010/main" val="2116949876"/>
              </p:ext>
            </p:extLst>
          </p:nvPr>
        </p:nvGraphicFramePr>
        <p:xfrm>
          <a:off x="883920" y="2725547"/>
          <a:ext cx="16642081" cy="6913753"/>
        </p:xfrm>
        <a:graphic>
          <a:graphicData uri="http://schemas.openxmlformats.org/drawingml/2006/table">
            <a:tbl>
              <a:tblPr firstRow="1" firstCol="1" bandRow="1"/>
              <a:tblGrid>
                <a:gridCol w="3154680">
                  <a:extLst>
                    <a:ext uri="{9D8B030D-6E8A-4147-A177-3AD203B41FA5}">
                      <a16:colId xmlns:a16="http://schemas.microsoft.com/office/drawing/2014/main" val="3863638126"/>
                    </a:ext>
                  </a:extLst>
                </a:gridCol>
                <a:gridCol w="6858000">
                  <a:extLst>
                    <a:ext uri="{9D8B030D-6E8A-4147-A177-3AD203B41FA5}">
                      <a16:colId xmlns:a16="http://schemas.microsoft.com/office/drawing/2014/main" val="1105342095"/>
                    </a:ext>
                  </a:extLst>
                </a:gridCol>
                <a:gridCol w="6629401">
                  <a:extLst>
                    <a:ext uri="{9D8B030D-6E8A-4147-A177-3AD203B41FA5}">
                      <a16:colId xmlns:a16="http://schemas.microsoft.com/office/drawing/2014/main" val="4144669989"/>
                    </a:ext>
                  </a:extLst>
                </a:gridCol>
              </a:tblGrid>
              <a:tr h="987679">
                <a:tc>
                  <a:txBody>
                    <a:bodyPr/>
                    <a:lstStyle/>
                    <a:p>
                      <a:pPr algn="ctr">
                        <a:lnSpc>
                          <a:spcPct val="150000"/>
                        </a:lnSpc>
                        <a:spcBef>
                          <a:spcPts val="600"/>
                        </a:spcBef>
                        <a:spcAft>
                          <a:spcPts val="300"/>
                        </a:spcAft>
                      </a:pPr>
                      <a:r>
                        <a:rPr lang="fr-FR" sz="3800" b="1" kern="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38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300"/>
                        </a:spcAft>
                      </a:pPr>
                      <a:r>
                        <a:rPr lang="fr-FR" sz="3800" b="1" kern="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Hình</a:t>
                      </a:r>
                      <a:r>
                        <a:rPr lang="fr-FR" sz="3800" b="1" kern="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800" b="1" kern="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chóp</a:t>
                      </a:r>
                      <a:r>
                        <a:rPr lang="fr-FR" sz="3800" b="1" kern="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800" b="1" kern="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tam</a:t>
                      </a:r>
                      <a:r>
                        <a:rPr lang="fr-FR" sz="3800" b="1" kern="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800" b="1" kern="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giác</a:t>
                      </a:r>
                      <a:r>
                        <a:rPr lang="fr-FR" sz="3800" b="1" kern="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800" b="1" kern="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đều</a:t>
                      </a:r>
                      <a:endParaRPr lang="en-US" sz="38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300"/>
                        </a:spcAft>
                      </a:pPr>
                      <a:r>
                        <a:rPr lang="fr-FR" sz="3800" b="1" kern="0">
                          <a:solidFill>
                            <a:srgbClr val="000000"/>
                          </a:solidFill>
                          <a:effectLst/>
                          <a:latin typeface="Arial" panose="020B0604020202020204" pitchFamily="34" charset="0"/>
                          <a:ea typeface="Calibri" panose="020F0502020204030204" pitchFamily="34" charset="0"/>
                          <a:cs typeface="Arial" panose="020B0604020202020204" pitchFamily="34" charset="0"/>
                        </a:rPr>
                        <a:t>Hình chóp tứ giác đều</a:t>
                      </a:r>
                      <a:endParaRPr lang="en-US" sz="38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7492202"/>
                  </a:ext>
                </a:extLst>
              </a:tr>
              <a:tr h="987679">
                <a:tc>
                  <a:txBody>
                    <a:bodyPr/>
                    <a:lstStyle/>
                    <a:p>
                      <a:pPr algn="ctr">
                        <a:lnSpc>
                          <a:spcPct val="150000"/>
                        </a:lnSpc>
                        <a:spcBef>
                          <a:spcPts val="600"/>
                        </a:spcBef>
                        <a:spcAft>
                          <a:spcPts val="300"/>
                        </a:spcAft>
                      </a:pPr>
                      <a:r>
                        <a:rPr lang="fr-FR" sz="3800" b="1" kern="0">
                          <a:solidFill>
                            <a:srgbClr val="000000"/>
                          </a:solidFill>
                          <a:effectLst/>
                          <a:latin typeface="Arial" panose="020B0604020202020204" pitchFamily="34" charset="0"/>
                          <a:ea typeface="Calibri" panose="020F0502020204030204" pitchFamily="34" charset="0"/>
                          <a:cs typeface="Arial" panose="020B0604020202020204" pitchFamily="34" charset="0"/>
                        </a:rPr>
                        <a:t>Số mặt </a:t>
                      </a:r>
                      <a:endParaRPr lang="en-US" sz="38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300"/>
                        </a:spcAft>
                      </a:pPr>
                      <a:r>
                        <a:rPr lang="en-US" sz="3800" kern="100" dirty="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300"/>
                        </a:spcAft>
                      </a:pPr>
                      <a:r>
                        <a:rPr lang="en-US" sz="3800" kern="100" dirty="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6704285"/>
                  </a:ext>
                </a:extLst>
              </a:tr>
              <a:tr h="987679">
                <a:tc>
                  <a:txBody>
                    <a:bodyPr/>
                    <a:lstStyle/>
                    <a:p>
                      <a:pPr algn="ctr">
                        <a:lnSpc>
                          <a:spcPct val="150000"/>
                        </a:lnSpc>
                        <a:spcBef>
                          <a:spcPts val="600"/>
                        </a:spcBef>
                        <a:spcAft>
                          <a:spcPts val="300"/>
                        </a:spcAft>
                      </a:pPr>
                      <a:r>
                        <a:rPr lang="fr-FR" sz="3800" b="1" kern="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fr-FR" sz="3800" b="1" kern="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800" b="1" kern="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cạnh</a:t>
                      </a:r>
                      <a:endParaRPr lang="en-US" sz="38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300"/>
                        </a:spcAft>
                      </a:pPr>
                      <a:r>
                        <a:rPr lang="en-US" sz="3800" kern="100" dirty="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300"/>
                        </a:spcAft>
                      </a:pPr>
                      <a:r>
                        <a:rPr lang="en-US" sz="3800" kern="100" dirty="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3410719"/>
                  </a:ext>
                </a:extLst>
              </a:tr>
              <a:tr h="987679">
                <a:tc>
                  <a:txBody>
                    <a:bodyPr/>
                    <a:lstStyle/>
                    <a:p>
                      <a:pPr algn="ctr">
                        <a:lnSpc>
                          <a:spcPct val="150000"/>
                        </a:lnSpc>
                        <a:spcBef>
                          <a:spcPts val="600"/>
                        </a:spcBef>
                        <a:spcAft>
                          <a:spcPts val="300"/>
                        </a:spcAft>
                      </a:pPr>
                      <a:r>
                        <a:rPr lang="fr-FR" sz="3800" b="1" kern="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fr-FR" sz="3800" b="1" kern="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800" b="1" kern="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mặt</a:t>
                      </a:r>
                      <a:r>
                        <a:rPr lang="fr-FR" sz="3800" b="1" kern="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800" b="1" kern="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bên</a:t>
                      </a:r>
                      <a:endParaRPr lang="en-US" sz="38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300"/>
                        </a:spcAft>
                      </a:pPr>
                      <a:r>
                        <a:rPr lang="en-US" sz="3800" kern="100" dirty="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300"/>
                        </a:spcAft>
                      </a:pPr>
                      <a:r>
                        <a:rPr lang="en-US" sz="3800" kern="100" dirty="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8017778"/>
                  </a:ext>
                </a:extLst>
              </a:tr>
              <a:tr h="987679">
                <a:tc>
                  <a:txBody>
                    <a:bodyPr/>
                    <a:lstStyle/>
                    <a:p>
                      <a:pPr algn="ctr">
                        <a:lnSpc>
                          <a:spcPct val="150000"/>
                        </a:lnSpc>
                        <a:spcBef>
                          <a:spcPts val="600"/>
                        </a:spcBef>
                        <a:spcAft>
                          <a:spcPts val="300"/>
                        </a:spcAft>
                      </a:pPr>
                      <a:r>
                        <a:rPr lang="fr-FR" sz="3800" b="1" kern="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fr-FR" sz="3800" b="1" kern="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800" b="1" kern="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mặt</a:t>
                      </a:r>
                      <a:r>
                        <a:rPr lang="fr-FR" sz="3800" b="1" kern="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800" b="1" kern="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đáy</a:t>
                      </a:r>
                      <a:endParaRPr lang="en-US" sz="38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300"/>
                        </a:spcAft>
                      </a:pPr>
                      <a:r>
                        <a:rPr lang="en-US" sz="3800" kern="100" dirty="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300"/>
                        </a:spcAft>
                      </a:pPr>
                      <a:r>
                        <a:rPr lang="en-US" sz="3800" kern="100" dirty="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4139971"/>
                  </a:ext>
                </a:extLst>
              </a:tr>
              <a:tr h="987679">
                <a:tc>
                  <a:txBody>
                    <a:bodyPr/>
                    <a:lstStyle/>
                    <a:p>
                      <a:pPr algn="ctr">
                        <a:lnSpc>
                          <a:spcPct val="150000"/>
                        </a:lnSpc>
                        <a:spcBef>
                          <a:spcPts val="600"/>
                        </a:spcBef>
                        <a:spcAft>
                          <a:spcPts val="300"/>
                        </a:spcAft>
                      </a:pPr>
                      <a:r>
                        <a:rPr lang="fr-FR" sz="3800" b="1" kern="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fr-FR" sz="3800" b="1" kern="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800" b="1" kern="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cạnh</a:t>
                      </a:r>
                      <a:r>
                        <a:rPr lang="fr-FR" sz="3800" b="1" kern="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800" b="1" kern="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bên</a:t>
                      </a:r>
                      <a:endParaRPr lang="en-US" sz="38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300"/>
                        </a:spcAft>
                      </a:pPr>
                      <a:r>
                        <a:rPr lang="en-US" sz="3800" kern="100" dirty="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300"/>
                        </a:spcAft>
                      </a:pPr>
                      <a:r>
                        <a:rPr lang="en-US" sz="3800" kern="100" dirty="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2093439"/>
                  </a:ext>
                </a:extLst>
              </a:tr>
              <a:tr h="987679">
                <a:tc>
                  <a:txBody>
                    <a:bodyPr/>
                    <a:lstStyle/>
                    <a:p>
                      <a:pPr algn="ctr">
                        <a:lnSpc>
                          <a:spcPct val="150000"/>
                        </a:lnSpc>
                        <a:spcBef>
                          <a:spcPts val="600"/>
                        </a:spcBef>
                        <a:spcAft>
                          <a:spcPts val="300"/>
                        </a:spcAft>
                      </a:pPr>
                      <a:r>
                        <a:rPr lang="fr-FR" sz="3800" b="1" kern="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fr-FR" sz="3800" b="1" kern="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800" b="1" kern="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cạnh</a:t>
                      </a:r>
                      <a:r>
                        <a:rPr lang="fr-FR" sz="3800" b="1" kern="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800" b="1" kern="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đáy</a:t>
                      </a:r>
                      <a:endParaRPr lang="en-US" sz="38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300"/>
                        </a:spcAft>
                      </a:pPr>
                      <a:r>
                        <a:rPr lang="en-US" sz="3800" kern="100" dirty="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300"/>
                        </a:spcAft>
                      </a:pPr>
                      <a:r>
                        <a:rPr lang="en-US" sz="3800" kern="100" dirty="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324049"/>
                  </a:ext>
                </a:extLst>
              </a:tr>
            </a:tbl>
          </a:graphicData>
        </a:graphic>
      </p:graphicFrame>
      <p:sp>
        <p:nvSpPr>
          <p:cNvPr id="5" name="Rectangle 1">
            <a:extLst>
              <a:ext uri="{FF2B5EF4-FFF2-40B4-BE49-F238E27FC236}">
                <a16:creationId xmlns:a16="http://schemas.microsoft.com/office/drawing/2014/main" id="{EED0D908-3C57-3A97-9FEF-18C7DC1D9BF7}"/>
              </a:ext>
            </a:extLst>
          </p:cNvPr>
          <p:cNvSpPr>
            <a:spLocks noChangeArrowheads="1"/>
          </p:cNvSpPr>
          <p:nvPr/>
        </p:nvSpPr>
        <p:spPr bwMode="auto">
          <a:xfrm>
            <a:off x="1069125" y="667807"/>
            <a:ext cx="15171420" cy="1824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4000" b="0" i="0" u="none" strike="noStrike" cap="none" normalizeH="0" baseline="0" dirty="0">
                <a:ln>
                  <a:noFill/>
                </a:ln>
                <a:solidFill>
                  <a:srgbClr val="000000"/>
                </a:solidFill>
                <a:effectLst/>
                <a:cs typeface="Arial" panose="020B0604020202020204" pitchFamily="34" charset="0"/>
              </a:rPr>
              <a:t>						    Quan </a:t>
            </a:r>
            <a:r>
              <a:rPr kumimoji="0" lang="en-US" altLang="en-US" sz="4000" b="0" i="0" u="none" strike="noStrike" cap="none" normalizeH="0" baseline="0" dirty="0" err="1">
                <a:ln>
                  <a:noFill/>
                </a:ln>
                <a:solidFill>
                  <a:srgbClr val="000000"/>
                </a:solidFill>
                <a:effectLst/>
                <a:cs typeface="Arial" panose="020B0604020202020204" pitchFamily="34" charset="0"/>
              </a:rPr>
              <a:t>sát</a:t>
            </a:r>
            <a:r>
              <a:rPr kumimoji="0" lang="en-US" altLang="en-US" sz="4000" b="0" i="0" u="none" strike="noStrike" cap="none" normalizeH="0" baseline="0" dirty="0">
                <a:ln>
                  <a:noFill/>
                </a:ln>
                <a:solidFill>
                  <a:srgbClr val="000000"/>
                </a:solidFill>
                <a:effectLst/>
                <a:cs typeface="Arial" panose="020B0604020202020204" pitchFamily="34" charset="0"/>
              </a:rPr>
              <a:t> </a:t>
            </a:r>
            <a:r>
              <a:rPr kumimoji="0" lang="en-US" altLang="en-US" sz="4000" b="0" i="0" u="none" strike="noStrike" cap="none" normalizeH="0" baseline="0" dirty="0" err="1">
                <a:ln>
                  <a:noFill/>
                </a:ln>
                <a:solidFill>
                  <a:srgbClr val="000000"/>
                </a:solidFill>
                <a:effectLst/>
                <a:cs typeface="Arial" panose="020B0604020202020204" pitchFamily="34" charset="0"/>
              </a:rPr>
              <a:t>các</a:t>
            </a:r>
            <a:r>
              <a:rPr kumimoji="0" lang="en-US" altLang="en-US" sz="4000" b="0" i="0" u="none" strike="noStrike" cap="none" normalizeH="0" baseline="0" dirty="0">
                <a:ln>
                  <a:noFill/>
                </a:ln>
                <a:solidFill>
                  <a:srgbClr val="000000"/>
                </a:solidFill>
                <a:effectLst/>
                <a:cs typeface="Arial" panose="020B0604020202020204" pitchFamily="34" charset="0"/>
              </a:rPr>
              <a:t> </a:t>
            </a:r>
            <a:r>
              <a:rPr kumimoji="0" lang="en-US" altLang="en-US" sz="4000" b="0" i="0" u="none" strike="noStrike" cap="none" normalizeH="0" baseline="0" dirty="0" err="1">
                <a:ln>
                  <a:noFill/>
                </a:ln>
                <a:solidFill>
                  <a:srgbClr val="000000"/>
                </a:solidFill>
                <a:effectLst/>
                <a:cs typeface="Arial" panose="020B0604020202020204" pitchFamily="34" charset="0"/>
              </a:rPr>
              <a:t>Hình</a:t>
            </a:r>
            <a:r>
              <a:rPr kumimoji="0" lang="en-US" altLang="en-US" sz="4000" b="0" i="0" u="none" strike="noStrike" cap="none" normalizeH="0" baseline="0" dirty="0">
                <a:ln>
                  <a:noFill/>
                </a:ln>
                <a:solidFill>
                  <a:srgbClr val="000000"/>
                </a:solidFill>
                <a:effectLst/>
                <a:cs typeface="Arial" panose="020B0604020202020204" pitchFamily="34" charset="0"/>
              </a:rPr>
              <a:t> 4, </a:t>
            </a:r>
            <a:r>
              <a:rPr kumimoji="0" lang="en-US" altLang="en-US" sz="4000" b="0" i="0" u="none" strike="noStrike" cap="none" normalizeH="0" baseline="0" dirty="0" err="1">
                <a:ln>
                  <a:noFill/>
                </a:ln>
                <a:solidFill>
                  <a:srgbClr val="000000"/>
                </a:solidFill>
                <a:effectLst/>
                <a:cs typeface="Arial" panose="020B0604020202020204" pitchFamily="34" charset="0"/>
              </a:rPr>
              <a:t>Hình</a:t>
            </a:r>
            <a:r>
              <a:rPr kumimoji="0" lang="en-US" altLang="en-US" sz="4000" b="0" i="0" u="none" strike="noStrike" cap="none" normalizeH="0" baseline="0" dirty="0">
                <a:ln>
                  <a:noFill/>
                </a:ln>
                <a:solidFill>
                  <a:srgbClr val="000000"/>
                </a:solidFill>
                <a:effectLst/>
                <a:cs typeface="Arial" panose="020B0604020202020204" pitchFamily="34" charset="0"/>
              </a:rPr>
              <a:t> 14 </a:t>
            </a:r>
            <a:r>
              <a:rPr kumimoji="0" lang="en-US" altLang="en-US" sz="4000" b="0" i="0" u="none" strike="noStrike" cap="none" normalizeH="0" baseline="0" dirty="0" err="1">
                <a:ln>
                  <a:noFill/>
                </a:ln>
                <a:solidFill>
                  <a:srgbClr val="000000"/>
                </a:solidFill>
                <a:effectLst/>
                <a:cs typeface="Arial" panose="020B0604020202020204" pitchFamily="34" charset="0"/>
              </a:rPr>
              <a:t>và</a:t>
            </a:r>
            <a:r>
              <a:rPr kumimoji="0" lang="en-US" altLang="en-US" sz="4000" b="0" i="0" u="none" strike="noStrike" cap="none" normalizeH="0" baseline="0" dirty="0">
                <a:ln>
                  <a:noFill/>
                </a:ln>
                <a:solidFill>
                  <a:srgbClr val="000000"/>
                </a:solidFill>
                <a:effectLst/>
                <a:cs typeface="Arial" panose="020B0604020202020204" pitchFamily="34" charset="0"/>
              </a:rPr>
              <a:t> </a:t>
            </a:r>
            <a:r>
              <a:rPr kumimoji="0" lang="en-US" altLang="en-US" sz="4000" b="0" i="0" u="none" strike="noStrike" cap="none" normalizeH="0" baseline="0" dirty="0" err="1">
                <a:ln>
                  <a:noFill/>
                </a:ln>
                <a:solidFill>
                  <a:srgbClr val="000000"/>
                </a:solidFill>
                <a:effectLst/>
                <a:cs typeface="Arial" panose="020B0604020202020204" pitchFamily="34" charset="0"/>
              </a:rPr>
              <a:t>tìm</a:t>
            </a:r>
            <a:r>
              <a:rPr kumimoji="0" lang="en-US" altLang="en-US" sz="4000" b="0" i="0" u="none" strike="noStrike" cap="none" normalizeH="0" baseline="0" dirty="0">
                <a:ln>
                  <a:noFill/>
                </a:ln>
                <a:solidFill>
                  <a:srgbClr val="000000"/>
                </a:solidFill>
                <a:effectLst/>
                <a:cs typeface="Arial" panose="020B0604020202020204" pitchFamily="34" charset="0"/>
              </a:rPr>
              <a:t> </a:t>
            </a:r>
            <a:r>
              <a:rPr kumimoji="0" lang="en-US" altLang="en-US" sz="4000" b="0" i="0" u="none" strike="noStrike" cap="none" normalizeH="0" baseline="0" dirty="0" err="1">
                <a:ln>
                  <a:noFill/>
                </a:ln>
                <a:solidFill>
                  <a:srgbClr val="000000"/>
                </a:solidFill>
                <a:effectLst/>
                <a:cs typeface="Arial" panose="020B0604020202020204" pitchFamily="34" charset="0"/>
              </a:rPr>
              <a:t>số</a:t>
            </a:r>
            <a:r>
              <a:rPr kumimoji="0" lang="en-US" altLang="en-US" sz="4000" b="0" i="0" u="none" strike="noStrike" cap="none" normalizeH="0" baseline="0" dirty="0">
                <a:ln>
                  <a:noFill/>
                </a:ln>
                <a:solidFill>
                  <a:srgbClr val="000000"/>
                </a:solidFill>
                <a:effectLst/>
                <a:cs typeface="Arial" panose="020B0604020202020204" pitchFamily="34" charset="0"/>
              </a:rPr>
              <a:t> </a:t>
            </a:r>
            <a:r>
              <a:rPr kumimoji="0" lang="en-US" altLang="en-US" sz="4000" b="0" i="0" u="none" strike="noStrike" cap="none" normalizeH="0" baseline="0" dirty="0" err="1">
                <a:ln>
                  <a:noFill/>
                </a:ln>
                <a:solidFill>
                  <a:srgbClr val="000000"/>
                </a:solidFill>
                <a:effectLst/>
                <a:cs typeface="Arial" panose="020B0604020202020204" pitchFamily="34" charset="0"/>
              </a:rPr>
              <a:t>thích</a:t>
            </a:r>
            <a:r>
              <a:rPr kumimoji="0" lang="en-US" altLang="en-US" sz="4000" b="0" i="0" u="none" strike="noStrike" cap="none" normalizeH="0" baseline="0" dirty="0">
                <a:ln>
                  <a:noFill/>
                </a:ln>
                <a:solidFill>
                  <a:srgbClr val="000000"/>
                </a:solidFill>
                <a:effectLst/>
                <a:cs typeface="Arial" panose="020B0604020202020204" pitchFamily="34" charset="0"/>
              </a:rPr>
              <a:t> </a:t>
            </a:r>
            <a:r>
              <a:rPr kumimoji="0" lang="en-US" altLang="en-US" sz="4000" b="0" i="0" u="none" strike="noStrike" cap="none" normalizeH="0" baseline="0" dirty="0" err="1">
                <a:ln>
                  <a:noFill/>
                </a:ln>
                <a:solidFill>
                  <a:srgbClr val="000000"/>
                </a:solidFill>
                <a:effectLst/>
                <a:cs typeface="Arial" panose="020B0604020202020204" pitchFamily="34" charset="0"/>
              </a:rPr>
              <a:t>hợp</a:t>
            </a:r>
            <a:r>
              <a:rPr kumimoji="0" lang="en-US" altLang="en-US" sz="4000" b="0" i="0" u="none" strike="noStrike" cap="none" normalizeH="0" baseline="0" dirty="0">
                <a:ln>
                  <a:noFill/>
                </a:ln>
                <a:solidFill>
                  <a:srgbClr val="000000"/>
                </a:solidFill>
                <a:effectLst/>
                <a:cs typeface="Arial" panose="020B0604020202020204" pitchFamily="34" charset="0"/>
              </a:rPr>
              <a:t> </a:t>
            </a:r>
            <a:r>
              <a:rPr kumimoji="0" lang="en-US" altLang="en-US" sz="4000" b="0" i="0" u="none" strike="noStrike" cap="none" normalizeH="0" baseline="0" dirty="0" err="1">
                <a:ln>
                  <a:noFill/>
                </a:ln>
                <a:solidFill>
                  <a:srgbClr val="000000"/>
                </a:solidFill>
                <a:effectLst/>
                <a:cs typeface="Arial" panose="020B0604020202020204" pitchFamily="34" charset="0"/>
              </a:rPr>
              <a:t>cho</a:t>
            </a:r>
            <a:r>
              <a:rPr kumimoji="0" lang="en-US" altLang="en-US" sz="4000" b="0" i="0" u="none" strike="noStrike" cap="none" normalizeH="0" baseline="0" dirty="0">
                <a:ln>
                  <a:noFill/>
                </a:ln>
                <a:solidFill>
                  <a:srgbClr val="000000"/>
                </a:solidFill>
                <a:effectLst/>
                <a:cs typeface="Arial" panose="020B0604020202020204" pitchFamily="34" charset="0"/>
              </a:rPr>
              <a:t>  ?  </a:t>
            </a:r>
            <a:r>
              <a:rPr kumimoji="0" lang="en-US" altLang="en-US" sz="4000" b="0" i="0" u="none" strike="noStrike" cap="none" normalizeH="0" baseline="0" dirty="0" err="1">
                <a:ln>
                  <a:noFill/>
                </a:ln>
                <a:solidFill>
                  <a:srgbClr val="000000"/>
                </a:solidFill>
                <a:effectLst/>
                <a:cs typeface="Arial" panose="020B0604020202020204" pitchFamily="34" charset="0"/>
              </a:rPr>
              <a:t>trong</a:t>
            </a:r>
            <a:r>
              <a:rPr kumimoji="0" lang="en-US" altLang="en-US" sz="4000" b="0" i="0" u="none" strike="noStrike" cap="none" normalizeH="0" baseline="0" dirty="0">
                <a:ln>
                  <a:noFill/>
                </a:ln>
                <a:solidFill>
                  <a:srgbClr val="000000"/>
                </a:solidFill>
                <a:effectLst/>
                <a:cs typeface="Arial" panose="020B0604020202020204" pitchFamily="34" charset="0"/>
              </a:rPr>
              <a:t> </a:t>
            </a:r>
            <a:r>
              <a:rPr kumimoji="0" lang="en-US" altLang="en-US" sz="4000" b="0" i="0" u="none" strike="noStrike" cap="none" normalizeH="0" baseline="0" dirty="0" err="1">
                <a:ln>
                  <a:noFill/>
                </a:ln>
                <a:solidFill>
                  <a:srgbClr val="000000"/>
                </a:solidFill>
                <a:effectLst/>
                <a:cs typeface="Arial" panose="020B0604020202020204" pitchFamily="34" charset="0"/>
              </a:rPr>
              <a:t>bảng</a:t>
            </a:r>
            <a:r>
              <a:rPr kumimoji="0" lang="en-US" altLang="en-US" sz="4000" b="0" i="0" u="none" strike="noStrike" cap="none" normalizeH="0" baseline="0" dirty="0">
                <a:ln>
                  <a:noFill/>
                </a:ln>
                <a:solidFill>
                  <a:srgbClr val="000000"/>
                </a:solidFill>
                <a:effectLst/>
                <a:cs typeface="Arial" panose="020B0604020202020204" pitchFamily="34" charset="0"/>
              </a:rPr>
              <a:t> </a:t>
            </a:r>
            <a:r>
              <a:rPr kumimoji="0" lang="en-US" altLang="en-US" sz="4000" b="0" i="0" u="none" strike="noStrike" cap="none" normalizeH="0" baseline="0" dirty="0" err="1">
                <a:ln>
                  <a:noFill/>
                </a:ln>
                <a:solidFill>
                  <a:srgbClr val="000000"/>
                </a:solidFill>
                <a:effectLst/>
                <a:cs typeface="Arial" panose="020B0604020202020204" pitchFamily="34" charset="0"/>
              </a:rPr>
              <a:t>sau</a:t>
            </a:r>
            <a:r>
              <a:rPr kumimoji="0" lang="en-US" altLang="en-US" sz="4000" b="0" i="0" u="none" strike="noStrike" cap="none" normalizeH="0" baseline="0" dirty="0">
                <a:ln>
                  <a:noFill/>
                </a:ln>
                <a:solidFill>
                  <a:srgbClr val="000000"/>
                </a:solidFill>
                <a:effectLst/>
                <a:cs typeface="Arial" panose="020B0604020202020204" pitchFamily="34" charset="0"/>
              </a:rPr>
              <a:t>:</a:t>
            </a:r>
            <a:r>
              <a:rPr kumimoji="0" lang="en-US" altLang="en-US" sz="4000" b="0" i="0" u="none" strike="noStrike" cap="none" normalizeH="0" baseline="0" dirty="0">
                <a:ln>
                  <a:noFill/>
                </a:ln>
                <a:solidFill>
                  <a:schemeClr val="tx1"/>
                </a:solidFill>
                <a:effectLst/>
                <a:cs typeface="Arial" panose="020B0604020202020204" pitchFamily="34" charset="0"/>
              </a:rPr>
              <a:t> </a:t>
            </a:r>
          </a:p>
        </p:txBody>
      </p:sp>
      <p:sp>
        <p:nvSpPr>
          <p:cNvPr id="7" name="Rectangle: Rounded Corners 6">
            <a:extLst>
              <a:ext uri="{FF2B5EF4-FFF2-40B4-BE49-F238E27FC236}">
                <a16:creationId xmlns:a16="http://schemas.microsoft.com/office/drawing/2014/main" id="{F776D191-AE5F-76DA-D39C-E7A081CA61DF}"/>
              </a:ext>
            </a:extLst>
          </p:cNvPr>
          <p:cNvSpPr/>
          <p:nvPr/>
        </p:nvSpPr>
        <p:spPr>
          <a:xfrm>
            <a:off x="6553200" y="3848100"/>
            <a:ext cx="1752600" cy="6858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Arial" panose="020B0604020202020204" pitchFamily="34" charset="0"/>
                <a:cs typeface="Arial" panose="020B0604020202020204" pitchFamily="34" charset="0"/>
              </a:rPr>
              <a:t>4</a:t>
            </a:r>
          </a:p>
        </p:txBody>
      </p:sp>
      <p:sp>
        <p:nvSpPr>
          <p:cNvPr id="8" name="Rectangle: Rounded Corners 7">
            <a:extLst>
              <a:ext uri="{FF2B5EF4-FFF2-40B4-BE49-F238E27FC236}">
                <a16:creationId xmlns:a16="http://schemas.microsoft.com/office/drawing/2014/main" id="{E1D5C7EF-A210-1EAF-4CAB-99F31F5FF619}"/>
              </a:ext>
            </a:extLst>
          </p:cNvPr>
          <p:cNvSpPr/>
          <p:nvPr/>
        </p:nvSpPr>
        <p:spPr>
          <a:xfrm>
            <a:off x="13411200" y="3848100"/>
            <a:ext cx="1752600" cy="6858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Arial" panose="020B0604020202020204" pitchFamily="34" charset="0"/>
                <a:cs typeface="Arial" panose="020B0604020202020204" pitchFamily="34" charset="0"/>
              </a:rPr>
              <a:t>5</a:t>
            </a:r>
          </a:p>
        </p:txBody>
      </p:sp>
      <p:sp>
        <p:nvSpPr>
          <p:cNvPr id="9" name="Rectangle: Rounded Corners 8">
            <a:extLst>
              <a:ext uri="{FF2B5EF4-FFF2-40B4-BE49-F238E27FC236}">
                <a16:creationId xmlns:a16="http://schemas.microsoft.com/office/drawing/2014/main" id="{33B07FC8-63F7-9AC0-CB33-B60E3144A3E2}"/>
              </a:ext>
            </a:extLst>
          </p:cNvPr>
          <p:cNvSpPr/>
          <p:nvPr/>
        </p:nvSpPr>
        <p:spPr>
          <a:xfrm>
            <a:off x="6553200" y="4838700"/>
            <a:ext cx="1752600" cy="6858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Arial" panose="020B0604020202020204" pitchFamily="34" charset="0"/>
                <a:cs typeface="Arial" panose="020B0604020202020204" pitchFamily="34" charset="0"/>
              </a:rPr>
              <a:t>6</a:t>
            </a:r>
          </a:p>
        </p:txBody>
      </p:sp>
      <p:sp>
        <p:nvSpPr>
          <p:cNvPr id="11" name="Rectangle: Rounded Corners 10">
            <a:extLst>
              <a:ext uri="{FF2B5EF4-FFF2-40B4-BE49-F238E27FC236}">
                <a16:creationId xmlns:a16="http://schemas.microsoft.com/office/drawing/2014/main" id="{636C1E97-D0D9-C626-D588-858E63A90B51}"/>
              </a:ext>
            </a:extLst>
          </p:cNvPr>
          <p:cNvSpPr/>
          <p:nvPr/>
        </p:nvSpPr>
        <p:spPr>
          <a:xfrm>
            <a:off x="13411200" y="4838700"/>
            <a:ext cx="1752600" cy="6858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Arial" panose="020B0604020202020204" pitchFamily="34" charset="0"/>
                <a:cs typeface="Arial" panose="020B0604020202020204" pitchFamily="34" charset="0"/>
              </a:rPr>
              <a:t>8</a:t>
            </a:r>
          </a:p>
        </p:txBody>
      </p:sp>
      <p:sp>
        <p:nvSpPr>
          <p:cNvPr id="14" name="Rectangle: Rounded Corners 13">
            <a:extLst>
              <a:ext uri="{FF2B5EF4-FFF2-40B4-BE49-F238E27FC236}">
                <a16:creationId xmlns:a16="http://schemas.microsoft.com/office/drawing/2014/main" id="{C366A4C5-E82A-3C82-B162-10EBD4A04F09}"/>
              </a:ext>
            </a:extLst>
          </p:cNvPr>
          <p:cNvSpPr/>
          <p:nvPr/>
        </p:nvSpPr>
        <p:spPr>
          <a:xfrm>
            <a:off x="6553200" y="5829300"/>
            <a:ext cx="1752600" cy="6858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Arial" panose="020B0604020202020204" pitchFamily="34" charset="0"/>
                <a:cs typeface="Arial" panose="020B0604020202020204" pitchFamily="34" charset="0"/>
              </a:rPr>
              <a:t>3</a:t>
            </a:r>
          </a:p>
        </p:txBody>
      </p:sp>
      <p:sp>
        <p:nvSpPr>
          <p:cNvPr id="15" name="Rectangle: Rounded Corners 14">
            <a:extLst>
              <a:ext uri="{FF2B5EF4-FFF2-40B4-BE49-F238E27FC236}">
                <a16:creationId xmlns:a16="http://schemas.microsoft.com/office/drawing/2014/main" id="{AB682470-49DC-8497-0E70-D240184CC788}"/>
              </a:ext>
            </a:extLst>
          </p:cNvPr>
          <p:cNvSpPr/>
          <p:nvPr/>
        </p:nvSpPr>
        <p:spPr>
          <a:xfrm>
            <a:off x="13411200" y="5829300"/>
            <a:ext cx="1752600" cy="6858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Arial" panose="020B0604020202020204" pitchFamily="34" charset="0"/>
                <a:cs typeface="Arial" panose="020B0604020202020204" pitchFamily="34" charset="0"/>
              </a:rPr>
              <a:t>4</a:t>
            </a:r>
          </a:p>
        </p:txBody>
      </p:sp>
      <p:sp>
        <p:nvSpPr>
          <p:cNvPr id="16" name="Rectangle: Rounded Corners 15">
            <a:extLst>
              <a:ext uri="{FF2B5EF4-FFF2-40B4-BE49-F238E27FC236}">
                <a16:creationId xmlns:a16="http://schemas.microsoft.com/office/drawing/2014/main" id="{AB59E41C-DB47-6E8B-602A-42970A4F27B7}"/>
              </a:ext>
            </a:extLst>
          </p:cNvPr>
          <p:cNvSpPr/>
          <p:nvPr/>
        </p:nvSpPr>
        <p:spPr>
          <a:xfrm>
            <a:off x="6553200" y="6819900"/>
            <a:ext cx="1752600" cy="6858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Arial" panose="020B0604020202020204" pitchFamily="34" charset="0"/>
                <a:cs typeface="Arial" panose="020B0604020202020204" pitchFamily="34" charset="0"/>
              </a:rPr>
              <a:t>1</a:t>
            </a:r>
          </a:p>
        </p:txBody>
      </p:sp>
      <p:sp>
        <p:nvSpPr>
          <p:cNvPr id="18" name="Rectangle: Rounded Corners 17">
            <a:extLst>
              <a:ext uri="{FF2B5EF4-FFF2-40B4-BE49-F238E27FC236}">
                <a16:creationId xmlns:a16="http://schemas.microsoft.com/office/drawing/2014/main" id="{363E0471-6A9A-CCD4-EB2F-B103F2A474BA}"/>
              </a:ext>
            </a:extLst>
          </p:cNvPr>
          <p:cNvSpPr/>
          <p:nvPr/>
        </p:nvSpPr>
        <p:spPr>
          <a:xfrm>
            <a:off x="13411200" y="6819900"/>
            <a:ext cx="1752600" cy="6858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Arial" panose="020B0604020202020204" pitchFamily="34" charset="0"/>
                <a:cs typeface="Arial" panose="020B0604020202020204" pitchFamily="34" charset="0"/>
              </a:rPr>
              <a:t>1</a:t>
            </a:r>
          </a:p>
        </p:txBody>
      </p:sp>
      <p:sp>
        <p:nvSpPr>
          <p:cNvPr id="19" name="Rectangle: Rounded Corners 18">
            <a:extLst>
              <a:ext uri="{FF2B5EF4-FFF2-40B4-BE49-F238E27FC236}">
                <a16:creationId xmlns:a16="http://schemas.microsoft.com/office/drawing/2014/main" id="{8B8B45AB-F0A5-2FB3-95DF-44A73EC77C41}"/>
              </a:ext>
            </a:extLst>
          </p:cNvPr>
          <p:cNvSpPr/>
          <p:nvPr/>
        </p:nvSpPr>
        <p:spPr>
          <a:xfrm>
            <a:off x="6553200" y="7815161"/>
            <a:ext cx="1752600" cy="6858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Arial" panose="020B0604020202020204" pitchFamily="34" charset="0"/>
                <a:cs typeface="Arial" panose="020B0604020202020204" pitchFamily="34" charset="0"/>
              </a:rPr>
              <a:t>3</a:t>
            </a:r>
          </a:p>
        </p:txBody>
      </p:sp>
      <p:sp>
        <p:nvSpPr>
          <p:cNvPr id="21" name="Rectangle: Rounded Corners 20">
            <a:extLst>
              <a:ext uri="{FF2B5EF4-FFF2-40B4-BE49-F238E27FC236}">
                <a16:creationId xmlns:a16="http://schemas.microsoft.com/office/drawing/2014/main" id="{43C454FD-C1E5-4C01-CC2E-EDE41272A03A}"/>
              </a:ext>
            </a:extLst>
          </p:cNvPr>
          <p:cNvSpPr/>
          <p:nvPr/>
        </p:nvSpPr>
        <p:spPr>
          <a:xfrm>
            <a:off x="13411200" y="7815161"/>
            <a:ext cx="1752600" cy="6858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Arial" panose="020B0604020202020204" pitchFamily="34" charset="0"/>
                <a:cs typeface="Arial" panose="020B0604020202020204" pitchFamily="34" charset="0"/>
              </a:rPr>
              <a:t>4</a:t>
            </a:r>
          </a:p>
        </p:txBody>
      </p:sp>
      <p:sp>
        <p:nvSpPr>
          <p:cNvPr id="22" name="Rectangle: Rounded Corners 21">
            <a:extLst>
              <a:ext uri="{FF2B5EF4-FFF2-40B4-BE49-F238E27FC236}">
                <a16:creationId xmlns:a16="http://schemas.microsoft.com/office/drawing/2014/main" id="{D1D57E7E-BF04-9054-5ED4-250C1CD7B0A4}"/>
              </a:ext>
            </a:extLst>
          </p:cNvPr>
          <p:cNvSpPr/>
          <p:nvPr/>
        </p:nvSpPr>
        <p:spPr>
          <a:xfrm>
            <a:off x="6553200" y="8805761"/>
            <a:ext cx="1752600" cy="6858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Arial" panose="020B0604020202020204" pitchFamily="34" charset="0"/>
                <a:cs typeface="Arial" panose="020B0604020202020204" pitchFamily="34" charset="0"/>
              </a:rPr>
              <a:t>3</a:t>
            </a:r>
          </a:p>
        </p:txBody>
      </p:sp>
      <p:sp>
        <p:nvSpPr>
          <p:cNvPr id="24" name="Rectangle: Rounded Corners 23">
            <a:extLst>
              <a:ext uri="{FF2B5EF4-FFF2-40B4-BE49-F238E27FC236}">
                <a16:creationId xmlns:a16="http://schemas.microsoft.com/office/drawing/2014/main" id="{D146D76B-4F31-58C2-2C4E-3B961360E303}"/>
              </a:ext>
            </a:extLst>
          </p:cNvPr>
          <p:cNvSpPr/>
          <p:nvPr/>
        </p:nvSpPr>
        <p:spPr>
          <a:xfrm>
            <a:off x="13411200" y="8805761"/>
            <a:ext cx="1752600" cy="6858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Arial" panose="020B0604020202020204" pitchFamily="34" charset="0"/>
                <a:cs typeface="Arial" panose="020B0604020202020204" pitchFamily="34" charset="0"/>
              </a:rPr>
              <a:t>4</a:t>
            </a: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anim calcmode="lin" valueType="num">
                                      <p:cBhvr>
                                        <p:cTn id="22" dur="500" fill="hold"/>
                                        <p:tgtEl>
                                          <p:spTgt spid="7"/>
                                        </p:tgtEl>
                                        <p:attrNameLst>
                                          <p:attrName>ppt_x</p:attrName>
                                        </p:attrNameLst>
                                      </p:cBhvr>
                                      <p:tavLst>
                                        <p:tav tm="0">
                                          <p:val>
                                            <p:strVal val="#ppt_x"/>
                                          </p:val>
                                        </p:tav>
                                        <p:tav tm="100000">
                                          <p:val>
                                            <p:strVal val="#ppt_x"/>
                                          </p:val>
                                        </p:tav>
                                      </p:tavLst>
                                    </p:anim>
                                    <p:anim calcmode="lin" valueType="num">
                                      <p:cBhvr>
                                        <p:cTn id="23"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heel(1)">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randombar(horizontal)">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circle(in)">
                                      <p:cBhvr>
                                        <p:cTn id="55" dur="5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anim calcmode="lin" valueType="num">
                                      <p:cBhvr>
                                        <p:cTn id="61" dur="500" fill="hold"/>
                                        <p:tgtEl>
                                          <p:spTgt spid="18"/>
                                        </p:tgtEl>
                                        <p:attrNameLst>
                                          <p:attrName>ppt_x</p:attrName>
                                        </p:attrNameLst>
                                      </p:cBhvr>
                                      <p:tavLst>
                                        <p:tav tm="0">
                                          <p:val>
                                            <p:strVal val="#ppt_x"/>
                                          </p:val>
                                        </p:tav>
                                        <p:tav tm="100000">
                                          <p:val>
                                            <p:strVal val="#ppt_x"/>
                                          </p:val>
                                        </p:tav>
                                      </p:tavLst>
                                    </p:anim>
                                    <p:anim calcmode="lin" valueType="num">
                                      <p:cBhvr>
                                        <p:cTn id="62"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barn(inVertical)">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wipe(down)">
                                      <p:cBhvr>
                                        <p:cTn id="72" dur="500"/>
                                        <p:tgtEl>
                                          <p:spTgt spid="21"/>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500"/>
                                        <p:tgtEl>
                                          <p:spTgt spid="22"/>
                                        </p:tgtEl>
                                      </p:cBhvr>
                                    </p:animEffect>
                                  </p:childTnLst>
                                </p:cTn>
                              </p:par>
                            </p:childTnLst>
                          </p:cTn>
                        </p:par>
                      </p:childTnLst>
                    </p:cTn>
                  </p:par>
                  <p:par>
                    <p:cTn id="78" fill="hold">
                      <p:stCondLst>
                        <p:cond delay="indefinite"/>
                      </p:stCondLst>
                      <p:childTnLst>
                        <p:par>
                          <p:cTn id="79" fill="hold">
                            <p:stCondLst>
                              <p:cond delay="0"/>
                            </p:stCondLst>
                            <p:childTnLst>
                              <p:par>
                                <p:cTn id="80" presetID="6" presetClass="entr" presetSubtype="16" fill="hold" grpId="0" nodeType="click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circle(in)">
                                      <p:cBhvr>
                                        <p:cTn id="8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p:bldP spid="7" grpId="0" animBg="1"/>
      <p:bldP spid="8" grpId="0" animBg="1"/>
      <p:bldP spid="9" grpId="0" animBg="1"/>
      <p:bldP spid="11" grpId="0" animBg="1"/>
      <p:bldP spid="14" grpId="0" animBg="1"/>
      <p:bldP spid="15" grpId="0" animBg="1"/>
      <p:bldP spid="16" grpId="0" animBg="1"/>
      <p:bldP spid="18" grpId="0" animBg="1"/>
      <p:bldP spid="19" grpId="0" animBg="1"/>
      <p:bldP spid="21" grpId="0" animBg="1"/>
      <p:bldP spid="22"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840200" y="-621136"/>
            <a:ext cx="2067774" cy="2139999"/>
          </a:xfrm>
          <a:prstGeom prst="rect">
            <a:avLst/>
          </a:prstGeom>
        </p:spPr>
      </p:pic>
      <p:pic>
        <p:nvPicPr>
          <p:cNvPr id="25"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38200" y="4457700"/>
            <a:ext cx="1981200" cy="747963"/>
          </a:xfrm>
          <a:prstGeom prst="rect">
            <a:avLst/>
          </a:prstGeom>
        </p:spPr>
      </p:pic>
      <p:sp>
        <p:nvSpPr>
          <p:cNvPr id="13" name="Rectangle 12"/>
          <p:cNvSpPr/>
          <p:nvPr/>
        </p:nvSpPr>
        <p:spPr>
          <a:xfrm>
            <a:off x="990600" y="895024"/>
            <a:ext cx="5573962" cy="707886"/>
          </a:xfrm>
          <a:prstGeom prst="rect">
            <a:avLst/>
          </a:prstGeom>
        </p:spPr>
        <p:txBody>
          <a:bodyPr wrap="none">
            <a:spAutoFit/>
          </a:bodyPr>
          <a:lstStyle/>
          <a:p>
            <a:r>
              <a:rPr lang="fr-FR" sz="4000" b="1" dirty="0" err="1">
                <a:solidFill>
                  <a:srgbClr val="FFFF00"/>
                </a:solidFill>
                <a:latin typeface="Arial" panose="020B0604020202020204" pitchFamily="34" charset="0"/>
                <a:ea typeface="Calibri" panose="020F0502020204030204" pitchFamily="34" charset="0"/>
              </a:rPr>
              <a:t>Bài</a:t>
            </a:r>
            <a:r>
              <a:rPr lang="fr-FR" sz="4000" b="1" dirty="0">
                <a:solidFill>
                  <a:srgbClr val="FFFF00"/>
                </a:solidFill>
                <a:latin typeface="Arial" panose="020B0604020202020204" pitchFamily="34" charset="0"/>
                <a:ea typeface="Calibri" panose="020F0502020204030204" pitchFamily="34" charset="0"/>
              </a:rPr>
              <a:t> 2 (SGK – </a:t>
            </a:r>
            <a:r>
              <a:rPr lang="fr-FR" sz="4000" b="1" dirty="0" err="1">
                <a:solidFill>
                  <a:srgbClr val="FFFF00"/>
                </a:solidFill>
                <a:latin typeface="Arial" panose="020B0604020202020204" pitchFamily="34" charset="0"/>
                <a:ea typeface="Calibri" panose="020F0502020204030204" pitchFamily="34" charset="0"/>
              </a:rPr>
              <a:t>trang</a:t>
            </a:r>
            <a:r>
              <a:rPr lang="fr-FR" sz="4000" b="1" dirty="0">
                <a:solidFill>
                  <a:srgbClr val="FFFF00"/>
                </a:solidFill>
                <a:latin typeface="Arial" panose="020B0604020202020204" pitchFamily="34" charset="0"/>
                <a:ea typeface="Calibri" panose="020F0502020204030204" pitchFamily="34" charset="0"/>
              </a:rPr>
              <a:t> 88)</a:t>
            </a:r>
          </a:p>
        </p:txBody>
      </p:sp>
      <p:sp>
        <p:nvSpPr>
          <p:cNvPr id="5" name="Rectangle 4"/>
          <p:cNvSpPr/>
          <p:nvPr/>
        </p:nvSpPr>
        <p:spPr>
          <a:xfrm>
            <a:off x="1447800" y="2377037"/>
            <a:ext cx="7239000" cy="5532925"/>
          </a:xfrm>
          <a:prstGeom prst="rect">
            <a:avLst/>
          </a:prstGeom>
        </p:spPr>
        <p:txBody>
          <a:bodyPr wrap="square">
            <a:spAutoFit/>
          </a:bodyPr>
          <a:lstStyle/>
          <a:p>
            <a:pPr lvl="0" algn="just">
              <a:lnSpc>
                <a:spcPct val="150000"/>
              </a:lnSpc>
            </a:pPr>
            <a:r>
              <a:rPr lang="vi-VN" sz="4000" dirty="0">
                <a:solidFill>
                  <a:schemeClr val="bg1"/>
                </a:solidFill>
              </a:rPr>
              <a:t>Trong các miếng bìa ở hình 21a, 21b, 21c, 21d, miếng bìa nào có thể gấp (theo các nét đứt) và dán lại để được hình chóp tam giác đều? Hình chóp tứ giác đều?</a:t>
            </a:r>
            <a:endParaRPr lang="en-US" sz="3800" dirty="0">
              <a:solidFill>
                <a:schemeClr val="bg1"/>
              </a:solidFill>
              <a:cs typeface="Arial" panose="020B0604020202020204" pitchFamily="34" charset="0"/>
            </a:endParaRPr>
          </a:p>
        </p:txBody>
      </p:sp>
      <p:pic>
        <p:nvPicPr>
          <p:cNvPr id="9" name="Picture 8"/>
          <p:cNvPicPr>
            <a:picLocks noChangeAspect="1"/>
          </p:cNvPicPr>
          <p:nvPr/>
        </p:nvPicPr>
        <p:blipFill>
          <a:blip r:embed="rId6"/>
          <a:stretch>
            <a:fillRect/>
          </a:stretch>
        </p:blipFill>
        <p:spPr>
          <a:xfrm>
            <a:off x="16087804" y="8267700"/>
            <a:ext cx="1786283" cy="1731414"/>
          </a:xfrm>
          <a:prstGeom prst="rect">
            <a:avLst/>
          </a:prstGeom>
        </p:spPr>
      </p:pic>
      <p:pic>
        <p:nvPicPr>
          <p:cNvPr id="35" name="Picture 34">
            <a:extLst>
              <a:ext uri="{FF2B5EF4-FFF2-40B4-BE49-F238E27FC236}">
                <a16:creationId xmlns:a16="http://schemas.microsoft.com/office/drawing/2014/main" id="{A57FE1AC-3664-CFA0-3CB8-73776272E69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36156" y="2148728"/>
            <a:ext cx="7552409" cy="5989541"/>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additive="base">
                                        <p:cTn id="17" dur="500" fill="hold"/>
                                        <p:tgtEl>
                                          <p:spTgt spid="35"/>
                                        </p:tgtEl>
                                        <p:attrNameLst>
                                          <p:attrName>ppt_x</p:attrName>
                                        </p:attrNameLst>
                                      </p:cBhvr>
                                      <p:tavLst>
                                        <p:tav tm="0">
                                          <p:val>
                                            <p:strVal val="#ppt_x"/>
                                          </p:val>
                                        </p:tav>
                                        <p:tav tm="100000">
                                          <p:val>
                                            <p:strVal val="#ppt_x"/>
                                          </p:val>
                                        </p:tav>
                                      </p:tavLst>
                                    </p:anim>
                                    <p:anim calcmode="lin" valueType="num">
                                      <p:cBhvr additive="base">
                                        <p:cTn id="1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1408</TotalTime>
  <Words>1028</Words>
  <PresentationFormat>Custom</PresentationFormat>
  <Paragraphs>126</Paragraphs>
  <Slides>20</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Cambria Math</vt:lpstr>
      <vt:lpstr>Merriweather</vt:lpstr>
      <vt:lpstr>Calibri</vt:lpstr>
      <vt:lpstr>Kavoon</vt:lpstr>
      <vt:lpstr>Arial (Body)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terms:modified xsi:type="dcterms:W3CDTF">2023-08-01T17:34:52Z</dcterms:modified>
  <dc:identifier>DAFR4ThywlQ</dc:identifier>
</cp:coreProperties>
</file>