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28" r:id="rId2"/>
    <p:sldId id="658" r:id="rId3"/>
    <p:sldId id="644" r:id="rId4"/>
    <p:sldId id="595" r:id="rId5"/>
    <p:sldId id="645" r:id="rId6"/>
    <p:sldId id="646" r:id="rId7"/>
    <p:sldId id="647" r:id="rId8"/>
    <p:sldId id="648" r:id="rId9"/>
    <p:sldId id="649" r:id="rId10"/>
    <p:sldId id="662" r:id="rId11"/>
    <p:sldId id="651" r:id="rId12"/>
    <p:sldId id="650" r:id="rId13"/>
    <p:sldId id="653" r:id="rId14"/>
    <p:sldId id="655" r:id="rId15"/>
    <p:sldId id="654" r:id="rId16"/>
    <p:sldId id="656" r:id="rId17"/>
    <p:sldId id="659" r:id="rId18"/>
    <p:sldId id="660" r:id="rId19"/>
    <p:sldId id="661" r:id="rId20"/>
    <p:sldId id="270" r:id="rId21"/>
    <p:sldId id="616" r:id="rId22"/>
    <p:sldId id="657" r:id="rId23"/>
    <p:sldId id="62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E699"/>
    <a:srgbClr val="4B4C9D"/>
    <a:srgbClr val="B3E5FC"/>
    <a:srgbClr val="BDD7EE"/>
    <a:srgbClr val="A0D2A1"/>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6" d="100"/>
          <a:sy n="76" d="100"/>
        </p:scale>
        <p:origin x="2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lục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Úc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sắc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Từ</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thấp</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khoảng</a:t>
            </a:r>
            <a:r>
              <a:rPr lang="en-US" sz="1800" i="1" dirty="0">
                <a:effectLst/>
                <a:latin typeface="Times New Roman" panose="02020603050405020304" pitchFamily="18" charset="0"/>
                <a:ea typeface="Cambria" panose="02040503050406030204" pitchFamily="18" charset="0"/>
              </a:rPr>
              <a:t> bao </a:t>
            </a:r>
            <a:r>
              <a:rPr lang="en-US" sz="1800" i="1" dirty="0" err="1">
                <a:effectLst/>
                <a:latin typeface="Times New Roman" panose="02020603050405020304" pitchFamily="18" charset="0"/>
                <a:ea typeface="Cambria" panose="02040503050406030204" pitchFamily="18" charset="0"/>
              </a:rPr>
              <a:t>nhiêu</a:t>
            </a:r>
            <a:r>
              <a:rPr lang="en-US" sz="1800" i="1" dirty="0">
                <a:effectLst/>
                <a:latin typeface="Times New Roman" panose="02020603050405020304" pitchFamily="18" charset="0"/>
                <a:ea typeface="Cambria" panose="02040503050406030204" pitchFamily="18" charset="0"/>
              </a:rPr>
              <a:t> m.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cơ</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sở</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không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nói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nội</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gì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tầm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những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endParaRPr lang="en-US" sz="1800" dirty="0">
              <a:effectLst/>
              <a:latin typeface="Times New Roman" panose="02020603050405020304" pitchFamily="18" charset="0"/>
              <a:ea typeface="Tahoma" panose="020B0604030504040204" pitchFamily="34" charset="0"/>
            </a:endParaRPr>
          </a:p>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406847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220465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358807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133555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55646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525038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2178200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091126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653185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45055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8701315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7397013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8768344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9/19/2021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9/19/2021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60" r:id="rId7"/>
    <p:sldLayoutId id="2147483651" r:id="rId8"/>
    <p:sldLayoutId id="2147483652" r:id="rId9"/>
    <p:sldLayoutId id="2147483653" r:id="rId10"/>
    <p:sldLayoutId id="2147483654" r:id="rId11"/>
    <p:sldLayoutId id="2147483655" r:id="rId12"/>
    <p:sldLayoutId id="2147483667" r:id="rId13"/>
    <p:sldLayoutId id="2147483666" r:id="rId14"/>
    <p:sldLayoutId id="214748366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14.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8.png"/><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4.wdp"/><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7.wdp"/><Relationship Id="rId11" Type="http://schemas.microsoft.com/office/2007/relationships/hdphoto" Target="../media/hdphoto8.wdp"/><Relationship Id="rId5" Type="http://schemas.openxmlformats.org/officeDocument/2006/relationships/image" Target="../media/image49.png"/><Relationship Id="rId10" Type="http://schemas.openxmlformats.org/officeDocument/2006/relationships/image" Target="../media/image17.png"/><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5.png"/><Relationship Id="rId3" Type="http://schemas.microsoft.com/office/2007/relationships/hdphoto" Target="../media/hdphoto17.wdp"/><Relationship Id="rId7" Type="http://schemas.openxmlformats.org/officeDocument/2006/relationships/image" Target="../media/image18.png"/><Relationship Id="rId12"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4.png"/><Relationship Id="rId5" Type="http://schemas.microsoft.com/office/2007/relationships/hdphoto" Target="../media/hdphoto7.wdp"/><Relationship Id="rId10" Type="http://schemas.microsoft.com/office/2007/relationships/hdphoto" Target="../media/hdphoto18.wdp"/><Relationship Id="rId4" Type="http://schemas.openxmlformats.org/officeDocument/2006/relationships/image" Target="../media/image15.png"/><Relationship Id="rId9" Type="http://schemas.openxmlformats.org/officeDocument/2006/relationships/image" Target="../media/image53.png"/><Relationship Id="rId14"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jpe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hyperlink" Target="https://www.google.com/maps/@13.8365503,102.4008656,5.58z?hl=vi-VN" TargetMode="External"/><Relationship Id="rId1" Type="http://schemas.openxmlformats.org/officeDocument/2006/relationships/slideLayout" Target="../slideLayouts/slideLayout2.xml"/><Relationship Id="rId6" Type="http://schemas.microsoft.com/office/2007/relationships/hdphoto" Target="../media/hdphoto21.wdp"/><Relationship Id="rId11" Type="http://schemas.microsoft.com/office/2007/relationships/hdphoto" Target="../media/hdphoto17.wdp"/><Relationship Id="rId5" Type="http://schemas.openxmlformats.org/officeDocument/2006/relationships/image" Target="../media/image78.png"/><Relationship Id="rId10" Type="http://schemas.openxmlformats.org/officeDocument/2006/relationships/image" Target="../media/image49.png"/><Relationship Id="rId4" Type="http://schemas.openxmlformats.org/officeDocument/2006/relationships/image" Target="../media/image77.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7.wdp"/><Relationship Id="rId7"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83.png"/><Relationship Id="rId5" Type="http://schemas.microsoft.com/office/2007/relationships/hdphoto" Target="../media/hdphoto7.wdp"/><Relationship Id="rId10" Type="http://schemas.openxmlformats.org/officeDocument/2006/relationships/image" Target="../media/image82.png"/><Relationship Id="rId4" Type="http://schemas.openxmlformats.org/officeDocument/2006/relationships/image" Target="../media/image15.png"/><Relationship Id="rId9" Type="http://schemas.microsoft.com/office/2007/relationships/hdphoto" Target="../media/hdphoto23.wdp"/></Relationships>
</file>

<file path=ppt/slides/_rels/slide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4.wdp"/><Relationship Id="rId10" Type="http://schemas.openxmlformats.org/officeDocument/2006/relationships/image" Target="../media/image13.jpeg"/><Relationship Id="rId4" Type="http://schemas.openxmlformats.org/officeDocument/2006/relationships/image" Target="../media/image7.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0.wdp"/><Relationship Id="rId3" Type="http://schemas.openxmlformats.org/officeDocument/2006/relationships/image" Target="../media/image15.png"/><Relationship Id="rId7" Type="http://schemas.microsoft.com/office/2007/relationships/hdphoto" Target="../media/hdphoto8.wdp"/><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7.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22.emf"/><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3.PN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6.png"/><Relationship Id="rId12"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29.png"/><Relationship Id="rId5" Type="http://schemas.openxmlformats.org/officeDocument/2006/relationships/image" Target="../media/image17.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8.png"/><Relationship Id="rId1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163C51C-11E6-4D78-8F1E-0838B84D0143}"/>
              </a:ext>
            </a:extLst>
          </p:cNvPr>
          <p:cNvGrpSpPr/>
          <p:nvPr/>
        </p:nvGrpSpPr>
        <p:grpSpPr>
          <a:xfrm>
            <a:off x="6826549" y="1417555"/>
            <a:ext cx="5127762" cy="1730232"/>
            <a:chOff x="5455396" y="3050520"/>
            <a:chExt cx="5903500" cy="2057218"/>
          </a:xfrm>
        </p:grpSpPr>
        <p:sp>
          <p:nvSpPr>
            <p:cNvPr id="25" name="Flowchart: Terminator 24">
              <a:extLst>
                <a:ext uri="{FF2B5EF4-FFF2-40B4-BE49-F238E27FC236}">
                  <a16:creationId xmlns:a16="http://schemas.microsoft.com/office/drawing/2014/main" id="{BC1E91B1-C9EE-4697-92C6-E949E8AA2804}"/>
                </a:ext>
              </a:extLst>
            </p:cNvPr>
            <p:cNvSpPr/>
            <p:nvPr/>
          </p:nvSpPr>
          <p:spPr>
            <a:xfrm>
              <a:off x="5977451" y="3050520"/>
              <a:ext cx="5381445" cy="1727113"/>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bản đồ gì? Nói về nội dung gì?</a:t>
              </a:r>
              <a:endParaRPr lang="en-US" sz="3200"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455396" y="3900257"/>
              <a:ext cx="1465420"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1">
            <a:extLst>
              <a:ext uri="{FF2B5EF4-FFF2-40B4-BE49-F238E27FC236}">
                <a16:creationId xmlns:a16="http://schemas.microsoft.com/office/drawing/2014/main" id="{9DB53984-A9AE-4B1F-8013-ED8492C7A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493"/>
          <a:stretch>
            <a:fillRect/>
          </a:stretch>
        </p:blipFill>
        <p:spPr bwMode="auto">
          <a:xfrm>
            <a:off x="148500" y="1610201"/>
            <a:ext cx="6810958" cy="5157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FCE5D00-F483-40A0-9A57-1B28D0549A75}"/>
              </a:ext>
            </a:extLst>
          </p:cNvPr>
          <p:cNvSpPr txBox="1"/>
          <p:nvPr/>
        </p:nvSpPr>
        <p:spPr>
          <a:xfrm>
            <a:off x="8289750" y="2840312"/>
            <a:ext cx="3771446" cy="1745863"/>
          </a:xfrm>
          <a:prstGeom prst="rect">
            <a:avLst/>
          </a:prstGeom>
          <a:noFill/>
        </p:spPr>
        <p:txBody>
          <a:bodyPr wrap="square">
            <a:spAutoFit/>
          </a:bodyPr>
          <a:lstStyle/>
          <a:p>
            <a:pPr marL="0" marR="0" indent="0" algn="just">
              <a:lnSpc>
                <a:spcPct val="115000"/>
              </a:lnSpc>
              <a:spcBef>
                <a:spcPts val="0"/>
              </a:spcBef>
              <a:spcAft>
                <a:spcPts val="0"/>
              </a:spcAft>
            </a:pP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Thiếu</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tên</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đồ</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bảng</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chú</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giải</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khó</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xác</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định</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nội</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dung.</a:t>
            </a:r>
            <a:endParaRPr lang="en-US" sz="28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Arrow: Right 19">
            <a:extLst>
              <a:ext uri="{FF2B5EF4-FFF2-40B4-BE49-F238E27FC236}">
                <a16:creationId xmlns:a16="http://schemas.microsoft.com/office/drawing/2014/main" id="{D3C6C3C7-D4D0-4C14-86F6-82BDEDF3DCA6}"/>
              </a:ext>
            </a:extLst>
          </p:cNvPr>
          <p:cNvSpPr/>
          <p:nvPr/>
        </p:nvSpPr>
        <p:spPr>
          <a:xfrm>
            <a:off x="7387714" y="329124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5 gợi ý trả lời câu hỏi “Bạn mong muốn gì ở công ty?” - VNReview Tin mới  nhất">
            <a:extLst>
              <a:ext uri="{FF2B5EF4-FFF2-40B4-BE49-F238E27FC236}">
                <a16:creationId xmlns:a16="http://schemas.microsoft.com/office/drawing/2014/main" id="{DBBD5E4C-48DA-4ECA-B78E-6D814F3A144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8574160" y="4437709"/>
            <a:ext cx="2416927" cy="234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479985701"/>
              </p:ext>
            </p:extLst>
          </p:nvPr>
        </p:nvGraphicFramePr>
        <p:xfrm>
          <a:off x="87882" y="365124"/>
          <a:ext cx="5935414" cy="6369044"/>
        </p:xfrm>
        <a:graphic>
          <a:graphicData uri="http://schemas.openxmlformats.org/drawingml/2006/table">
            <a:tbl>
              <a:tblPr firstRow="1" firstCol="1" bandRow="1">
                <a:tableStyleId>{5C22544A-7EE6-4342-B048-85BDC9FD1C3A}</a:tableStyleId>
              </a:tblPr>
              <a:tblGrid>
                <a:gridCol w="3687164">
                  <a:extLst>
                    <a:ext uri="{9D8B030D-6E8A-4147-A177-3AD203B41FA5}">
                      <a16:colId xmlns:a16="http://schemas.microsoft.com/office/drawing/2014/main" val="1781978577"/>
                    </a:ext>
                  </a:extLst>
                </a:gridCol>
                <a:gridCol w="2248250">
                  <a:extLst>
                    <a:ext uri="{9D8B030D-6E8A-4147-A177-3AD203B41FA5}">
                      <a16:colId xmlns:a16="http://schemas.microsoft.com/office/drawing/2014/main" val="1127437367"/>
                    </a:ext>
                  </a:extLst>
                </a:gridCol>
              </a:tblGrid>
              <a:tr h="1008758">
                <a:tc gridSpan="2">
                  <a:txBody>
                    <a:bodyPr/>
                    <a:lstStyle/>
                    <a:p>
                      <a:pPr marL="0" marR="0" indent="0" algn="ctr">
                        <a:lnSpc>
                          <a:spcPct val="106000"/>
                        </a:lnSpc>
                        <a:spcBef>
                          <a:spcPts val="0"/>
                        </a:spcBef>
                        <a:spcAft>
                          <a:spcPts val="0"/>
                        </a:spcAft>
                      </a:pPr>
                      <a:r>
                        <a:rPr lang="en-US" sz="3200" dirty="0" err="1" smtClean="0">
                          <a:solidFill>
                            <a:srgbClr val="FF0000"/>
                          </a:solidFill>
                          <a:effectLst/>
                          <a:latin typeface="Times New Roman" panose="02020603050405020304" pitchFamily="18" charset="0"/>
                          <a:cs typeface="Times New Roman" panose="02020603050405020304" pitchFamily="18" charset="0"/>
                        </a:rPr>
                        <a:t>Số</a:t>
                      </a:r>
                      <a:r>
                        <a:rPr lang="en-US" sz="3200" baseline="0" dirty="0" smtClean="0">
                          <a:solidFill>
                            <a:srgbClr val="FF0000"/>
                          </a:solidFill>
                          <a:effectLst/>
                          <a:latin typeface="Times New Roman" panose="02020603050405020304" pitchFamily="18" charset="0"/>
                          <a:cs typeface="Times New Roman" panose="02020603050405020304" pitchFamily="18" charset="0"/>
                        </a:rPr>
                        <a:t> TT </a:t>
                      </a:r>
                      <a:r>
                        <a:rPr lang="en-US" sz="3200" baseline="0" dirty="0" err="1" smtClean="0">
                          <a:solidFill>
                            <a:srgbClr val="FF0000"/>
                          </a:solidFill>
                          <a:effectLst/>
                          <a:latin typeface="Times New Roman" panose="02020603050405020304" pitchFamily="18" charset="0"/>
                          <a:cs typeface="Times New Roman" panose="02020603050405020304" pitchFamily="18" charset="0"/>
                        </a:rPr>
                        <a:t>lẻ</a:t>
                      </a:r>
                      <a:r>
                        <a:rPr lang="en-US" sz="3200" baseline="0" dirty="0" smtClean="0">
                          <a:solidFill>
                            <a:srgbClr val="FF0000"/>
                          </a:solidFill>
                          <a:effectLst/>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T</a:t>
                      </a:r>
                      <a:r>
                        <a:rPr lang="vi-VN" sz="3200" dirty="0" smtClean="0">
                          <a:solidFill>
                            <a:srgbClr val="FF0000"/>
                          </a:solidFill>
                          <a:latin typeface="Times New Roman" panose="02020603050405020304" pitchFamily="18" charset="0"/>
                          <a:cs typeface="Times New Roman" panose="02020603050405020304" pitchFamily="18" charset="0"/>
                        </a:rPr>
                        <a:t>ìm hiểu bản đồ tự nhiên Thế Giới trong SGK trang 102-103</a:t>
                      </a:r>
                      <a:endParaRPr lang="en-US" sz="32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3598283864"/>
                  </a:ext>
                </a:extLst>
              </a:tr>
              <a:tr h="393130">
                <a:tc>
                  <a:txBody>
                    <a:bodyPr/>
                    <a:lstStyle/>
                    <a:p>
                      <a:pPr marL="0" marR="0" indent="0" algn="ctr">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GỢI Ý</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ĐÁP ÁN</a:t>
                      </a:r>
                      <a:endParaRPr lang="en-US" sz="24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514813660"/>
                  </a:ext>
                </a:extLst>
              </a:tr>
              <a:tr h="1152444">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Nội</a:t>
                      </a:r>
                      <a:r>
                        <a:rPr lang="en-US" sz="2400" dirty="0">
                          <a:solidFill>
                            <a:schemeClr val="tx1"/>
                          </a:solidFill>
                          <a:effectLst/>
                          <a:latin typeface="Times New Roman" panose="02020603050405020304" pitchFamily="18" charset="0"/>
                          <a:cs typeface="Times New Roman" panose="02020603050405020304" pitchFamily="18" charset="0"/>
                        </a:rPr>
                        <a:t> dung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thổ</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932868944"/>
                  </a:ext>
                </a:extLst>
              </a:tr>
              <a:tr h="393130">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lệ</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042201908"/>
                  </a:ext>
                </a:extLst>
              </a:tr>
              <a:tr h="1376860">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Cho </a:t>
                      </a:r>
                      <a:r>
                        <a:rPr lang="en-US" sz="2400" dirty="0" err="1">
                          <a:solidFill>
                            <a:schemeClr val="tx1"/>
                          </a:solidFill>
                          <a:effectLst/>
                          <a:latin typeface="Times New Roman" panose="02020603050405020304" pitchFamily="18" charset="0"/>
                          <a:cs typeface="Times New Roman" panose="02020603050405020304" pitchFamily="18" charset="0"/>
                        </a:rPr>
                        <a:t>biết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chú</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giải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những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địa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652509565"/>
                  </a:ext>
                </a:extLst>
              </a:tr>
              <a:tr h="1536592">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Kể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tên</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dãy</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núi</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đồng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bằng</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dòng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lớn</a:t>
                      </a:r>
                      <a:r>
                        <a:rPr lang="en-US" sz="2400" dirty="0">
                          <a:solidFill>
                            <a:schemeClr val="tx1"/>
                          </a:solidFill>
                          <a:effectLst/>
                          <a:latin typeface="Times New Roman" panose="02020603050405020304"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cs typeface="Times New Roman" panose="02020603050405020304" pitchFamily="18" charset="0"/>
                        </a:rPr>
                        <a:t>châu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Mỹ</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89250696"/>
                  </a:ext>
                </a:extLst>
              </a:tr>
            </a:tbl>
          </a:graphicData>
        </a:graphic>
      </p:graphicFrame>
      <p:graphicFrame>
        <p:nvGraphicFramePr>
          <p:cNvPr id="5" name="Table 4">
            <a:extLst>
              <a:ext uri="{FF2B5EF4-FFF2-40B4-BE49-F238E27FC236}">
                <a16:creationId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2493430904"/>
              </p:ext>
            </p:extLst>
          </p:nvPr>
        </p:nvGraphicFramePr>
        <p:xfrm>
          <a:off x="6151378" y="365124"/>
          <a:ext cx="5952740" cy="6337469"/>
        </p:xfrm>
        <a:graphic>
          <a:graphicData uri="http://schemas.openxmlformats.org/drawingml/2006/table">
            <a:tbl>
              <a:tblPr firstRow="1" firstCol="1" bandRow="1">
                <a:tableStyleId>{5C22544A-7EE6-4342-B048-85BDC9FD1C3A}</a:tableStyleId>
              </a:tblPr>
              <a:tblGrid>
                <a:gridCol w="3495961">
                  <a:extLst>
                    <a:ext uri="{9D8B030D-6E8A-4147-A177-3AD203B41FA5}">
                      <a16:colId xmlns:a16="http://schemas.microsoft.com/office/drawing/2014/main" val="1781978577"/>
                    </a:ext>
                  </a:extLst>
                </a:gridCol>
                <a:gridCol w="2456779">
                  <a:extLst>
                    <a:ext uri="{9D8B030D-6E8A-4147-A177-3AD203B41FA5}">
                      <a16:colId xmlns:a16="http://schemas.microsoft.com/office/drawing/2014/main" val="1127437367"/>
                    </a:ext>
                  </a:extLst>
                </a:gridCol>
              </a:tblGrid>
              <a:tr h="531948">
                <a:tc gridSpan="2">
                  <a:txBody>
                    <a:bodyPr/>
                    <a:lstStyle/>
                    <a:p>
                      <a:pPr marL="0" marR="0" indent="0" algn="ctr">
                        <a:lnSpc>
                          <a:spcPct val="106000"/>
                        </a:lnSpc>
                        <a:spcBef>
                          <a:spcPts val="0"/>
                        </a:spcBef>
                        <a:spcAft>
                          <a:spcPts val="0"/>
                        </a:spcAft>
                      </a:pPr>
                      <a:r>
                        <a:rPr lang="en-US" sz="3200" dirty="0" err="1" smtClean="0">
                          <a:solidFill>
                            <a:srgbClr val="FF0000"/>
                          </a:solidFill>
                          <a:latin typeface="Times New Roman" panose="02020603050405020304" pitchFamily="18" charset="0"/>
                          <a:cs typeface="Times New Roman" panose="02020603050405020304" pitchFamily="18" charset="0"/>
                        </a:rPr>
                        <a:t>Số</a:t>
                      </a:r>
                      <a:r>
                        <a:rPr lang="en-US" sz="3200" baseline="0" dirty="0" smtClean="0">
                          <a:solidFill>
                            <a:srgbClr val="FF0000"/>
                          </a:solidFill>
                          <a:latin typeface="Times New Roman" panose="02020603050405020304" pitchFamily="18" charset="0"/>
                          <a:cs typeface="Times New Roman" panose="02020603050405020304" pitchFamily="18" charset="0"/>
                        </a:rPr>
                        <a:t> TT </a:t>
                      </a:r>
                      <a:r>
                        <a:rPr lang="en-US" sz="3200" baseline="0" dirty="0" err="1" smtClean="0">
                          <a:solidFill>
                            <a:srgbClr val="FF0000"/>
                          </a:solidFill>
                          <a:latin typeface="Times New Roman" panose="02020603050405020304" pitchFamily="18" charset="0"/>
                          <a:cs typeface="Times New Roman" panose="02020603050405020304" pitchFamily="18" charset="0"/>
                        </a:rPr>
                        <a:t>chẵn</a:t>
                      </a:r>
                      <a:r>
                        <a:rPr lang="en-US" sz="3200" baseline="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T</a:t>
                      </a:r>
                      <a:r>
                        <a:rPr lang="vi-VN" sz="3200" dirty="0" smtClean="0">
                          <a:solidFill>
                            <a:srgbClr val="FF0000"/>
                          </a:solidFill>
                          <a:latin typeface="Times New Roman" panose="02020603050405020304" pitchFamily="18" charset="0"/>
                          <a:cs typeface="Times New Roman" panose="02020603050405020304" pitchFamily="18" charset="0"/>
                        </a:rPr>
                        <a:t>ìm hiểu bản đồ hành chính Việt Nam trong SGK trang 117</a:t>
                      </a:r>
                      <a:endParaRPr lang="en-US" sz="32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3598283864"/>
                  </a:ext>
                </a:extLst>
              </a:tr>
              <a:tr h="448806">
                <a:tc>
                  <a:txBody>
                    <a:bodyPr/>
                    <a:lstStyle/>
                    <a:p>
                      <a:pPr marL="0" marR="0" indent="0" algn="ctr">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GỢI Ý</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ĐÁP ÁN</a:t>
                      </a:r>
                      <a:endParaRPr lang="en-US" sz="24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14813660"/>
                  </a:ext>
                </a:extLst>
              </a:tr>
              <a:tr h="868816">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Nội</a:t>
                      </a:r>
                      <a:r>
                        <a:rPr lang="en-US" sz="2400" dirty="0">
                          <a:solidFill>
                            <a:schemeClr val="tx1"/>
                          </a:solidFill>
                          <a:effectLst/>
                          <a:latin typeface="Times New Roman" panose="02020603050405020304" pitchFamily="18" charset="0"/>
                          <a:cs typeface="Times New Roman" panose="02020603050405020304" pitchFamily="18" charset="0"/>
                        </a:rPr>
                        <a:t> dung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thổ</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932868944"/>
                  </a:ext>
                </a:extLst>
              </a:tr>
              <a:tr h="448806">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lệ</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42201908"/>
                  </a:ext>
                </a:extLst>
              </a:tr>
              <a:tr h="1563979">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Cho </a:t>
                      </a:r>
                      <a:r>
                        <a:rPr lang="en-US" sz="2400" dirty="0" err="1">
                          <a:solidFill>
                            <a:schemeClr val="tx1"/>
                          </a:solidFill>
                          <a:effectLst/>
                          <a:latin typeface="Times New Roman" panose="02020603050405020304" pitchFamily="18" charset="0"/>
                          <a:cs typeface="Times New Roman" panose="02020603050405020304" pitchFamily="18" charset="0"/>
                        </a:rPr>
                        <a:t>biết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chú</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giải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những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địa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652509565"/>
                  </a:ext>
                </a:extLst>
              </a:tr>
              <a:tr h="1490174">
                <a:tc>
                  <a:txBody>
                    <a:bodyPr/>
                    <a:lstStyle/>
                    <a:p>
                      <a:pPr marL="0" marR="0" indent="0" algn="just">
                        <a:lnSpc>
                          <a:spcPct val="106000"/>
                        </a:lnSpc>
                        <a:spcBef>
                          <a:spcPts val="0"/>
                        </a:spcBef>
                        <a:spcAft>
                          <a:spcPts val="0"/>
                        </a:spcAft>
                      </a:pPr>
                      <a:r>
                        <a:rPr lang="vi-VN"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Kể tên các TP trực thuộc trung ương của nước ta.</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89250696"/>
                  </a:ext>
                </a:extLst>
              </a:tr>
            </a:tbl>
          </a:graphicData>
        </a:graphic>
      </p:graphicFrame>
    </p:spTree>
    <p:extLst>
      <p:ext uri="{BB962C8B-B14F-4D97-AF65-F5344CB8AC3E}">
        <p14:creationId xmlns:p14="http://schemas.microsoft.com/office/powerpoint/2010/main" val="115016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CDECDFDD-4BDE-401C-8055-1F6CA4347038}"/>
              </a:ext>
            </a:extLst>
          </p:cNvPr>
          <p:cNvSpPr/>
          <p:nvPr/>
        </p:nvSpPr>
        <p:spPr>
          <a:xfrm>
            <a:off x="989344" y="125046"/>
            <a:ext cx="3371641" cy="54426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6C82D4-52F5-4B87-82F2-803D0F36388E}"/>
              </a:ext>
            </a:extLst>
          </p:cNvPr>
          <p:cNvSpPr txBox="1"/>
          <p:nvPr/>
        </p:nvSpPr>
        <p:spPr>
          <a:xfrm>
            <a:off x="1730316" y="6315234"/>
            <a:ext cx="4620149" cy="461665"/>
          </a:xfrm>
          <a:prstGeom prst="rect">
            <a:avLst/>
          </a:prstGeom>
          <a:noFill/>
        </p:spPr>
        <p:txBody>
          <a:bodyPr wrap="square">
            <a:spAutoFit/>
          </a:bodyPr>
          <a:lstStyle/>
          <a:p>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1:110.000.000</a:t>
            </a:r>
            <a:endParaRPr lang="en-US" sz="2400"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3992454890"/>
              </p:ext>
            </p:extLst>
          </p:nvPr>
        </p:nvGraphicFramePr>
        <p:xfrm>
          <a:off x="5733672" y="205640"/>
          <a:ext cx="6458327" cy="5946594"/>
        </p:xfrm>
        <a:graphic>
          <a:graphicData uri="http://schemas.openxmlformats.org/drawingml/2006/table">
            <a:tbl>
              <a:tblPr firstRow="1" firstCol="1" bandRow="1">
                <a:tableStyleId>{5C22544A-7EE6-4342-B048-85BDC9FD1C3A}</a:tableStyleId>
              </a:tblPr>
              <a:tblGrid>
                <a:gridCol w="2678808">
                  <a:extLst>
                    <a:ext uri="{9D8B030D-6E8A-4147-A177-3AD203B41FA5}">
                      <a16:colId xmlns:a16="http://schemas.microsoft.com/office/drawing/2014/main" val="1781978577"/>
                    </a:ext>
                  </a:extLst>
                </a:gridCol>
                <a:gridCol w="3779519">
                  <a:extLst>
                    <a:ext uri="{9D8B030D-6E8A-4147-A177-3AD203B41FA5}">
                      <a16:colId xmlns:a16="http://schemas.microsoft.com/office/drawing/2014/main" val="1127437367"/>
                    </a:ext>
                  </a:extLst>
                </a:gridCol>
              </a:tblGrid>
              <a:tr h="500228">
                <a:tc gridSpan="2">
                  <a:txBody>
                    <a:bodyPr/>
                    <a:lstStyle/>
                    <a:p>
                      <a:pPr marL="0" marR="0" indent="0" algn="ctr">
                        <a:lnSpc>
                          <a:spcPct val="106000"/>
                        </a:lnSpc>
                        <a:spcBef>
                          <a:spcPts val="0"/>
                        </a:spcBef>
                        <a:spcAft>
                          <a:spcPts val="0"/>
                        </a:spcAft>
                      </a:pPr>
                      <a:r>
                        <a:rPr lang="en-US" sz="3200" dirty="0" smtClean="0">
                          <a:solidFill>
                            <a:schemeClr val="bg1"/>
                          </a:solidFill>
                          <a:effectLst/>
                          <a:latin typeface="Times New Roman" panose="02020603050405020304" pitchFamily="18" charset="0"/>
                          <a:cs typeface="Times New Roman" panose="02020603050405020304" pitchFamily="18" charset="0"/>
                        </a:rPr>
                        <a:t>STT </a:t>
                      </a:r>
                      <a:r>
                        <a:rPr lang="en-US" sz="3200" dirty="0" err="1" smtClean="0">
                          <a:solidFill>
                            <a:schemeClr val="bg1"/>
                          </a:solidFill>
                          <a:effectLst/>
                          <a:latin typeface="Times New Roman" panose="02020603050405020304" pitchFamily="18" charset="0"/>
                          <a:cs typeface="Times New Roman" panose="02020603050405020304" pitchFamily="18" charset="0"/>
                        </a:rPr>
                        <a:t>lẻ</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hMerge="1">
                  <a:txBody>
                    <a:bodyPr/>
                    <a:lstStyle/>
                    <a:p>
                      <a:endParaRPr lang="en-US"/>
                    </a:p>
                  </a:txBody>
                  <a:tcPr/>
                </a:tc>
                <a:extLst>
                  <a:ext uri="{0D108BD9-81ED-4DB2-BD59-A6C34878D82A}">
                    <a16:rowId xmlns:a16="http://schemas.microsoft.com/office/drawing/2014/main" val="3598283864"/>
                  </a:ext>
                </a:extLst>
              </a:tr>
              <a:tr h="396797">
                <a:tc>
                  <a:txBody>
                    <a:bodyPr/>
                    <a:lstStyle/>
                    <a:p>
                      <a:pPr marL="0" marR="0" indent="0" algn="ctr">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GỢI Ý</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ĐÁP ÁN</a:t>
                      </a:r>
                      <a:endParaRPr lang="en-US" sz="24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2514813660"/>
                  </a:ext>
                </a:extLst>
              </a:tr>
              <a:tr h="823428">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Nội</a:t>
                      </a:r>
                      <a:r>
                        <a:rPr lang="en-US" sz="2400" dirty="0">
                          <a:solidFill>
                            <a:schemeClr val="tx1"/>
                          </a:solidFill>
                          <a:effectLst/>
                          <a:latin typeface="Times New Roman" panose="02020603050405020304" pitchFamily="18" charset="0"/>
                          <a:cs typeface="Times New Roman" panose="02020603050405020304" pitchFamily="18" charset="0"/>
                        </a:rPr>
                        <a:t> dung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thổ</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932868944"/>
                  </a:ext>
                </a:extLst>
              </a:tr>
              <a:tr h="396797">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Tỉ</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lệ</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042201908"/>
                  </a:ext>
                </a:extLst>
              </a:tr>
              <a:tr h="1250058">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Cho </a:t>
                      </a:r>
                      <a:r>
                        <a:rPr lang="en-US" sz="2400" dirty="0" err="1">
                          <a:solidFill>
                            <a:schemeClr val="tx1"/>
                          </a:solidFill>
                          <a:effectLst/>
                          <a:latin typeface="Times New Roman" panose="02020603050405020304" pitchFamily="18" charset="0"/>
                          <a:cs typeface="Times New Roman" panose="02020603050405020304" pitchFamily="18" charset="0"/>
                        </a:rPr>
                        <a:t>biết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chú</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giải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những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địa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652509565"/>
                  </a:ext>
                </a:extLst>
              </a:tr>
              <a:tr h="1181932">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Kể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tên</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dãy</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núi</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đồng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bằng</a:t>
                      </a:r>
                      <a:r>
                        <a:rPr lang="en-US" sz="2400" dirty="0">
                          <a:solidFill>
                            <a:schemeClr val="tx1"/>
                          </a:solidFill>
                          <a:effectLst/>
                          <a:latin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cs typeface="Times New Roman" panose="02020603050405020304" pitchFamily="18" charset="0"/>
                        </a:rPr>
                        <a:t>dòng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lớn</a:t>
                      </a:r>
                      <a:r>
                        <a:rPr lang="en-US" sz="2400" dirty="0">
                          <a:solidFill>
                            <a:schemeClr val="tx1"/>
                          </a:solidFill>
                          <a:effectLst/>
                          <a:latin typeface="Times New Roman" panose="02020603050405020304"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cs typeface="Times New Roman" panose="02020603050405020304" pitchFamily="18" charset="0"/>
                        </a:rPr>
                        <a:t>châu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Mỹ</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89250696"/>
                  </a:ext>
                </a:extLst>
              </a:tr>
            </a:tbl>
          </a:graphicData>
        </a:graphic>
      </p:graphicFrame>
      <p:pic>
        <p:nvPicPr>
          <p:cNvPr id="3" name="Picture 2" descr="Map&#10;&#10;Description automatically generated">
            <a:extLst>
              <a:ext uri="{FF2B5EF4-FFF2-40B4-BE49-F238E27FC236}">
                <a16:creationId xmlns:a16="http://schemas.microsoft.com/office/drawing/2014/main" id="{B9D2CD84-08FD-4181-9FD2-CBE43201E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552"/>
            <a:ext cx="5696745" cy="5706271"/>
          </a:xfrm>
          <a:prstGeom prst="rect">
            <a:avLst/>
          </a:prstGeom>
        </p:spPr>
      </p:pic>
      <p:sp>
        <p:nvSpPr>
          <p:cNvPr id="10" name="Rectangle: Rounded Corners 7">
            <a:extLst>
              <a:ext uri="{FF2B5EF4-FFF2-40B4-BE49-F238E27FC236}">
                <a16:creationId xmlns:a16="http://schemas.microsoft.com/office/drawing/2014/main" id="{7F691B8C-D0F6-4B89-8B4D-B18209D16666}"/>
              </a:ext>
            </a:extLst>
          </p:cNvPr>
          <p:cNvSpPr/>
          <p:nvPr/>
        </p:nvSpPr>
        <p:spPr>
          <a:xfrm>
            <a:off x="-36927" y="1406726"/>
            <a:ext cx="1410370" cy="544262"/>
          </a:xfrm>
          <a:prstGeom prst="roundRect">
            <a:avLst/>
          </a:prstGeom>
          <a:solidFill>
            <a:schemeClr val="bg1"/>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NỬA CẦU TÂY</a:t>
            </a:r>
          </a:p>
        </p:txBody>
      </p:sp>
      <p:pic>
        <p:nvPicPr>
          <p:cNvPr id="7" name="Picture 6" descr="Graphical user interface&#10;&#10;Description automatically generated with medium confidence">
            <a:extLst>
              <a:ext uri="{FF2B5EF4-FFF2-40B4-BE49-F238E27FC236}">
                <a16:creationId xmlns:a16="http://schemas.microsoft.com/office/drawing/2014/main" id="{2C3B9EEF-B7AF-4070-92F2-11D523DFEB56}"/>
              </a:ext>
            </a:extLst>
          </p:cNvPr>
          <p:cNvPicPr>
            <a:picLocks noChangeAspect="1"/>
          </p:cNvPicPr>
          <p:nvPr/>
        </p:nvPicPr>
        <p:blipFill rotWithShape="1">
          <a:blip r:embed="rId3">
            <a:extLst>
              <a:ext uri="{28A0092B-C50C-407E-A947-70E740481C1C}">
                <a14:useLocalDpi xmlns:a14="http://schemas.microsoft.com/office/drawing/2010/main" val="0"/>
              </a:ext>
            </a:extLst>
          </a:blip>
          <a:srcRect b="15472"/>
          <a:stretch/>
        </p:blipFill>
        <p:spPr>
          <a:xfrm>
            <a:off x="100666" y="4007229"/>
            <a:ext cx="3502727" cy="1554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B76BD0D-C411-4B73-A033-BDF45FBA5149}"/>
              </a:ext>
            </a:extLst>
          </p:cNvPr>
          <p:cNvSpPr txBox="1"/>
          <p:nvPr/>
        </p:nvSpPr>
        <p:spPr>
          <a:xfrm>
            <a:off x="8454670" y="1117503"/>
            <a:ext cx="3750233" cy="830997"/>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nhiên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nửa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Tây</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Thế</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Giới</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C239178-3967-49E1-912E-E147D8D8E999}"/>
              </a:ext>
            </a:extLst>
          </p:cNvPr>
          <p:cNvSpPr txBox="1"/>
          <p:nvPr/>
        </p:nvSpPr>
        <p:spPr>
          <a:xfrm>
            <a:off x="9008884" y="2209032"/>
            <a:ext cx="2450505" cy="461665"/>
          </a:xfrm>
          <a:prstGeom prst="rect">
            <a:avLst/>
          </a:prstGeom>
          <a:noFill/>
        </p:spPr>
        <p:txBody>
          <a:bodyPr wrap="square">
            <a:spAutoFit/>
          </a:bodyPr>
          <a:lstStyle/>
          <a:p>
            <a:pPr algn="just"/>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1:110.000.000</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D32F352-16E2-4CA2-AD88-BCF7E20796CE}"/>
              </a:ext>
            </a:extLst>
          </p:cNvPr>
          <p:cNvSpPr txBox="1"/>
          <p:nvPr/>
        </p:nvSpPr>
        <p:spPr>
          <a:xfrm>
            <a:off x="8442658" y="2617244"/>
            <a:ext cx="3774256" cy="1938992"/>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Đầm</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lầy</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hoang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mạc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mạc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băng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lục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địa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thềm</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băng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sông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băng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sông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hồ</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thác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núi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lửa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san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hô</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cao</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đỉnh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núi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sâu</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đại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dương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E7BF3AC-E700-4B70-9F7A-DFFB6101BAC7}"/>
              </a:ext>
            </a:extLst>
          </p:cNvPr>
          <p:cNvSpPr txBox="1"/>
          <p:nvPr/>
        </p:nvSpPr>
        <p:spPr>
          <a:xfrm>
            <a:off x="8522859" y="4457007"/>
            <a:ext cx="3422553" cy="1569660"/>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Dãy</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roc-ki,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dãy</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An-det; ĐB A-ma-don, ĐB Pam-pa;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Sông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Mi-xi-xi-pi,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sông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A-ma-don</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390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CDECDFDD-4BDE-401C-8055-1F6CA4347038}"/>
              </a:ext>
            </a:extLst>
          </p:cNvPr>
          <p:cNvSpPr/>
          <p:nvPr/>
        </p:nvSpPr>
        <p:spPr>
          <a:xfrm>
            <a:off x="567313" y="109430"/>
            <a:ext cx="3776940" cy="54426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795688498"/>
              </p:ext>
            </p:extLst>
          </p:nvPr>
        </p:nvGraphicFramePr>
        <p:xfrm>
          <a:off x="5264685" y="240705"/>
          <a:ext cx="6622514" cy="5622457"/>
        </p:xfrm>
        <a:graphic>
          <a:graphicData uri="http://schemas.openxmlformats.org/drawingml/2006/table">
            <a:tbl>
              <a:tblPr firstRow="1" firstCol="1" bandRow="1">
                <a:tableStyleId>{5C22544A-7EE6-4342-B048-85BDC9FD1C3A}</a:tableStyleId>
              </a:tblPr>
              <a:tblGrid>
                <a:gridCol w="2585087">
                  <a:extLst>
                    <a:ext uri="{9D8B030D-6E8A-4147-A177-3AD203B41FA5}">
                      <a16:colId xmlns:a16="http://schemas.microsoft.com/office/drawing/2014/main" val="1781978577"/>
                    </a:ext>
                  </a:extLst>
                </a:gridCol>
                <a:gridCol w="4037427">
                  <a:extLst>
                    <a:ext uri="{9D8B030D-6E8A-4147-A177-3AD203B41FA5}">
                      <a16:colId xmlns:a16="http://schemas.microsoft.com/office/drawing/2014/main" val="1127437367"/>
                    </a:ext>
                  </a:extLst>
                </a:gridCol>
              </a:tblGrid>
              <a:tr h="485104">
                <a:tc gridSpan="2">
                  <a:txBody>
                    <a:bodyPr/>
                    <a:lstStyle/>
                    <a:p>
                      <a:pPr marL="0" marR="0" indent="0" algn="ctr">
                        <a:lnSpc>
                          <a:spcPct val="106000"/>
                        </a:lnSpc>
                        <a:spcBef>
                          <a:spcPts val="0"/>
                        </a:spcBef>
                        <a:spcAft>
                          <a:spcPts val="0"/>
                        </a:spcAft>
                      </a:pPr>
                      <a:r>
                        <a:rPr lang="en-US" sz="3200" dirty="0" smtClean="0">
                          <a:solidFill>
                            <a:schemeClr val="bg1"/>
                          </a:solidFill>
                          <a:effectLst/>
                          <a:latin typeface="Times New Roman" panose="02020603050405020304" pitchFamily="18" charset="0"/>
                          <a:cs typeface="Times New Roman" panose="02020603050405020304" pitchFamily="18" charset="0"/>
                        </a:rPr>
                        <a:t>STT </a:t>
                      </a:r>
                      <a:r>
                        <a:rPr lang="en-US" sz="3200" dirty="0" err="1" smtClean="0">
                          <a:solidFill>
                            <a:schemeClr val="bg1"/>
                          </a:solidFill>
                          <a:effectLst/>
                          <a:latin typeface="Times New Roman" panose="02020603050405020304" pitchFamily="18" charset="0"/>
                          <a:cs typeface="Times New Roman" panose="02020603050405020304" pitchFamily="18" charset="0"/>
                        </a:rPr>
                        <a:t>chẵn</a:t>
                      </a:r>
                      <a:r>
                        <a:rPr lang="en-US" sz="3200" baseline="0" dirty="0" smtClean="0">
                          <a:solidFill>
                            <a:schemeClr val="bg1"/>
                          </a:solidFill>
                          <a:effectLst/>
                          <a:latin typeface="Times New Roman" panose="02020603050405020304" pitchFamily="18"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hMerge="1">
                  <a:txBody>
                    <a:bodyPr/>
                    <a:lstStyle/>
                    <a:p>
                      <a:endParaRPr lang="en-US"/>
                    </a:p>
                  </a:txBody>
                  <a:tcPr/>
                </a:tc>
                <a:extLst>
                  <a:ext uri="{0D108BD9-81ED-4DB2-BD59-A6C34878D82A}">
                    <a16:rowId xmlns:a16="http://schemas.microsoft.com/office/drawing/2014/main" val="3598283864"/>
                  </a:ext>
                </a:extLst>
              </a:tr>
              <a:tr h="436156">
                <a:tc>
                  <a:txBody>
                    <a:bodyPr/>
                    <a:lstStyle/>
                    <a:p>
                      <a:pPr marL="0" marR="0" indent="0" algn="ctr">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GỢI Ý</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ĐÁP ÁN</a:t>
                      </a:r>
                      <a:endParaRPr lang="en-US" sz="24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2514813660"/>
                  </a:ext>
                </a:extLst>
              </a:tr>
              <a:tr h="1142730">
                <a:tc>
                  <a:txBody>
                    <a:bodyPr/>
                    <a:lstStyle/>
                    <a:p>
                      <a:pPr marL="0" marR="0" indent="0" algn="just">
                        <a:lnSpc>
                          <a:spcPct val="106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Nội</a:t>
                      </a:r>
                      <a:r>
                        <a:rPr lang="en-US" sz="2400" dirty="0">
                          <a:solidFill>
                            <a:schemeClr val="tx1"/>
                          </a:solidFill>
                          <a:effectLst/>
                          <a:latin typeface="Times New Roman" panose="02020603050405020304" pitchFamily="18" charset="0"/>
                          <a:cs typeface="Times New Roman" panose="02020603050405020304" pitchFamily="18" charset="0"/>
                        </a:rPr>
                        <a:t> dung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thổ</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bản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932868944"/>
                  </a:ext>
                </a:extLst>
              </a:tr>
              <a:tr h="436156">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Tỉ lệ bản đồ</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042201908"/>
                  </a:ext>
                </a:extLst>
              </a:tr>
              <a:tr h="1921600">
                <a:tc>
                  <a:txBody>
                    <a:bodyPr/>
                    <a:lstStyle/>
                    <a:p>
                      <a:pPr marL="0" marR="0" indent="0" algn="just">
                        <a:lnSpc>
                          <a:spcPct val="106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Cho biết các kí hiệu trong bảng chú giải thể hiện những đối tượng địa lí nào.</a:t>
                      </a:r>
                      <a:endParaRPr lang="en-US" sz="24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652509565"/>
                  </a:ext>
                </a:extLst>
              </a:tr>
              <a:tr h="1142730">
                <a:tc>
                  <a:txBody>
                    <a:bodyPr/>
                    <a:lstStyle/>
                    <a:p>
                      <a:pPr marL="0" marR="0" indent="0" algn="just">
                        <a:lnSpc>
                          <a:spcPct val="106000"/>
                        </a:lnSpc>
                        <a:spcBef>
                          <a:spcPts val="0"/>
                        </a:spcBef>
                        <a:spcAft>
                          <a:spcPts val="0"/>
                        </a:spcAft>
                      </a:pPr>
                      <a:r>
                        <a:rPr lang="vi-VN"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Kể tên các TP trực thuộc trung ương của nước ta.</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89250696"/>
                  </a:ext>
                </a:extLst>
              </a:tr>
            </a:tbl>
          </a:graphicData>
        </a:graphic>
      </p:graphicFrame>
      <p:grpSp>
        <p:nvGrpSpPr>
          <p:cNvPr id="14" name="Group 13">
            <a:extLst>
              <a:ext uri="{FF2B5EF4-FFF2-40B4-BE49-F238E27FC236}">
                <a16:creationId xmlns:a16="http://schemas.microsoft.com/office/drawing/2014/main" id="{41A35F9B-F6ED-46B3-A7D6-A047AE685909}"/>
              </a:ext>
            </a:extLst>
          </p:cNvPr>
          <p:cNvGrpSpPr/>
          <p:nvPr/>
        </p:nvGrpSpPr>
        <p:grpSpPr>
          <a:xfrm>
            <a:off x="108324" y="728130"/>
            <a:ext cx="4694918" cy="5753148"/>
            <a:chOff x="108324" y="728130"/>
            <a:chExt cx="4694918" cy="5753148"/>
          </a:xfrm>
        </p:grpSpPr>
        <p:pic>
          <p:nvPicPr>
            <p:cNvPr id="5" name="Picture 4" descr="Map&#10;&#10;Description automatically generated">
              <a:extLst>
                <a:ext uri="{FF2B5EF4-FFF2-40B4-BE49-F238E27FC236}">
                  <a16:creationId xmlns:a16="http://schemas.microsoft.com/office/drawing/2014/main" id="{E5C0C66D-E12C-4365-9F78-CEB2F56F811F}"/>
                </a:ext>
              </a:extLst>
            </p:cNvPr>
            <p:cNvPicPr>
              <a:picLocks noChangeAspect="1"/>
            </p:cNvPicPr>
            <p:nvPr/>
          </p:nvPicPr>
          <p:blipFill rotWithShape="1">
            <a:blip r:embed="rId2">
              <a:extLst>
                <a:ext uri="{28A0092B-C50C-407E-A947-70E740481C1C}">
                  <a14:useLocalDpi xmlns:a14="http://schemas.microsoft.com/office/drawing/2010/main" val="0"/>
                </a:ext>
              </a:extLst>
            </a:blip>
            <a:srcRect b="660"/>
            <a:stretch/>
          </p:blipFill>
          <p:spPr>
            <a:xfrm>
              <a:off x="108324" y="728130"/>
              <a:ext cx="4694918" cy="5753148"/>
            </a:xfrm>
            <a:prstGeom prst="rect">
              <a:avLst/>
            </a:prstGeom>
          </p:spPr>
        </p:pic>
        <p:sp>
          <p:nvSpPr>
            <p:cNvPr id="8" name="TextBox 7">
              <a:extLst>
                <a:ext uri="{FF2B5EF4-FFF2-40B4-BE49-F238E27FC236}">
                  <a16:creationId xmlns:a16="http://schemas.microsoft.com/office/drawing/2014/main" id="{ED6C82D4-52F5-4B87-82F2-803D0F36388E}"/>
                </a:ext>
              </a:extLst>
            </p:cNvPr>
            <p:cNvSpPr txBox="1"/>
            <p:nvPr/>
          </p:nvSpPr>
          <p:spPr>
            <a:xfrm>
              <a:off x="729843" y="5869601"/>
              <a:ext cx="2946858" cy="461665"/>
            </a:xfrm>
            <a:prstGeom prst="rect">
              <a:avLst/>
            </a:prstGeom>
            <a:noFill/>
          </p:spPr>
          <p:txBody>
            <a:bodyPr wrap="square">
              <a:spAutoFit/>
            </a:bodyPr>
            <a:lstStyle/>
            <a:p>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1:10.000.000</a:t>
              </a:r>
              <a:endParaRPr lang="en-US" sz="2400" dirty="0">
                <a:latin typeface="Times New Roman" panose="02020603050405020304" pitchFamily="18" charset="0"/>
                <a:cs typeface="Times New Roman" panose="02020603050405020304" pitchFamily="18" charset="0"/>
              </a:endParaRPr>
            </a:p>
          </p:txBody>
        </p:sp>
        <p:pic>
          <p:nvPicPr>
            <p:cNvPr id="13" name="Picture 12" descr="A picture containing text&#10;&#10;Description automatically generated">
              <a:extLst>
                <a:ext uri="{FF2B5EF4-FFF2-40B4-BE49-F238E27FC236}">
                  <a16:creationId xmlns:a16="http://schemas.microsoft.com/office/drawing/2014/main" id="{56193543-0B31-491E-903B-09994FDD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73" y="826604"/>
              <a:ext cx="1381664" cy="1902528"/>
            </a:xfrm>
            <a:prstGeom prst="rect">
              <a:avLst/>
            </a:prstGeom>
          </p:spPr>
        </p:pic>
      </p:grpSp>
      <p:sp>
        <p:nvSpPr>
          <p:cNvPr id="17" name="TextBox 16">
            <a:extLst>
              <a:ext uri="{FF2B5EF4-FFF2-40B4-BE49-F238E27FC236}">
                <a16:creationId xmlns:a16="http://schemas.microsoft.com/office/drawing/2014/main" id="{3E480FEA-A228-4D2F-B629-B855B1C77752}"/>
              </a:ext>
            </a:extLst>
          </p:cNvPr>
          <p:cNvSpPr txBox="1"/>
          <p:nvPr/>
        </p:nvSpPr>
        <p:spPr>
          <a:xfrm>
            <a:off x="8064346" y="1346368"/>
            <a:ext cx="3664665" cy="830997"/>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chính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Việt</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Nam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6AC29F3-90CE-432C-86A1-EB4387F9E840}"/>
              </a:ext>
            </a:extLst>
          </p:cNvPr>
          <p:cNvSpPr txBox="1"/>
          <p:nvPr/>
        </p:nvSpPr>
        <p:spPr>
          <a:xfrm>
            <a:off x="8683758" y="2265369"/>
            <a:ext cx="2731119" cy="461665"/>
          </a:xfrm>
          <a:prstGeom prst="rect">
            <a:avLst/>
          </a:prstGeom>
          <a:noFill/>
        </p:spPr>
        <p:txBody>
          <a:bodyPr wrap="square">
            <a:spAutoFit/>
          </a:bodyPr>
          <a:lstStyle/>
          <a:p>
            <a:pPr algn="just"/>
            <a:r>
              <a:rPr lang="en-US" sz="24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1:10.000.000-</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5BE3B21-30B9-4C84-A4B5-F6320F5A3ABF}"/>
              </a:ext>
            </a:extLst>
          </p:cNvPr>
          <p:cNvSpPr txBox="1"/>
          <p:nvPr/>
        </p:nvSpPr>
        <p:spPr>
          <a:xfrm>
            <a:off x="8064346" y="2777531"/>
            <a:ext cx="3787054" cy="1569660"/>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Thủ</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đô</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TP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trực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thuộc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trung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ương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tên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tỉnh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ranh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giới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tỉnh</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biên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giới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quốc</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chữ</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viết</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tắt</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sông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quần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đảo</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489E980-8349-44A2-BBCF-2E0E22F4EF62}"/>
              </a:ext>
            </a:extLst>
          </p:cNvPr>
          <p:cNvSpPr txBox="1"/>
          <p:nvPr/>
        </p:nvSpPr>
        <p:spPr>
          <a:xfrm>
            <a:off x="8064346" y="4687511"/>
            <a:ext cx="3664665" cy="830997"/>
          </a:xfrm>
          <a:prstGeom prst="rect">
            <a:avLst/>
          </a:prstGeom>
          <a:noFill/>
        </p:spPr>
        <p:txBody>
          <a:bodyPr wrap="square">
            <a:spAutoFit/>
          </a:bodyPr>
          <a:lstStyle/>
          <a:p>
            <a:pPr algn="just"/>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Hà</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Nội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Hải</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Phòng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Đà</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Nẵng</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TPHCM,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Thơ</a:t>
            </a:r>
            <a:r>
              <a:rPr lang="en-US" sz="24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340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8" y="1069338"/>
            <a:ext cx="8737206" cy="5359478"/>
          </a:xfrm>
          <a:prstGeom prst="rect">
            <a:avLst/>
          </a:prstGeom>
        </p:spPr>
      </p:pic>
      <p:grpSp>
        <p:nvGrpSpPr>
          <p:cNvPr id="6" name="Group 5">
            <a:extLst>
              <a:ext uri="{FF2B5EF4-FFF2-40B4-BE49-F238E27FC236}">
                <a16:creationId xmlns:a16="http://schemas.microsoft.com/office/drawing/2014/main" id="{F28A1809-FA57-4799-9C45-7EE4F6F7B28F}"/>
              </a:ext>
            </a:extLst>
          </p:cNvPr>
          <p:cNvGrpSpPr/>
          <p:nvPr/>
        </p:nvGrpSpPr>
        <p:grpSpPr>
          <a:xfrm>
            <a:off x="8968357" y="-5901"/>
            <a:ext cx="3146555" cy="5660269"/>
            <a:chOff x="9657013" y="3913255"/>
            <a:chExt cx="3183403" cy="5660269"/>
          </a:xfrm>
        </p:grpSpPr>
        <p:sp>
          <p:nvSpPr>
            <p:cNvPr id="7" name="TextBox 6">
              <a:extLst>
                <a:ext uri="{FF2B5EF4-FFF2-40B4-BE49-F238E27FC236}">
                  <a16:creationId xmlns:a16="http://schemas.microsoft.com/office/drawing/2014/main" id="{2475FBC1-132F-4B14-9EA8-4FB179BB058B}"/>
                </a:ext>
              </a:extLst>
            </p:cNvPr>
            <p:cNvSpPr txBox="1"/>
            <p:nvPr/>
          </p:nvSpPr>
          <p:spPr>
            <a:xfrm>
              <a:off x="9668707" y="4679877"/>
              <a:ext cx="3171709" cy="4893647"/>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vi-VN" sz="2400" dirty="0">
                  <a:latin typeface="+mj-lt"/>
                </a:rPr>
                <a:t>Quan sát hình 3 trang 118, </a:t>
              </a:r>
              <a:endParaRPr lang="en-US" sz="2400" dirty="0">
                <a:latin typeface="+mj-lt"/>
              </a:endParaRPr>
            </a:p>
            <a:p>
              <a:pPr marL="457200" indent="-457200" algn="just">
                <a:buFontTx/>
                <a:buChar char="-"/>
              </a:pPr>
              <a:r>
                <a:rPr lang="en-US" sz="2400" dirty="0" err="1">
                  <a:latin typeface="+mj-lt"/>
                </a:rPr>
                <a:t>Tìm</a:t>
              </a:r>
              <a:r>
                <a:rPr lang="en-US" sz="2400" dirty="0">
                  <a:latin typeface="+mj-lt"/>
                </a:rPr>
                <a:t> </a:t>
              </a:r>
              <a:r>
                <a:rPr lang="en-US" sz="2400" dirty="0" err="1">
                  <a:latin typeface="+mj-lt"/>
                </a:rPr>
                <a:t>trên</a:t>
              </a:r>
              <a:r>
                <a:rPr lang="en-US" sz="2400" dirty="0">
                  <a:latin typeface="+mj-lt"/>
                </a:rPr>
                <a:t> </a:t>
              </a:r>
              <a:r>
                <a:rPr lang="en-US" sz="2400" dirty="0" err="1">
                  <a:latin typeface="+mj-lt"/>
                </a:rPr>
                <a:t>bản</a:t>
              </a:r>
              <a:r>
                <a:rPr lang="en-US" sz="2400" dirty="0">
                  <a:latin typeface="+mj-lt"/>
                </a:rPr>
                <a:t> </a:t>
              </a:r>
              <a:r>
                <a:rPr lang="en-US" sz="2400" dirty="0" err="1">
                  <a:latin typeface="+mj-lt"/>
                </a:rPr>
                <a:t>đồ</a:t>
              </a:r>
              <a:r>
                <a:rPr lang="en-US" sz="2400" dirty="0">
                  <a:latin typeface="+mj-lt"/>
                </a:rPr>
                <a:t>:</a:t>
              </a:r>
            </a:p>
            <a:p>
              <a:pPr algn="just"/>
              <a:r>
                <a:rPr lang="en-US" sz="2400" dirty="0">
                  <a:latin typeface="+mj-lt"/>
                </a:rPr>
                <a:t>+ </a:t>
              </a:r>
              <a:r>
                <a:rPr lang="vi-VN" sz="2400" dirty="0">
                  <a:latin typeface="+mj-lt"/>
                </a:rPr>
                <a:t>Trường Cao đẳng sư phạm Đà Lạt </a:t>
              </a:r>
              <a:endParaRPr lang="en-US" sz="2400" dirty="0">
                <a:latin typeface="+mj-lt"/>
              </a:endParaRPr>
            </a:p>
            <a:p>
              <a:pPr algn="just"/>
              <a:r>
                <a:rPr lang="en-US" sz="2400" dirty="0">
                  <a:latin typeface="+mj-lt"/>
                </a:rPr>
                <a:t>+ </a:t>
              </a:r>
              <a:r>
                <a:rPr lang="vi-VN" sz="2400" dirty="0">
                  <a:latin typeface="+mj-lt"/>
                </a:rPr>
                <a:t>Ga Đà Lạt. </a:t>
              </a:r>
              <a:endParaRPr lang="en-US" sz="2400" dirty="0">
                <a:latin typeface="+mj-lt"/>
              </a:endParaRPr>
            </a:p>
            <a:p>
              <a:pPr algn="just"/>
              <a:r>
                <a:rPr lang="en-US" sz="2400" dirty="0">
                  <a:latin typeface="+mj-lt"/>
                </a:rPr>
                <a:t>+ </a:t>
              </a:r>
              <a:r>
                <a:rPr lang="vi-VN" sz="2400" dirty="0">
                  <a:latin typeface="+mj-lt"/>
                </a:rPr>
                <a:t>Bảo tàng Lâm Đồng.</a:t>
              </a:r>
              <a:endParaRPr lang="en-US" sz="2400" dirty="0">
                <a:latin typeface="+mj-lt"/>
              </a:endParaRPr>
            </a:p>
            <a:p>
              <a:pPr marL="457200" indent="-457200" algn="just">
                <a:buFontTx/>
                <a:buChar char="-"/>
              </a:pPr>
              <a:r>
                <a:rPr lang="en-US" sz="2400" dirty="0">
                  <a:latin typeface="+mj-lt"/>
                </a:rPr>
                <a:t>M</a:t>
              </a:r>
              <a:r>
                <a:rPr lang="vi-VN" sz="2400" dirty="0">
                  <a:latin typeface="+mj-lt"/>
                </a:rPr>
                <a:t>ô tả đường đi từ</a:t>
              </a:r>
              <a:r>
                <a:rPr lang="en-US" sz="2400" dirty="0">
                  <a:latin typeface="+mj-lt"/>
                </a:rPr>
                <a:t>:</a:t>
              </a:r>
              <a:r>
                <a:rPr lang="vi-VN" sz="2400" dirty="0">
                  <a:latin typeface="+mj-lt"/>
                </a:rPr>
                <a:t> </a:t>
              </a:r>
              <a:endParaRPr lang="en-US" sz="2400" dirty="0">
                <a:latin typeface="+mj-lt"/>
              </a:endParaRPr>
            </a:p>
            <a:p>
              <a:pPr algn="just"/>
              <a:r>
                <a:rPr lang="en-US" sz="2400" dirty="0">
                  <a:latin typeface="+mj-lt"/>
                </a:rPr>
                <a:t>+ </a:t>
              </a:r>
              <a:r>
                <a:rPr lang="vi-VN" sz="2400" dirty="0">
                  <a:latin typeface="+mj-lt"/>
                </a:rPr>
                <a:t>Trường Cao đẳng sư phạm Đà Lạt </a:t>
              </a:r>
              <a:r>
                <a:rPr lang="en-US" sz="2400" dirty="0">
                  <a:latin typeface="+mj-lt"/>
                  <a:sym typeface="Wingdings" panose="05000000000000000000" pitchFamily="2" charset="2"/>
                </a:rPr>
                <a:t></a:t>
              </a:r>
              <a:r>
                <a:rPr lang="vi-VN" sz="2400" dirty="0">
                  <a:latin typeface="+mj-lt"/>
                </a:rPr>
                <a:t> Ga Đà Lạt. </a:t>
              </a:r>
              <a:endParaRPr lang="en-US" sz="2400" dirty="0">
                <a:latin typeface="+mj-lt"/>
              </a:endParaRPr>
            </a:p>
            <a:p>
              <a:pPr algn="just"/>
              <a:r>
                <a:rPr lang="en-US" sz="2400" dirty="0">
                  <a:latin typeface="+mj-lt"/>
                </a:rPr>
                <a:t>+ </a:t>
              </a:r>
              <a:r>
                <a:rPr lang="vi-VN" sz="2400" dirty="0">
                  <a:latin typeface="+mj-lt"/>
                </a:rPr>
                <a:t>Ga Đà Lạt </a:t>
              </a:r>
              <a:r>
                <a:rPr lang="en-US" sz="2400" dirty="0">
                  <a:latin typeface="+mj-lt"/>
                  <a:sym typeface="Wingdings" panose="05000000000000000000" pitchFamily="2" charset="2"/>
                </a:rPr>
                <a:t></a:t>
              </a:r>
              <a:r>
                <a:rPr lang="vi-VN" sz="2400" dirty="0">
                  <a:latin typeface="+mj-lt"/>
                </a:rPr>
                <a:t> Bảo tàng Lâm Đồng.</a:t>
              </a:r>
            </a:p>
          </p:txBody>
        </p:sp>
        <p:sp>
          <p:nvSpPr>
            <p:cNvPr id="8" name="Lưu đồ: Điểm Kết Thúc 147">
              <a:extLst>
                <a:ext uri="{FF2B5EF4-FFF2-40B4-BE49-F238E27FC236}">
                  <a16:creationId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   </a:t>
              </a:r>
              <a:r>
                <a:rPr lang="en-US" sz="2400" dirty="0" err="1">
                  <a:solidFill>
                    <a:srgbClr val="FFFF00"/>
                  </a:solidFill>
                  <a:latin typeface="+mj-lt"/>
                </a:rPr>
                <a:t>Nhiệm</a:t>
              </a:r>
              <a:r>
                <a:rPr lang="en-US" sz="2400" dirty="0">
                  <a:solidFill>
                    <a:srgbClr val="FFFF00"/>
                  </a:solidFill>
                  <a:latin typeface="+mj-lt"/>
                </a:rPr>
                <a:t> </a:t>
              </a:r>
              <a:r>
                <a:rPr lang="en-US" sz="2400" dirty="0" err="1">
                  <a:solidFill>
                    <a:srgbClr val="FFFF00"/>
                  </a:solidFill>
                  <a:latin typeface="+mj-lt"/>
                </a:rPr>
                <a:t>vụ</a:t>
              </a:r>
              <a:r>
                <a:rPr lang="en-US" sz="2400" dirty="0">
                  <a:solidFill>
                    <a:srgbClr val="FFFF00"/>
                  </a:solidFill>
                  <a:latin typeface="+mj-lt"/>
                </a:rPr>
                <a:t> 1</a:t>
              </a:r>
            </a:p>
          </p:txBody>
        </p:sp>
        <p:pic>
          <p:nvPicPr>
            <p:cNvPr id="9" name="Picture 2" descr="navocado-task-badges-legal-task-icons-smaller | Icon, Task, Icon collection">
              <a:extLst>
                <a:ext uri="{FF2B5EF4-FFF2-40B4-BE49-F238E27FC236}">
                  <a16:creationId xmlns:a16="http://schemas.microsoft.com/office/drawing/2014/main" id="{D6240C55-E975-4527-98F0-797DA1B071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9657013" y="3913255"/>
              <a:ext cx="875932" cy="830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6C3EA4B-C531-479C-BCFA-B46B1B6DB21E}"/>
              </a:ext>
            </a:extLst>
          </p:cNvPr>
          <p:cNvGrpSpPr/>
          <p:nvPr/>
        </p:nvGrpSpPr>
        <p:grpSpPr>
          <a:xfrm>
            <a:off x="1081683" y="-27090"/>
            <a:ext cx="6270946" cy="974408"/>
            <a:chOff x="2293181" y="53319"/>
            <a:chExt cx="6344382" cy="974408"/>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852388"/>
              <a:chOff x="2457443" y="175339"/>
              <a:chExt cx="6180120" cy="852388"/>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461665"/>
              </a:xfrm>
              <a:prstGeom prst="rect">
                <a:avLst/>
              </a:prstGeom>
              <a:noFill/>
            </p:spPr>
            <p:txBody>
              <a:bodyPr wrap="square">
                <a:spAutoFit/>
              </a:bodyPr>
              <a:lstStyle/>
              <a:p>
                <a:r>
                  <a:rPr lang="en-US" sz="2400" b="1" dirty="0">
                    <a:solidFill>
                      <a:srgbClr val="FFFF00"/>
                    </a:solidFill>
                    <a:latin typeface="+mj-lt"/>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773269B-90A9-4AA0-BF05-BEAC379F9587}"/>
              </a:ext>
            </a:extLst>
          </p:cNvPr>
          <p:cNvSpPr txBox="1"/>
          <p:nvPr/>
        </p:nvSpPr>
        <p:spPr>
          <a:xfrm>
            <a:off x="1837189" y="6348672"/>
            <a:ext cx="4704287" cy="461665"/>
          </a:xfrm>
          <a:prstGeom prst="rect">
            <a:avLst/>
          </a:prstGeom>
          <a:noFill/>
        </p:spPr>
        <p:txBody>
          <a:bodyPr wrap="square">
            <a:spAutoFit/>
          </a:bodyPr>
          <a:lstStyle/>
          <a:p>
            <a:pPr algn="just"/>
            <a:r>
              <a:rPr lang="en-US" sz="2400" dirty="0" err="1">
                <a:latin typeface="+mj-lt"/>
              </a:rPr>
              <a:t>Một</a:t>
            </a:r>
            <a:r>
              <a:rPr lang="en-US" sz="2400" dirty="0">
                <a:latin typeface="+mj-lt"/>
              </a:rPr>
              <a:t> </a:t>
            </a:r>
            <a:r>
              <a:rPr lang="en-US" sz="2400" dirty="0" err="1">
                <a:latin typeface="+mj-lt"/>
              </a:rPr>
              <a:t>phần</a:t>
            </a:r>
            <a:r>
              <a:rPr lang="en-US" sz="2400" dirty="0">
                <a:latin typeface="+mj-lt"/>
              </a:rPr>
              <a:t> </a:t>
            </a:r>
            <a:r>
              <a:rPr lang="en-US" sz="2400" dirty="0" err="1">
                <a:latin typeface="+mj-lt"/>
              </a:rPr>
              <a:t>bản</a:t>
            </a:r>
            <a:r>
              <a:rPr lang="en-US" sz="2400" dirty="0">
                <a:latin typeface="+mj-lt"/>
              </a:rPr>
              <a:t> </a:t>
            </a:r>
            <a:r>
              <a:rPr lang="en-US" sz="2400" dirty="0" err="1">
                <a:latin typeface="+mj-lt"/>
              </a:rPr>
              <a:t>đồ</a:t>
            </a:r>
            <a:r>
              <a:rPr lang="en-US" sz="2400" dirty="0">
                <a:latin typeface="+mj-lt"/>
              </a:rPr>
              <a:t> du </a:t>
            </a:r>
            <a:r>
              <a:rPr lang="en-US" sz="2400" dirty="0" err="1">
                <a:latin typeface="+mj-lt"/>
              </a:rPr>
              <a:t>lịch</a:t>
            </a:r>
            <a:r>
              <a:rPr lang="en-US" sz="2400" dirty="0">
                <a:latin typeface="+mj-lt"/>
              </a:rPr>
              <a:t> TP. </a:t>
            </a:r>
            <a:r>
              <a:rPr lang="en-US" sz="2400" dirty="0" err="1">
                <a:latin typeface="+mj-lt"/>
              </a:rPr>
              <a:t>Đà</a:t>
            </a:r>
            <a:r>
              <a:rPr lang="en-US" sz="2400" dirty="0">
                <a:latin typeface="+mj-lt"/>
              </a:rPr>
              <a:t> </a:t>
            </a:r>
            <a:r>
              <a:rPr lang="en-US" sz="2400" dirty="0" err="1">
                <a:latin typeface="+mj-lt"/>
              </a:rPr>
              <a:t>Lạt</a:t>
            </a:r>
            <a:endParaRPr lang="en-US" sz="2400" dirty="0">
              <a:latin typeface="+mj-lt"/>
            </a:endParaRPr>
          </a:p>
        </p:txBody>
      </p:sp>
      <p:sp>
        <p:nvSpPr>
          <p:cNvPr id="21" name="Rectangle: Rounded Corners 20">
            <a:extLst>
              <a:ext uri="{FF2B5EF4-FFF2-40B4-BE49-F238E27FC236}">
                <a16:creationId xmlns:a16="http://schemas.microsoft.com/office/drawing/2014/main" id="{03860098-A335-4972-8C36-2F13956FD9AC}"/>
              </a:ext>
            </a:extLst>
          </p:cNvPr>
          <p:cNvSpPr/>
          <p:nvPr/>
        </p:nvSpPr>
        <p:spPr>
          <a:xfrm>
            <a:off x="8979916" y="5788662"/>
            <a:ext cx="3134996" cy="10693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22" name="Picture 2" descr="Để con học tốt Toán- cha mẹ cần làm gì">
            <a:extLst>
              <a:ext uri="{FF2B5EF4-FFF2-40B4-BE49-F238E27FC236}">
                <a16:creationId xmlns:a16="http://schemas.microsoft.com/office/drawing/2014/main" id="{7280C9D8-975B-4F8E-BE04-97B842E93D9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8611"/>
          <a:stretch/>
        </p:blipFill>
        <p:spPr bwMode="auto">
          <a:xfrm>
            <a:off x="10732882" y="5891587"/>
            <a:ext cx="1337824" cy="7866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a16="http://schemas.microsoft.com/office/drawing/2014/main" id="{EE1BBAAC-AF4C-4F1E-A53B-D9B91A86B14C}"/>
              </a:ext>
            </a:extLst>
          </p:cNvPr>
          <p:cNvSpPr/>
          <p:nvPr/>
        </p:nvSpPr>
        <p:spPr>
          <a:xfrm>
            <a:off x="8950517" y="5759105"/>
            <a:ext cx="1775450" cy="109531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cs typeface="Arial" panose="020B0604020202020204" pitchFamily="34" charset="0"/>
              </a:rPr>
              <a:t>HS </a:t>
            </a:r>
            <a:r>
              <a:rPr lang="en-US" sz="2400" dirty="0" err="1">
                <a:solidFill>
                  <a:schemeClr val="tx1"/>
                </a:solidFill>
                <a:latin typeface="+mj-lt"/>
                <a:cs typeface="Arial" panose="020B0604020202020204" pitchFamily="34" charset="0"/>
              </a:rPr>
              <a:t>giơ</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tay</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mở</a:t>
            </a:r>
            <a:r>
              <a:rPr lang="en-US" sz="2400" dirty="0">
                <a:solidFill>
                  <a:schemeClr val="tx1"/>
                </a:solidFill>
                <a:latin typeface="+mj-lt"/>
                <a:cs typeface="Arial" panose="020B0604020202020204" pitchFamily="34" charset="0"/>
              </a:rPr>
              <a:t> </a:t>
            </a:r>
            <a:r>
              <a:rPr lang="en-US" sz="2400" dirty="0" err="1" smtClean="0">
                <a:solidFill>
                  <a:schemeClr val="tx1"/>
                </a:solidFill>
                <a:latin typeface="+mj-lt"/>
                <a:cs typeface="Arial" panose="020B0604020202020204" pitchFamily="34" charset="0"/>
              </a:rPr>
              <a:t>MiC</a:t>
            </a:r>
            <a:r>
              <a:rPr lang="en-US" sz="2400" dirty="0" smtClean="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trả</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lời</a:t>
            </a:r>
            <a:endParaRPr lang="en-US" sz="2400" dirty="0">
              <a:solidFill>
                <a:srgbClr val="0070C0"/>
              </a:solidFill>
              <a:latin typeface="+mj-lt"/>
              <a:cs typeface="Arial" panose="020B0604020202020204" pitchFamily="34"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AD1C21A-E250-48F2-8AC0-2454A5C2969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78122" y="3429000"/>
            <a:ext cx="1328100"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9459006-80A4-4454-8DC2-3090208553C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89681" y="1797425"/>
            <a:ext cx="1664781"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349ED5C7-7A80-41F4-B80C-D056FDC8D14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88845" y="3725841"/>
            <a:ext cx="1472892"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68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338"/>
            <a:ext cx="8839524" cy="5359478"/>
          </a:xfrm>
          <a:prstGeom prst="rect">
            <a:avLst/>
          </a:prstGeom>
        </p:spPr>
      </p:pic>
      <p:grpSp>
        <p:nvGrpSpPr>
          <p:cNvPr id="6" name="Group 5">
            <a:extLst>
              <a:ext uri="{FF2B5EF4-FFF2-40B4-BE49-F238E27FC236}">
                <a16:creationId xmlns:a16="http://schemas.microsoft.com/office/drawing/2014/main" id="{F28A1809-FA57-4799-9C45-7EE4F6F7B28F}"/>
              </a:ext>
            </a:extLst>
          </p:cNvPr>
          <p:cNvGrpSpPr/>
          <p:nvPr/>
        </p:nvGrpSpPr>
        <p:grpSpPr>
          <a:xfrm>
            <a:off x="8943203" y="179798"/>
            <a:ext cx="3171709" cy="6582566"/>
            <a:chOff x="9668707" y="4098954"/>
            <a:chExt cx="3171709" cy="6582566"/>
          </a:xfrm>
        </p:grpSpPr>
        <p:sp>
          <p:nvSpPr>
            <p:cNvPr id="7" name="TextBox 6">
              <a:extLst>
                <a:ext uri="{FF2B5EF4-FFF2-40B4-BE49-F238E27FC236}">
                  <a16:creationId xmlns:a16="http://schemas.microsoft.com/office/drawing/2014/main" id="{2475FBC1-132F-4B14-9EA8-4FB179BB058B}"/>
                </a:ext>
              </a:extLst>
            </p:cNvPr>
            <p:cNvSpPr txBox="1"/>
            <p:nvPr/>
          </p:nvSpPr>
          <p:spPr>
            <a:xfrm>
              <a:off x="9668707" y="4679877"/>
              <a:ext cx="3171709" cy="6001643"/>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a:t>
              </a:r>
            </a:p>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a:t>
              </a:r>
            </a:p>
          </p:txBody>
        </p:sp>
        <p:sp>
          <p:nvSpPr>
            <p:cNvPr id="8" name="Lưu đồ: Điểm Kết Thúc 147">
              <a:extLst>
                <a:ext uri="{FF2B5EF4-FFF2-40B4-BE49-F238E27FC236}">
                  <a16:creationId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bản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đồ</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giấy</a:t>
              </a:r>
              <a:endParaRPr lang="en-US" sz="2400" dirty="0">
                <a:solidFill>
                  <a:srgbClr val="FFFF0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B6C3EA4B-C531-479C-BCFA-B46B1B6DB21E}"/>
              </a:ext>
            </a:extLst>
          </p:cNvPr>
          <p:cNvGrpSpPr/>
          <p:nvPr/>
        </p:nvGrpSpPr>
        <p:grpSpPr>
          <a:xfrm>
            <a:off x="1008247" y="-27090"/>
            <a:ext cx="6344382" cy="974408"/>
            <a:chOff x="2293181" y="53319"/>
            <a:chExt cx="6344382" cy="974408"/>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852388"/>
              <a:chOff x="2457443" y="175339"/>
              <a:chExt cx="6180120" cy="852388"/>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773269B-90A9-4AA0-BF05-BEAC379F9587}"/>
              </a:ext>
            </a:extLst>
          </p:cNvPr>
          <p:cNvSpPr txBox="1"/>
          <p:nvPr/>
        </p:nvSpPr>
        <p:spPr>
          <a:xfrm>
            <a:off x="1392573" y="6348672"/>
            <a:ext cx="5148904" cy="523220"/>
          </a:xfrm>
          <a:prstGeom prst="rect">
            <a:avLst/>
          </a:prstGeom>
          <a:noFill/>
        </p:spPr>
        <p:txBody>
          <a:bodyPr wrap="square">
            <a:spAutoFit/>
          </a:bodyPr>
          <a:lstStyle/>
          <a:p>
            <a:pPr algn="just"/>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du </a:t>
            </a:r>
            <a:r>
              <a:rPr lang="en-US" sz="2800" dirty="0" err="1">
                <a:latin typeface="#9Slide03 SVN-PF Din Text Pro C" panose="02000506020000020004" pitchFamily="2" charset="0"/>
              </a:rPr>
              <a:t>lịch</a:t>
            </a:r>
            <a:r>
              <a:rPr lang="en-US" sz="2800" dirty="0">
                <a:latin typeface="#9Slide03 SVN-PF Din Text Pro C" panose="02000506020000020004" pitchFamily="2" charset="0"/>
              </a:rPr>
              <a:t> TP. </a:t>
            </a:r>
            <a:r>
              <a:rPr lang="en-US" sz="2800" dirty="0" err="1">
                <a:latin typeface="#9Slide03 SVN-PF Din Text Pro C" panose="02000506020000020004" pitchFamily="2" charset="0"/>
              </a:rPr>
              <a:t>Đà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Lạt</a:t>
            </a:r>
            <a:endParaRPr lang="en-US" sz="2800" dirty="0">
              <a:latin typeface="#9Slide03 SVN-PF Din Text Pro C" panose="02000506020000020004" pitchFamily="2"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AD1C21A-E250-48F2-8AC0-2454A5C2969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62569" y="3429000"/>
            <a:ext cx="1343653"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9459006-80A4-4454-8DC2-3090208553C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72298" y="1803484"/>
            <a:ext cx="1684277"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349ED5C7-7A80-41F4-B80C-D056FDC8D14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72909" y="3730413"/>
            <a:ext cx="1490140"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05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8A1809-FA57-4799-9C45-7EE4F6F7B28F}"/>
              </a:ext>
            </a:extLst>
          </p:cNvPr>
          <p:cNvGrpSpPr/>
          <p:nvPr/>
        </p:nvGrpSpPr>
        <p:grpSpPr>
          <a:xfrm>
            <a:off x="566098" y="1322538"/>
            <a:ext cx="3510952" cy="3875165"/>
            <a:chOff x="9657013" y="3913255"/>
            <a:chExt cx="3183403" cy="3875165"/>
          </a:xfrm>
        </p:grpSpPr>
        <p:sp>
          <p:nvSpPr>
            <p:cNvPr id="7" name="TextBox 6">
              <a:extLst>
                <a:ext uri="{FF2B5EF4-FFF2-40B4-BE49-F238E27FC236}">
                  <a16:creationId xmlns:a16="http://schemas.microsoft.com/office/drawing/2014/main" id="{2475FBC1-132F-4B14-9EA8-4FB179BB058B}"/>
                </a:ext>
              </a:extLst>
            </p:cNvPr>
            <p:cNvSpPr txBox="1"/>
            <p:nvPr/>
          </p:nvSpPr>
          <p:spPr>
            <a:xfrm>
              <a:off x="9668707" y="4679877"/>
              <a:ext cx="3171709" cy="310854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vi-VN" sz="2800" dirty="0">
                  <a:latin typeface="+mj-lt"/>
                </a:rPr>
                <a:t>Sử dụng Google Map, tìm quãng đường </a:t>
              </a:r>
              <a:r>
                <a:rPr lang="en-US" sz="2800" dirty="0" err="1">
                  <a:latin typeface="+mj-lt"/>
                </a:rPr>
                <a:t>từ</a:t>
              </a:r>
              <a:r>
                <a:rPr lang="en-US" sz="2800" dirty="0">
                  <a:latin typeface="+mj-lt"/>
                </a:rPr>
                <a:t> </a:t>
              </a:r>
              <a:r>
                <a:rPr lang="en-US" sz="2800" dirty="0" err="1">
                  <a:latin typeface="+mj-lt"/>
                </a:rPr>
                <a:t>nhà</a:t>
              </a:r>
              <a:r>
                <a:rPr lang="en-US" sz="2800" dirty="0">
                  <a:latin typeface="+mj-lt"/>
                </a:rPr>
                <a:t> </a:t>
              </a:r>
              <a:r>
                <a:rPr lang="en-US" sz="2800" dirty="0" err="1">
                  <a:latin typeface="+mj-lt"/>
                </a:rPr>
                <a:t>em</a:t>
              </a:r>
              <a:r>
                <a:rPr lang="en-US" sz="2800" dirty="0">
                  <a:latin typeface="+mj-lt"/>
                </a:rPr>
                <a:t> </a:t>
              </a:r>
              <a:r>
                <a:rPr lang="en-US" sz="2800" dirty="0">
                  <a:latin typeface="+mj-lt"/>
                  <a:sym typeface="Wingdings" panose="05000000000000000000" pitchFamily="2" charset="2"/>
                </a:rPr>
                <a:t> </a:t>
              </a:r>
              <a:r>
                <a:rPr lang="en-US" sz="2800" dirty="0" err="1">
                  <a:latin typeface="+mj-lt"/>
                  <a:sym typeface="Wingdings" panose="05000000000000000000" pitchFamily="2" charset="2"/>
                </a:rPr>
                <a:t>siêu</a:t>
              </a:r>
              <a:r>
                <a:rPr lang="en-US" sz="2800" dirty="0">
                  <a:latin typeface="+mj-lt"/>
                  <a:sym typeface="Wingdings" panose="05000000000000000000" pitchFamily="2" charset="2"/>
                </a:rPr>
                <a:t> </a:t>
              </a:r>
              <a:r>
                <a:rPr lang="en-US" sz="2800" dirty="0" err="1">
                  <a:latin typeface="+mj-lt"/>
                  <a:sym typeface="Wingdings" panose="05000000000000000000" pitchFamily="2" charset="2"/>
                </a:rPr>
                <a:t>thị</a:t>
              </a:r>
              <a:r>
                <a:rPr lang="en-US" sz="2800" dirty="0">
                  <a:latin typeface="+mj-lt"/>
                  <a:sym typeface="Wingdings" panose="05000000000000000000" pitchFamily="2" charset="2"/>
                </a:rPr>
                <a:t> </a:t>
              </a:r>
              <a:r>
                <a:rPr lang="en-US" sz="2800" dirty="0" err="1">
                  <a:latin typeface="+mj-lt"/>
                  <a:sym typeface="Wingdings" panose="05000000000000000000" pitchFamily="2" charset="2"/>
                </a:rPr>
                <a:t>gần</a:t>
              </a:r>
              <a:r>
                <a:rPr lang="en-US" sz="2800" dirty="0">
                  <a:latin typeface="+mj-lt"/>
                  <a:sym typeface="Wingdings" panose="05000000000000000000" pitchFamily="2" charset="2"/>
                </a:rPr>
                <a:t> </a:t>
              </a:r>
              <a:r>
                <a:rPr lang="en-US" sz="2800" dirty="0" err="1">
                  <a:latin typeface="+mj-lt"/>
                  <a:sym typeface="Wingdings" panose="05000000000000000000" pitchFamily="2" charset="2"/>
                </a:rPr>
                <a:t>nhà</a:t>
              </a:r>
              <a:r>
                <a:rPr lang="en-US" sz="2800" dirty="0">
                  <a:latin typeface="+mj-lt"/>
                </a:rPr>
                <a:t>. </a:t>
              </a:r>
            </a:p>
            <a:p>
              <a:pPr algn="just"/>
              <a:r>
                <a:rPr lang="en-US" sz="2800" dirty="0">
                  <a:latin typeface="+mj-lt"/>
                </a:rPr>
                <a:t>Sau </a:t>
              </a:r>
              <a:r>
                <a:rPr lang="en-US" sz="2800" dirty="0" err="1">
                  <a:latin typeface="+mj-lt"/>
                </a:rPr>
                <a:t>đó</a:t>
              </a:r>
              <a:r>
                <a:rPr lang="en-US" sz="2800" dirty="0">
                  <a:latin typeface="+mj-lt"/>
                </a:rPr>
                <a:t> </a:t>
              </a:r>
              <a:r>
                <a:rPr lang="en-US" sz="2800" dirty="0" err="1">
                  <a:latin typeface="+mj-lt"/>
                </a:rPr>
                <a:t>mô</a:t>
              </a:r>
              <a:r>
                <a:rPr lang="en-US" sz="2800" dirty="0">
                  <a:latin typeface="+mj-lt"/>
                </a:rPr>
                <a:t> </a:t>
              </a:r>
              <a:r>
                <a:rPr lang="en-US" sz="2800" dirty="0" err="1">
                  <a:latin typeface="+mj-lt"/>
                </a:rPr>
                <a:t>tả</a:t>
              </a:r>
              <a:r>
                <a:rPr lang="en-US" sz="2800" dirty="0">
                  <a:latin typeface="+mj-lt"/>
                </a:rPr>
                <a:t> </a:t>
              </a:r>
              <a:r>
                <a:rPr lang="en-US" sz="2800" dirty="0" err="1">
                  <a:latin typeface="+mj-lt"/>
                </a:rPr>
                <a:t>lại</a:t>
              </a:r>
              <a:r>
                <a:rPr lang="en-US" sz="2800" dirty="0">
                  <a:latin typeface="+mj-lt"/>
                </a:rPr>
                <a:t> </a:t>
              </a:r>
              <a:r>
                <a:rPr lang="en-US" sz="2800" dirty="0" err="1">
                  <a:latin typeface="+mj-lt"/>
                </a:rPr>
                <a:t>quãng</a:t>
              </a:r>
              <a:r>
                <a:rPr lang="en-US" sz="2800" dirty="0">
                  <a:latin typeface="+mj-lt"/>
                </a:rPr>
                <a:t> </a:t>
              </a:r>
              <a:r>
                <a:rPr lang="en-US" sz="2800" dirty="0" err="1">
                  <a:latin typeface="+mj-lt"/>
                </a:rPr>
                <a:t>đường</a:t>
              </a:r>
              <a:r>
                <a:rPr lang="en-US" sz="2800" dirty="0">
                  <a:latin typeface="+mj-lt"/>
                </a:rPr>
                <a:t> </a:t>
              </a:r>
              <a:r>
                <a:rPr lang="en-US" sz="2800" dirty="0" err="1">
                  <a:latin typeface="+mj-lt"/>
                </a:rPr>
                <a:t>cho</a:t>
              </a:r>
              <a:r>
                <a:rPr lang="en-US" sz="2800" dirty="0">
                  <a:latin typeface="+mj-lt"/>
                </a:rPr>
                <a:t> </a:t>
              </a:r>
              <a:r>
                <a:rPr lang="en-US" sz="2800" dirty="0" err="1">
                  <a:latin typeface="+mj-lt"/>
                </a:rPr>
                <a:t>cả</a:t>
              </a:r>
              <a:r>
                <a:rPr lang="en-US" sz="2800" dirty="0">
                  <a:latin typeface="+mj-lt"/>
                </a:rPr>
                <a:t> </a:t>
              </a:r>
              <a:r>
                <a:rPr lang="en-US" sz="2800" dirty="0" err="1">
                  <a:latin typeface="+mj-lt"/>
                </a:rPr>
                <a:t>lớp</a:t>
              </a:r>
              <a:r>
                <a:rPr lang="en-US" sz="2800" dirty="0">
                  <a:latin typeface="+mj-lt"/>
                </a:rPr>
                <a:t> </a:t>
              </a:r>
              <a:r>
                <a:rPr lang="en-US" sz="2800" dirty="0" err="1">
                  <a:latin typeface="+mj-lt"/>
                </a:rPr>
                <a:t>nghe</a:t>
              </a:r>
              <a:r>
                <a:rPr lang="en-US" sz="2800" dirty="0">
                  <a:latin typeface="+mj-lt"/>
                </a:rPr>
                <a:t>.</a:t>
              </a:r>
              <a:endParaRPr lang="vi-VN" sz="2800" dirty="0">
                <a:latin typeface="+mj-lt"/>
              </a:endParaRPr>
            </a:p>
          </p:txBody>
        </p:sp>
        <p:sp>
          <p:nvSpPr>
            <p:cNvPr id="8" name="Lưu đồ: Điểm Kết Thúc 147">
              <a:extLst>
                <a:ext uri="{FF2B5EF4-FFF2-40B4-BE49-F238E27FC236}">
                  <a16:creationId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2800" dirty="0" err="1">
                  <a:solidFill>
                    <a:srgbClr val="FFFF00"/>
                  </a:solidFill>
                  <a:latin typeface="+mj-lt"/>
                </a:rPr>
                <a:t>Nhiệm</a:t>
              </a:r>
              <a:r>
                <a:rPr lang="en-US" sz="2800" dirty="0">
                  <a:solidFill>
                    <a:srgbClr val="FFFF00"/>
                  </a:solidFill>
                  <a:latin typeface="+mj-lt"/>
                </a:rPr>
                <a:t> </a:t>
              </a:r>
              <a:r>
                <a:rPr lang="en-US" sz="2800" dirty="0" err="1">
                  <a:solidFill>
                    <a:srgbClr val="FFFF00"/>
                  </a:solidFill>
                  <a:latin typeface="+mj-lt"/>
                </a:rPr>
                <a:t>vụ</a:t>
              </a:r>
              <a:r>
                <a:rPr lang="en-US" sz="2800" dirty="0">
                  <a:solidFill>
                    <a:srgbClr val="FFFF00"/>
                  </a:solidFill>
                  <a:latin typeface="+mj-lt"/>
                </a:rPr>
                <a:t> 2</a:t>
              </a:r>
            </a:p>
          </p:txBody>
        </p:sp>
        <p:pic>
          <p:nvPicPr>
            <p:cNvPr id="9" name="Picture 2" descr="navocado-task-badges-legal-task-icons-smaller | Icon, Task, Icon collection">
              <a:extLst>
                <a:ext uri="{FF2B5EF4-FFF2-40B4-BE49-F238E27FC236}">
                  <a16:creationId xmlns:a16="http://schemas.microsoft.com/office/drawing/2014/main" id="{D6240C55-E975-4527-98F0-797DA1B07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9657013" y="3913255"/>
              <a:ext cx="875932" cy="830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6C3EA4B-C531-479C-BCFA-B46B1B6DB21E}"/>
              </a:ext>
            </a:extLst>
          </p:cNvPr>
          <p:cNvGrpSpPr/>
          <p:nvPr/>
        </p:nvGrpSpPr>
        <p:grpSpPr>
          <a:xfrm>
            <a:off x="2709337" y="30259"/>
            <a:ext cx="8263463" cy="974408"/>
            <a:chOff x="2293181" y="53319"/>
            <a:chExt cx="8263463" cy="974408"/>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8099201" cy="852388"/>
              <a:chOff x="2457443" y="175339"/>
              <a:chExt cx="8099201" cy="852388"/>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7301924" cy="523220"/>
              </a:xfrm>
              <a:prstGeom prst="rect">
                <a:avLst/>
              </a:prstGeom>
              <a:noFill/>
            </p:spPr>
            <p:txBody>
              <a:bodyPr wrap="square">
                <a:spAutoFit/>
              </a:bodyPr>
              <a:lstStyle/>
              <a:p>
                <a:r>
                  <a:rPr lang="en-US" sz="2800" b="1" dirty="0">
                    <a:solidFill>
                      <a:srgbClr val="FFFF00"/>
                    </a:solidFill>
                    <a:latin typeface="+mj-lt"/>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03860098-A335-4972-8C36-2F13956FD9AC}"/>
              </a:ext>
            </a:extLst>
          </p:cNvPr>
          <p:cNvSpPr/>
          <p:nvPr/>
        </p:nvSpPr>
        <p:spPr>
          <a:xfrm>
            <a:off x="5479274" y="4334001"/>
            <a:ext cx="6273882" cy="22261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pic>
        <p:nvPicPr>
          <p:cNvPr id="22" name="Picture 2" descr="Để con học tốt Toán- cha mẹ cần làm gì">
            <a:extLst>
              <a:ext uri="{FF2B5EF4-FFF2-40B4-BE49-F238E27FC236}">
                <a16:creationId xmlns:a16="http://schemas.microsoft.com/office/drawing/2014/main" id="{7280C9D8-975B-4F8E-BE04-97B842E93D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11"/>
          <a:stretch/>
        </p:blipFill>
        <p:spPr bwMode="auto">
          <a:xfrm>
            <a:off x="9221625" y="4738802"/>
            <a:ext cx="2444630" cy="142075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a16="http://schemas.microsoft.com/office/drawing/2014/main" id="{EE1BBAAC-AF4C-4F1E-A53B-D9B91A86B14C}"/>
              </a:ext>
            </a:extLst>
          </p:cNvPr>
          <p:cNvSpPr/>
          <p:nvPr/>
        </p:nvSpPr>
        <p:spPr>
          <a:xfrm>
            <a:off x="5545231" y="4738802"/>
            <a:ext cx="2796911" cy="142075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q"/>
            </a:pPr>
            <a:r>
              <a:rPr lang="en-US" sz="2800" dirty="0">
                <a:solidFill>
                  <a:schemeClr val="tx1"/>
                </a:solidFill>
                <a:latin typeface="+mj-lt"/>
                <a:cs typeface="Arial" panose="020B0604020202020204" pitchFamily="34" charset="0"/>
              </a:rPr>
              <a:t>HS </a:t>
            </a:r>
            <a:r>
              <a:rPr lang="en-US" sz="2800" dirty="0" err="1">
                <a:solidFill>
                  <a:schemeClr val="tx1"/>
                </a:solidFill>
                <a:latin typeface="+mj-lt"/>
                <a:cs typeface="Arial" panose="020B0604020202020204" pitchFamily="34" charset="0"/>
              </a:rPr>
              <a:t>giơ</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tay</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hoặc</a:t>
            </a:r>
            <a:r>
              <a:rPr lang="en-US" sz="2800" dirty="0">
                <a:solidFill>
                  <a:schemeClr val="tx1"/>
                </a:solidFill>
                <a:latin typeface="+mj-lt"/>
                <a:cs typeface="Arial" panose="020B0604020202020204" pitchFamily="34" charset="0"/>
              </a:rPr>
              <a:t> GV </a:t>
            </a:r>
            <a:r>
              <a:rPr lang="en-US" sz="2800" dirty="0" err="1">
                <a:solidFill>
                  <a:schemeClr val="tx1"/>
                </a:solidFill>
                <a:latin typeface="+mj-lt"/>
                <a:cs typeface="Arial" panose="020B0604020202020204" pitchFamily="34" charset="0"/>
              </a:rPr>
              <a:t>gọi</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bất</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kì</a:t>
            </a:r>
            <a:r>
              <a:rPr lang="en-US" sz="2800" dirty="0">
                <a:solidFill>
                  <a:schemeClr val="tx1"/>
                </a:solidFill>
                <a:latin typeface="+mj-lt"/>
                <a:cs typeface="Arial" panose="020B0604020202020204" pitchFamily="34" charset="0"/>
              </a:rPr>
              <a:t>. </a:t>
            </a:r>
          </a:p>
          <a:p>
            <a:pPr marL="457200" indent="-457200" algn="just">
              <a:buFont typeface="Wingdings" panose="05000000000000000000" pitchFamily="2" charset="2"/>
              <a:buChar char="q"/>
            </a:pPr>
            <a:r>
              <a:rPr lang="en-US" sz="2800" dirty="0">
                <a:solidFill>
                  <a:schemeClr val="tx1"/>
                </a:solidFill>
                <a:latin typeface="+mj-lt"/>
                <a:cs typeface="Arial" panose="020B0604020202020204" pitchFamily="34" charset="0"/>
              </a:rPr>
              <a:t>HS </a:t>
            </a:r>
            <a:r>
              <a:rPr lang="en-US" sz="2800" dirty="0" err="1">
                <a:solidFill>
                  <a:schemeClr val="tx1"/>
                </a:solidFill>
                <a:latin typeface="+mj-lt"/>
                <a:cs typeface="Arial" panose="020B0604020202020204" pitchFamily="34" charset="0"/>
              </a:rPr>
              <a:t>mở</a:t>
            </a:r>
            <a:r>
              <a:rPr lang="en-US" sz="2800" dirty="0">
                <a:solidFill>
                  <a:schemeClr val="tx1"/>
                </a:solidFill>
                <a:latin typeface="+mj-lt"/>
                <a:cs typeface="Arial" panose="020B0604020202020204" pitchFamily="34" charset="0"/>
              </a:rPr>
              <a:t> MC </a:t>
            </a:r>
            <a:r>
              <a:rPr lang="en-US" sz="2800" dirty="0" err="1">
                <a:solidFill>
                  <a:schemeClr val="tx1"/>
                </a:solidFill>
                <a:latin typeface="+mj-lt"/>
                <a:cs typeface="Arial" panose="020B0604020202020204" pitchFamily="34" charset="0"/>
              </a:rPr>
              <a:t>trả</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lời</a:t>
            </a:r>
            <a:endParaRPr lang="en-US" sz="2800" dirty="0">
              <a:solidFill>
                <a:srgbClr val="0070C0"/>
              </a:solidFill>
              <a:latin typeface="+mj-lt"/>
              <a:cs typeface="Arial" panose="020B0604020202020204" pitchFamily="34" charset="0"/>
            </a:endParaRPr>
          </a:p>
        </p:txBody>
      </p:sp>
      <p:pic>
        <p:nvPicPr>
          <p:cNvPr id="15362" name="Picture 2" descr="Free Google Maps Flat Logo Icon - Available in SVG, PNG, EPS, AI &amp;amp; Icon  fonts">
            <a:extLst>
              <a:ext uri="{FF2B5EF4-FFF2-40B4-BE49-F238E27FC236}">
                <a16:creationId xmlns:a16="http://schemas.microsoft.com/office/drawing/2014/main" id="{31580B95-F86D-4E99-8FD7-36B2EF3E4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215" y="1126687"/>
            <a:ext cx="2889443" cy="28894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Điện Thoại di động, Máy tính Biểu tượng gọi điện Thoại thiết kế Biểu tượng  - điện thoại thông minh png tải về - Miễn phí trong suốt đen png Tải về.">
            <a:extLst>
              <a:ext uri="{FF2B5EF4-FFF2-40B4-BE49-F238E27FC236}">
                <a16:creationId xmlns:a16="http://schemas.microsoft.com/office/drawing/2014/main" id="{B5A3CFF3-50DA-43B0-956D-D38AF44415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128" b="97128" l="1111" r="97000">
                        <a14:foregroundMark x1="15889" y1="61915" x2="15889" y2="61915"/>
                        <a14:foregroundMark x1="14333" y1="56596" x2="39556" y2="32766"/>
                        <a14:foregroundMark x1="39556" y1="32766" x2="10778" y2="62872"/>
                        <a14:foregroundMark x1="10778" y1="62872" x2="10333" y2="73191"/>
                        <a14:foregroundMark x1="13333" y1="51489" x2="18556" y2="70213"/>
                        <a14:foregroundMark x1="18556" y1="70213" x2="26778" y2="81915"/>
                        <a14:foregroundMark x1="26778" y1="81915" x2="39444" y2="90426"/>
                        <a14:foregroundMark x1="44556" y1="93298" x2="58444" y2="90957"/>
                        <a14:foregroundMark x1="58444" y1="90957" x2="73889" y2="91596"/>
                        <a14:foregroundMark x1="73889" y1="91596" x2="81000" y2="93830"/>
                        <a14:foregroundMark x1="81000" y1="93830" x2="82444" y2="91702"/>
                        <a14:foregroundMark x1="93000" y1="80426" x2="76333" y2="79362"/>
                        <a14:foregroundMark x1="76333" y1="79362" x2="76333" y2="79362"/>
                        <a14:foregroundMark x1="90000" y1="65426" x2="90000" y2="65426"/>
                        <a14:foregroundMark x1="92111" y1="52553" x2="92111" y2="52553"/>
                        <a14:foregroundMark x1="94111" y1="41596" x2="94111" y2="41596"/>
                        <a14:foregroundMark x1="37111" y1="7553" x2="76667" y2="5745"/>
                        <a14:foregroundMark x1="76667" y1="5745" x2="81222" y2="5957"/>
                        <a14:foregroundMark x1="87222" y1="4894" x2="92333" y2="30957"/>
                        <a14:foregroundMark x1="24000" y1="35532" x2="11556" y2="42021"/>
                        <a14:foregroundMark x1="11556" y1="42021" x2="37556" y2="33404"/>
                        <a14:foregroundMark x1="37556" y1="33404" x2="24556" y2="43404"/>
                        <a14:foregroundMark x1="24556" y1="43404" x2="17667" y2="71064"/>
                        <a14:foregroundMark x1="17667" y1="71064" x2="25444" y2="76596"/>
                        <a14:foregroundMark x1="25444" y1="76596" x2="25111" y2="75851"/>
                        <a14:foregroundMark x1="51222" y1="21170" x2="42333" y2="24574"/>
                        <a14:foregroundMark x1="42333" y1="24574" x2="36444" y2="31170"/>
                        <a14:foregroundMark x1="36444" y1="31170" x2="31889" y2="31383"/>
                        <a14:foregroundMark x1="41111" y1="2234" x2="40889" y2="4681"/>
                        <a14:foregroundMark x1="37334" y1="13801" x2="38181" y2="17234"/>
                        <a14:foregroundMark x1="35556" y1="6596" x2="37227" y2="13369"/>
                        <a14:foregroundMark x1="36785" y1="19029" x2="34111" y2="17660"/>
                        <a14:foregroundMark x1="34556" y1="11915" x2="34556" y2="20319"/>
                        <a14:foregroundMark x1="37111" y1="91277" x2="44444" y2="89894"/>
                        <a14:foregroundMark x1="44444" y1="89894" x2="71111" y2="95532"/>
                        <a14:foregroundMark x1="71111" y1="95532" x2="81222" y2="94043"/>
                        <a14:foregroundMark x1="81222" y1="94043" x2="83111" y2="92872"/>
                        <a14:foregroundMark x1="90000" y1="84894" x2="81444" y2="93404"/>
                        <a14:foregroundMark x1="81444" y1="93404" x2="73444" y2="93936"/>
                        <a14:foregroundMark x1="73444" y1="93936" x2="73444" y2="93936"/>
                        <a14:foregroundMark x1="88444" y1="61170" x2="88444" y2="61170"/>
                        <a14:foregroundMark x1="88111" y1="63191" x2="88111" y2="63191"/>
                        <a14:foregroundMark x1="89111" y1="62128" x2="89111" y2="62128"/>
                        <a14:foregroundMark x1="89111" y1="62128" x2="89111" y2="62128"/>
                        <a14:foregroundMark x1="89111" y1="62128" x2="89111" y2="62128"/>
                        <a14:foregroundMark x1="89556" y1="54362" x2="89556" y2="54362"/>
                        <a14:foregroundMark x1="89556" y1="52872" x2="89556" y2="52872"/>
                        <a14:foregroundMark x1="90000" y1="52872" x2="91333" y2="52553"/>
                        <a14:foregroundMark x1="92556" y1="52340" x2="92556" y2="52340"/>
                        <a14:foregroundMark x1="92556" y1="51915" x2="92333" y2="51277"/>
                        <a14:foregroundMark x1="93000" y1="50851" x2="85333" y2="51489"/>
                        <a14:foregroundMark x1="85333" y1="51489" x2="88111" y2="50426"/>
                        <a14:foregroundMark x1="90889" y1="38723" x2="81222" y2="39362"/>
                        <a14:foregroundMark x1="81222" y1="39362" x2="81222" y2="39362"/>
                        <a14:foregroundMark x1="81000" y1="39362" x2="92333" y2="35745"/>
                        <a14:foregroundMark x1="95778" y1="65426" x2="85333" y2="65426"/>
                        <a14:foregroundMark x1="85333" y1="65426" x2="93778" y2="65000"/>
                        <a14:foregroundMark x1="93778" y1="65000" x2="93444" y2="64574"/>
                        <a14:foregroundMark x1="59556" y1="97234" x2="59556" y2="97234"/>
                        <a14:foregroundMark x1="97333" y1="76702" x2="85667" y2="75745"/>
                        <a14:foregroundMark x1="97333" y1="66277" x2="89667" y2="66702"/>
                        <a14:foregroundMark x1="89667" y1="66702" x2="85111" y2="65213"/>
                        <a14:foregroundMark x1="6222" y1="46596" x2="7667" y2="63617"/>
                        <a14:foregroundMark x1="7667" y1="63617" x2="7667" y2="63617"/>
                        <a14:foregroundMark x1="3889" y1="50000" x2="7556" y2="61170"/>
                        <a14:foregroundMark x1="7556" y1="61170" x2="6444" y2="57447"/>
                        <a14:foregroundMark x1="2778" y1="52766" x2="8000" y2="66170"/>
                        <a14:foregroundMark x1="8000" y1="66170" x2="1111" y2="59468"/>
                        <a14:foregroundMark x1="1111" y1="59468" x2="1111" y2="59468"/>
                        <a14:backgroundMark x1="76444" y1="23830" x2="67333" y2="37872"/>
                        <a14:backgroundMark x1="67333" y1="37872" x2="55222" y2="47872"/>
                        <a14:backgroundMark x1="55222" y1="47872" x2="53111" y2="54362"/>
                        <a14:backgroundMark x1="71333" y1="39149" x2="66778" y2="66170"/>
                        <a14:backgroundMark x1="66778" y1="66170" x2="63667" y2="58617"/>
                        <a14:backgroundMark x1="41111" y1="13936" x2="47111" y2="14362"/>
                        <a14:backgroundMark x1="39444" y1="14149" x2="38333" y2="14787"/>
                        <a14:backgroundMark x1="43111" y1="15957" x2="37889" y2="15000"/>
                        <a14:backgroundMark x1="37889" y1="20106" x2="37889" y2="20106"/>
                        <a14:backgroundMark x1="37889" y1="18511" x2="38778" y2="20106"/>
                        <a14:backgroundMark x1="38111" y1="17447" x2="36889" y2="13723"/>
                      </a14:backgroundRemoval>
                    </a14:imgEffect>
                  </a14:imgLayer>
                </a14:imgProps>
              </a:ext>
              <a:ext uri="{28A0092B-C50C-407E-A947-70E740481C1C}">
                <a14:useLocalDpi xmlns:a14="http://schemas.microsoft.com/office/drawing/2010/main" val="0"/>
              </a:ext>
            </a:extLst>
          </a:blip>
          <a:srcRect/>
          <a:stretch>
            <a:fillRect/>
          </a:stretch>
        </p:blipFill>
        <p:spPr bwMode="auto">
          <a:xfrm>
            <a:off x="4234039" y="1322538"/>
            <a:ext cx="2766374" cy="288944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0060A28A-B831-4313-AB2F-3C62A617D13B}"/>
              </a:ext>
            </a:extLst>
          </p:cNvPr>
          <p:cNvSpPr/>
          <p:nvPr/>
        </p:nvSpPr>
        <p:spPr>
          <a:xfrm>
            <a:off x="7305020" y="2370532"/>
            <a:ext cx="1311195" cy="48521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Tree>
    <p:extLst>
      <p:ext uri="{BB962C8B-B14F-4D97-AF65-F5344CB8AC3E}">
        <p14:creationId xmlns:p14="http://schemas.microsoft.com/office/powerpoint/2010/main" val="1262591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C3EA4B-C531-479C-BCFA-B46B1B6DB21E}"/>
              </a:ext>
            </a:extLst>
          </p:cNvPr>
          <p:cNvGrpSpPr/>
          <p:nvPr/>
        </p:nvGrpSpPr>
        <p:grpSpPr>
          <a:xfrm>
            <a:off x="0" y="-68840"/>
            <a:ext cx="6344382" cy="974408"/>
            <a:chOff x="2293181" y="53319"/>
            <a:chExt cx="6344382" cy="974408"/>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852388"/>
              <a:chOff x="2457443" y="175339"/>
              <a:chExt cx="6180120" cy="852388"/>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Free Google Maps Flat Logo Icon - Available in SVG, PNG, EPS, AI &amp;amp; Icon  fonts">
            <a:extLst>
              <a:ext uri="{FF2B5EF4-FFF2-40B4-BE49-F238E27FC236}">
                <a16:creationId xmlns:a16="http://schemas.microsoft.com/office/drawing/2014/main" id="{31580B95-F86D-4E99-8FD7-36B2EF3E432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00343" y="1201860"/>
            <a:ext cx="632226" cy="63222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Điện Thoại di động, Máy tính Biểu tượng gọi điện Thoại thiết kế Biểu tượng  - điện thoại thông minh png tải về - Miễn phí trong suốt đen png Tải về.">
            <a:extLst>
              <a:ext uri="{FF2B5EF4-FFF2-40B4-BE49-F238E27FC236}">
                <a16:creationId xmlns:a16="http://schemas.microsoft.com/office/drawing/2014/main" id="{B5A3CFF3-50DA-43B0-956D-D38AF444156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2128" b="97128" l="1111" r="97000">
                        <a14:foregroundMark x1="15889" y1="61915" x2="15889" y2="61915"/>
                        <a14:foregroundMark x1="14333" y1="56596" x2="39556" y2="32766"/>
                        <a14:foregroundMark x1="39556" y1="32766" x2="10778" y2="62872"/>
                        <a14:foregroundMark x1="10778" y1="62872" x2="10333" y2="73191"/>
                        <a14:foregroundMark x1="13333" y1="51489" x2="18556" y2="70213"/>
                        <a14:foregroundMark x1="18556" y1="70213" x2="26778" y2="81915"/>
                        <a14:foregroundMark x1="26778" y1="81915" x2="39444" y2="90426"/>
                        <a14:foregroundMark x1="44556" y1="93298" x2="58444" y2="90957"/>
                        <a14:foregroundMark x1="58444" y1="90957" x2="73889" y2="91596"/>
                        <a14:foregroundMark x1="73889" y1="91596" x2="81000" y2="93830"/>
                        <a14:foregroundMark x1="81000" y1="93830" x2="82444" y2="91702"/>
                        <a14:foregroundMark x1="93000" y1="80426" x2="76333" y2="79362"/>
                        <a14:foregroundMark x1="76333" y1="79362" x2="76333" y2="79362"/>
                        <a14:foregroundMark x1="90000" y1="65426" x2="90000" y2="65426"/>
                        <a14:foregroundMark x1="92111" y1="52553" x2="92111" y2="52553"/>
                        <a14:foregroundMark x1="94111" y1="41596" x2="94111" y2="41596"/>
                        <a14:foregroundMark x1="37111" y1="7553" x2="76667" y2="5745"/>
                        <a14:foregroundMark x1="76667" y1="5745" x2="81222" y2="5957"/>
                        <a14:foregroundMark x1="87222" y1="4894" x2="92333" y2="30957"/>
                        <a14:foregroundMark x1="24000" y1="35532" x2="11556" y2="42021"/>
                        <a14:foregroundMark x1="11556" y1="42021" x2="37556" y2="33404"/>
                        <a14:foregroundMark x1="37556" y1="33404" x2="24556" y2="43404"/>
                        <a14:foregroundMark x1="24556" y1="43404" x2="17667" y2="71064"/>
                        <a14:foregroundMark x1="17667" y1="71064" x2="25444" y2="76596"/>
                        <a14:foregroundMark x1="25444" y1="76596" x2="25111" y2="75851"/>
                        <a14:foregroundMark x1="51222" y1="21170" x2="42333" y2="24574"/>
                        <a14:foregroundMark x1="42333" y1="24574" x2="36444" y2="31170"/>
                        <a14:foregroundMark x1="36444" y1="31170" x2="31889" y2="31383"/>
                        <a14:foregroundMark x1="41111" y1="2234" x2="40889" y2="4681"/>
                        <a14:foregroundMark x1="37334" y1="13801" x2="38181" y2="17234"/>
                        <a14:foregroundMark x1="35556" y1="6596" x2="37227" y2="13369"/>
                        <a14:foregroundMark x1="36785" y1="19029" x2="34111" y2="17660"/>
                        <a14:foregroundMark x1="34556" y1="11915" x2="34556" y2="20319"/>
                        <a14:foregroundMark x1="37111" y1="91277" x2="44444" y2="89894"/>
                        <a14:foregroundMark x1="44444" y1="89894" x2="71111" y2="95532"/>
                        <a14:foregroundMark x1="71111" y1="95532" x2="81222" y2="94043"/>
                        <a14:foregroundMark x1="81222" y1="94043" x2="83111" y2="92872"/>
                        <a14:foregroundMark x1="90000" y1="84894" x2="81444" y2="93404"/>
                        <a14:foregroundMark x1="81444" y1="93404" x2="73444" y2="93936"/>
                        <a14:foregroundMark x1="73444" y1="93936" x2="73444" y2="93936"/>
                        <a14:foregroundMark x1="88444" y1="61170" x2="88444" y2="61170"/>
                        <a14:foregroundMark x1="88111" y1="63191" x2="88111" y2="63191"/>
                        <a14:foregroundMark x1="89111" y1="62128" x2="89111" y2="62128"/>
                        <a14:foregroundMark x1="89111" y1="62128" x2="89111" y2="62128"/>
                        <a14:foregroundMark x1="89111" y1="62128" x2="89111" y2="62128"/>
                        <a14:foregroundMark x1="89556" y1="54362" x2="89556" y2="54362"/>
                        <a14:foregroundMark x1="89556" y1="52872" x2="89556" y2="52872"/>
                        <a14:foregroundMark x1="90000" y1="52872" x2="91333" y2="52553"/>
                        <a14:foregroundMark x1="92556" y1="52340" x2="92556" y2="52340"/>
                        <a14:foregroundMark x1="92556" y1="51915" x2="92333" y2="51277"/>
                        <a14:foregroundMark x1="93000" y1="50851" x2="85333" y2="51489"/>
                        <a14:foregroundMark x1="85333" y1="51489" x2="88111" y2="50426"/>
                        <a14:foregroundMark x1="90889" y1="38723" x2="81222" y2="39362"/>
                        <a14:foregroundMark x1="81222" y1="39362" x2="81222" y2="39362"/>
                        <a14:foregroundMark x1="81000" y1="39362" x2="92333" y2="35745"/>
                        <a14:foregroundMark x1="95778" y1="65426" x2="85333" y2="65426"/>
                        <a14:foregroundMark x1="85333" y1="65426" x2="93778" y2="65000"/>
                        <a14:foregroundMark x1="93778" y1="65000" x2="93444" y2="64574"/>
                        <a14:foregroundMark x1="59556" y1="97234" x2="59556" y2="97234"/>
                        <a14:foregroundMark x1="97333" y1="76702" x2="85667" y2="75745"/>
                        <a14:foregroundMark x1="97333" y1="66277" x2="89667" y2="66702"/>
                        <a14:foregroundMark x1="89667" y1="66702" x2="85111" y2="65213"/>
                        <a14:foregroundMark x1="6222" y1="46596" x2="7667" y2="63617"/>
                        <a14:foregroundMark x1="7667" y1="63617" x2="7667" y2="63617"/>
                        <a14:foregroundMark x1="3889" y1="50000" x2="7556" y2="61170"/>
                        <a14:foregroundMark x1="7556" y1="61170" x2="6444" y2="57447"/>
                        <a14:foregroundMark x1="2778" y1="52766" x2="8000" y2="66170"/>
                        <a14:foregroundMark x1="8000" y1="66170" x2="1111" y2="59468"/>
                        <a14:foregroundMark x1="1111" y1="59468" x2="1111" y2="59468"/>
                        <a14:backgroundMark x1="76444" y1="23830" x2="67333" y2="37872"/>
                        <a14:backgroundMark x1="67333" y1="37872" x2="55222" y2="47872"/>
                        <a14:backgroundMark x1="55222" y1="47872" x2="53111" y2="54362"/>
                        <a14:backgroundMark x1="71333" y1="39149" x2="66778" y2="66170"/>
                        <a14:backgroundMark x1="66778" y1="66170" x2="63667" y2="58617"/>
                        <a14:backgroundMark x1="41111" y1="13936" x2="47111" y2="14362"/>
                        <a14:backgroundMark x1="39444" y1="14149" x2="38333" y2="14787"/>
                        <a14:backgroundMark x1="43111" y1="15957" x2="37889" y2="15000"/>
                        <a14:backgroundMark x1="37889" y1="20106" x2="37889" y2="20106"/>
                        <a14:backgroundMark x1="37889" y1="18511" x2="38778" y2="20106"/>
                        <a14:backgroundMark x1="38111" y1="17447" x2="36889" y2="13723"/>
                      </a14:backgroundRemoval>
                    </a14:imgEffect>
                  </a14:imgLayer>
                </a14:imgProps>
              </a:ext>
              <a:ext uri="{28A0092B-C50C-407E-A947-70E740481C1C}">
                <a14:useLocalDpi xmlns:a14="http://schemas.microsoft.com/office/drawing/2010/main" val="0"/>
              </a:ext>
            </a:extLst>
          </a:blip>
          <a:srcRect/>
          <a:stretch>
            <a:fillRect/>
          </a:stretch>
        </p:blipFill>
        <p:spPr bwMode="auto">
          <a:xfrm>
            <a:off x="5161334" y="672444"/>
            <a:ext cx="1832780" cy="19143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970E0F1-92A3-4C64-83E4-1D09F19F91B7}"/>
              </a:ext>
            </a:extLst>
          </p:cNvPr>
          <p:cNvGrpSpPr/>
          <p:nvPr/>
        </p:nvGrpSpPr>
        <p:grpSpPr>
          <a:xfrm>
            <a:off x="106676" y="557544"/>
            <a:ext cx="4882192" cy="6192406"/>
            <a:chOff x="9605399" y="3717658"/>
            <a:chExt cx="4882192" cy="6192406"/>
          </a:xfrm>
        </p:grpSpPr>
        <p:sp>
          <p:nvSpPr>
            <p:cNvPr id="18" name="TextBox 17">
              <a:extLst>
                <a:ext uri="{FF2B5EF4-FFF2-40B4-BE49-F238E27FC236}">
                  <a16:creationId xmlns:a16="http://schemas.microsoft.com/office/drawing/2014/main" id="{979D3E40-4A8B-4C1D-AAAB-4D1799A3E203}"/>
                </a:ext>
              </a:extLst>
            </p:cNvPr>
            <p:cNvSpPr txBox="1"/>
            <p:nvPr/>
          </p:nvSpPr>
          <p:spPr>
            <a:xfrm>
              <a:off x="9605399" y="4277753"/>
              <a:ext cx="4882192" cy="5632311"/>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Google Maps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Google Maps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a:t>
              </a:r>
            </a:p>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Google Maps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a:t>
              </a:r>
            </a:p>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Bước</a:t>
              </a:r>
              <a:r>
                <a:rPr lang="en-US" sz="2400" b="1" dirty="0">
                  <a:solidFill>
                    <a:srgbClr val="C0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Google Maps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a:t>
              </a:r>
            </a:p>
          </p:txBody>
        </p:sp>
        <p:sp>
          <p:nvSpPr>
            <p:cNvPr id="19" name="Lưu đồ: Điểm Kết Thúc 147">
              <a:extLst>
                <a:ext uri="{FF2B5EF4-FFF2-40B4-BE49-F238E27FC236}">
                  <a16:creationId xmlns:a16="http://schemas.microsoft.com/office/drawing/2014/main" id="{A7ED6B67-E7A1-4BBD-918D-486F16AD0C5E}"/>
                </a:ext>
              </a:extLst>
            </p:cNvPr>
            <p:cNvSpPr/>
            <p:nvPr/>
          </p:nvSpPr>
          <p:spPr>
            <a:xfrm>
              <a:off x="10546704" y="3717658"/>
              <a:ext cx="3307841"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Google Maps</a:t>
              </a:r>
            </a:p>
          </p:txBody>
        </p:sp>
      </p:grpSp>
      <p:pic>
        <p:nvPicPr>
          <p:cNvPr id="4" name="Picture 3" descr="Graphical user interface, text, application&#10;&#10;Description automatically generated">
            <a:extLst>
              <a:ext uri="{FF2B5EF4-FFF2-40B4-BE49-F238E27FC236}">
                <a16:creationId xmlns:a16="http://schemas.microsoft.com/office/drawing/2014/main" id="{F4E82E70-13A5-43DA-8CB8-BAD38D6F31BD}"/>
              </a:ext>
            </a:extLst>
          </p:cNvPr>
          <p:cNvPicPr>
            <a:picLocks noChangeAspect="1"/>
          </p:cNvPicPr>
          <p:nvPr/>
        </p:nvPicPr>
        <p:blipFill rotWithShape="1">
          <a:blip r:embed="rId7"/>
          <a:srcRect t="12663"/>
          <a:stretch/>
        </p:blipFill>
        <p:spPr>
          <a:xfrm>
            <a:off x="7427389" y="609224"/>
            <a:ext cx="4171687" cy="1394206"/>
          </a:xfrm>
          <a:prstGeom prst="rect">
            <a:avLst/>
          </a:prstGeom>
        </p:spPr>
      </p:pic>
      <p:pic>
        <p:nvPicPr>
          <p:cNvPr id="15" name="Picture 14" descr="Map&#10;&#10;Description automatically generated">
            <a:extLst>
              <a:ext uri="{FF2B5EF4-FFF2-40B4-BE49-F238E27FC236}">
                <a16:creationId xmlns:a16="http://schemas.microsoft.com/office/drawing/2014/main" id="{7B39D785-C822-483B-98BF-C7052FBCA93A}"/>
              </a:ext>
            </a:extLst>
          </p:cNvPr>
          <p:cNvPicPr>
            <a:picLocks noChangeAspect="1"/>
          </p:cNvPicPr>
          <p:nvPr/>
        </p:nvPicPr>
        <p:blipFill>
          <a:blip r:embed="rId8"/>
          <a:stretch>
            <a:fillRect/>
          </a:stretch>
        </p:blipFill>
        <p:spPr>
          <a:xfrm>
            <a:off x="7427388" y="2003429"/>
            <a:ext cx="4171687" cy="4394405"/>
          </a:xfrm>
          <a:prstGeom prst="rect">
            <a:avLst/>
          </a:prstGeom>
        </p:spPr>
      </p:pic>
      <p:sp>
        <p:nvSpPr>
          <p:cNvPr id="27" name="TextBox 26">
            <a:extLst>
              <a:ext uri="{FF2B5EF4-FFF2-40B4-BE49-F238E27FC236}">
                <a16:creationId xmlns:a16="http://schemas.microsoft.com/office/drawing/2014/main" id="{1771EFCA-BBCB-40E2-A7E6-B2521D46E9D6}"/>
              </a:ext>
            </a:extLst>
          </p:cNvPr>
          <p:cNvSpPr txBox="1"/>
          <p:nvPr/>
        </p:nvSpPr>
        <p:spPr>
          <a:xfrm>
            <a:off x="10253290" y="1075494"/>
            <a:ext cx="1684244"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1E9C66C-D76C-4BBD-94C8-8D9D16A446FB}"/>
              </a:ext>
            </a:extLst>
          </p:cNvPr>
          <p:cNvSpPr txBox="1"/>
          <p:nvPr/>
        </p:nvSpPr>
        <p:spPr>
          <a:xfrm>
            <a:off x="10253289" y="500899"/>
            <a:ext cx="1558409"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96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NỘI DUNG CHÍNH</a:t>
              </a: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Bài</a:t>
              </a:r>
              <a:r>
                <a:rPr lang="en-US" sz="2400" b="1" dirty="0">
                  <a:solidFill>
                    <a:srgbClr val="FFFF00"/>
                  </a:solidFill>
                  <a:latin typeface="Times New Roman" panose="02020603050405020304" pitchFamily="18" charset="0"/>
                  <a:cs typeface="Times New Roman" panose="02020603050405020304" pitchFamily="18" charset="0"/>
                </a:rPr>
                <a:t> 4</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96925" y="2154504"/>
            <a:ext cx="3842767" cy="1747117"/>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28180" y="2140702"/>
            <a:ext cx="3838671" cy="1716396"/>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631C2FDD-0D1E-4F65-9968-EDA7BD16D0A4}"/>
              </a:ext>
            </a:extLst>
          </p:cNvPr>
          <p:cNvSpPr/>
          <p:nvPr/>
        </p:nvSpPr>
        <p:spPr>
          <a:xfrm>
            <a:off x="1785150"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818699"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2</a:t>
            </a:r>
          </a:p>
        </p:txBody>
      </p:sp>
      <p:pic>
        <p:nvPicPr>
          <p:cNvPr id="11" name="Picture 4" descr="Neo Biển Du Thuyền Hải - Miễn Phí vector hình ảnh trên Pixabay">
            <a:extLst>
              <a:ext uri="{FF2B5EF4-FFF2-40B4-BE49-F238E27FC236}">
                <a16:creationId xmlns:a16="http://schemas.microsoft.com/office/drawing/2014/main" id="{FEC552E4-D8A0-4A45-BAA4-B0C9B575D16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71139" y="2631838"/>
            <a:ext cx="889629" cy="1003970"/>
          </a:xfrm>
          <a:prstGeom prst="rect">
            <a:avLst/>
          </a:prstGeom>
          <a:noFill/>
          <a:extLst>
            <a:ext uri="{909E8E84-426E-40DD-AFC4-6F175D3DCCD1}">
              <a14:hiddenFill xmlns:a14="http://schemas.microsoft.com/office/drawing/2010/main">
                <a:solidFill>
                  <a:srgbClr val="FFFFFF"/>
                </a:solidFill>
              </a14:hiddenFill>
            </a:ext>
          </a:extLst>
        </p:spPr>
      </p:pic>
      <p:sp>
        <p:nvSpPr>
          <p:cNvPr id="19" name="Lưu đồ: Điểm Kết Thúc 147">
            <a:extLst>
              <a:ext uri="{FF2B5EF4-FFF2-40B4-BE49-F238E27FC236}">
                <a16:creationId xmlns:a16="http://schemas.microsoft.com/office/drawing/2014/main" id="{8F41A5EB-74AF-46BD-926A-F9C41D285002}"/>
              </a:ext>
            </a:extLst>
          </p:cNvPr>
          <p:cNvSpPr/>
          <p:nvPr/>
        </p:nvSpPr>
        <p:spPr>
          <a:xfrm>
            <a:off x="8239747" y="2089596"/>
            <a:ext cx="3838670" cy="1747117"/>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45F87D6-681B-4D51-85B6-ACFB42298566}"/>
              </a:ext>
            </a:extLst>
          </p:cNvPr>
          <p:cNvSpPr/>
          <p:nvPr/>
        </p:nvSpPr>
        <p:spPr>
          <a:xfrm>
            <a:off x="9853315" y="1699538"/>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2</a:t>
            </a: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a16="http://schemas.microsoft.com/office/drawing/2014/main" id="{E4C4A453-3DE7-4800-816A-14CFB44CBA2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21775" y="2672633"/>
            <a:ext cx="881610" cy="8816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990A9BB-CF18-4EFA-BF35-4F536650C68D}"/>
              </a:ext>
            </a:extLst>
          </p:cNvPr>
          <p:cNvSpPr txBox="1"/>
          <p:nvPr/>
        </p:nvSpPr>
        <p:spPr>
          <a:xfrm>
            <a:off x="96924" y="4492236"/>
            <a:ext cx="3842767" cy="1938992"/>
          </a:xfrm>
          <a:prstGeom prst="rect">
            <a:avLst/>
          </a:prstGeom>
          <a:solidFill>
            <a:schemeClr val="accent3">
              <a:lumMod val="40000"/>
              <a:lumOff val="60000"/>
            </a:schemeClr>
          </a:solidFill>
        </p:spPr>
        <p:txBody>
          <a:bodyPr wrap="square">
            <a:spAutoFit/>
          </a:bodyPr>
          <a:lstStyle/>
          <a:p>
            <a:pPr algn="just"/>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Kí</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hiệu</a:t>
            </a:r>
            <a:r>
              <a:rPr lang="en-US" altLang="en-US" sz="2000" dirty="0">
                <a:latin typeface="Times New Roman" panose="02020603050405020304" pitchFamily="18" charset="0"/>
                <a:cs typeface="Times New Roman" panose="02020603050405020304" pitchFamily="18" charset="0"/>
              </a:rPr>
              <a:t> BĐ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d</a:t>
            </a:r>
            <a:r>
              <a:rPr lang="vi-VN" altLang="en-US" sz="2000" dirty="0">
                <a:latin typeface="Times New Roman" panose="02020603050405020304" pitchFamily="18" charset="0"/>
                <a:cs typeface="Times New Roman" panose="02020603050405020304" pitchFamily="18" charset="0"/>
              </a:rPr>
              <a:t>ấu hiệu quy ước (màu sắc, hình vẽ) thể hiện đặc trưng các đối tượng địa lý.</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Kí</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hiệu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được</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giải thích </a:t>
            </a:r>
            <a:r>
              <a:rPr lang="en-US" altLang="en-US" sz="2000" dirty="0" err="1">
                <a:latin typeface="Times New Roman" panose="02020603050405020304" pitchFamily="18" charset="0"/>
                <a:cs typeface="Times New Roman" panose="02020603050405020304" pitchFamily="18" charset="0"/>
              </a:rPr>
              <a:t>trong</a:t>
            </a:r>
            <a:r>
              <a:rPr lang="vi-VN" altLang="en-US" sz="2000" dirty="0">
                <a:latin typeface="Times New Roman" panose="02020603050405020304" pitchFamily="18" charset="0"/>
                <a:cs typeface="Times New Roman" panose="02020603050405020304" pitchFamily="18" charset="0"/>
              </a:rPr>
              <a:t> bảng chú giải. </a:t>
            </a:r>
            <a:endParaRPr lang="en-US" altLang="en-US" sz="2000" dirty="0">
              <a:latin typeface="Times New Roman" panose="02020603050405020304" pitchFamily="18" charset="0"/>
              <a:cs typeface="Times New Roman" panose="02020603050405020304" pitchFamily="18" charset="0"/>
            </a:endParaRPr>
          </a:p>
          <a:p>
            <a:pPr algn="just"/>
            <a:r>
              <a:rPr lang="en-US" altLang="en-US" sz="2000" dirty="0">
                <a:latin typeface="Times New Roman" panose="02020603050405020304" pitchFamily="18" charset="0"/>
                <a:cs typeface="Times New Roman" panose="02020603050405020304" pitchFamily="18" charset="0"/>
              </a:rPr>
              <a:t>- B</a:t>
            </a:r>
            <a:r>
              <a:rPr lang="vi-VN" altLang="en-US" sz="2000" dirty="0">
                <a:latin typeface="Times New Roman" panose="02020603050405020304" pitchFamily="18" charset="0"/>
                <a:cs typeface="Times New Roman" panose="02020603050405020304" pitchFamily="18" charset="0"/>
              </a:rPr>
              <a:t>ảng chú giải</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Bố trí ở dưới bản đồ hoặc nơi trống trên bản đồ.</a:t>
            </a:r>
          </a:p>
        </p:txBody>
      </p:sp>
      <p:sp>
        <p:nvSpPr>
          <p:cNvPr id="32" name="TextBox 31">
            <a:extLst>
              <a:ext uri="{FF2B5EF4-FFF2-40B4-BE49-F238E27FC236}">
                <a16:creationId xmlns:a16="http://schemas.microsoft.com/office/drawing/2014/main" id="{C67A46C4-AB2B-4AA0-8407-8750BBA9E6AF}"/>
              </a:ext>
            </a:extLst>
          </p:cNvPr>
          <p:cNvSpPr txBox="1"/>
          <p:nvPr/>
        </p:nvSpPr>
        <p:spPr>
          <a:xfrm>
            <a:off x="4169725" y="4498713"/>
            <a:ext cx="3567366" cy="1938992"/>
          </a:xfrm>
          <a:prstGeom prst="rect">
            <a:avLst/>
          </a:prstGeom>
          <a:solidFill>
            <a:schemeClr val="accent3">
              <a:lumMod val="40000"/>
              <a:lumOff val="60000"/>
            </a:schemeClr>
          </a:solidFill>
        </p:spPr>
        <p:txBody>
          <a:bodyPr wrap="square">
            <a:spAutoFit/>
          </a:bodyPr>
          <a:lstStyle/>
          <a:p>
            <a:pPr algn="just"/>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Đọc tên bản đồ.</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Biết tỉ lệ </a:t>
            </a:r>
            <a:r>
              <a:rPr lang="en-US" altLang="en-US" sz="2000" dirty="0">
                <a:latin typeface="Times New Roman" panose="02020603050405020304" pitchFamily="18" charset="0"/>
                <a:cs typeface="Times New Roman" panose="02020603050405020304" pitchFamily="18" charset="0"/>
              </a:rPr>
              <a:t>BĐ.</a:t>
            </a:r>
            <a:endParaRPr lang="vi-VN" altLang="en-US" sz="2000" dirty="0">
              <a:latin typeface="Times New Roman" panose="02020603050405020304" pitchFamily="18" charset="0"/>
              <a:cs typeface="Times New Roman" panose="02020603050405020304" pitchFamily="18" charset="0"/>
            </a:endParaRPr>
          </a:p>
          <a:p>
            <a:pPr algn="just"/>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Đọc kí hiệu.</a:t>
            </a:r>
          </a:p>
          <a:p>
            <a:pPr algn="just"/>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Xác định các đối tượng địa lí c</a:t>
            </a:r>
            <a:r>
              <a:rPr lang="en-US" altLang="en-US" sz="2000" dirty="0">
                <a:latin typeface="Times New Roman" panose="02020603050405020304" pitchFamily="18" charset="0"/>
                <a:cs typeface="Times New Roman" panose="02020603050405020304" pitchFamily="18" charset="0"/>
              </a:rPr>
              <a:t>ầ</a:t>
            </a:r>
            <a:r>
              <a:rPr lang="vi-VN" altLang="en-US" sz="2000" dirty="0">
                <a:latin typeface="Times New Roman" panose="02020603050405020304" pitchFamily="18" charset="0"/>
                <a:cs typeface="Times New Roman" panose="02020603050405020304" pitchFamily="18" charset="0"/>
              </a:rPr>
              <a:t>n quan tâm trên bản đồ.</a:t>
            </a:r>
          </a:p>
          <a:p>
            <a:pPr algn="just"/>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Trình bày mối quan hệ của các đối tượng địa lí.</a:t>
            </a:r>
          </a:p>
        </p:txBody>
      </p:sp>
      <p:sp>
        <p:nvSpPr>
          <p:cNvPr id="34" name="TextBox 33">
            <a:extLst>
              <a:ext uri="{FF2B5EF4-FFF2-40B4-BE49-F238E27FC236}">
                <a16:creationId xmlns:a16="http://schemas.microsoft.com/office/drawing/2014/main" id="{3A2B7376-1087-4C84-A9D8-2ACFEB1F9480}"/>
              </a:ext>
            </a:extLst>
          </p:cNvPr>
          <p:cNvSpPr txBox="1"/>
          <p:nvPr/>
        </p:nvSpPr>
        <p:spPr>
          <a:xfrm>
            <a:off x="8074913" y="4314047"/>
            <a:ext cx="4003504" cy="2554545"/>
          </a:xfrm>
          <a:prstGeom prst="rect">
            <a:avLst/>
          </a:prstGeom>
          <a:solidFill>
            <a:schemeClr val="accent3">
              <a:lumMod val="40000"/>
              <a:lumOff val="60000"/>
            </a:schemeClr>
          </a:solidFill>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 B1: Xác định nơi đi</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nơi đến, hướng.</a:t>
            </a:r>
          </a:p>
          <a:p>
            <a:pPr algn="just"/>
            <a:r>
              <a:rPr lang="vi-VN" altLang="en-US" sz="2000" dirty="0">
                <a:latin typeface="Times New Roman" panose="02020603050405020304" pitchFamily="18" charset="0"/>
                <a:cs typeface="Times New Roman" panose="02020603050405020304" pitchFamily="18" charset="0"/>
              </a:rPr>
              <a:t>- B2: Tìm đường có thể đi và lựa chọn cung đường thích hợp </a:t>
            </a:r>
            <a:r>
              <a:rPr lang="en-US" altLang="en-US" sz="2000" dirty="0" err="1">
                <a:latin typeface="Times New Roman" panose="02020603050405020304" pitchFamily="18" charset="0"/>
                <a:cs typeface="Times New Roman" panose="02020603050405020304" pitchFamily="18" charset="0"/>
              </a:rPr>
              <a:t>nhất</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(ngắn, thuận lợi nhất</a:t>
            </a:r>
            <a:r>
              <a:rPr lang="en-US" altLang="en-US" sz="2000" dirty="0">
                <a:latin typeface="Times New Roman" panose="02020603050405020304" pitchFamily="18" charset="0"/>
                <a:cs typeface="Times New Roman" panose="02020603050405020304" pitchFamily="18" charset="0"/>
              </a:rPr>
              <a:t>)</a:t>
            </a:r>
            <a:r>
              <a:rPr lang="vi-VN" altLang="en-US" sz="2000" dirty="0">
                <a:latin typeface="Times New Roman" panose="02020603050405020304" pitchFamily="18" charset="0"/>
                <a:cs typeface="Times New Roman" panose="02020603050405020304" pitchFamily="18" charset="0"/>
              </a:rPr>
              <a:t>, tuân thủ </a:t>
            </a:r>
            <a:r>
              <a:rPr lang="en-US" altLang="en-US" sz="2000" dirty="0" err="1">
                <a:latin typeface="Times New Roman" panose="02020603050405020304" pitchFamily="18" charset="0"/>
                <a:cs typeface="Times New Roman" panose="02020603050405020304" pitchFamily="18" charset="0"/>
              </a:rPr>
              <a:t>luật</a:t>
            </a:r>
            <a:r>
              <a:rPr lang="en-US" altLang="en-US" sz="2000" dirty="0">
                <a:latin typeface="Times New Roman" panose="02020603050405020304" pitchFamily="18" charset="0"/>
                <a:cs typeface="Times New Roman" panose="02020603050405020304" pitchFamily="18" charset="0"/>
              </a:rPr>
              <a:t> ATGT</a:t>
            </a:r>
            <a:r>
              <a:rPr lang="vi-VN" altLang="en-US" sz="2000" dirty="0">
                <a:latin typeface="Times New Roman" panose="02020603050405020304" pitchFamily="18" charset="0"/>
                <a:cs typeface="Times New Roman" panose="02020603050405020304" pitchFamily="18" charset="0"/>
              </a:rPr>
              <a:t>.</a:t>
            </a:r>
          </a:p>
          <a:p>
            <a:pPr algn="just"/>
            <a:r>
              <a:rPr lang="vi-VN" altLang="en-US" sz="2000" dirty="0">
                <a:latin typeface="Times New Roman" panose="02020603050405020304" pitchFamily="18" charset="0"/>
                <a:cs typeface="Times New Roman" panose="02020603050405020304" pitchFamily="18" charset="0"/>
              </a:rPr>
              <a:t>- B3: Dựa vào tỉ lệ bản đồ để xác định khoảng cách thực tế sẽ đi.</a:t>
            </a:r>
          </a:p>
        </p:txBody>
      </p:sp>
      <p:sp>
        <p:nvSpPr>
          <p:cNvPr id="35" name="TextBox 34">
            <a:extLst>
              <a:ext uri="{FF2B5EF4-FFF2-40B4-BE49-F238E27FC236}">
                <a16:creationId xmlns:a16="http://schemas.microsoft.com/office/drawing/2014/main" id="{322B1449-4886-49DC-B5D0-5EAB370C8AA9}"/>
              </a:ext>
            </a:extLst>
          </p:cNvPr>
          <p:cNvSpPr txBox="1"/>
          <p:nvPr/>
        </p:nvSpPr>
        <p:spPr>
          <a:xfrm>
            <a:off x="8322974" y="2410548"/>
            <a:ext cx="2521619" cy="830997"/>
          </a:xfrm>
          <a:prstGeom prst="rect">
            <a:avLst/>
          </a:prstGeom>
          <a:noFill/>
        </p:spPr>
        <p:txBody>
          <a:bodyPr wrap="square">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8FD9840-04F2-4A06-B2E8-E2990788EB03}"/>
              </a:ext>
            </a:extLst>
          </p:cNvPr>
          <p:cNvSpPr txBox="1"/>
          <p:nvPr/>
        </p:nvSpPr>
        <p:spPr>
          <a:xfrm>
            <a:off x="4210310" y="2413115"/>
            <a:ext cx="2774215" cy="830997"/>
          </a:xfrm>
          <a:prstGeom prst="rect">
            <a:avLst/>
          </a:prstGeom>
          <a:noFill/>
        </p:spPr>
        <p:txBody>
          <a:bodyPr wrap="square">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2DB06DA3-90C5-4F9F-8EE3-FA2516DBE54E}"/>
              </a:ext>
            </a:extLst>
          </p:cNvPr>
          <p:cNvSpPr txBox="1"/>
          <p:nvPr/>
        </p:nvSpPr>
        <p:spPr>
          <a:xfrm>
            <a:off x="10213" y="2390163"/>
            <a:ext cx="3227341" cy="830997"/>
          </a:xfrm>
          <a:prstGeom prst="rect">
            <a:avLst/>
          </a:prstGeom>
          <a:noFill/>
        </p:spPr>
        <p:txBody>
          <a:bodyPr wrap="square">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40" name="Picture 2" descr="Free Google Maps Flat Logo Icon - Available in SVG, PNG, EPS, AI &amp;amp; Icon  fonts">
            <a:extLst>
              <a:ext uri="{FF2B5EF4-FFF2-40B4-BE49-F238E27FC236}">
                <a16:creationId xmlns:a16="http://schemas.microsoft.com/office/drawing/2014/main" id="{1BD42A4D-D7E1-4816-A5C2-D0C91B067E3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03640" y="2483999"/>
            <a:ext cx="1027817" cy="1027817"/>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CE1A6CF8-FF5B-458E-BA01-C7CF7766DB1F}"/>
              </a:ext>
            </a:extLst>
          </p:cNvPr>
          <p:cNvCxnSpPr>
            <a:cxnSpLocks/>
            <a:stCxn id="12" idx="2"/>
            <a:endCxn id="21" idx="0"/>
          </p:cNvCxnSpPr>
          <p:nvPr/>
        </p:nvCxnSpPr>
        <p:spPr>
          <a:xfrm flipH="1">
            <a:off x="2118507" y="1328531"/>
            <a:ext cx="4102436" cy="42513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244582F-06AD-4DE6-B208-2079E6A0F9D9}"/>
              </a:ext>
            </a:extLst>
          </p:cNvPr>
          <p:cNvCxnSpPr>
            <a:cxnSpLocks/>
            <a:stCxn id="12" idx="2"/>
            <a:endCxn id="22" idx="0"/>
          </p:cNvCxnSpPr>
          <p:nvPr/>
        </p:nvCxnSpPr>
        <p:spPr>
          <a:xfrm flipH="1">
            <a:off x="6152056" y="1328531"/>
            <a:ext cx="68887" cy="42513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ABE205F-5E1E-43B2-B2F0-50EE745C3615}"/>
              </a:ext>
            </a:extLst>
          </p:cNvPr>
          <p:cNvCxnSpPr>
            <a:cxnSpLocks/>
            <a:stCxn id="12" idx="2"/>
            <a:endCxn id="20" idx="0"/>
          </p:cNvCxnSpPr>
          <p:nvPr/>
        </p:nvCxnSpPr>
        <p:spPr>
          <a:xfrm>
            <a:off x="6220943" y="1328531"/>
            <a:ext cx="3965729" cy="37100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D77119C-8350-4B15-83F6-3FECE0C922B4}"/>
              </a:ext>
            </a:extLst>
          </p:cNvPr>
          <p:cNvCxnSpPr>
            <a:cxnSpLocks/>
          </p:cNvCxnSpPr>
          <p:nvPr/>
        </p:nvCxnSpPr>
        <p:spPr>
          <a:xfrm flipH="1">
            <a:off x="1980497" y="3870985"/>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A26FF8F-AE51-4520-8705-2A98624C673B}"/>
              </a:ext>
            </a:extLst>
          </p:cNvPr>
          <p:cNvCxnSpPr>
            <a:cxnSpLocks/>
          </p:cNvCxnSpPr>
          <p:nvPr/>
        </p:nvCxnSpPr>
        <p:spPr>
          <a:xfrm flipH="1">
            <a:off x="6047515" y="3857098"/>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271088-248A-4FE2-B6FF-6E9C97E5FDE1}"/>
              </a:ext>
            </a:extLst>
          </p:cNvPr>
          <p:cNvCxnSpPr>
            <a:cxnSpLocks/>
          </p:cNvCxnSpPr>
          <p:nvPr/>
        </p:nvCxnSpPr>
        <p:spPr>
          <a:xfrm flipH="1">
            <a:off x="10186671" y="3838304"/>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188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DB2376-A43E-4221-88BF-6D91E1FA0555}"/>
              </a:ext>
            </a:extLst>
          </p:cNvPr>
          <p:cNvGrpSpPr/>
          <p:nvPr/>
        </p:nvGrpSpPr>
        <p:grpSpPr>
          <a:xfrm>
            <a:off x="5065874" y="1416571"/>
            <a:ext cx="2859521" cy="5441429"/>
            <a:chOff x="333384" y="0"/>
            <a:chExt cx="3273905" cy="6840069"/>
          </a:xfrm>
        </p:grpSpPr>
        <p:pic>
          <p:nvPicPr>
            <p:cNvPr id="5" name="Picture 4" descr="Diagram&#10;&#10;Description automatically generated">
              <a:extLst>
                <a:ext uri="{FF2B5EF4-FFF2-40B4-BE49-F238E27FC236}">
                  <a16:creationId xmlns:a16="http://schemas.microsoft.com/office/drawing/2014/main" id="{ED6411AF-B16E-4674-BBF4-923E64822D23}"/>
                </a:ext>
              </a:extLst>
            </p:cNvPr>
            <p:cNvPicPr>
              <a:picLocks noChangeAspect="1"/>
            </p:cNvPicPr>
            <p:nvPr/>
          </p:nvPicPr>
          <p:blipFill>
            <a:blip r:embed="rId3"/>
            <a:stretch>
              <a:fillRect/>
            </a:stretch>
          </p:blipFill>
          <p:spPr>
            <a:xfrm>
              <a:off x="399240" y="0"/>
              <a:ext cx="3208049" cy="3737124"/>
            </a:xfrm>
            <a:prstGeom prst="rect">
              <a:avLst/>
            </a:prstGeom>
          </p:spPr>
        </p:pic>
        <p:pic>
          <p:nvPicPr>
            <p:cNvPr id="7" name="Picture 6" descr="Application&#10;&#10;Description automatically generated with medium confidence">
              <a:extLst>
                <a:ext uri="{FF2B5EF4-FFF2-40B4-BE49-F238E27FC236}">
                  <a16:creationId xmlns:a16="http://schemas.microsoft.com/office/drawing/2014/main" id="{F8D88908-2312-48E0-A4C5-A3B8CD7B4ECB}"/>
                </a:ext>
              </a:extLst>
            </p:cNvPr>
            <p:cNvPicPr>
              <a:picLocks noChangeAspect="1"/>
            </p:cNvPicPr>
            <p:nvPr/>
          </p:nvPicPr>
          <p:blipFill>
            <a:blip r:embed="rId4"/>
            <a:stretch>
              <a:fillRect/>
            </a:stretch>
          </p:blipFill>
          <p:spPr>
            <a:xfrm>
              <a:off x="333384" y="3737124"/>
              <a:ext cx="3273905" cy="3102945"/>
            </a:xfrm>
            <a:prstGeom prst="rect">
              <a:avLst/>
            </a:prstGeom>
          </p:spPr>
        </p:pic>
      </p:grpSp>
      <p:grpSp>
        <p:nvGrpSpPr>
          <p:cNvPr id="9" name="Group 8">
            <a:extLst>
              <a:ext uri="{FF2B5EF4-FFF2-40B4-BE49-F238E27FC236}">
                <a16:creationId xmlns:a16="http://schemas.microsoft.com/office/drawing/2014/main" id="{D49AD76A-B5D5-4815-9244-598F7A1BEB01}"/>
              </a:ext>
            </a:extLst>
          </p:cNvPr>
          <p:cNvGrpSpPr/>
          <p:nvPr/>
        </p:nvGrpSpPr>
        <p:grpSpPr>
          <a:xfrm>
            <a:off x="314363" y="1050371"/>
            <a:ext cx="4178751" cy="1077218"/>
            <a:chOff x="1063458" y="1067097"/>
            <a:chExt cx="4378311" cy="1833576"/>
          </a:xfrm>
        </p:grpSpPr>
        <p:sp>
          <p:nvSpPr>
            <p:cNvPr id="10" name="Rectangle: Rounded Corners 9">
              <a:extLst>
                <a:ext uri="{FF2B5EF4-FFF2-40B4-BE49-F238E27FC236}">
                  <a16:creationId xmlns:a16="http://schemas.microsoft.com/office/drawing/2014/main" id="{A1C6ABB8-20A1-4207-AD01-386A308553B3}"/>
                </a:ext>
              </a:extLst>
            </p:cNvPr>
            <p:cNvSpPr/>
            <p:nvPr/>
          </p:nvSpPr>
          <p:spPr>
            <a:xfrm>
              <a:off x="1063458" y="1171874"/>
              <a:ext cx="4318599" cy="17287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1" name="Text Box 25">
              <a:extLst>
                <a:ext uri="{FF2B5EF4-FFF2-40B4-BE49-F238E27FC236}">
                  <a16:creationId xmlns:a16="http://schemas.microsoft.com/office/drawing/2014/main" id="{EF233797-21DD-45A9-B14E-47E820E23F1A}"/>
                </a:ext>
              </a:extLst>
            </p:cNvPr>
            <p:cNvSpPr txBox="1">
              <a:spLocks noChangeArrowheads="1"/>
            </p:cNvSpPr>
            <p:nvPr/>
          </p:nvSpPr>
          <p:spPr bwMode="auto">
            <a:xfrm>
              <a:off x="1469429" y="1067097"/>
              <a:ext cx="3972340" cy="14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dirty="0" err="1">
                  <a:latin typeface="Times New Roman" panose="02020603050405020304" pitchFamily="18" charset="0"/>
                  <a:cs typeface="Times New Roman" panose="02020603050405020304" pitchFamily="18" charset="0"/>
                </a:rPr>
                <a:t>Ghép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cột</a:t>
              </a:r>
              <a:r>
                <a:rPr lang="en-US" altLang="en-US" sz="2400" dirty="0">
                  <a:latin typeface="Times New Roman" panose="02020603050405020304" pitchFamily="18" charset="0"/>
                  <a:cs typeface="Times New Roman" panose="02020603050405020304" pitchFamily="18" charset="0"/>
                </a:rPr>
                <a:t> ở ô </a:t>
              </a:r>
              <a:r>
                <a:rPr lang="en-US" altLang="en-US" sz="2400" dirty="0" err="1">
                  <a:latin typeface="Times New Roman" panose="02020603050405020304" pitchFamily="18" charset="0"/>
                  <a:cs typeface="Times New Roman" panose="02020603050405020304" pitchFamily="18" charset="0"/>
                </a:rPr>
                <a:t>bên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ô </a:t>
              </a:r>
              <a:r>
                <a:rPr lang="en-US" altLang="en-US" sz="2400" dirty="0" err="1">
                  <a:latin typeface="Times New Roman" panose="02020603050405020304" pitchFamily="18" charset="0"/>
                  <a:cs typeface="Times New Roman" panose="02020603050405020304" pitchFamily="18" charset="0"/>
                </a:rPr>
                <a:t>bên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đúng</a:t>
              </a:r>
              <a:r>
                <a:rPr lang="en-US" altLang="en-US" sz="2400" dirty="0">
                  <a:latin typeface="Times New Roman" panose="02020603050405020304" pitchFamily="18" charset="0"/>
                  <a:cs typeface="Times New Roman" panose="02020603050405020304" pitchFamily="18" charset="0"/>
                </a:rPr>
                <a:t>. </a:t>
              </a:r>
            </a:p>
          </p:txBody>
        </p:sp>
      </p:grpSp>
      <p:sp>
        <p:nvSpPr>
          <p:cNvPr id="13" name="TextBox 12">
            <a:extLst>
              <a:ext uri="{FF2B5EF4-FFF2-40B4-BE49-F238E27FC236}">
                <a16:creationId xmlns:a16="http://schemas.microsoft.com/office/drawing/2014/main" id="{11C29181-8074-4BE2-9E98-4F17AF864691}"/>
              </a:ext>
            </a:extLst>
          </p:cNvPr>
          <p:cNvSpPr txBox="1"/>
          <p:nvPr/>
        </p:nvSpPr>
        <p:spPr>
          <a:xfrm>
            <a:off x="6013681" y="1015622"/>
            <a:ext cx="1608942" cy="461665"/>
          </a:xfrm>
          <a:prstGeom prst="rect">
            <a:avLst/>
          </a:prstGeom>
          <a:noFill/>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Kí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hiệu</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3367708-E2F9-4290-85E1-048B8A8879E6}"/>
              </a:ext>
            </a:extLst>
          </p:cNvPr>
          <p:cNvSpPr txBox="1"/>
          <p:nvPr/>
        </p:nvSpPr>
        <p:spPr>
          <a:xfrm>
            <a:off x="9216516" y="1015622"/>
            <a:ext cx="2269011" cy="461665"/>
          </a:xfrm>
          <a:prstGeom prst="rect">
            <a:avLst/>
          </a:prstGeom>
          <a:noFill/>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hiệu</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909BAE5-49BE-4E54-B3F3-3575A92009CB}"/>
              </a:ext>
            </a:extLst>
          </p:cNvPr>
          <p:cNvSpPr/>
          <p:nvPr/>
        </p:nvSpPr>
        <p:spPr>
          <a:xfrm>
            <a:off x="318857" y="-122305"/>
            <a:ext cx="11166670"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6"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33EE8A36-7863-4A7C-9110-A21BDD987ED5}"/>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396569" y="93142"/>
            <a:ext cx="742005" cy="7045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aphical user interface, text, website&#10;&#10;Description automatically generated">
            <a:extLst>
              <a:ext uri="{FF2B5EF4-FFF2-40B4-BE49-F238E27FC236}">
                <a16:creationId xmlns:a16="http://schemas.microsoft.com/office/drawing/2014/main" id="{A9D04247-D8FF-425A-84EC-86915FE67297}"/>
              </a:ext>
            </a:extLst>
          </p:cNvPr>
          <p:cNvPicPr>
            <a:picLocks noChangeAspect="1"/>
          </p:cNvPicPr>
          <p:nvPr/>
        </p:nvPicPr>
        <p:blipFill>
          <a:blip r:embed="rId7"/>
          <a:stretch>
            <a:fillRect/>
          </a:stretch>
        </p:blipFill>
        <p:spPr>
          <a:xfrm>
            <a:off x="8790643" y="1671121"/>
            <a:ext cx="3028950" cy="790575"/>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88D85399-A57D-46D6-96C1-6124F4921098}"/>
              </a:ext>
            </a:extLst>
          </p:cNvPr>
          <p:cNvPicPr>
            <a:picLocks noChangeAspect="1"/>
          </p:cNvPicPr>
          <p:nvPr/>
        </p:nvPicPr>
        <p:blipFill>
          <a:blip r:embed="rId8"/>
          <a:stretch>
            <a:fillRect/>
          </a:stretch>
        </p:blipFill>
        <p:spPr>
          <a:xfrm>
            <a:off x="8790643" y="2525207"/>
            <a:ext cx="3028950" cy="717871"/>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73A0A18-0689-4DB5-8FCD-0A41707F9618}"/>
              </a:ext>
            </a:extLst>
          </p:cNvPr>
          <p:cNvPicPr>
            <a:picLocks noChangeAspect="1"/>
          </p:cNvPicPr>
          <p:nvPr/>
        </p:nvPicPr>
        <p:blipFill>
          <a:blip r:embed="rId9"/>
          <a:stretch>
            <a:fillRect/>
          </a:stretch>
        </p:blipFill>
        <p:spPr>
          <a:xfrm>
            <a:off x="8836546" y="3306589"/>
            <a:ext cx="2885762" cy="698899"/>
          </a:xfrm>
          <a:prstGeom prst="rect">
            <a:avLst/>
          </a:prstGeom>
        </p:spPr>
      </p:pic>
      <p:cxnSp>
        <p:nvCxnSpPr>
          <p:cNvPr id="25" name="Straight Connector 24">
            <a:extLst>
              <a:ext uri="{FF2B5EF4-FFF2-40B4-BE49-F238E27FC236}">
                <a16:creationId xmlns:a16="http://schemas.microsoft.com/office/drawing/2014/main" id="{D7371F76-169B-4E83-8227-46B5C7FE5107}"/>
              </a:ext>
            </a:extLst>
          </p:cNvPr>
          <p:cNvCxnSpPr>
            <a:cxnSpLocks/>
          </p:cNvCxnSpPr>
          <p:nvPr/>
        </p:nvCxnSpPr>
        <p:spPr>
          <a:xfrm>
            <a:off x="4795886" y="893358"/>
            <a:ext cx="0" cy="596464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A2814C-C9A3-4CE5-AD35-384EFBF6DA3D}"/>
              </a:ext>
            </a:extLst>
          </p:cNvPr>
          <p:cNvCxnSpPr>
            <a:cxnSpLocks/>
          </p:cNvCxnSpPr>
          <p:nvPr/>
        </p:nvCxnSpPr>
        <p:spPr>
          <a:xfrm flipV="1">
            <a:off x="0" y="815907"/>
            <a:ext cx="12192000" cy="1224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004DFA3-42AD-4E78-B7F9-4686B2D37F98}"/>
              </a:ext>
            </a:extLst>
          </p:cNvPr>
          <p:cNvGrpSpPr/>
          <p:nvPr/>
        </p:nvGrpSpPr>
        <p:grpSpPr>
          <a:xfrm>
            <a:off x="222806" y="4389537"/>
            <a:ext cx="3931917" cy="2379689"/>
            <a:chOff x="8100555" y="4389537"/>
            <a:chExt cx="3931917" cy="2379689"/>
          </a:xfrm>
        </p:grpSpPr>
        <p:sp>
          <p:nvSpPr>
            <p:cNvPr id="32" name="Diamond 31">
              <a:extLst>
                <a:ext uri="{FF2B5EF4-FFF2-40B4-BE49-F238E27FC236}">
                  <a16:creationId xmlns:a16="http://schemas.microsoft.com/office/drawing/2014/main" id="{29965DDC-7106-4B97-84CB-45A73344117F}"/>
                </a:ext>
              </a:extLst>
            </p:cNvPr>
            <p:cNvSpPr/>
            <p:nvPr/>
          </p:nvSpPr>
          <p:spPr>
            <a:xfrm>
              <a:off x="8100556" y="4389537"/>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p>
          </p:txBody>
        </p:sp>
        <p:sp>
          <p:nvSpPr>
            <p:cNvPr id="33" name="Diamond 32">
              <a:extLst>
                <a:ext uri="{FF2B5EF4-FFF2-40B4-BE49-F238E27FC236}">
                  <a16:creationId xmlns:a16="http://schemas.microsoft.com/office/drawing/2014/main" id="{E61FE2EC-6741-43D2-9B37-BF1B9E89F1FB}"/>
                </a:ext>
              </a:extLst>
            </p:cNvPr>
            <p:cNvSpPr/>
            <p:nvPr/>
          </p:nvSpPr>
          <p:spPr>
            <a:xfrm>
              <a:off x="8100556" y="5196838"/>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p>
          </p:txBody>
        </p:sp>
        <p:sp>
          <p:nvSpPr>
            <p:cNvPr id="34" name="Diamond 33">
              <a:extLst>
                <a:ext uri="{FF2B5EF4-FFF2-40B4-BE49-F238E27FC236}">
                  <a16:creationId xmlns:a16="http://schemas.microsoft.com/office/drawing/2014/main" id="{C72251E9-4466-47EC-BA63-A8463D782E6A}"/>
                </a:ext>
              </a:extLst>
            </p:cNvPr>
            <p:cNvSpPr/>
            <p:nvPr/>
          </p:nvSpPr>
          <p:spPr>
            <a:xfrm>
              <a:off x="8100555" y="6052100"/>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p>
          </p:txBody>
        </p:sp>
        <p:sp>
          <p:nvSpPr>
            <p:cNvPr id="35" name="Rectangle: Rounded Corners 34">
              <a:extLst>
                <a:ext uri="{FF2B5EF4-FFF2-40B4-BE49-F238E27FC236}">
                  <a16:creationId xmlns:a16="http://schemas.microsoft.com/office/drawing/2014/main" id="{24ACAACD-49BC-49EE-8C9B-3AE18CFEC095}"/>
                </a:ext>
              </a:extLst>
            </p:cNvPr>
            <p:cNvSpPr/>
            <p:nvPr/>
          </p:nvSpPr>
          <p:spPr>
            <a:xfrm>
              <a:off x="8875486" y="4389537"/>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(a), (b), (g), (h), (</a:t>
              </a:r>
              <a:r>
                <a:rPr lang="en-US" sz="2400" dirty="0" err="1">
                  <a:solidFill>
                    <a:srgbClr val="002060"/>
                  </a:solidFill>
                  <a:latin typeface="Times New Roman" panose="02020603050405020304" pitchFamily="18" charset="0"/>
                  <a:cs typeface="Times New Roman" panose="02020603050405020304" pitchFamily="18" charset="0"/>
                </a:rPr>
                <a:t>i</a:t>
              </a:r>
              <a:r>
                <a:rPr lang="en-US" sz="2400" dirty="0">
                  <a:solidFill>
                    <a:srgbClr val="002060"/>
                  </a:solidFill>
                  <a:latin typeface="Times New Roman" panose="02020603050405020304" pitchFamily="18" charset="0"/>
                  <a:cs typeface="Times New Roman" panose="02020603050405020304" pitchFamily="18" charset="0"/>
                </a:rPr>
                <a:t>), (k), (m)</a:t>
              </a:r>
            </a:p>
          </p:txBody>
        </p:sp>
        <p:sp>
          <p:nvSpPr>
            <p:cNvPr id="36" name="Rectangle: Rounded Corners 35">
              <a:extLst>
                <a:ext uri="{FF2B5EF4-FFF2-40B4-BE49-F238E27FC236}">
                  <a16:creationId xmlns:a16="http://schemas.microsoft.com/office/drawing/2014/main" id="{6F90F1A1-5F3F-4F1E-8FA9-845DECEAF4C0}"/>
                </a:ext>
              </a:extLst>
            </p:cNvPr>
            <p:cNvSpPr/>
            <p:nvPr/>
          </p:nvSpPr>
          <p:spPr>
            <a:xfrm>
              <a:off x="8879322" y="521428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(c), (e)</a:t>
              </a:r>
            </a:p>
          </p:txBody>
        </p:sp>
        <p:sp>
          <p:nvSpPr>
            <p:cNvPr id="37" name="Rectangle: Rounded Corners 36">
              <a:extLst>
                <a:ext uri="{FF2B5EF4-FFF2-40B4-BE49-F238E27FC236}">
                  <a16:creationId xmlns:a16="http://schemas.microsoft.com/office/drawing/2014/main" id="{DC78AE55-5307-48FD-A8E8-5A16EDA43EC9}"/>
                </a:ext>
              </a:extLst>
            </p:cNvPr>
            <p:cNvSpPr/>
            <p:nvPr/>
          </p:nvSpPr>
          <p:spPr>
            <a:xfrm>
              <a:off x="8875486" y="605957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(d), (l)</a:t>
              </a:r>
            </a:p>
          </p:txBody>
        </p:sp>
      </p:grpSp>
      <p:pic>
        <p:nvPicPr>
          <p:cNvPr id="39" name="Picture 4" descr="Copy writer RGB color icon stock vector. Illustration of flat - 187369446">
            <a:extLst>
              <a:ext uri="{FF2B5EF4-FFF2-40B4-BE49-F238E27FC236}">
                <a16:creationId xmlns:a16="http://schemas.microsoft.com/office/drawing/2014/main" id="{7B0EA414-8F52-4F03-8DFA-7DE947272CC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2875889" y="2468463"/>
            <a:ext cx="1253522" cy="100446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7">
            <a:extLst>
              <a:ext uri="{FF2B5EF4-FFF2-40B4-BE49-F238E27FC236}">
                <a16:creationId xmlns:a16="http://schemas.microsoft.com/office/drawing/2014/main" id="{9EAFD86F-249F-46C7-835E-E4069ACA2CFB}"/>
              </a:ext>
            </a:extLst>
          </p:cNvPr>
          <p:cNvSpPr/>
          <p:nvPr/>
        </p:nvSpPr>
        <p:spPr>
          <a:xfrm>
            <a:off x="706697" y="2353668"/>
            <a:ext cx="1943234" cy="146449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HS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ô chat </a:t>
            </a:r>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MC </a:t>
            </a:r>
            <a:r>
              <a:rPr lang="en-US" sz="2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trả</a:t>
            </a:r>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lời</a:t>
            </a:r>
            <a:endParaRPr lang="en-US" sz="2400" dirty="0">
              <a:solidFill>
                <a:srgbClr val="0070C0"/>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7A9D01DA-F882-4E51-93D2-49B30240A48C}"/>
              </a:ext>
            </a:extLst>
          </p:cNvPr>
          <p:cNvCxnSpPr>
            <a:cxnSpLocks/>
          </p:cNvCxnSpPr>
          <p:nvPr/>
        </p:nvCxnSpPr>
        <p:spPr>
          <a:xfrm flipV="1">
            <a:off x="-1" y="4032373"/>
            <a:ext cx="4795887" cy="2731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35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77F3C5-734D-4A3D-834C-18A3CD24F72F}"/>
              </a:ext>
            </a:extLst>
          </p:cNvPr>
          <p:cNvSpPr/>
          <p:nvPr/>
        </p:nvSpPr>
        <p:spPr>
          <a:xfrm>
            <a:off x="1341315" y="-122305"/>
            <a:ext cx="10705560"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5"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1A7B03D8-99B8-4DA6-8C93-B7CD909C1D82}"/>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559527" y="135785"/>
            <a:ext cx="742005" cy="7045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59A5810-A12E-47D1-98E3-7ADE8675EB8C}"/>
              </a:ext>
            </a:extLst>
          </p:cNvPr>
          <p:cNvCxnSpPr>
            <a:cxnSpLocks/>
          </p:cNvCxnSpPr>
          <p:nvPr/>
        </p:nvCxnSpPr>
        <p:spPr>
          <a:xfrm flipV="1">
            <a:off x="0" y="815907"/>
            <a:ext cx="12192000" cy="1224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D7465640-4844-4CF8-8798-CC1B4CE9E5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62009" y="5236245"/>
            <a:ext cx="1768684" cy="1292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529661F-87E2-448C-AFA5-0C55CE849CBC}"/>
              </a:ext>
            </a:extLst>
          </p:cNvPr>
          <p:cNvSpPr/>
          <p:nvPr/>
        </p:nvSpPr>
        <p:spPr>
          <a:xfrm>
            <a:off x="195483" y="3950767"/>
            <a:ext cx="1511192" cy="13052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5F47FC36-9059-4894-9B36-E54214B82E74}"/>
              </a:ext>
            </a:extLst>
          </p:cNvPr>
          <p:cNvSpPr/>
          <p:nvPr/>
        </p:nvSpPr>
        <p:spPr>
          <a:xfrm>
            <a:off x="6538788" y="3921919"/>
            <a:ext cx="2535606"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 name="Picture 2" descr="Service PNG Free Image | PNG All">
            <a:extLst>
              <a:ext uri="{FF2B5EF4-FFF2-40B4-BE49-F238E27FC236}">
                <a16:creationId xmlns:a16="http://schemas.microsoft.com/office/drawing/2014/main" id="{6E3DE768-C2DA-4012-983F-755E09DF8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5044" y="5319937"/>
            <a:ext cx="1442150" cy="14716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73A7DAAE-20A6-49B5-B997-AC8A7831F052}"/>
              </a:ext>
            </a:extLst>
          </p:cNvPr>
          <p:cNvSpPr/>
          <p:nvPr/>
        </p:nvSpPr>
        <p:spPr>
          <a:xfrm>
            <a:off x="2154386" y="3962029"/>
            <a:ext cx="1822542"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Quan </a:t>
            </a:r>
            <a:r>
              <a:rPr lang="en-US" sz="3200" dirty="0" err="1">
                <a:solidFill>
                  <a:schemeClr val="tx1"/>
                </a:solidFill>
                <a:latin typeface="#9Slide03 SVN-PF Din Text Pro C" panose="02000506020000020004" pitchFamily="2" charset="0"/>
                <a:cs typeface="Arial" panose="020B0604020202020204" pitchFamily="34" charset="0"/>
              </a:rPr>
              <a:t>sát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5" name="Picture 2" descr="Hình ảnh Hình ảnh Biểu Tượng Các Vector , Hình ảnh Biểu Tượng, Hình ảnh  Biểu Tượng, Hình ảnh Biểu Tượng Vector và PNG với nền trong suốt để tải  xuống miễn">
            <a:extLst>
              <a:ext uri="{FF2B5EF4-FFF2-40B4-BE49-F238E27FC236}">
                <a16:creationId xmlns:a16="http://schemas.microsoft.com/office/drawing/2014/main" id="{74FB41EA-C8CA-47A8-9409-DE32DDC26676}"/>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 b="95801" l="3223" r="99219">
                        <a14:foregroundMark x1="12012" y1="59863" x2="12012" y2="59863"/>
                        <a14:foregroundMark x1="8691" y1="52734" x2="11328" y2="39941"/>
                        <a14:foregroundMark x1="11328" y1="39941" x2="37012" y2="11230"/>
                        <a14:foregroundMark x1="37012" y1="11230" x2="67383" y2="13574"/>
                        <a14:foregroundMark x1="67383" y1="13574" x2="83594" y2="30273"/>
                        <a14:foregroundMark x1="83594" y1="30273" x2="91113" y2="58496"/>
                        <a14:foregroundMark x1="91113" y1="58496" x2="83008" y2="80762"/>
                        <a14:foregroundMark x1="83008" y1="80762" x2="64063" y2="88281"/>
                        <a14:foregroundMark x1="64063" y1="88281" x2="34277" y2="86816"/>
                        <a14:foregroundMark x1="34277" y1="86816" x2="48730" y2="77832"/>
                        <a14:foregroundMark x1="48730" y1="77832" x2="62012" y2="78906"/>
                        <a14:foregroundMark x1="62012" y1="78906" x2="62402" y2="79199"/>
                        <a14:foregroundMark x1="96875" y1="53320" x2="97168" y2="45215"/>
                        <a14:foregroundMark x1="97168" y1="45215" x2="91699" y2="32031"/>
                        <a14:foregroundMark x1="91699" y1="32031" x2="69141" y2="10547"/>
                        <a14:foregroundMark x1="69141" y1="10547" x2="46387" y2="6543"/>
                        <a14:foregroundMark x1="46387" y1="6543" x2="19531" y2="16113"/>
                        <a14:foregroundMark x1="19531" y1="16113" x2="5859" y2="38770"/>
                        <a14:foregroundMark x1="5859" y1="38770" x2="7031" y2="59668"/>
                        <a14:foregroundMark x1="7031" y1="59668" x2="26953" y2="81934"/>
                        <a14:foregroundMark x1="26953" y1="81934" x2="62500" y2="63672"/>
                        <a14:foregroundMark x1="62500" y1="63672" x2="41113" y2="62891"/>
                        <a14:foregroundMark x1="41113" y1="62891" x2="56543" y2="61426"/>
                        <a14:foregroundMark x1="56543" y1="61426" x2="68164" y2="48828"/>
                        <a14:foregroundMark x1="68164" y1="48828" x2="68848" y2="47363"/>
                        <a14:foregroundMark x1="75195" y1="45117" x2="75977" y2="64844"/>
                        <a14:foregroundMark x1="75977" y1="64844" x2="72559" y2="75488"/>
                        <a14:foregroundMark x1="72559" y1="75488" x2="68164" y2="44141"/>
                        <a14:foregroundMark x1="68164" y1="44141" x2="63086" y2="38184"/>
                        <a14:foregroundMark x1="63086" y1="38184" x2="61621" y2="30566"/>
                        <a14:foregroundMark x1="69043" y1="5566" x2="48535" y2="3320"/>
                        <a14:foregroundMark x1="48535" y1="3320" x2="37598" y2="6055"/>
                        <a14:foregroundMark x1="37598" y1="6055" x2="34375" y2="8594"/>
                        <a14:foregroundMark x1="95313" y1="36328" x2="95215" y2="57813"/>
                        <a14:foregroundMark x1="95215" y1="57813" x2="92773" y2="65820"/>
                        <a14:foregroundMark x1="67969" y1="92969" x2="44727" y2="95898"/>
                        <a14:foregroundMark x1="44727" y1="95898" x2="33496" y2="92969"/>
                        <a14:foregroundMark x1="72266" y1="91699" x2="43555" y2="92383"/>
                        <a14:foregroundMark x1="43555" y1="92383" x2="41309" y2="91504"/>
                        <a14:foregroundMark x1="3320" y1="62598" x2="3613" y2="38574"/>
                        <a14:foregroundMark x1="29199" y1="51465" x2="71875" y2="19043"/>
                        <a14:foregroundMark x1="71875" y1="19043" x2="71875" y2="19043"/>
                        <a14:foregroundMark x1="29004" y1="58496" x2="51367" y2="33203"/>
                        <a14:foregroundMark x1="59961" y1="1660" x2="50098" y2="977"/>
                        <a14:foregroundMark x1="50098" y1="977" x2="43164" y2="3125"/>
                        <a14:foregroundMark x1="98340" y1="55371" x2="99219" y2="46289"/>
                        <a14:foregroundMark x1="99219" y1="46289" x2="98535" y2="45117"/>
                      </a14:backgroundRemoval>
                    </a14:imgEffect>
                  </a14:imgLayer>
                </a14:imgProps>
              </a:ext>
              <a:ext uri="{28A0092B-C50C-407E-A947-70E740481C1C}">
                <a14:useLocalDpi xmlns:a14="http://schemas.microsoft.com/office/drawing/2010/main" val="0"/>
              </a:ext>
            </a:extLst>
          </a:blip>
          <a:srcRect/>
          <a:stretch>
            <a:fillRect/>
          </a:stretch>
        </p:blipFill>
        <p:spPr bwMode="auto">
          <a:xfrm>
            <a:off x="2386647" y="5428282"/>
            <a:ext cx="1258990" cy="1258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45D770DE-D98B-4740-85A9-9863DAD7E962}"/>
              </a:ext>
            </a:extLst>
          </p:cNvPr>
          <p:cNvSpPr/>
          <p:nvPr/>
        </p:nvSpPr>
        <p:spPr>
          <a:xfrm>
            <a:off x="4439076" y="3947250"/>
            <a:ext cx="1656923"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GV </a:t>
            </a: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17" name="Rectangle: Rounded Corners 7">
            <a:extLst>
              <a:ext uri="{FF2B5EF4-FFF2-40B4-BE49-F238E27FC236}">
                <a16:creationId xmlns:a16="http://schemas.microsoft.com/office/drawing/2014/main" id="{765D2F41-78C4-4B06-8FD5-DF58B3E7251B}"/>
              </a:ext>
            </a:extLst>
          </p:cNvPr>
          <p:cNvSpPr/>
          <p:nvPr/>
        </p:nvSpPr>
        <p:spPr>
          <a:xfrm>
            <a:off x="9511269" y="3908678"/>
            <a:ext cx="2535606"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2 HS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đúng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4400" b="1" dirty="0">
                <a:solidFill>
                  <a:srgbClr val="C00000"/>
                </a:solidFill>
                <a:latin typeface="#9Slide03 SVN-PF Din Text Pro C" panose="02000506020000020004" pitchFamily="2" charset="0"/>
                <a:cs typeface="Arial" panose="020B0604020202020204" pitchFamily="34" charset="0"/>
                <a:sym typeface="Wingdings" panose="05000000000000000000" pitchFamily="2" charset="2"/>
              </a:rPr>
              <a:t>+</a:t>
            </a:r>
            <a:endParaRPr lang="en-US" sz="3200" b="1" dirty="0">
              <a:solidFill>
                <a:srgbClr val="C00000"/>
              </a:solidFill>
              <a:latin typeface="#9Slide03 SVN-PF Din Text Pro C" panose="02000506020000020004" pitchFamily="2" charset="0"/>
              <a:cs typeface="Arial" panose="020B0604020202020204" pitchFamily="34" charset="0"/>
            </a:endParaRPr>
          </a:p>
        </p:txBody>
      </p:sp>
      <p:sp>
        <p:nvSpPr>
          <p:cNvPr id="18" name="Arrow: Right 17">
            <a:extLst>
              <a:ext uri="{FF2B5EF4-FFF2-40B4-BE49-F238E27FC236}">
                <a16:creationId xmlns:a16="http://schemas.microsoft.com/office/drawing/2014/main" id="{91DA161A-0515-4364-B25C-63D8ADB83028}"/>
              </a:ext>
            </a:extLst>
          </p:cNvPr>
          <p:cNvSpPr/>
          <p:nvPr/>
        </p:nvSpPr>
        <p:spPr>
          <a:xfrm>
            <a:off x="1706675" y="4583638"/>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5E79D53-0280-468D-BCCF-053137F54420}"/>
              </a:ext>
            </a:extLst>
          </p:cNvPr>
          <p:cNvSpPr/>
          <p:nvPr/>
        </p:nvSpPr>
        <p:spPr>
          <a:xfrm>
            <a:off x="6079470" y="4510618"/>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2E75479-C744-4060-8CAD-FE2C09A8EA4F}"/>
              </a:ext>
            </a:extLst>
          </p:cNvPr>
          <p:cNvSpPr/>
          <p:nvPr/>
        </p:nvSpPr>
        <p:spPr>
          <a:xfrm>
            <a:off x="4003465" y="4526701"/>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BA7F7525-D30A-4937-BCF8-EA56FB37FFA3}"/>
              </a:ext>
            </a:extLst>
          </p:cNvPr>
          <p:cNvSpPr/>
          <p:nvPr/>
        </p:nvSpPr>
        <p:spPr>
          <a:xfrm>
            <a:off x="9088399" y="4502069"/>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ảnh Thêm Các Vector Biểu Tượng, Thêm Biểu Tượng, Thêm Biểu Tượng, Dấu  Cộng Biểu Tượng Vector và PNG với nền trong suốt để tải xuống miễn phí">
            <a:extLst>
              <a:ext uri="{FF2B5EF4-FFF2-40B4-BE49-F238E27FC236}">
                <a16:creationId xmlns:a16="http://schemas.microsoft.com/office/drawing/2014/main" id="{38B0947F-F6CE-4901-A577-0CC7964F4524}"/>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8033" t="11241" r="10769" b="11897"/>
          <a:stretch/>
        </p:blipFill>
        <p:spPr bwMode="auto">
          <a:xfrm>
            <a:off x="10213689" y="5285467"/>
            <a:ext cx="1442150" cy="1365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Dấu Chấm Hỏi Các Vector Biểu Tượng, Hỏi đáp, Thông Tin, Câu Hỏi  Vector và PNG với nền trong suốt để tải xuống miễn phí">
            <a:extLst>
              <a:ext uri="{FF2B5EF4-FFF2-40B4-BE49-F238E27FC236}">
                <a16:creationId xmlns:a16="http://schemas.microsoft.com/office/drawing/2014/main" id="{60A122AB-3554-4589-8CD5-38EA65262F7C}"/>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688" b="96875" l="0" r="98594">
                        <a14:foregroundMark x1="50000" y1="76563" x2="50000" y2="76563"/>
                        <a14:foregroundMark x1="72031" y1="74688" x2="58906" y2="79063"/>
                        <a14:foregroundMark x1="58906" y1="79063" x2="23438" y2="63594"/>
                        <a14:foregroundMark x1="23438" y1="63594" x2="17500" y2="29219"/>
                        <a14:foregroundMark x1="17500" y1="29219" x2="45938" y2="11875"/>
                        <a14:foregroundMark x1="45938" y1="11875" x2="78906" y2="27813"/>
                        <a14:foregroundMark x1="78906" y1="27813" x2="83906" y2="63906"/>
                        <a14:foregroundMark x1="94219" y1="50938" x2="88438" y2="66563"/>
                        <a14:foregroundMark x1="88438" y1="66563" x2="70781" y2="85938"/>
                        <a14:foregroundMark x1="70781" y1="85938" x2="35625" y2="84688"/>
                        <a14:foregroundMark x1="35625" y1="84688" x2="15000" y2="65781"/>
                        <a14:foregroundMark x1="15000" y1="65781" x2="15156" y2="33281"/>
                        <a14:foregroundMark x1="15156" y1="33281" x2="27656" y2="11094"/>
                        <a14:foregroundMark x1="27656" y1="11094" x2="51719" y2="9688"/>
                        <a14:foregroundMark x1="51719" y1="9688" x2="72969" y2="16719"/>
                        <a14:foregroundMark x1="72969" y1="16719" x2="89844" y2="55625"/>
                        <a14:foregroundMark x1="91250" y1="34375" x2="93438" y2="46875"/>
                        <a14:foregroundMark x1="93438" y1="46875" x2="92031" y2="62500"/>
                        <a14:foregroundMark x1="92031" y1="62500" x2="80156" y2="77500"/>
                        <a14:foregroundMark x1="80156" y1="77500" x2="64219" y2="88906"/>
                        <a14:foregroundMark x1="64219" y1="88906" x2="38906" y2="92188"/>
                        <a14:foregroundMark x1="38906" y1="92188" x2="22500" y2="82344"/>
                        <a14:foregroundMark x1="22500" y1="82344" x2="12656" y2="67188"/>
                        <a14:foregroundMark x1="12656" y1="67188" x2="7969" y2="43438"/>
                        <a14:foregroundMark x1="7969" y1="43438" x2="27187" y2="14063"/>
                        <a14:foregroundMark x1="27187" y1="14063" x2="42031" y2="4688"/>
                        <a14:foregroundMark x1="42031" y1="4688" x2="64219" y2="9375"/>
                        <a14:foregroundMark x1="70000" y1="7813" x2="88281" y2="32031"/>
                        <a14:foregroundMark x1="88281" y1="32031" x2="91250" y2="33438"/>
                        <a14:foregroundMark x1="92188" y1="29219" x2="98594" y2="55000"/>
                        <a14:foregroundMark x1="98594" y1="55000" x2="97969" y2="57188"/>
                        <a14:foregroundMark x1="66563" y1="94375" x2="51563" y2="96875"/>
                        <a14:foregroundMark x1="51563" y1="96875" x2="45313" y2="91875"/>
                        <a14:foregroundMark x1="3281" y1="61563" x2="5000" y2="42031"/>
                        <a14:foregroundMark x1="5000" y1="42031" x2="9063" y2="35469"/>
                        <a14:foregroundMark x1="36563" y1="35000" x2="67031" y2="34219"/>
                        <a14:foregroundMark x1="67031" y1="34219" x2="53438" y2="51875"/>
                        <a14:foregroundMark x1="53438" y1="51875" x2="56406" y2="66094"/>
                        <a14:foregroundMark x1="56406" y1="66094" x2="60781" y2="47031"/>
                        <a14:foregroundMark x1="60781" y1="47031" x2="43750" y2="35781"/>
                        <a14:foregroundMark x1="43750" y1="35781" x2="32656" y2="34844"/>
                        <a14:foregroundMark x1="32656" y1="34844" x2="51406" y2="30469"/>
                        <a14:foregroundMark x1="51406" y1="30469" x2="57031" y2="48750"/>
                        <a14:foregroundMark x1="57031" y1="48750" x2="49844" y2="66406"/>
                        <a14:foregroundMark x1="49844" y1="66406" x2="59688" y2="56250"/>
                        <a14:foregroundMark x1="69375" y1="42500" x2="51406" y2="57031"/>
                        <a14:foregroundMark x1="51406" y1="57031" x2="45938" y2="42188"/>
                        <a14:foregroundMark x1="45938" y1="42188" x2="32500" y2="33906"/>
                        <a14:foregroundMark x1="32500" y1="33906" x2="41406" y2="32813"/>
                        <a14:foregroundMark x1="41406" y1="32813" x2="52656" y2="27500"/>
                        <a14:foregroundMark x1="52656" y1="27500" x2="53594" y2="27500"/>
                        <a14:foregroundMark x1="68594" y1="36250" x2="40938" y2="25000"/>
                        <a14:foregroundMark x1="40938" y1="25000" x2="36563" y2="31875"/>
                        <a14:foregroundMark x1="36563" y1="31875" x2="25313" y2="34688"/>
                        <a14:foregroundMark x1="25313" y1="34688" x2="40156" y2="28438"/>
                        <a14:foregroundMark x1="63281" y1="29219" x2="38594" y2="40938"/>
                        <a14:foregroundMark x1="38594" y1="40938" x2="35469" y2="29219"/>
                        <a14:foregroundMark x1="35469" y1="29219" x2="41563" y2="25313"/>
                        <a14:foregroundMark x1="0" y1="50781" x2="0" y2="50781"/>
                      </a14:backgroundRemoval>
                    </a14:imgEffect>
                  </a14:imgLayer>
                </a14:imgProps>
              </a:ext>
              <a:ext uri="{28A0092B-C50C-407E-A947-70E740481C1C}">
                <a14:useLocalDpi xmlns:a14="http://schemas.microsoft.com/office/drawing/2010/main" val="0"/>
              </a:ext>
            </a:extLst>
          </a:blip>
          <a:srcRect/>
          <a:stretch>
            <a:fillRect/>
          </a:stretch>
        </p:blipFill>
        <p:spPr bwMode="auto">
          <a:xfrm>
            <a:off x="4621163" y="5353695"/>
            <a:ext cx="1258990" cy="125899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F1A4F88-A364-4034-BD23-73BA44178F40}"/>
              </a:ext>
            </a:extLst>
          </p:cNvPr>
          <p:cNvSpPr/>
          <p:nvPr/>
        </p:nvSpPr>
        <p:spPr>
          <a:xfrm>
            <a:off x="434944" y="993165"/>
            <a:ext cx="11430985" cy="25960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0216244-D0E5-43CC-BAAD-EEAC8664E583}"/>
              </a:ext>
            </a:extLst>
          </p:cNvPr>
          <p:cNvSpPr txBox="1"/>
          <p:nvPr/>
        </p:nvSpPr>
        <p:spPr>
          <a:xfrm>
            <a:off x="478063" y="1363918"/>
            <a:ext cx="9735626" cy="1569660"/>
          </a:xfrm>
          <a:prstGeom prst="rect">
            <a:avLst/>
          </a:prstGeom>
          <a:noFill/>
        </p:spPr>
        <p:txBody>
          <a:bodyPr wrap="square">
            <a:spAutoFit/>
          </a:bodyPr>
          <a:lstStyle/>
          <a:p>
            <a:pPr algn="ctr"/>
            <a:r>
              <a:rPr lang="en-US" sz="4800" b="1" dirty="0" err="1">
                <a:solidFill>
                  <a:srgbClr val="00B050"/>
                </a:solidFill>
                <a:latin typeface="#9Slide05 Awesome Display" pitchFamily="2" charset="0"/>
                <a:cs typeface="Arial" panose="020B0604020202020204" pitchFamily="34" charset="0"/>
              </a:rPr>
              <a:t>Trò</a:t>
            </a:r>
            <a:r>
              <a:rPr lang="en-US" sz="4800" b="1" dirty="0">
                <a:solidFill>
                  <a:srgbClr val="00B050"/>
                </a:solidFill>
                <a:latin typeface="#9Slide05 Awesome Display" pitchFamily="2" charset="0"/>
                <a:cs typeface="Arial" panose="020B0604020202020204" pitchFamily="34" charset="0"/>
              </a:rPr>
              <a:t> </a:t>
            </a:r>
            <a:r>
              <a:rPr lang="en-US" sz="4800" b="1" dirty="0" err="1">
                <a:solidFill>
                  <a:srgbClr val="00B050"/>
                </a:solidFill>
                <a:latin typeface="#9Slide05 Awesome Display" pitchFamily="2" charset="0"/>
                <a:cs typeface="Arial" panose="020B0604020202020204" pitchFamily="34" charset="0"/>
              </a:rPr>
              <a:t>chơi</a:t>
            </a:r>
            <a:r>
              <a:rPr lang="en-US" sz="4800" b="1" dirty="0">
                <a:solidFill>
                  <a:srgbClr val="00B050"/>
                </a:solidFill>
                <a:latin typeface="#9Slide05 Awesome Display" pitchFamily="2" charset="0"/>
                <a:cs typeface="Arial" panose="020B0604020202020204" pitchFamily="34" charset="0"/>
              </a:rPr>
              <a:t>: </a:t>
            </a:r>
          </a:p>
          <a:p>
            <a:r>
              <a:rPr lang="en-US" sz="4800" b="1" dirty="0" err="1">
                <a:solidFill>
                  <a:srgbClr val="002060"/>
                </a:solidFill>
                <a:latin typeface="#9Slide05 Awesome Display" pitchFamily="2" charset="0"/>
                <a:cs typeface="Arial" panose="020B0604020202020204" pitchFamily="34" charset="0"/>
              </a:rPr>
              <a:t>Khám</a:t>
            </a:r>
            <a:r>
              <a:rPr lang="en-US" sz="4800" b="1" dirty="0">
                <a:solidFill>
                  <a:srgbClr val="002060"/>
                </a:solidFill>
                <a:latin typeface="#9Slide05 Awesome Display" pitchFamily="2" charset="0"/>
                <a:cs typeface="Arial" panose="020B0604020202020204" pitchFamily="34" charset="0"/>
              </a:rPr>
              <a:t> </a:t>
            </a:r>
            <a:r>
              <a:rPr lang="en-US" sz="4800" b="1" dirty="0" err="1">
                <a:solidFill>
                  <a:srgbClr val="002060"/>
                </a:solidFill>
                <a:latin typeface="#9Slide05 Awesome Display" pitchFamily="2" charset="0"/>
                <a:cs typeface="Arial" panose="020B0604020202020204" pitchFamily="34" charset="0"/>
              </a:rPr>
              <a:t>phá</a:t>
            </a:r>
            <a:r>
              <a:rPr lang="en-US" sz="4800" b="1" dirty="0">
                <a:solidFill>
                  <a:srgbClr val="002060"/>
                </a:solidFill>
                <a:latin typeface="#9Slide05 Awesome Display" pitchFamily="2" charset="0"/>
                <a:cs typeface="Arial" panose="020B0604020202020204" pitchFamily="34" charset="0"/>
              </a:rPr>
              <a:t> </a:t>
            </a:r>
            <a:r>
              <a:rPr lang="en-US" sz="4800" b="1" dirty="0" err="1">
                <a:solidFill>
                  <a:srgbClr val="002060"/>
                </a:solidFill>
                <a:latin typeface="#9Slide05 Awesome Display" pitchFamily="2" charset="0"/>
                <a:cs typeface="Arial" panose="020B0604020202020204" pitchFamily="34" charset="0"/>
              </a:rPr>
              <a:t>Tây</a:t>
            </a:r>
            <a:r>
              <a:rPr lang="en-US" sz="4800" b="1" dirty="0">
                <a:solidFill>
                  <a:srgbClr val="002060"/>
                </a:solidFill>
                <a:latin typeface="#9Slide05 Awesome Display" pitchFamily="2" charset="0"/>
                <a:cs typeface="Arial" panose="020B0604020202020204" pitchFamily="34" charset="0"/>
              </a:rPr>
              <a:t> </a:t>
            </a:r>
            <a:r>
              <a:rPr lang="en-US" sz="4800" b="1" dirty="0" err="1">
                <a:solidFill>
                  <a:srgbClr val="002060"/>
                </a:solidFill>
                <a:latin typeface="#9Slide05 Awesome Display" pitchFamily="2" charset="0"/>
                <a:cs typeface="Arial" panose="020B0604020202020204" pitchFamily="34" charset="0"/>
              </a:rPr>
              <a:t>Nguyên</a:t>
            </a:r>
            <a:endParaRPr lang="en-US" sz="4800" dirty="0">
              <a:solidFill>
                <a:srgbClr val="002060"/>
              </a:solidFill>
              <a:latin typeface="#9Slide05 Awesome Display" pitchFamily="2" charset="0"/>
            </a:endParaRPr>
          </a:p>
        </p:txBody>
      </p:sp>
      <p:pic>
        <p:nvPicPr>
          <p:cNvPr id="30" name="Picture 6" descr="Hình ảnh Khám Phá Thiên Nhiên Các Vector Biểu Tượng, Clipart Thiên Nhiên,  Biểu Tượng Thiên Nhiên, Khám Phá Các Biểu Tượng Vector và PNG với nền trong  suốt để tải xuống">
            <a:extLst>
              <a:ext uri="{FF2B5EF4-FFF2-40B4-BE49-F238E27FC236}">
                <a16:creationId xmlns:a16="http://schemas.microsoft.com/office/drawing/2014/main" id="{F6C413AB-AB8C-4C9A-98A4-5089A0CD7EFA}"/>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2263" b="94604" l="261" r="96867">
                        <a14:foregroundMark x1="26371" y1="82245" x2="20888" y2="63098"/>
                        <a14:foregroundMark x1="20888" y1="63098" x2="39774" y2="30374"/>
                        <a14:foregroundMark x1="39774" y1="30374" x2="72150" y2="40470"/>
                        <a14:foregroundMark x1="72150" y1="40470" x2="57354" y2="70409"/>
                        <a14:foregroundMark x1="57354" y1="70409" x2="41427" y2="24543"/>
                        <a14:foregroundMark x1="41427" y1="24543" x2="72324" y2="27937"/>
                        <a14:foregroundMark x1="72324" y1="27937" x2="59530" y2="71628"/>
                        <a14:foregroundMark x1="59530" y1="71628" x2="46475" y2="27415"/>
                        <a14:foregroundMark x1="46475" y1="27415" x2="58138" y2="48825"/>
                        <a14:foregroundMark x1="58138" y1="48825" x2="50653" y2="47781"/>
                        <a14:foregroundMark x1="50653" y1="47781" x2="55440" y2="58399"/>
                        <a14:foregroundMark x1="55440" y1="58399" x2="63185" y2="33681"/>
                        <a14:foregroundMark x1="63185" y1="33681" x2="74151" y2="40209"/>
                        <a14:foregroundMark x1="90339" y1="40209" x2="88947" y2="60661"/>
                        <a14:foregroundMark x1="88947" y1="60661" x2="52045" y2="74064"/>
                        <a14:foregroundMark x1="52045" y1="74064" x2="23673" y2="34639"/>
                        <a14:foregroundMark x1="23673" y1="34639" x2="46562" y2="14708"/>
                        <a14:foregroundMark x1="46562" y1="14708" x2="85379" y2="42124"/>
                        <a14:foregroundMark x1="85379" y1="42124" x2="89121" y2="74935"/>
                        <a14:foregroundMark x1="89121" y1="74935" x2="61706" y2="88251"/>
                        <a14:foregroundMark x1="61706" y1="88251" x2="27763" y2="76936"/>
                        <a14:foregroundMark x1="27763" y1="76936" x2="15231" y2="42211"/>
                        <a14:foregroundMark x1="15231" y1="42211" x2="39861" y2="13664"/>
                        <a14:foregroundMark x1="39861" y1="13664" x2="47694" y2="10705"/>
                        <a14:foregroundMark x1="18973" y1="22193" x2="30287" y2="11140"/>
                        <a14:foregroundMark x1="30287" y1="11140" x2="59878" y2="8442"/>
                        <a14:foregroundMark x1="59878" y1="8442" x2="80853" y2="25587"/>
                        <a14:foregroundMark x1="80853" y1="25587" x2="94169" y2="49608"/>
                        <a14:foregroundMark x1="94169" y1="49608" x2="90688" y2="74848"/>
                        <a14:foregroundMark x1="90688" y1="74848" x2="73542" y2="85205"/>
                        <a14:foregroundMark x1="73542" y1="85205" x2="50479" y2="87032"/>
                        <a14:foregroundMark x1="50479" y1="87032" x2="21671" y2="71105"/>
                        <a14:foregroundMark x1="21671" y1="71105" x2="10792" y2="32811"/>
                        <a14:foregroundMark x1="10792" y1="32811" x2="13403" y2="14360"/>
                        <a14:foregroundMark x1="13838" y1="14186" x2="13838" y2="14186"/>
                        <a14:foregroundMark x1="15231" y1="29156" x2="15231" y2="29156"/>
                        <a14:foregroundMark x1="10966" y1="34900" x2="9922" y2="36292"/>
                        <a14:foregroundMark x1="9922" y1="36292" x2="9922" y2="36292"/>
                        <a14:foregroundMark x1="10792" y1="52916" x2="10792" y2="52916"/>
                        <a14:foregroundMark x1="9748" y1="63185" x2="9138" y2="66493"/>
                        <a14:foregroundMark x1="9487" y1="68494" x2="10357" y2="70148"/>
                        <a14:foregroundMark x1="12185" y1="73194" x2="13403" y2="74238"/>
                        <a14:foregroundMark x1="16536" y1="78155" x2="22019" y2="84073"/>
                        <a14:foregroundMark x1="22019" y1="84073" x2="22019" y2="84073"/>
                        <a14:foregroundMark x1="22454" y1="84508" x2="26371" y2="86162"/>
                        <a14:foregroundMark x1="38033" y1="91297" x2="39252" y2="91297"/>
                        <a14:foregroundMark x1="41514" y1="92080" x2="51610" y2="94169"/>
                        <a14:foregroundMark x1="54830" y1="95213" x2="58138" y2="94604"/>
                        <a14:foregroundMark x1="61793" y1="92689" x2="67537" y2="91036"/>
                        <a14:foregroundMark x1="96867" y1="48216" x2="95474" y2="41862"/>
                        <a14:foregroundMark x1="94691" y1="38555" x2="86684" y2="29765"/>
                        <a14:foregroundMark x1="86075" y1="28895" x2="85030" y2="26893"/>
                        <a14:foregroundMark x1="84769" y1="25849" x2="84421" y2="22367"/>
                        <a14:foregroundMark x1="81114" y1="16797" x2="79286" y2="14534"/>
                        <a14:foregroundMark x1="77633" y1="12881" x2="63882" y2="4700"/>
                        <a14:foregroundMark x1="51175" y1="5135" x2="83812" y2="21932"/>
                        <a14:foregroundMark x1="64665" y1="3307" x2="59791" y2="2698"/>
                        <a14:foregroundMark x1="55265" y1="2263" x2="50740" y2="2698"/>
                        <a14:foregroundMark x1="49347" y1="2872" x2="46040" y2="3916"/>
                        <a14:foregroundMark x1="1915" y1="55962" x2="1915" y2="55962"/>
                        <a14:foregroundMark x1="2785" y1="50914" x2="1305" y2="48042"/>
                        <a14:foregroundMark x1="261" y1="43690" x2="696" y2="42037"/>
                        <a14:foregroundMark x1="1741" y1="40209" x2="1741" y2="40209"/>
                        <a14:foregroundMark x1="39861" y1="60923" x2="39861" y2="60923"/>
                        <a14:foregroundMark x1="36989" y1="62402" x2="36989" y2="62402"/>
                        <a14:foregroundMark x1="38642" y1="61532" x2="47694" y2="61967"/>
                        <a14:foregroundMark x1="56484" y1="63011" x2="56484" y2="63011"/>
                      </a14:backgroundRemoval>
                    </a14:imgEffect>
                  </a14:imgLayer>
                </a14:imgProps>
              </a:ext>
              <a:ext uri="{28A0092B-C50C-407E-A947-70E740481C1C}">
                <a14:useLocalDpi xmlns:a14="http://schemas.microsoft.com/office/drawing/2010/main" val="0"/>
              </a:ext>
            </a:extLst>
          </a:blip>
          <a:srcRect/>
          <a:stretch>
            <a:fillRect/>
          </a:stretch>
        </p:blipFill>
        <p:spPr bwMode="auto">
          <a:xfrm>
            <a:off x="9003432" y="1000126"/>
            <a:ext cx="2490672" cy="249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6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163C51C-11E6-4D78-8F1E-0838B84D0143}"/>
              </a:ext>
            </a:extLst>
          </p:cNvPr>
          <p:cNvGrpSpPr/>
          <p:nvPr/>
        </p:nvGrpSpPr>
        <p:grpSpPr>
          <a:xfrm>
            <a:off x="6382045" y="1245716"/>
            <a:ext cx="5370931" cy="1410814"/>
            <a:chOff x="5608411" y="3366819"/>
            <a:chExt cx="6183456" cy="1410814"/>
          </a:xfrm>
        </p:grpSpPr>
        <p:sp>
          <p:nvSpPr>
            <p:cNvPr id="25" name="Flowchart: Terminator 24">
              <a:extLst>
                <a:ext uri="{FF2B5EF4-FFF2-40B4-BE49-F238E27FC236}">
                  <a16:creationId xmlns:a16="http://schemas.microsoft.com/office/drawing/2014/main" id="{BC1E91B1-C9EE-4697-92C6-E949E8AA2804}"/>
                </a:ext>
              </a:extLst>
            </p:cNvPr>
            <p:cNvSpPr/>
            <p:nvPr/>
          </p:nvSpPr>
          <p:spPr>
            <a:xfrm>
              <a:off x="5977451" y="3366819"/>
              <a:ext cx="5814416" cy="1410814"/>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bản đồ gì? Nói về nội dung gì?</a:t>
              </a:r>
              <a:endParaRPr lang="en-US" sz="3200"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608411" y="3570152"/>
              <a:ext cx="1465419"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B37B6-90DC-4EB0-BA30-CF7FC19CD666}"/>
              </a:ext>
            </a:extLst>
          </p:cNvPr>
          <p:cNvPicPr>
            <a:picLocks noChangeAspect="1"/>
          </p:cNvPicPr>
          <p:nvPr/>
        </p:nvPicPr>
        <p:blipFill>
          <a:blip r:embed="rId7"/>
          <a:stretch>
            <a:fillRect/>
          </a:stretch>
        </p:blipFill>
        <p:spPr>
          <a:xfrm>
            <a:off x="148500" y="1417555"/>
            <a:ext cx="5661457" cy="5004061"/>
          </a:xfrm>
          <a:prstGeom prst="rect">
            <a:avLst/>
          </a:prstGeom>
        </p:spPr>
      </p:pic>
      <p:sp>
        <p:nvSpPr>
          <p:cNvPr id="11" name="TextBox 10">
            <a:extLst>
              <a:ext uri="{FF2B5EF4-FFF2-40B4-BE49-F238E27FC236}">
                <a16:creationId xmlns:a16="http://schemas.microsoft.com/office/drawing/2014/main" id="{A7EDC0B8-5688-4539-AA22-5AB9DE2FFD46}"/>
              </a:ext>
            </a:extLst>
          </p:cNvPr>
          <p:cNvSpPr txBox="1"/>
          <p:nvPr/>
        </p:nvSpPr>
        <p:spPr>
          <a:xfrm>
            <a:off x="749232" y="6340935"/>
            <a:ext cx="4300939" cy="517065"/>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effectLst/>
                <a:latin typeface="#9Slide03 SVN-PF Din Text Pro C" panose="02000506020000020004" pitchFamily="2" charset="0"/>
                <a:ea typeface="Cambria" panose="02040503050406030204" pitchFamily="18" charset="0"/>
              </a:rPr>
              <a:t>Bản</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đồ</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địa</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hình</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lục</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địa</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Úc</a:t>
            </a:r>
            <a:endParaRPr lang="en-US" sz="2000" dirty="0">
              <a:effectLst/>
              <a:latin typeface="#9Slide03 SVN-PF Din Text Pro C" panose="02000506020000020004" pitchFamily="2" charset="0"/>
              <a:ea typeface="Tahoma" panose="020B0604030504040204" pitchFamily="34" charset="0"/>
            </a:endParaRPr>
          </a:p>
        </p:txBody>
      </p:sp>
      <p:pic>
        <p:nvPicPr>
          <p:cNvPr id="22530" name="Picture 2" descr="5 gợi ý trả lời câu hỏi “Bạn mong muốn gì ở công ty?” - VNReview Tin mới  nhất">
            <a:extLst>
              <a:ext uri="{FF2B5EF4-FFF2-40B4-BE49-F238E27FC236}">
                <a16:creationId xmlns:a16="http://schemas.microsoft.com/office/drawing/2014/main" id="{5064FD6E-78A6-4CDA-8531-4FA56D1EEF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7654903" y="3895362"/>
            <a:ext cx="2999701" cy="2915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8B4DF0-6867-4A4C-A08C-4C39890D567B}"/>
              </a:ext>
            </a:extLst>
          </p:cNvPr>
          <p:cNvSpPr txBox="1"/>
          <p:nvPr/>
        </p:nvSpPr>
        <p:spPr>
          <a:xfrm>
            <a:off x="7018474" y="2779033"/>
            <a:ext cx="5136262" cy="1745863"/>
          </a:xfrm>
          <a:prstGeom prst="rect">
            <a:avLst/>
          </a:prstGeom>
          <a:noFill/>
        </p:spPr>
        <p:txBody>
          <a:bodyPr wrap="square">
            <a:spAutoFit/>
          </a:bodyPr>
          <a:lstStyle/>
          <a:p>
            <a:pPr marL="0" marR="0" indent="0" algn="just">
              <a:lnSpc>
                <a:spcPct val="115000"/>
              </a:lnSpc>
              <a:spcBef>
                <a:spcPts val="0"/>
              </a:spcBef>
              <a:spcAft>
                <a:spcPts val="0"/>
              </a:spcAft>
            </a:pP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đồ</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địa</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lục</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địa</a:t>
            </a:r>
            <a:r>
              <a:rPr lang="en-US" sz="3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effectLst/>
                <a:latin typeface="Times New Roman" panose="02020603050405020304" pitchFamily="18" charset="0"/>
                <a:ea typeface="Cambria" panose="02040503050406030204" pitchFamily="18" charset="0"/>
                <a:cs typeface="Times New Roman" panose="02020603050405020304" pitchFamily="18" charset="0"/>
              </a:rPr>
              <a:t>Úc</a:t>
            </a:r>
            <a:r>
              <a:rPr lang="en-US" sz="3200" dirty="0">
                <a:latin typeface="Times New Roman" panose="02020603050405020304" pitchFamily="18" charset="0"/>
                <a:ea typeface="Tahoma" panose="020B0604030504040204" pitchFamily="34" charset="0"/>
                <a:cs typeface="Times New Roman" panose="02020603050405020304" pitchFamily="18" charset="0"/>
              </a:rPr>
              <a:t>.</a:t>
            </a:r>
          </a:p>
          <a:p>
            <a:pPr marL="0" marR="0" indent="0" algn="just">
              <a:lnSpc>
                <a:spcPct val="115000"/>
              </a:lnSpc>
              <a:spcBef>
                <a:spcPts val="0"/>
              </a:spcBef>
              <a:spcAft>
                <a:spcPts val="0"/>
              </a:spcAft>
            </a:pPr>
            <a:r>
              <a:rPr lang="en-US" sz="3200" dirty="0">
                <a:effectLst/>
                <a:latin typeface="Times New Roman" panose="02020603050405020304" pitchFamily="18" charset="0"/>
                <a:ea typeface="Tahoma" panose="020B0604030504040204" pitchFamily="34" charset="0"/>
                <a:cs typeface="Times New Roman" panose="02020603050405020304" pitchFamily="18" charset="0"/>
              </a:rPr>
              <a:t>Cho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biết</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độ</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cao</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địa</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hình</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lục</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địa</a:t>
            </a:r>
            <a:r>
              <a:rPr lang="en-US" sz="3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effectLst/>
                <a:latin typeface="Times New Roman" panose="02020603050405020304" pitchFamily="18" charset="0"/>
                <a:ea typeface="Tahoma" panose="020B0604030504040204" pitchFamily="34" charset="0"/>
                <a:cs typeface="Times New Roman" panose="02020603050405020304" pitchFamily="18" charset="0"/>
              </a:rPr>
              <a:t>này</a:t>
            </a:r>
            <a:r>
              <a:rPr lang="en-US" sz="2400" b="1"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286C8E2E-AFC5-488B-B087-054C48FA288C}"/>
              </a:ext>
            </a:extLst>
          </p:cNvPr>
          <p:cNvSpPr/>
          <p:nvPr/>
        </p:nvSpPr>
        <p:spPr>
          <a:xfrm>
            <a:off x="6015041" y="322996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36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17" y="304800"/>
            <a:ext cx="5475288" cy="6553200"/>
          </a:xfrm>
          <a:prstGeom prst="rect">
            <a:avLst/>
          </a:prstGeom>
          <a:noFill/>
          <a:ln w="9525">
            <a:solidFill>
              <a:srgbClr val="4124EC"/>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7"/>
          <p:cNvSpPr txBox="1">
            <a:spLocks noChangeArrowheads="1"/>
          </p:cNvSpPr>
          <p:nvPr/>
        </p:nvSpPr>
        <p:spPr bwMode="auto">
          <a:xfrm>
            <a:off x="978704" y="-2034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9Slide03 SVN-PF Din Text Pro C" panose="02000506020000020004" pitchFamily="2" charset="0"/>
              </a:rPr>
              <a:t>LƯỢC ĐỒ KINH TẾ VÙNG TÂY NGUYÊN</a:t>
            </a:r>
          </a:p>
        </p:txBody>
      </p:sp>
      <p:pic>
        <p:nvPicPr>
          <p:cNvPr id="1628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17" y="5184776"/>
            <a:ext cx="1981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17" y="5486400"/>
            <a:ext cx="2819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317" y="5668964"/>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117" y="5755128"/>
            <a:ext cx="1524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5317" y="5334001"/>
            <a:ext cx="12954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517" y="5538788"/>
            <a:ext cx="8382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5317" y="5762626"/>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1517" y="6019800"/>
            <a:ext cx="6858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7"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5317" y="6324600"/>
            <a:ext cx="7620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8"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9117" y="6627814"/>
            <a:ext cx="12192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9"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3117" y="54864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1"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6917" y="5867400"/>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2"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3117" y="6157913"/>
            <a:ext cx="914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4" name="Picture 28"/>
          <p:cNvPicPr>
            <a:picLocks noChangeAspect="1" noChangeArrowheads="1"/>
          </p:cNvPicPr>
          <p:nvPr/>
        </p:nvPicPr>
        <p:blipFill rotWithShape="1">
          <a:blip r:embed="rId16">
            <a:extLst>
              <a:ext uri="{28A0092B-C50C-407E-A947-70E740481C1C}">
                <a14:useLocalDpi xmlns:a14="http://schemas.microsoft.com/office/drawing/2010/main" val="0"/>
              </a:ext>
            </a:extLst>
          </a:blip>
          <a:srcRect t="22704"/>
          <a:stretch/>
        </p:blipFill>
        <p:spPr bwMode="auto">
          <a:xfrm>
            <a:off x="232117" y="5930849"/>
            <a:ext cx="2133600" cy="19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5" name="Picture 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2117" y="6129557"/>
            <a:ext cx="2057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6" name="Picture 3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8121" y="6369051"/>
            <a:ext cx="2286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3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117" y="6565461"/>
            <a:ext cx="19812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3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8317" y="6465888"/>
            <a:ext cx="1447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9" name="Picture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4517" y="6600826"/>
            <a:ext cx="13716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4ADABED-569A-4662-874E-6F403D55D366}"/>
              </a:ext>
            </a:extLst>
          </p:cNvPr>
          <p:cNvSpPr txBox="1"/>
          <p:nvPr/>
        </p:nvSpPr>
        <p:spPr>
          <a:xfrm>
            <a:off x="6023317" y="180052"/>
            <a:ext cx="6904118" cy="769441"/>
          </a:xfrm>
          <a:prstGeom prst="rect">
            <a:avLst/>
          </a:prstGeom>
          <a:noFill/>
        </p:spPr>
        <p:txBody>
          <a:bodyPr wrap="square">
            <a:spAutoFit/>
          </a:bodyPr>
          <a:lstStyle/>
          <a:p>
            <a:r>
              <a:rPr lang="en-US" sz="4400" b="1" dirty="0" err="1">
                <a:solidFill>
                  <a:schemeClr val="accent4">
                    <a:lumMod val="50000"/>
                  </a:schemeClr>
                </a:solidFill>
                <a:latin typeface="#9Slide05 Awesome Display" pitchFamily="2" charset="0"/>
                <a:cs typeface="Arial" panose="020B0604020202020204" pitchFamily="34" charset="0"/>
              </a:rPr>
              <a:t>Khám</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phá</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Tây</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Nguyên</a:t>
            </a:r>
            <a:endParaRPr lang="en-US" sz="3600" dirty="0">
              <a:solidFill>
                <a:schemeClr val="accent4">
                  <a:lumMod val="50000"/>
                </a:schemeClr>
              </a:solidFill>
              <a:latin typeface="#9Slide05 Awesome Display" pitchFamily="2" charset="0"/>
            </a:endParaRPr>
          </a:p>
        </p:txBody>
      </p:sp>
      <p:sp>
        <p:nvSpPr>
          <p:cNvPr id="32" name="TextBox 31">
            <a:extLst>
              <a:ext uri="{FF2B5EF4-FFF2-40B4-BE49-F238E27FC236}">
                <a16:creationId xmlns:a16="http://schemas.microsoft.com/office/drawing/2014/main" id="{0FD7A023-A923-433C-82CF-7E176709A64C}"/>
              </a:ext>
            </a:extLst>
          </p:cNvPr>
          <p:cNvSpPr txBox="1"/>
          <p:nvPr/>
        </p:nvSpPr>
        <p:spPr>
          <a:xfrm>
            <a:off x="5798533" y="5497494"/>
            <a:ext cx="5182655" cy="523220"/>
          </a:xfrm>
          <a:prstGeom prst="rect">
            <a:avLst/>
          </a:prstGeom>
          <a:noFill/>
        </p:spPr>
        <p:txBody>
          <a:bodyPr wrap="square">
            <a:spAutoFit/>
          </a:bodyPr>
          <a:lstStyle/>
          <a:p>
            <a:r>
              <a:rPr lang="vi-VN" sz="2800" dirty="0">
                <a:solidFill>
                  <a:srgbClr val="002060"/>
                </a:solidFill>
                <a:effectLst/>
                <a:latin typeface="+mj-lt"/>
                <a:ea typeface="Times New Roman" panose="02020603050405020304" pitchFamily="18" charset="0"/>
                <a:cs typeface="Times New Roman" panose="02020603050405020304" pitchFamily="18" charset="0"/>
              </a:rPr>
              <a:t>+ 4: Kể tên các cửa khẩu</a:t>
            </a:r>
            <a:endParaRPr lang="en-US" sz="2800" dirty="0">
              <a:solidFill>
                <a:srgbClr val="002060"/>
              </a:solidFill>
              <a:latin typeface="+mj-lt"/>
            </a:endParaRPr>
          </a:p>
        </p:txBody>
      </p:sp>
      <p:sp>
        <p:nvSpPr>
          <p:cNvPr id="33" name="TextBox 32">
            <a:extLst>
              <a:ext uri="{FF2B5EF4-FFF2-40B4-BE49-F238E27FC236}">
                <a16:creationId xmlns:a16="http://schemas.microsoft.com/office/drawing/2014/main" id="{FCD08546-325F-4EDD-A4CF-88178DDE0193}"/>
              </a:ext>
            </a:extLst>
          </p:cNvPr>
          <p:cNvSpPr txBox="1"/>
          <p:nvPr/>
        </p:nvSpPr>
        <p:spPr>
          <a:xfrm>
            <a:off x="5592244" y="922273"/>
            <a:ext cx="6328512" cy="609398"/>
          </a:xfrm>
          <a:prstGeom prst="rect">
            <a:avLst/>
          </a:prstGeom>
          <a:noFill/>
        </p:spPr>
        <p:txBody>
          <a:bodyPr wrap="square">
            <a:spAutoFit/>
          </a:bodyPr>
          <a:lstStyle/>
          <a:p>
            <a:pPr marL="0" marR="0" indent="180340" algn="just">
              <a:lnSpc>
                <a:spcPct val="120000"/>
              </a:lnSpc>
              <a:spcBef>
                <a:spcPts val="0"/>
              </a:spcBef>
              <a:spcAft>
                <a:spcPts val="0"/>
              </a:spcAft>
            </a:pPr>
            <a:r>
              <a:rPr lang="vi-VN" sz="2800" dirty="0">
                <a:solidFill>
                  <a:srgbClr val="002060"/>
                </a:solidFill>
                <a:effectLst/>
                <a:latin typeface="+mj-lt"/>
                <a:ea typeface="Times New Roman" panose="02020603050405020304" pitchFamily="18" charset="0"/>
              </a:rPr>
              <a:t>+ 1: Kể tên các nhà máy thủy điện</a:t>
            </a:r>
            <a:endParaRPr lang="en-US" sz="2800" dirty="0">
              <a:solidFill>
                <a:srgbClr val="002060"/>
              </a:solidFill>
              <a:effectLst/>
              <a:latin typeface="+mj-lt"/>
              <a:ea typeface="Times New Roman" panose="02020603050405020304" pitchFamily="18" charset="0"/>
            </a:endParaRPr>
          </a:p>
        </p:txBody>
      </p:sp>
      <p:sp>
        <p:nvSpPr>
          <p:cNvPr id="34" name="TextBox 33">
            <a:extLst>
              <a:ext uri="{FF2B5EF4-FFF2-40B4-BE49-F238E27FC236}">
                <a16:creationId xmlns:a16="http://schemas.microsoft.com/office/drawing/2014/main" id="{BA134C87-DCE7-40F3-92A0-FDD577A2D36B}"/>
              </a:ext>
            </a:extLst>
          </p:cNvPr>
          <p:cNvSpPr txBox="1"/>
          <p:nvPr/>
        </p:nvSpPr>
        <p:spPr>
          <a:xfrm>
            <a:off x="5599785" y="2385625"/>
            <a:ext cx="6136413" cy="609398"/>
          </a:xfrm>
          <a:prstGeom prst="rect">
            <a:avLst/>
          </a:prstGeom>
          <a:noFill/>
        </p:spPr>
        <p:txBody>
          <a:bodyPr wrap="square">
            <a:spAutoFit/>
          </a:bodyPr>
          <a:lstStyle/>
          <a:p>
            <a:pPr marL="0" marR="0" indent="180340" algn="just">
              <a:lnSpc>
                <a:spcPct val="120000"/>
              </a:lnSpc>
              <a:spcBef>
                <a:spcPts val="0"/>
              </a:spcBef>
              <a:spcAft>
                <a:spcPts val="0"/>
              </a:spcAft>
            </a:pPr>
            <a:r>
              <a:rPr lang="vi-VN" sz="2800" dirty="0">
                <a:solidFill>
                  <a:srgbClr val="002060"/>
                </a:solidFill>
                <a:effectLst/>
                <a:latin typeface="+mj-lt"/>
                <a:ea typeface="Times New Roman" panose="02020603050405020304" pitchFamily="18" charset="0"/>
              </a:rPr>
              <a:t>+ 2: Kể tên các con sông</a:t>
            </a:r>
            <a:endParaRPr lang="en-US" sz="2800" dirty="0">
              <a:solidFill>
                <a:srgbClr val="002060"/>
              </a:solidFill>
              <a:effectLst/>
              <a:latin typeface="+mj-lt"/>
              <a:ea typeface="Times New Roman" panose="02020603050405020304" pitchFamily="18" charset="0"/>
            </a:endParaRPr>
          </a:p>
        </p:txBody>
      </p:sp>
      <p:sp>
        <p:nvSpPr>
          <p:cNvPr id="35" name="TextBox 34">
            <a:extLst>
              <a:ext uri="{FF2B5EF4-FFF2-40B4-BE49-F238E27FC236}">
                <a16:creationId xmlns:a16="http://schemas.microsoft.com/office/drawing/2014/main" id="{4D9D27EB-1F8F-48F0-B800-AC2C55C8C540}"/>
              </a:ext>
            </a:extLst>
          </p:cNvPr>
          <p:cNvSpPr txBox="1"/>
          <p:nvPr/>
        </p:nvSpPr>
        <p:spPr>
          <a:xfrm>
            <a:off x="5566116" y="3816088"/>
            <a:ext cx="6354639" cy="609398"/>
          </a:xfrm>
          <a:prstGeom prst="rect">
            <a:avLst/>
          </a:prstGeom>
          <a:noFill/>
        </p:spPr>
        <p:txBody>
          <a:bodyPr wrap="square">
            <a:spAutoFit/>
          </a:bodyPr>
          <a:lstStyle/>
          <a:p>
            <a:pPr marL="0" marR="0" indent="180340" algn="just">
              <a:lnSpc>
                <a:spcPct val="120000"/>
              </a:lnSpc>
              <a:spcBef>
                <a:spcPts val="0"/>
              </a:spcBef>
              <a:spcAft>
                <a:spcPts val="0"/>
              </a:spcAft>
            </a:pPr>
            <a:r>
              <a:rPr lang="vi-VN" sz="2800" dirty="0">
                <a:solidFill>
                  <a:srgbClr val="002060"/>
                </a:solidFill>
                <a:effectLst/>
                <a:latin typeface="+mj-lt"/>
                <a:ea typeface="Times New Roman" panose="02020603050405020304" pitchFamily="18" charset="0"/>
              </a:rPr>
              <a:t>+ 3: Kể tên các vườn quốc gia</a:t>
            </a:r>
            <a:endParaRPr lang="en-US" sz="2800" dirty="0">
              <a:solidFill>
                <a:srgbClr val="002060"/>
              </a:solidFill>
              <a:effectLst/>
              <a:latin typeface="+mj-lt"/>
              <a:ea typeface="Times New Roman" panose="02020603050405020304" pitchFamily="18" charset="0"/>
            </a:endParaRPr>
          </a:p>
        </p:txBody>
      </p:sp>
      <p:sp>
        <p:nvSpPr>
          <p:cNvPr id="36" name="Rectangle: Rounded Corners 35">
            <a:extLst>
              <a:ext uri="{FF2B5EF4-FFF2-40B4-BE49-F238E27FC236}">
                <a16:creationId xmlns:a16="http://schemas.microsoft.com/office/drawing/2014/main" id="{FB119DBA-1771-4857-9FF3-4DD5D1FDCA24}"/>
              </a:ext>
            </a:extLst>
          </p:cNvPr>
          <p:cNvSpPr/>
          <p:nvPr/>
        </p:nvSpPr>
        <p:spPr>
          <a:xfrm>
            <a:off x="7299003" y="1645959"/>
            <a:ext cx="4122790"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Y-a-</a:t>
            </a:r>
            <a:r>
              <a:rPr lang="en-US" sz="2800" dirty="0" err="1">
                <a:solidFill>
                  <a:schemeClr val="tx1"/>
                </a:solidFill>
                <a:latin typeface="+mj-lt"/>
              </a:rPr>
              <a:t>ly</a:t>
            </a:r>
            <a:r>
              <a:rPr lang="en-US" sz="2800" dirty="0">
                <a:solidFill>
                  <a:schemeClr val="tx1"/>
                </a:solidFill>
                <a:latin typeface="+mj-lt"/>
              </a:rPr>
              <a:t>; </a:t>
            </a:r>
            <a:r>
              <a:rPr lang="en-US" sz="2800" dirty="0" err="1">
                <a:solidFill>
                  <a:schemeClr val="tx1"/>
                </a:solidFill>
                <a:latin typeface="+mj-lt"/>
              </a:rPr>
              <a:t>Đrây-Hlinh</a:t>
            </a:r>
            <a:endParaRPr lang="en-US" sz="2800" dirty="0">
              <a:solidFill>
                <a:schemeClr val="tx1"/>
              </a:solidFill>
              <a:latin typeface="+mj-lt"/>
            </a:endParaRPr>
          </a:p>
        </p:txBody>
      </p:sp>
      <p:sp>
        <p:nvSpPr>
          <p:cNvPr id="37" name="Rectangle: Rounded Corners 36">
            <a:extLst>
              <a:ext uri="{FF2B5EF4-FFF2-40B4-BE49-F238E27FC236}">
                <a16:creationId xmlns:a16="http://schemas.microsoft.com/office/drawing/2014/main" id="{C44D1664-E1B4-4C74-81F0-B837A8054DF7}"/>
              </a:ext>
            </a:extLst>
          </p:cNvPr>
          <p:cNvSpPr/>
          <p:nvPr/>
        </p:nvSpPr>
        <p:spPr>
          <a:xfrm>
            <a:off x="7382285" y="3141264"/>
            <a:ext cx="4103877"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S. </a:t>
            </a:r>
            <a:r>
              <a:rPr lang="en-US" sz="2800" dirty="0" err="1">
                <a:solidFill>
                  <a:schemeClr val="tx1"/>
                </a:solidFill>
                <a:latin typeface="+mj-lt"/>
              </a:rPr>
              <a:t>Xê-xan</a:t>
            </a:r>
            <a:r>
              <a:rPr lang="en-US" sz="2800" dirty="0">
                <a:solidFill>
                  <a:schemeClr val="tx1"/>
                </a:solidFill>
                <a:latin typeface="+mj-lt"/>
              </a:rPr>
              <a:t>; </a:t>
            </a:r>
            <a:r>
              <a:rPr lang="en-US" sz="2800" dirty="0" err="1">
                <a:solidFill>
                  <a:schemeClr val="tx1"/>
                </a:solidFill>
                <a:latin typeface="+mj-lt"/>
              </a:rPr>
              <a:t>S.Xê-rê-pôk</a:t>
            </a:r>
            <a:r>
              <a:rPr lang="en-US" sz="2800" dirty="0">
                <a:solidFill>
                  <a:schemeClr val="tx1"/>
                </a:solidFill>
                <a:latin typeface="+mj-lt"/>
              </a:rPr>
              <a:t> </a:t>
            </a:r>
          </a:p>
        </p:txBody>
      </p:sp>
      <p:sp>
        <p:nvSpPr>
          <p:cNvPr id="38" name="Rectangle: Rounded Corners 37">
            <a:extLst>
              <a:ext uri="{FF2B5EF4-FFF2-40B4-BE49-F238E27FC236}">
                <a16:creationId xmlns:a16="http://schemas.microsoft.com/office/drawing/2014/main" id="{08DD3CE6-7E3B-447E-BEE4-6E572E6FED6E}"/>
              </a:ext>
            </a:extLst>
          </p:cNvPr>
          <p:cNvSpPr/>
          <p:nvPr/>
        </p:nvSpPr>
        <p:spPr>
          <a:xfrm>
            <a:off x="7013917" y="4512754"/>
            <a:ext cx="4507994" cy="97260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Yok-</a:t>
            </a:r>
            <a:r>
              <a:rPr lang="en-US" sz="2800" dirty="0" err="1">
                <a:solidFill>
                  <a:schemeClr val="tx1"/>
                </a:solidFill>
                <a:latin typeface="+mj-lt"/>
              </a:rPr>
              <a:t>đôn</a:t>
            </a:r>
            <a:r>
              <a:rPr lang="en-US" sz="2800" dirty="0">
                <a:solidFill>
                  <a:schemeClr val="tx1"/>
                </a:solidFill>
                <a:latin typeface="+mj-lt"/>
              </a:rPr>
              <a:t>; Kon-Ka-</a:t>
            </a:r>
            <a:r>
              <a:rPr lang="en-US" sz="2800" dirty="0" err="1">
                <a:solidFill>
                  <a:schemeClr val="tx1"/>
                </a:solidFill>
                <a:latin typeface="+mj-lt"/>
              </a:rPr>
              <a:t>Kinh</a:t>
            </a:r>
            <a:r>
              <a:rPr lang="en-US" sz="2800" dirty="0">
                <a:solidFill>
                  <a:schemeClr val="tx1"/>
                </a:solidFill>
                <a:latin typeface="+mj-lt"/>
              </a:rPr>
              <a:t>; </a:t>
            </a:r>
          </a:p>
          <a:p>
            <a:pPr algn="ctr"/>
            <a:r>
              <a:rPr lang="en-US" sz="2800" dirty="0" err="1">
                <a:solidFill>
                  <a:schemeClr val="tx1"/>
                </a:solidFill>
                <a:latin typeface="+mj-lt"/>
              </a:rPr>
              <a:t>Chư</a:t>
            </a:r>
            <a:r>
              <a:rPr lang="en-US" sz="2800" dirty="0">
                <a:solidFill>
                  <a:schemeClr val="tx1"/>
                </a:solidFill>
                <a:latin typeface="+mj-lt"/>
              </a:rPr>
              <a:t>-Mom-Ray, </a:t>
            </a:r>
            <a:r>
              <a:rPr lang="en-US" sz="2800" dirty="0" err="1">
                <a:solidFill>
                  <a:schemeClr val="tx1"/>
                </a:solidFill>
                <a:latin typeface="+mj-lt"/>
              </a:rPr>
              <a:t>Chư</a:t>
            </a:r>
            <a:r>
              <a:rPr lang="en-US" sz="2800" dirty="0">
                <a:solidFill>
                  <a:schemeClr val="tx1"/>
                </a:solidFill>
                <a:latin typeface="+mj-lt"/>
              </a:rPr>
              <a:t>-Yang-Sin</a:t>
            </a:r>
          </a:p>
        </p:txBody>
      </p:sp>
      <p:sp>
        <p:nvSpPr>
          <p:cNvPr id="39" name="Rectangle: Rounded Corners 38">
            <a:extLst>
              <a:ext uri="{FF2B5EF4-FFF2-40B4-BE49-F238E27FC236}">
                <a16:creationId xmlns:a16="http://schemas.microsoft.com/office/drawing/2014/main" id="{D9BD6716-A4A7-4AF0-BB78-F5430B7811C2}"/>
              </a:ext>
            </a:extLst>
          </p:cNvPr>
          <p:cNvSpPr/>
          <p:nvPr/>
        </p:nvSpPr>
        <p:spPr>
          <a:xfrm>
            <a:off x="7403965" y="6111476"/>
            <a:ext cx="4103877"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mj-lt"/>
              </a:rPr>
              <a:t>Bờ</a:t>
            </a:r>
            <a:r>
              <a:rPr lang="en-US" sz="2800" dirty="0">
                <a:solidFill>
                  <a:schemeClr val="tx1"/>
                </a:solidFill>
                <a:latin typeface="+mj-lt"/>
              </a:rPr>
              <a:t> Y; </a:t>
            </a:r>
            <a:r>
              <a:rPr lang="en-US" sz="2800" dirty="0" err="1">
                <a:solidFill>
                  <a:schemeClr val="tx1"/>
                </a:solidFill>
                <a:latin typeface="+mj-lt"/>
              </a:rPr>
              <a:t>Lệ</a:t>
            </a:r>
            <a:r>
              <a:rPr lang="en-US" sz="2800" dirty="0">
                <a:solidFill>
                  <a:schemeClr val="tx1"/>
                </a:solidFill>
                <a:latin typeface="+mj-lt"/>
              </a:rPr>
              <a:t> Thanh</a:t>
            </a:r>
          </a:p>
        </p:txBody>
      </p:sp>
    </p:spTree>
    <p:extLst>
      <p:ext uri="{BB962C8B-B14F-4D97-AF65-F5344CB8AC3E}">
        <p14:creationId xmlns:p14="http://schemas.microsoft.com/office/powerpoint/2010/main" val="15992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162829"/>
                                        </p:tgtEl>
                                        <p:attrNameLst>
                                          <p:attrName>style.visibility</p:attrName>
                                        </p:attrNameLst>
                                      </p:cBhvr>
                                      <p:to>
                                        <p:strVal val="visible"/>
                                      </p:to>
                                    </p:set>
                                    <p:anim calcmode="lin" valueType="num">
                                      <p:cBhvr>
                                        <p:cTn id="7" dur="1000" fill="hold"/>
                                        <p:tgtEl>
                                          <p:spTgt spid="162829"/>
                                        </p:tgtEl>
                                        <p:attrNameLst>
                                          <p:attrName>ppt_x</p:attrName>
                                        </p:attrNameLst>
                                      </p:cBhvr>
                                      <p:tavLst>
                                        <p:tav tm="0">
                                          <p:val>
                                            <p:strVal val="#ppt_x-.2"/>
                                          </p:val>
                                        </p:tav>
                                        <p:tav tm="100000">
                                          <p:val>
                                            <p:strVal val="#ppt_x"/>
                                          </p:val>
                                        </p:tav>
                                      </p:tavLst>
                                    </p:anim>
                                    <p:anim calcmode="lin" valueType="num">
                                      <p:cBhvr>
                                        <p:cTn id="8" dur="1000" fill="hold"/>
                                        <p:tgtEl>
                                          <p:spTgt spid="1628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2829"/>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62830"/>
                                        </p:tgtEl>
                                        <p:attrNameLst>
                                          <p:attrName>style.visibility</p:attrName>
                                        </p:attrNameLst>
                                      </p:cBhvr>
                                      <p:to>
                                        <p:strVal val="visible"/>
                                      </p:to>
                                    </p:set>
                                    <p:anim calcmode="lin" valueType="num">
                                      <p:cBhvr>
                                        <p:cTn id="13" dur="1000" fill="hold"/>
                                        <p:tgtEl>
                                          <p:spTgt spid="162830"/>
                                        </p:tgtEl>
                                        <p:attrNameLst>
                                          <p:attrName>ppt_x</p:attrName>
                                        </p:attrNameLst>
                                      </p:cBhvr>
                                      <p:tavLst>
                                        <p:tav tm="0">
                                          <p:val>
                                            <p:strVal val="#ppt_x-.2"/>
                                          </p:val>
                                        </p:tav>
                                        <p:tav tm="100000">
                                          <p:val>
                                            <p:strVal val="#ppt_x"/>
                                          </p:val>
                                        </p:tav>
                                      </p:tavLst>
                                    </p:anim>
                                    <p:anim calcmode="lin" valueType="num">
                                      <p:cBhvr>
                                        <p:cTn id="14" dur="1000" fill="hold"/>
                                        <p:tgtEl>
                                          <p:spTgt spid="16283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2830"/>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62831"/>
                                        </p:tgtEl>
                                        <p:attrNameLst>
                                          <p:attrName>style.visibility</p:attrName>
                                        </p:attrNameLst>
                                      </p:cBhvr>
                                      <p:to>
                                        <p:strVal val="visible"/>
                                      </p:to>
                                    </p:set>
                                    <p:anim calcmode="lin" valueType="num">
                                      <p:cBhvr>
                                        <p:cTn id="19" dur="1000" fill="hold"/>
                                        <p:tgtEl>
                                          <p:spTgt spid="162831"/>
                                        </p:tgtEl>
                                        <p:attrNameLst>
                                          <p:attrName>ppt_x</p:attrName>
                                        </p:attrNameLst>
                                      </p:cBhvr>
                                      <p:tavLst>
                                        <p:tav tm="0">
                                          <p:val>
                                            <p:strVal val="#ppt_x-.2"/>
                                          </p:val>
                                        </p:tav>
                                        <p:tav tm="100000">
                                          <p:val>
                                            <p:strVal val="#ppt_x"/>
                                          </p:val>
                                        </p:tav>
                                      </p:tavLst>
                                    </p:anim>
                                    <p:anim calcmode="lin" valueType="num">
                                      <p:cBhvr>
                                        <p:cTn id="20" dur="1000" fill="hold"/>
                                        <p:tgtEl>
                                          <p:spTgt spid="1628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283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62832"/>
                                        </p:tgtEl>
                                        <p:attrNameLst>
                                          <p:attrName>style.visibility</p:attrName>
                                        </p:attrNameLst>
                                      </p:cBhvr>
                                      <p:to>
                                        <p:strVal val="visible"/>
                                      </p:to>
                                    </p:set>
                                    <p:anim calcmode="lin" valueType="num">
                                      <p:cBhvr>
                                        <p:cTn id="25" dur="1000" fill="hold"/>
                                        <p:tgtEl>
                                          <p:spTgt spid="162832"/>
                                        </p:tgtEl>
                                        <p:attrNameLst>
                                          <p:attrName>ppt_x</p:attrName>
                                        </p:attrNameLst>
                                      </p:cBhvr>
                                      <p:tavLst>
                                        <p:tav tm="0">
                                          <p:val>
                                            <p:strVal val="#ppt_x-.2"/>
                                          </p:val>
                                        </p:tav>
                                        <p:tav tm="100000">
                                          <p:val>
                                            <p:strVal val="#ppt_x"/>
                                          </p:val>
                                        </p:tav>
                                      </p:tavLst>
                                    </p:anim>
                                    <p:anim calcmode="lin" valueType="num">
                                      <p:cBhvr>
                                        <p:cTn id="26" dur="1000" fill="hold"/>
                                        <p:tgtEl>
                                          <p:spTgt spid="16283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62832"/>
                                        </p:tgtEl>
                                      </p:cBhvr>
                                    </p:animEffect>
                                  </p:childTnLst>
                                </p:cTn>
                              </p:par>
                            </p:childTnLst>
                          </p:cTn>
                        </p:par>
                        <p:par>
                          <p:cTn id="28" fill="hold" nodeType="afterGroup">
                            <p:stCondLst>
                              <p:cond delay="4000"/>
                            </p:stCondLst>
                            <p:childTnLst>
                              <p:par>
                                <p:cTn id="29" presetID="29" presetClass="entr" presetSubtype="0" fill="hold" nodeType="afterEffect">
                                  <p:stCondLst>
                                    <p:cond delay="0"/>
                                  </p:stCondLst>
                                  <p:childTnLst>
                                    <p:set>
                                      <p:cBhvr>
                                        <p:cTn id="30" dur="1" fill="hold">
                                          <p:stCondLst>
                                            <p:cond delay="0"/>
                                          </p:stCondLst>
                                        </p:cTn>
                                        <p:tgtEl>
                                          <p:spTgt spid="162833"/>
                                        </p:tgtEl>
                                        <p:attrNameLst>
                                          <p:attrName>style.visibility</p:attrName>
                                        </p:attrNameLst>
                                      </p:cBhvr>
                                      <p:to>
                                        <p:strVal val="visible"/>
                                      </p:to>
                                    </p:set>
                                    <p:anim calcmode="lin" valueType="num">
                                      <p:cBhvr>
                                        <p:cTn id="31" dur="1000" fill="hold"/>
                                        <p:tgtEl>
                                          <p:spTgt spid="162833"/>
                                        </p:tgtEl>
                                        <p:attrNameLst>
                                          <p:attrName>ppt_x</p:attrName>
                                        </p:attrNameLst>
                                      </p:cBhvr>
                                      <p:tavLst>
                                        <p:tav tm="0">
                                          <p:val>
                                            <p:strVal val="#ppt_x-.2"/>
                                          </p:val>
                                        </p:tav>
                                        <p:tav tm="100000">
                                          <p:val>
                                            <p:strVal val="#ppt_x"/>
                                          </p:val>
                                        </p:tav>
                                      </p:tavLst>
                                    </p:anim>
                                    <p:anim calcmode="lin" valueType="num">
                                      <p:cBhvr>
                                        <p:cTn id="32" dur="1000" fill="hold"/>
                                        <p:tgtEl>
                                          <p:spTgt spid="16283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62833"/>
                                        </p:tgtEl>
                                      </p:cBhvr>
                                    </p:animEffect>
                                  </p:childTnLst>
                                </p:cTn>
                              </p:par>
                            </p:childTnLst>
                          </p:cTn>
                        </p:par>
                        <p:par>
                          <p:cTn id="34" fill="hold" nodeType="afterGroup">
                            <p:stCondLst>
                              <p:cond delay="5000"/>
                            </p:stCondLst>
                            <p:childTnLst>
                              <p:par>
                                <p:cTn id="35" presetID="29" presetClass="entr" presetSubtype="0" fill="hold" nodeType="afterEffect">
                                  <p:stCondLst>
                                    <p:cond delay="0"/>
                                  </p:stCondLst>
                                  <p:childTnLst>
                                    <p:set>
                                      <p:cBhvr>
                                        <p:cTn id="36" dur="1" fill="hold">
                                          <p:stCondLst>
                                            <p:cond delay="0"/>
                                          </p:stCondLst>
                                        </p:cTn>
                                        <p:tgtEl>
                                          <p:spTgt spid="162834"/>
                                        </p:tgtEl>
                                        <p:attrNameLst>
                                          <p:attrName>style.visibility</p:attrName>
                                        </p:attrNameLst>
                                      </p:cBhvr>
                                      <p:to>
                                        <p:strVal val="visible"/>
                                      </p:to>
                                    </p:set>
                                    <p:anim calcmode="lin" valueType="num">
                                      <p:cBhvr>
                                        <p:cTn id="37" dur="1000" fill="hold"/>
                                        <p:tgtEl>
                                          <p:spTgt spid="162834"/>
                                        </p:tgtEl>
                                        <p:attrNameLst>
                                          <p:attrName>ppt_x</p:attrName>
                                        </p:attrNameLst>
                                      </p:cBhvr>
                                      <p:tavLst>
                                        <p:tav tm="0">
                                          <p:val>
                                            <p:strVal val="#ppt_x-.2"/>
                                          </p:val>
                                        </p:tav>
                                        <p:tav tm="100000">
                                          <p:val>
                                            <p:strVal val="#ppt_x"/>
                                          </p:val>
                                        </p:tav>
                                      </p:tavLst>
                                    </p:anim>
                                    <p:anim calcmode="lin" valueType="num">
                                      <p:cBhvr>
                                        <p:cTn id="38" dur="1000" fill="hold"/>
                                        <p:tgtEl>
                                          <p:spTgt spid="16283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62834"/>
                                        </p:tgtEl>
                                      </p:cBhvr>
                                    </p:animEffect>
                                  </p:childTnLst>
                                </p:cTn>
                              </p:par>
                            </p:childTnLst>
                          </p:cTn>
                        </p:par>
                        <p:par>
                          <p:cTn id="40" fill="hold" nodeType="afterGroup">
                            <p:stCondLst>
                              <p:cond delay="6000"/>
                            </p:stCondLst>
                            <p:childTnLst>
                              <p:par>
                                <p:cTn id="41" presetID="29" presetClass="entr" presetSubtype="0" fill="hold" nodeType="afterEffect">
                                  <p:stCondLst>
                                    <p:cond delay="0"/>
                                  </p:stCondLst>
                                  <p:childTnLst>
                                    <p:set>
                                      <p:cBhvr>
                                        <p:cTn id="42" dur="1" fill="hold">
                                          <p:stCondLst>
                                            <p:cond delay="0"/>
                                          </p:stCondLst>
                                        </p:cTn>
                                        <p:tgtEl>
                                          <p:spTgt spid="162835"/>
                                        </p:tgtEl>
                                        <p:attrNameLst>
                                          <p:attrName>style.visibility</p:attrName>
                                        </p:attrNameLst>
                                      </p:cBhvr>
                                      <p:to>
                                        <p:strVal val="visible"/>
                                      </p:to>
                                    </p:set>
                                    <p:anim calcmode="lin" valueType="num">
                                      <p:cBhvr>
                                        <p:cTn id="43" dur="1000" fill="hold"/>
                                        <p:tgtEl>
                                          <p:spTgt spid="162835"/>
                                        </p:tgtEl>
                                        <p:attrNameLst>
                                          <p:attrName>ppt_x</p:attrName>
                                        </p:attrNameLst>
                                      </p:cBhvr>
                                      <p:tavLst>
                                        <p:tav tm="0">
                                          <p:val>
                                            <p:strVal val="#ppt_x-.2"/>
                                          </p:val>
                                        </p:tav>
                                        <p:tav tm="100000">
                                          <p:val>
                                            <p:strVal val="#ppt_x"/>
                                          </p:val>
                                        </p:tav>
                                      </p:tavLst>
                                    </p:anim>
                                    <p:anim calcmode="lin" valueType="num">
                                      <p:cBhvr>
                                        <p:cTn id="44" dur="1000" fill="hold"/>
                                        <p:tgtEl>
                                          <p:spTgt spid="16283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62835"/>
                                        </p:tgtEl>
                                      </p:cBhvr>
                                    </p:animEffect>
                                  </p:childTnLst>
                                </p:cTn>
                              </p:par>
                            </p:childTnLst>
                          </p:cTn>
                        </p:par>
                        <p:par>
                          <p:cTn id="46" fill="hold" nodeType="afterGroup">
                            <p:stCondLst>
                              <p:cond delay="7000"/>
                            </p:stCondLst>
                            <p:childTnLst>
                              <p:par>
                                <p:cTn id="47" presetID="29" presetClass="entr" presetSubtype="0" fill="hold" nodeType="afterEffect">
                                  <p:stCondLst>
                                    <p:cond delay="0"/>
                                  </p:stCondLst>
                                  <p:childTnLst>
                                    <p:set>
                                      <p:cBhvr>
                                        <p:cTn id="48" dur="1" fill="hold">
                                          <p:stCondLst>
                                            <p:cond delay="0"/>
                                          </p:stCondLst>
                                        </p:cTn>
                                        <p:tgtEl>
                                          <p:spTgt spid="162836"/>
                                        </p:tgtEl>
                                        <p:attrNameLst>
                                          <p:attrName>style.visibility</p:attrName>
                                        </p:attrNameLst>
                                      </p:cBhvr>
                                      <p:to>
                                        <p:strVal val="visible"/>
                                      </p:to>
                                    </p:set>
                                    <p:anim calcmode="lin" valueType="num">
                                      <p:cBhvr>
                                        <p:cTn id="49" dur="1000" fill="hold"/>
                                        <p:tgtEl>
                                          <p:spTgt spid="162836"/>
                                        </p:tgtEl>
                                        <p:attrNameLst>
                                          <p:attrName>ppt_x</p:attrName>
                                        </p:attrNameLst>
                                      </p:cBhvr>
                                      <p:tavLst>
                                        <p:tav tm="0">
                                          <p:val>
                                            <p:strVal val="#ppt_x-.2"/>
                                          </p:val>
                                        </p:tav>
                                        <p:tav tm="100000">
                                          <p:val>
                                            <p:strVal val="#ppt_x"/>
                                          </p:val>
                                        </p:tav>
                                      </p:tavLst>
                                    </p:anim>
                                    <p:anim calcmode="lin" valueType="num">
                                      <p:cBhvr>
                                        <p:cTn id="50" dur="1000" fill="hold"/>
                                        <p:tgtEl>
                                          <p:spTgt spid="162836"/>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62836"/>
                                        </p:tgtEl>
                                      </p:cBhvr>
                                    </p:animEffect>
                                  </p:childTnLst>
                                </p:cTn>
                              </p:par>
                            </p:childTnLst>
                          </p:cTn>
                        </p:par>
                        <p:par>
                          <p:cTn id="52" fill="hold" nodeType="afterGroup">
                            <p:stCondLst>
                              <p:cond delay="8000"/>
                            </p:stCondLst>
                            <p:childTnLst>
                              <p:par>
                                <p:cTn id="53" presetID="29" presetClass="entr" presetSubtype="0" fill="hold" nodeType="afterEffect">
                                  <p:stCondLst>
                                    <p:cond delay="0"/>
                                  </p:stCondLst>
                                  <p:childTnLst>
                                    <p:set>
                                      <p:cBhvr>
                                        <p:cTn id="54" dur="1" fill="hold">
                                          <p:stCondLst>
                                            <p:cond delay="0"/>
                                          </p:stCondLst>
                                        </p:cTn>
                                        <p:tgtEl>
                                          <p:spTgt spid="162837"/>
                                        </p:tgtEl>
                                        <p:attrNameLst>
                                          <p:attrName>style.visibility</p:attrName>
                                        </p:attrNameLst>
                                      </p:cBhvr>
                                      <p:to>
                                        <p:strVal val="visible"/>
                                      </p:to>
                                    </p:set>
                                    <p:anim calcmode="lin" valueType="num">
                                      <p:cBhvr>
                                        <p:cTn id="55" dur="1000" fill="hold"/>
                                        <p:tgtEl>
                                          <p:spTgt spid="162837"/>
                                        </p:tgtEl>
                                        <p:attrNameLst>
                                          <p:attrName>ppt_x</p:attrName>
                                        </p:attrNameLst>
                                      </p:cBhvr>
                                      <p:tavLst>
                                        <p:tav tm="0">
                                          <p:val>
                                            <p:strVal val="#ppt_x-.2"/>
                                          </p:val>
                                        </p:tav>
                                        <p:tav tm="100000">
                                          <p:val>
                                            <p:strVal val="#ppt_x"/>
                                          </p:val>
                                        </p:tav>
                                      </p:tavLst>
                                    </p:anim>
                                    <p:anim calcmode="lin" valueType="num">
                                      <p:cBhvr>
                                        <p:cTn id="56" dur="1000" fill="hold"/>
                                        <p:tgtEl>
                                          <p:spTgt spid="16283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62837"/>
                                        </p:tgtEl>
                                      </p:cBhvr>
                                    </p:animEffect>
                                  </p:childTnLst>
                                </p:cTn>
                              </p:par>
                            </p:childTnLst>
                          </p:cTn>
                        </p:par>
                        <p:par>
                          <p:cTn id="58" fill="hold" nodeType="afterGroup">
                            <p:stCondLst>
                              <p:cond delay="9000"/>
                            </p:stCondLst>
                            <p:childTnLst>
                              <p:par>
                                <p:cTn id="59" presetID="29" presetClass="entr" presetSubtype="0" fill="hold" nodeType="afterEffect">
                                  <p:stCondLst>
                                    <p:cond delay="0"/>
                                  </p:stCondLst>
                                  <p:childTnLst>
                                    <p:set>
                                      <p:cBhvr>
                                        <p:cTn id="60" dur="1" fill="hold">
                                          <p:stCondLst>
                                            <p:cond delay="0"/>
                                          </p:stCondLst>
                                        </p:cTn>
                                        <p:tgtEl>
                                          <p:spTgt spid="162838"/>
                                        </p:tgtEl>
                                        <p:attrNameLst>
                                          <p:attrName>style.visibility</p:attrName>
                                        </p:attrNameLst>
                                      </p:cBhvr>
                                      <p:to>
                                        <p:strVal val="visible"/>
                                      </p:to>
                                    </p:set>
                                    <p:anim calcmode="lin" valueType="num">
                                      <p:cBhvr>
                                        <p:cTn id="61" dur="1000" fill="hold"/>
                                        <p:tgtEl>
                                          <p:spTgt spid="162838"/>
                                        </p:tgtEl>
                                        <p:attrNameLst>
                                          <p:attrName>ppt_x</p:attrName>
                                        </p:attrNameLst>
                                      </p:cBhvr>
                                      <p:tavLst>
                                        <p:tav tm="0">
                                          <p:val>
                                            <p:strVal val="#ppt_x-.2"/>
                                          </p:val>
                                        </p:tav>
                                        <p:tav tm="100000">
                                          <p:val>
                                            <p:strVal val="#ppt_x"/>
                                          </p:val>
                                        </p:tav>
                                      </p:tavLst>
                                    </p:anim>
                                    <p:anim calcmode="lin" valueType="num">
                                      <p:cBhvr>
                                        <p:cTn id="62" dur="1000" fill="hold"/>
                                        <p:tgtEl>
                                          <p:spTgt spid="162838"/>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62838"/>
                                        </p:tgtEl>
                                      </p:cBhvr>
                                    </p:animEffect>
                                  </p:childTnLst>
                                </p:cTn>
                              </p:par>
                            </p:childTnLst>
                          </p:cTn>
                        </p:par>
                        <p:par>
                          <p:cTn id="64" fill="hold" nodeType="afterGroup">
                            <p:stCondLst>
                              <p:cond delay="10000"/>
                            </p:stCondLst>
                            <p:childTnLst>
                              <p:par>
                                <p:cTn id="65" presetID="29" presetClass="entr" presetSubtype="0" fill="hold" nodeType="afterEffect">
                                  <p:stCondLst>
                                    <p:cond delay="0"/>
                                  </p:stCondLst>
                                  <p:childTnLst>
                                    <p:set>
                                      <p:cBhvr>
                                        <p:cTn id="66" dur="1" fill="hold">
                                          <p:stCondLst>
                                            <p:cond delay="0"/>
                                          </p:stCondLst>
                                        </p:cTn>
                                        <p:tgtEl>
                                          <p:spTgt spid="162839"/>
                                        </p:tgtEl>
                                        <p:attrNameLst>
                                          <p:attrName>style.visibility</p:attrName>
                                        </p:attrNameLst>
                                      </p:cBhvr>
                                      <p:to>
                                        <p:strVal val="visible"/>
                                      </p:to>
                                    </p:set>
                                    <p:anim calcmode="lin" valueType="num">
                                      <p:cBhvr>
                                        <p:cTn id="67" dur="1000" fill="hold"/>
                                        <p:tgtEl>
                                          <p:spTgt spid="162839"/>
                                        </p:tgtEl>
                                        <p:attrNameLst>
                                          <p:attrName>ppt_x</p:attrName>
                                        </p:attrNameLst>
                                      </p:cBhvr>
                                      <p:tavLst>
                                        <p:tav tm="0">
                                          <p:val>
                                            <p:strVal val="#ppt_x-.2"/>
                                          </p:val>
                                        </p:tav>
                                        <p:tav tm="100000">
                                          <p:val>
                                            <p:strVal val="#ppt_x"/>
                                          </p:val>
                                        </p:tav>
                                      </p:tavLst>
                                    </p:anim>
                                    <p:anim calcmode="lin" valueType="num">
                                      <p:cBhvr>
                                        <p:cTn id="68" dur="1000" fill="hold"/>
                                        <p:tgtEl>
                                          <p:spTgt spid="162839"/>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62839"/>
                                        </p:tgtEl>
                                      </p:cBhvr>
                                    </p:animEffect>
                                  </p:childTnLst>
                                </p:cTn>
                              </p:par>
                            </p:childTnLst>
                          </p:cTn>
                        </p:par>
                        <p:par>
                          <p:cTn id="70" fill="hold" nodeType="afterGroup">
                            <p:stCondLst>
                              <p:cond delay="11000"/>
                            </p:stCondLst>
                            <p:childTnLst>
                              <p:par>
                                <p:cTn id="71" presetID="29" presetClass="entr" presetSubtype="0" fill="hold" nodeType="afterEffect">
                                  <p:stCondLst>
                                    <p:cond delay="0"/>
                                  </p:stCondLst>
                                  <p:childTnLst>
                                    <p:set>
                                      <p:cBhvr>
                                        <p:cTn id="72" dur="1" fill="hold">
                                          <p:stCondLst>
                                            <p:cond delay="0"/>
                                          </p:stCondLst>
                                        </p:cTn>
                                        <p:tgtEl>
                                          <p:spTgt spid="162841"/>
                                        </p:tgtEl>
                                        <p:attrNameLst>
                                          <p:attrName>style.visibility</p:attrName>
                                        </p:attrNameLst>
                                      </p:cBhvr>
                                      <p:to>
                                        <p:strVal val="visible"/>
                                      </p:to>
                                    </p:set>
                                    <p:anim calcmode="lin" valueType="num">
                                      <p:cBhvr>
                                        <p:cTn id="73" dur="1000" fill="hold"/>
                                        <p:tgtEl>
                                          <p:spTgt spid="162841"/>
                                        </p:tgtEl>
                                        <p:attrNameLst>
                                          <p:attrName>ppt_x</p:attrName>
                                        </p:attrNameLst>
                                      </p:cBhvr>
                                      <p:tavLst>
                                        <p:tav tm="0">
                                          <p:val>
                                            <p:strVal val="#ppt_x-.2"/>
                                          </p:val>
                                        </p:tav>
                                        <p:tav tm="100000">
                                          <p:val>
                                            <p:strVal val="#ppt_x"/>
                                          </p:val>
                                        </p:tav>
                                      </p:tavLst>
                                    </p:anim>
                                    <p:anim calcmode="lin" valueType="num">
                                      <p:cBhvr>
                                        <p:cTn id="74" dur="1000" fill="hold"/>
                                        <p:tgtEl>
                                          <p:spTgt spid="162841"/>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62841"/>
                                        </p:tgtEl>
                                      </p:cBhvr>
                                    </p:animEffect>
                                  </p:childTnLst>
                                </p:cTn>
                              </p:par>
                            </p:childTnLst>
                          </p:cTn>
                        </p:par>
                        <p:par>
                          <p:cTn id="76" fill="hold" nodeType="afterGroup">
                            <p:stCondLst>
                              <p:cond delay="12000"/>
                            </p:stCondLst>
                            <p:childTnLst>
                              <p:par>
                                <p:cTn id="77" presetID="29" presetClass="entr" presetSubtype="0" fill="hold" nodeType="afterEffect">
                                  <p:stCondLst>
                                    <p:cond delay="0"/>
                                  </p:stCondLst>
                                  <p:childTnLst>
                                    <p:set>
                                      <p:cBhvr>
                                        <p:cTn id="78" dur="1" fill="hold">
                                          <p:stCondLst>
                                            <p:cond delay="0"/>
                                          </p:stCondLst>
                                        </p:cTn>
                                        <p:tgtEl>
                                          <p:spTgt spid="162842"/>
                                        </p:tgtEl>
                                        <p:attrNameLst>
                                          <p:attrName>style.visibility</p:attrName>
                                        </p:attrNameLst>
                                      </p:cBhvr>
                                      <p:to>
                                        <p:strVal val="visible"/>
                                      </p:to>
                                    </p:set>
                                    <p:anim calcmode="lin" valueType="num">
                                      <p:cBhvr>
                                        <p:cTn id="79" dur="1000" fill="hold"/>
                                        <p:tgtEl>
                                          <p:spTgt spid="162842"/>
                                        </p:tgtEl>
                                        <p:attrNameLst>
                                          <p:attrName>ppt_x</p:attrName>
                                        </p:attrNameLst>
                                      </p:cBhvr>
                                      <p:tavLst>
                                        <p:tav tm="0">
                                          <p:val>
                                            <p:strVal val="#ppt_x-.2"/>
                                          </p:val>
                                        </p:tav>
                                        <p:tav tm="100000">
                                          <p:val>
                                            <p:strVal val="#ppt_x"/>
                                          </p:val>
                                        </p:tav>
                                      </p:tavLst>
                                    </p:anim>
                                    <p:anim calcmode="lin" valueType="num">
                                      <p:cBhvr>
                                        <p:cTn id="80" dur="1000" fill="hold"/>
                                        <p:tgtEl>
                                          <p:spTgt spid="162842"/>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62842"/>
                                        </p:tgtEl>
                                      </p:cBhvr>
                                    </p:animEffect>
                                  </p:childTnLst>
                                </p:cTn>
                              </p:par>
                            </p:childTnLst>
                          </p:cTn>
                        </p:par>
                        <p:par>
                          <p:cTn id="82" fill="hold" nodeType="afterGroup">
                            <p:stCondLst>
                              <p:cond delay="13000"/>
                            </p:stCondLst>
                            <p:childTnLst>
                              <p:par>
                                <p:cTn id="83" presetID="29" presetClass="entr" presetSubtype="0" fill="hold" nodeType="afterEffect">
                                  <p:stCondLst>
                                    <p:cond delay="0"/>
                                  </p:stCondLst>
                                  <p:childTnLst>
                                    <p:set>
                                      <p:cBhvr>
                                        <p:cTn id="84" dur="1" fill="hold">
                                          <p:stCondLst>
                                            <p:cond delay="0"/>
                                          </p:stCondLst>
                                        </p:cTn>
                                        <p:tgtEl>
                                          <p:spTgt spid="162844"/>
                                        </p:tgtEl>
                                        <p:attrNameLst>
                                          <p:attrName>style.visibility</p:attrName>
                                        </p:attrNameLst>
                                      </p:cBhvr>
                                      <p:to>
                                        <p:strVal val="visible"/>
                                      </p:to>
                                    </p:set>
                                    <p:anim calcmode="lin" valueType="num">
                                      <p:cBhvr>
                                        <p:cTn id="85" dur="1000" fill="hold"/>
                                        <p:tgtEl>
                                          <p:spTgt spid="162844"/>
                                        </p:tgtEl>
                                        <p:attrNameLst>
                                          <p:attrName>ppt_x</p:attrName>
                                        </p:attrNameLst>
                                      </p:cBhvr>
                                      <p:tavLst>
                                        <p:tav tm="0">
                                          <p:val>
                                            <p:strVal val="#ppt_x-.2"/>
                                          </p:val>
                                        </p:tav>
                                        <p:tav tm="100000">
                                          <p:val>
                                            <p:strVal val="#ppt_x"/>
                                          </p:val>
                                        </p:tav>
                                      </p:tavLst>
                                    </p:anim>
                                    <p:anim calcmode="lin" valueType="num">
                                      <p:cBhvr>
                                        <p:cTn id="86" dur="1000" fill="hold"/>
                                        <p:tgtEl>
                                          <p:spTgt spid="162844"/>
                                        </p:tgtEl>
                                        <p:attrNameLst>
                                          <p:attrName>ppt_y</p:attrName>
                                        </p:attrNameLst>
                                      </p:cBhvr>
                                      <p:tavLst>
                                        <p:tav tm="0">
                                          <p:val>
                                            <p:strVal val="#ppt_y"/>
                                          </p:val>
                                        </p:tav>
                                        <p:tav tm="100000">
                                          <p:val>
                                            <p:strVal val="#ppt_y"/>
                                          </p:val>
                                        </p:tav>
                                      </p:tavLst>
                                    </p:anim>
                                    <p:animEffect transition="in" filter="wipe(right)" prLst="gradientSize: 0.1">
                                      <p:cBhvr>
                                        <p:cTn id="87" dur="1000"/>
                                        <p:tgtEl>
                                          <p:spTgt spid="162844"/>
                                        </p:tgtEl>
                                      </p:cBhvr>
                                    </p:animEffect>
                                  </p:childTnLst>
                                </p:cTn>
                              </p:par>
                            </p:childTnLst>
                          </p:cTn>
                        </p:par>
                        <p:par>
                          <p:cTn id="88" fill="hold" nodeType="afterGroup">
                            <p:stCondLst>
                              <p:cond delay="14000"/>
                            </p:stCondLst>
                            <p:childTnLst>
                              <p:par>
                                <p:cTn id="89" presetID="29" presetClass="entr" presetSubtype="0" fill="hold" nodeType="afterEffect">
                                  <p:stCondLst>
                                    <p:cond delay="0"/>
                                  </p:stCondLst>
                                  <p:childTnLst>
                                    <p:set>
                                      <p:cBhvr>
                                        <p:cTn id="90" dur="1" fill="hold">
                                          <p:stCondLst>
                                            <p:cond delay="0"/>
                                          </p:stCondLst>
                                        </p:cTn>
                                        <p:tgtEl>
                                          <p:spTgt spid="162845"/>
                                        </p:tgtEl>
                                        <p:attrNameLst>
                                          <p:attrName>style.visibility</p:attrName>
                                        </p:attrNameLst>
                                      </p:cBhvr>
                                      <p:to>
                                        <p:strVal val="visible"/>
                                      </p:to>
                                    </p:set>
                                    <p:anim calcmode="lin" valueType="num">
                                      <p:cBhvr>
                                        <p:cTn id="91" dur="1000" fill="hold"/>
                                        <p:tgtEl>
                                          <p:spTgt spid="162845"/>
                                        </p:tgtEl>
                                        <p:attrNameLst>
                                          <p:attrName>ppt_x</p:attrName>
                                        </p:attrNameLst>
                                      </p:cBhvr>
                                      <p:tavLst>
                                        <p:tav tm="0">
                                          <p:val>
                                            <p:strVal val="#ppt_x-.2"/>
                                          </p:val>
                                        </p:tav>
                                        <p:tav tm="100000">
                                          <p:val>
                                            <p:strVal val="#ppt_x"/>
                                          </p:val>
                                        </p:tav>
                                      </p:tavLst>
                                    </p:anim>
                                    <p:anim calcmode="lin" valueType="num">
                                      <p:cBhvr>
                                        <p:cTn id="92" dur="1000" fill="hold"/>
                                        <p:tgtEl>
                                          <p:spTgt spid="162845"/>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62845"/>
                                        </p:tgtEl>
                                      </p:cBhvr>
                                    </p:animEffect>
                                  </p:childTnLst>
                                </p:cTn>
                              </p:par>
                            </p:childTnLst>
                          </p:cTn>
                        </p:par>
                        <p:par>
                          <p:cTn id="94" fill="hold" nodeType="afterGroup">
                            <p:stCondLst>
                              <p:cond delay="15000"/>
                            </p:stCondLst>
                            <p:childTnLst>
                              <p:par>
                                <p:cTn id="95" presetID="29" presetClass="entr" presetSubtype="0" fill="hold" nodeType="afterEffect">
                                  <p:stCondLst>
                                    <p:cond delay="0"/>
                                  </p:stCondLst>
                                  <p:childTnLst>
                                    <p:set>
                                      <p:cBhvr>
                                        <p:cTn id="96" dur="1" fill="hold">
                                          <p:stCondLst>
                                            <p:cond delay="0"/>
                                          </p:stCondLst>
                                        </p:cTn>
                                        <p:tgtEl>
                                          <p:spTgt spid="162846"/>
                                        </p:tgtEl>
                                        <p:attrNameLst>
                                          <p:attrName>style.visibility</p:attrName>
                                        </p:attrNameLst>
                                      </p:cBhvr>
                                      <p:to>
                                        <p:strVal val="visible"/>
                                      </p:to>
                                    </p:set>
                                    <p:anim calcmode="lin" valueType="num">
                                      <p:cBhvr>
                                        <p:cTn id="97" dur="1000" fill="hold"/>
                                        <p:tgtEl>
                                          <p:spTgt spid="162846"/>
                                        </p:tgtEl>
                                        <p:attrNameLst>
                                          <p:attrName>ppt_x</p:attrName>
                                        </p:attrNameLst>
                                      </p:cBhvr>
                                      <p:tavLst>
                                        <p:tav tm="0">
                                          <p:val>
                                            <p:strVal val="#ppt_x-.2"/>
                                          </p:val>
                                        </p:tav>
                                        <p:tav tm="100000">
                                          <p:val>
                                            <p:strVal val="#ppt_x"/>
                                          </p:val>
                                        </p:tav>
                                      </p:tavLst>
                                    </p:anim>
                                    <p:anim calcmode="lin" valueType="num">
                                      <p:cBhvr>
                                        <p:cTn id="98" dur="1000" fill="hold"/>
                                        <p:tgtEl>
                                          <p:spTgt spid="162846"/>
                                        </p:tgtEl>
                                        <p:attrNameLst>
                                          <p:attrName>ppt_y</p:attrName>
                                        </p:attrNameLst>
                                      </p:cBhvr>
                                      <p:tavLst>
                                        <p:tav tm="0">
                                          <p:val>
                                            <p:strVal val="#ppt_y"/>
                                          </p:val>
                                        </p:tav>
                                        <p:tav tm="100000">
                                          <p:val>
                                            <p:strVal val="#ppt_y"/>
                                          </p:val>
                                        </p:tav>
                                      </p:tavLst>
                                    </p:anim>
                                    <p:animEffect transition="in" filter="wipe(right)" prLst="gradientSize: 0.1">
                                      <p:cBhvr>
                                        <p:cTn id="99" dur="1000"/>
                                        <p:tgtEl>
                                          <p:spTgt spid="162846"/>
                                        </p:tgtEl>
                                      </p:cBhvr>
                                    </p:animEffect>
                                  </p:childTnLst>
                                </p:cTn>
                              </p:par>
                            </p:childTnLst>
                          </p:cTn>
                        </p:par>
                        <p:par>
                          <p:cTn id="100" fill="hold" nodeType="afterGroup">
                            <p:stCondLst>
                              <p:cond delay="16000"/>
                            </p:stCondLst>
                            <p:childTnLst>
                              <p:par>
                                <p:cTn id="101" presetID="29" presetClass="entr" presetSubtype="0" fill="hold" nodeType="afterEffect">
                                  <p:stCondLst>
                                    <p:cond delay="0"/>
                                  </p:stCondLst>
                                  <p:childTnLst>
                                    <p:set>
                                      <p:cBhvr>
                                        <p:cTn id="102" dur="1" fill="hold">
                                          <p:stCondLst>
                                            <p:cond delay="0"/>
                                          </p:stCondLst>
                                        </p:cTn>
                                        <p:tgtEl>
                                          <p:spTgt spid="162847"/>
                                        </p:tgtEl>
                                        <p:attrNameLst>
                                          <p:attrName>style.visibility</p:attrName>
                                        </p:attrNameLst>
                                      </p:cBhvr>
                                      <p:to>
                                        <p:strVal val="visible"/>
                                      </p:to>
                                    </p:set>
                                    <p:anim calcmode="lin" valueType="num">
                                      <p:cBhvr>
                                        <p:cTn id="103" dur="1000" fill="hold"/>
                                        <p:tgtEl>
                                          <p:spTgt spid="162847"/>
                                        </p:tgtEl>
                                        <p:attrNameLst>
                                          <p:attrName>ppt_x</p:attrName>
                                        </p:attrNameLst>
                                      </p:cBhvr>
                                      <p:tavLst>
                                        <p:tav tm="0">
                                          <p:val>
                                            <p:strVal val="#ppt_x-.2"/>
                                          </p:val>
                                        </p:tav>
                                        <p:tav tm="100000">
                                          <p:val>
                                            <p:strVal val="#ppt_x"/>
                                          </p:val>
                                        </p:tav>
                                      </p:tavLst>
                                    </p:anim>
                                    <p:anim calcmode="lin" valueType="num">
                                      <p:cBhvr>
                                        <p:cTn id="104" dur="1000" fill="hold"/>
                                        <p:tgtEl>
                                          <p:spTgt spid="162847"/>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162847"/>
                                        </p:tgtEl>
                                      </p:cBhvr>
                                    </p:animEffect>
                                  </p:childTnLst>
                                </p:cTn>
                              </p:par>
                            </p:childTnLst>
                          </p:cTn>
                        </p:par>
                        <p:par>
                          <p:cTn id="106" fill="hold" nodeType="afterGroup">
                            <p:stCondLst>
                              <p:cond delay="17000"/>
                            </p:stCondLst>
                            <p:childTnLst>
                              <p:par>
                                <p:cTn id="107" presetID="29" presetClass="entr" presetSubtype="0" fill="hold" nodeType="afterEffect">
                                  <p:stCondLst>
                                    <p:cond delay="0"/>
                                  </p:stCondLst>
                                  <p:childTnLst>
                                    <p:set>
                                      <p:cBhvr>
                                        <p:cTn id="108" dur="1" fill="hold">
                                          <p:stCondLst>
                                            <p:cond delay="0"/>
                                          </p:stCondLst>
                                        </p:cTn>
                                        <p:tgtEl>
                                          <p:spTgt spid="162848"/>
                                        </p:tgtEl>
                                        <p:attrNameLst>
                                          <p:attrName>style.visibility</p:attrName>
                                        </p:attrNameLst>
                                      </p:cBhvr>
                                      <p:to>
                                        <p:strVal val="visible"/>
                                      </p:to>
                                    </p:set>
                                    <p:anim calcmode="lin" valueType="num">
                                      <p:cBhvr>
                                        <p:cTn id="109" dur="1000" fill="hold"/>
                                        <p:tgtEl>
                                          <p:spTgt spid="162848"/>
                                        </p:tgtEl>
                                        <p:attrNameLst>
                                          <p:attrName>ppt_x</p:attrName>
                                        </p:attrNameLst>
                                      </p:cBhvr>
                                      <p:tavLst>
                                        <p:tav tm="0">
                                          <p:val>
                                            <p:strVal val="#ppt_x-.2"/>
                                          </p:val>
                                        </p:tav>
                                        <p:tav tm="100000">
                                          <p:val>
                                            <p:strVal val="#ppt_x"/>
                                          </p:val>
                                        </p:tav>
                                      </p:tavLst>
                                    </p:anim>
                                    <p:anim calcmode="lin" valueType="num">
                                      <p:cBhvr>
                                        <p:cTn id="110" dur="1000" fill="hold"/>
                                        <p:tgtEl>
                                          <p:spTgt spid="162848"/>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162848"/>
                                        </p:tgtEl>
                                      </p:cBhvr>
                                    </p:animEffect>
                                  </p:childTnLst>
                                </p:cTn>
                              </p:par>
                            </p:childTnLst>
                          </p:cTn>
                        </p:par>
                        <p:par>
                          <p:cTn id="112" fill="hold" nodeType="afterGroup">
                            <p:stCondLst>
                              <p:cond delay="18000"/>
                            </p:stCondLst>
                            <p:childTnLst>
                              <p:par>
                                <p:cTn id="113" presetID="29" presetClass="entr" presetSubtype="0" fill="hold" nodeType="afterEffect">
                                  <p:stCondLst>
                                    <p:cond delay="0"/>
                                  </p:stCondLst>
                                  <p:childTnLst>
                                    <p:set>
                                      <p:cBhvr>
                                        <p:cTn id="114" dur="1" fill="hold">
                                          <p:stCondLst>
                                            <p:cond delay="0"/>
                                          </p:stCondLst>
                                        </p:cTn>
                                        <p:tgtEl>
                                          <p:spTgt spid="162849"/>
                                        </p:tgtEl>
                                        <p:attrNameLst>
                                          <p:attrName>style.visibility</p:attrName>
                                        </p:attrNameLst>
                                      </p:cBhvr>
                                      <p:to>
                                        <p:strVal val="visible"/>
                                      </p:to>
                                    </p:set>
                                    <p:anim calcmode="lin" valueType="num">
                                      <p:cBhvr>
                                        <p:cTn id="115" dur="1000" fill="hold"/>
                                        <p:tgtEl>
                                          <p:spTgt spid="162849"/>
                                        </p:tgtEl>
                                        <p:attrNameLst>
                                          <p:attrName>ppt_x</p:attrName>
                                        </p:attrNameLst>
                                      </p:cBhvr>
                                      <p:tavLst>
                                        <p:tav tm="0">
                                          <p:val>
                                            <p:strVal val="#ppt_x-.2"/>
                                          </p:val>
                                        </p:tav>
                                        <p:tav tm="100000">
                                          <p:val>
                                            <p:strVal val="#ppt_x"/>
                                          </p:val>
                                        </p:tav>
                                      </p:tavLst>
                                    </p:anim>
                                    <p:anim calcmode="lin" valueType="num">
                                      <p:cBhvr>
                                        <p:cTn id="116" dur="1000" fill="hold"/>
                                        <p:tgtEl>
                                          <p:spTgt spid="162849"/>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162849"/>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circle(in)">
                                      <p:cBhvr>
                                        <p:cTn id="122" dur="20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ipe(down)">
                                      <p:cBhvr>
                                        <p:cTn id="127" dur="500"/>
                                        <p:tgtEl>
                                          <p:spTgt spid="3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down)">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wipe(down)">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barn(inVertical)">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barn(inVertical)">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barn(inVertical)">
                                      <p:cBhvr>
                                        <p:cTn id="152" dur="500"/>
                                        <p:tgtEl>
                                          <p:spTgt spid="32"/>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barn(inVertical)">
                                      <p:cBhvr>
                                        <p:cTn id="1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animBg="1"/>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F7C08D5-4831-4859-B758-0337CDD632D8}"/>
              </a:ext>
            </a:extLst>
          </p:cNvPr>
          <p:cNvSpPr txBox="1"/>
          <p:nvPr/>
        </p:nvSpPr>
        <p:spPr>
          <a:xfrm>
            <a:off x="46720" y="6011201"/>
            <a:ext cx="7830324" cy="646331"/>
          </a:xfrm>
          <a:prstGeom prst="rect">
            <a:avLst/>
          </a:prstGeom>
          <a:noFill/>
        </p:spPr>
        <p:txBody>
          <a:bodyPr wrap="square">
            <a:spAutoFit/>
          </a:bodyPr>
          <a:lstStyle/>
          <a:p>
            <a:r>
              <a:rPr lang="en-US" dirty="0"/>
              <a:t>Link: </a:t>
            </a:r>
            <a:r>
              <a:rPr lang="en-US" dirty="0">
                <a:hlinkClick r:id="rId2"/>
              </a:rPr>
              <a:t>https://www.google.com/maps/@13.8365503,102.4008656,5.58z?hl=vi-VN</a:t>
            </a:r>
            <a:endParaRPr lang="en-US" dirty="0"/>
          </a:p>
          <a:p>
            <a:endParaRPr lang="en-US" dirty="0"/>
          </a:p>
        </p:txBody>
      </p:sp>
      <p:pic>
        <p:nvPicPr>
          <p:cNvPr id="3" name="Picture 2">
            <a:extLst>
              <a:ext uri="{FF2B5EF4-FFF2-40B4-BE49-F238E27FC236}">
                <a16:creationId xmlns:a16="http://schemas.microsoft.com/office/drawing/2014/main" id="{6BB95D83-0CA5-47A6-8EB7-537CA872B791}"/>
              </a:ext>
            </a:extLst>
          </p:cNvPr>
          <p:cNvPicPr>
            <a:picLocks noChangeAspect="1"/>
          </p:cNvPicPr>
          <p:nvPr/>
        </p:nvPicPr>
        <p:blipFill rotWithShape="1">
          <a:blip r:embed="rId3"/>
          <a:srcRect l="5214" t="6852" r="4463" b="3809"/>
          <a:stretch/>
        </p:blipFill>
        <p:spPr>
          <a:xfrm>
            <a:off x="808900" y="2741130"/>
            <a:ext cx="3097161" cy="3063436"/>
          </a:xfrm>
          <a:prstGeom prst="rect">
            <a:avLst/>
          </a:prstGeom>
        </p:spPr>
      </p:pic>
      <p:pic>
        <p:nvPicPr>
          <p:cNvPr id="1026" name="Picture 2" descr="DỰ ÁN ĐẤT NỀN GIÁ RẺ VEN SÔNG XÃ ĐẠI PHƯỚC | LH 0909.30.3838">
            <a:extLst>
              <a:ext uri="{FF2B5EF4-FFF2-40B4-BE49-F238E27FC236}">
                <a16:creationId xmlns:a16="http://schemas.microsoft.com/office/drawing/2014/main" id="{080614F9-4788-4E7A-9139-7723F9E07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8" t="-2641" r="6685" b="6042"/>
          <a:stretch/>
        </p:blipFill>
        <p:spPr bwMode="auto">
          <a:xfrm>
            <a:off x="4111108" y="2470387"/>
            <a:ext cx="3097162" cy="3246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u tượng ngôi nhà thiết kế Trang Biểu tượng - Ống Khói Phòng png tải về -  Miễn phí trong suốt Máy Tính Nền png Tải về.">
            <a:extLst>
              <a:ext uri="{FF2B5EF4-FFF2-40B4-BE49-F238E27FC236}">
                <a16:creationId xmlns:a16="http://schemas.microsoft.com/office/drawing/2014/main" id="{0D2CE36A-2545-40EF-891A-351F5C69CEFB}"/>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2111" y1="12222" x2="72111" y2="12222"/>
                      </a14:backgroundRemoval>
                    </a14:imgEffect>
                  </a14:imgLayer>
                </a14:imgProps>
              </a:ext>
              <a:ext uri="{28A0092B-C50C-407E-A947-70E740481C1C}">
                <a14:useLocalDpi xmlns:a14="http://schemas.microsoft.com/office/drawing/2010/main" val="0"/>
              </a:ext>
            </a:extLst>
          </a:blip>
          <a:srcRect l="14228" t="8387" r="14804" b="14839"/>
          <a:stretch/>
        </p:blipFill>
        <p:spPr bwMode="auto">
          <a:xfrm>
            <a:off x="8082091" y="1279533"/>
            <a:ext cx="1552069" cy="16790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CE191C8-D74E-4E1E-AD1E-A86B6940C1E3}"/>
              </a:ext>
            </a:extLst>
          </p:cNvPr>
          <p:cNvCxnSpPr/>
          <p:nvPr/>
        </p:nvCxnSpPr>
        <p:spPr>
          <a:xfrm>
            <a:off x="7877044" y="1035340"/>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30" name="Picture 6" descr="Black car road icon Royalty Free Vector Image - VectorStock">
            <a:extLst>
              <a:ext uri="{FF2B5EF4-FFF2-40B4-BE49-F238E27FC236}">
                <a16:creationId xmlns:a16="http://schemas.microsoft.com/office/drawing/2014/main" id="{4A2CC87E-DEE2-4762-84DC-D2ADD72C5E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3800">
                        <a14:foregroundMark x1="33000" y1="69074" x2="33700" y2="67963"/>
                        <a14:foregroundMark x1="36000" y1="65185" x2="33700" y2="59352"/>
                        <a14:foregroundMark x1="93800" y1="68426" x2="93800" y2="68426"/>
                      </a14:backgroundRemoval>
                    </a14:imgEffect>
                  </a14:imgLayer>
                </a14:imgProps>
              </a:ext>
              <a:ext uri="{28A0092B-C50C-407E-A947-70E740481C1C}">
                <a14:useLocalDpi xmlns:a14="http://schemas.microsoft.com/office/drawing/2010/main" val="0"/>
              </a:ext>
            </a:extLst>
          </a:blip>
          <a:srcRect l="6489" t="19927" r="4788" b="28387"/>
          <a:stretch/>
        </p:blipFill>
        <p:spPr bwMode="auto">
          <a:xfrm rot="489545">
            <a:off x="8514201" y="2920293"/>
            <a:ext cx="2933801" cy="18458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73DD636-87A3-40F3-AAF0-CCCE8C217C3C}"/>
              </a:ext>
            </a:extLst>
          </p:cNvPr>
          <p:cNvPicPr>
            <a:picLocks noChangeAspect="1"/>
          </p:cNvPicPr>
          <p:nvPr/>
        </p:nvPicPr>
        <p:blipFill>
          <a:blip r:embed="rId9"/>
          <a:stretch>
            <a:fillRect/>
          </a:stretch>
        </p:blipFill>
        <p:spPr>
          <a:xfrm>
            <a:off x="9261987" y="4644698"/>
            <a:ext cx="2930013" cy="2200253"/>
          </a:xfrm>
          <a:prstGeom prst="rect">
            <a:avLst/>
          </a:prstGeom>
        </p:spPr>
      </p:pic>
      <p:sp>
        <p:nvSpPr>
          <p:cNvPr id="18" name="Rectangle 17">
            <a:extLst>
              <a:ext uri="{FF2B5EF4-FFF2-40B4-BE49-F238E27FC236}">
                <a16:creationId xmlns:a16="http://schemas.microsoft.com/office/drawing/2014/main" id="{2131EEF6-DD71-46F5-804F-D66CE0FBC00D}"/>
              </a:ext>
            </a:extLst>
          </p:cNvPr>
          <p:cNvSpPr/>
          <p:nvPr/>
        </p:nvSpPr>
        <p:spPr>
          <a:xfrm>
            <a:off x="977110" y="103824"/>
            <a:ext cx="10730208"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7BD5F62E-E0AA-43E4-858F-BCCB8F91904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977110" y="0"/>
            <a:ext cx="1179021" cy="111948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08B89B3-37BA-40EC-83D9-362E06614ECF}"/>
              </a:ext>
            </a:extLst>
          </p:cNvPr>
          <p:cNvGrpSpPr/>
          <p:nvPr/>
        </p:nvGrpSpPr>
        <p:grpSpPr>
          <a:xfrm>
            <a:off x="209725" y="1358143"/>
            <a:ext cx="7440523" cy="1106027"/>
            <a:chOff x="411873" y="1102799"/>
            <a:chExt cx="6144511" cy="1106027"/>
          </a:xfrm>
        </p:grpSpPr>
        <p:sp>
          <p:nvSpPr>
            <p:cNvPr id="2" name="Rectangle: Rounded Corners 1">
              <a:extLst>
                <a:ext uri="{FF2B5EF4-FFF2-40B4-BE49-F238E27FC236}">
                  <a16:creationId xmlns:a16="http://schemas.microsoft.com/office/drawing/2014/main" id="{64735ACA-F0B4-47B6-8C00-B64C3FC41F07}"/>
                </a:ext>
              </a:extLst>
            </p:cNvPr>
            <p:cNvSpPr/>
            <p:nvPr/>
          </p:nvSpPr>
          <p:spPr>
            <a:xfrm>
              <a:off x="411873" y="1119487"/>
              <a:ext cx="614451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5" name="Text Box 25">
              <a:extLst>
                <a:ext uri="{FF2B5EF4-FFF2-40B4-BE49-F238E27FC236}">
                  <a16:creationId xmlns:a16="http://schemas.microsoft.com/office/drawing/2014/main" id="{0ACF2F09-2AC8-499C-A2FD-718F12F4306E}"/>
                </a:ext>
              </a:extLst>
            </p:cNvPr>
            <p:cNvSpPr txBox="1">
              <a:spLocks noChangeArrowheads="1"/>
            </p:cNvSpPr>
            <p:nvPr/>
          </p:nvSpPr>
          <p:spPr bwMode="auto">
            <a:xfrm>
              <a:off x="744061" y="1102799"/>
              <a:ext cx="58123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dirty="0" err="1">
                  <a:latin typeface="Times New Roman" panose="02020603050405020304" pitchFamily="18" charset="0"/>
                  <a:cs typeface="Times New Roman" panose="02020603050405020304" pitchFamily="18" charset="0"/>
                </a:rPr>
                <a:t>Sử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Google map, </a:t>
              </a:r>
              <a:r>
                <a:rPr lang="en-US" altLang="en-US" sz="2400" dirty="0" err="1">
                  <a:latin typeface="Times New Roman" panose="02020603050405020304" pitchFamily="18" charset="0"/>
                  <a:cs typeface="Times New Roman" panose="02020603050405020304" pitchFamily="18" charset="0"/>
                </a:rPr>
                <a:t>tìm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Sau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nghe</a:t>
              </a:r>
              <a:r>
                <a:rPr lang="en-US" alt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5444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CE191C8-D74E-4E1E-AD1E-A86B6940C1E3}"/>
              </a:ext>
            </a:extLst>
          </p:cNvPr>
          <p:cNvCxnSpPr/>
          <p:nvPr/>
        </p:nvCxnSpPr>
        <p:spPr>
          <a:xfrm>
            <a:off x="8031789" y="1033343"/>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31EEF6-DD71-46F5-804F-D66CE0FBC00D}"/>
              </a:ext>
            </a:extLst>
          </p:cNvPr>
          <p:cNvSpPr/>
          <p:nvPr/>
        </p:nvSpPr>
        <p:spPr>
          <a:xfrm>
            <a:off x="1341315" y="-103251"/>
            <a:ext cx="9509369"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4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7BD5F62E-E0AA-43E4-858F-BCCB8F91904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392202" y="38939"/>
            <a:ext cx="920798" cy="8390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08B89B3-37BA-40EC-83D9-362E06614ECF}"/>
              </a:ext>
            </a:extLst>
          </p:cNvPr>
          <p:cNvGrpSpPr/>
          <p:nvPr/>
        </p:nvGrpSpPr>
        <p:grpSpPr>
          <a:xfrm>
            <a:off x="457402" y="1000655"/>
            <a:ext cx="7113621" cy="1122027"/>
            <a:chOff x="977110" y="1086799"/>
            <a:chExt cx="7113621" cy="1122027"/>
          </a:xfrm>
        </p:grpSpPr>
        <p:sp>
          <p:nvSpPr>
            <p:cNvPr id="2" name="Rectangle: Rounded Corners 1">
              <a:extLst>
                <a:ext uri="{FF2B5EF4-FFF2-40B4-BE49-F238E27FC236}">
                  <a16:creationId xmlns:a16="http://schemas.microsoft.com/office/drawing/2014/main" id="{64735ACA-F0B4-47B6-8C00-B64C3FC41F07}"/>
                </a:ext>
              </a:extLst>
            </p:cNvPr>
            <p:cNvSpPr/>
            <p:nvPr/>
          </p:nvSpPr>
          <p:spPr>
            <a:xfrm>
              <a:off x="977110" y="1119487"/>
              <a:ext cx="711362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5" name="Text Box 25">
              <a:extLst>
                <a:ext uri="{FF2B5EF4-FFF2-40B4-BE49-F238E27FC236}">
                  <a16:creationId xmlns:a16="http://schemas.microsoft.com/office/drawing/2014/main" id="{0ACF2F09-2AC8-499C-A2FD-718F12F4306E}"/>
                </a:ext>
              </a:extLst>
            </p:cNvPr>
            <p:cNvSpPr txBox="1">
              <a:spLocks noChangeArrowheads="1"/>
            </p:cNvSpPr>
            <p:nvPr/>
          </p:nvSpPr>
          <p:spPr bwMode="auto">
            <a:xfrm>
              <a:off x="1379893" y="1086799"/>
              <a:ext cx="66622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sz="2400" dirty="0">
                  <a:latin typeface="Times New Roman" panose="02020603050405020304" pitchFamily="18" charset="0"/>
                  <a:cs typeface="Times New Roman" panose="02020603050405020304" pitchFamily="18" charset="0"/>
                </a:rPr>
                <a:t>Em hãy thiết kế 1 bản đồ vương quốc hoặc bản đồ kho báu của riêng em trên giấy </a:t>
              </a:r>
              <a:r>
                <a:rPr lang="vi-VN" altLang="en-US" sz="2400" dirty="0" smtClean="0">
                  <a:latin typeface="Times New Roman" panose="02020603050405020304" pitchFamily="18" charset="0"/>
                  <a:cs typeface="Times New Roman" panose="02020603050405020304" pitchFamily="18" charset="0"/>
                </a:rPr>
                <a:t>A</a:t>
              </a:r>
              <a:r>
                <a:rPr lang="en-US" altLang="en-US" sz="2400" dirty="0" smtClean="0">
                  <a:latin typeface="Times New Roman" panose="02020603050405020304" pitchFamily="18" charset="0"/>
                  <a:cs typeface="Times New Roman" panose="02020603050405020304" pitchFamily="18" charset="0"/>
                </a:rPr>
                <a:t>4 </a:t>
              </a: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hoạt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động</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nhà</a:t>
              </a:r>
              <a:r>
                <a:rPr lang="en-US" altLang="en-US" sz="2400" dirty="0">
                  <a:latin typeface="Times New Roman" panose="02020603050405020304" pitchFamily="18" charset="0"/>
                  <a:cs typeface="Times New Roman" panose="02020603050405020304" pitchFamily="18" charset="0"/>
                </a:rPr>
                <a:t>)</a:t>
              </a:r>
            </a:p>
          </p:txBody>
        </p:sp>
      </p:grpSp>
      <p:graphicFrame>
        <p:nvGraphicFramePr>
          <p:cNvPr id="5" name="Table 4">
            <a:extLst>
              <a:ext uri="{FF2B5EF4-FFF2-40B4-BE49-F238E27FC236}">
                <a16:creationId xmlns:a16="http://schemas.microsoft.com/office/drawing/2014/main" id="{179C4B56-E0AF-4C41-BCDD-9868F221D3F5}"/>
              </a:ext>
            </a:extLst>
          </p:cNvPr>
          <p:cNvGraphicFramePr>
            <a:graphicFrameLocks noGrp="1"/>
          </p:cNvGraphicFramePr>
          <p:nvPr>
            <p:extLst>
              <p:ext uri="{D42A27DB-BD31-4B8C-83A1-F6EECF244321}">
                <p14:modId xmlns:p14="http://schemas.microsoft.com/office/powerpoint/2010/main" val="3698690591"/>
              </p:ext>
            </p:extLst>
          </p:nvPr>
        </p:nvGraphicFramePr>
        <p:xfrm>
          <a:off x="431485" y="3554709"/>
          <a:ext cx="6893636" cy="3062293"/>
        </p:xfrm>
        <a:graphic>
          <a:graphicData uri="http://schemas.openxmlformats.org/drawingml/2006/table">
            <a:tbl>
              <a:tblPr firstRow="1" firstCol="1" bandRow="1">
                <a:tableStyleId>{5C22544A-7EE6-4342-B048-85BDC9FD1C3A}</a:tableStyleId>
              </a:tblPr>
              <a:tblGrid>
                <a:gridCol w="4445391">
                  <a:extLst>
                    <a:ext uri="{9D8B030D-6E8A-4147-A177-3AD203B41FA5}">
                      <a16:colId xmlns:a16="http://schemas.microsoft.com/office/drawing/2014/main" val="1844591393"/>
                    </a:ext>
                  </a:extLst>
                </a:gridCol>
                <a:gridCol w="2448245">
                  <a:extLst>
                    <a:ext uri="{9D8B030D-6E8A-4147-A177-3AD203B41FA5}">
                      <a16:colId xmlns:a16="http://schemas.microsoft.com/office/drawing/2014/main" val="3502429122"/>
                    </a:ext>
                  </a:extLst>
                </a:gridCol>
              </a:tblGrid>
              <a:tr h="585900">
                <a:tc>
                  <a:txBody>
                    <a:bodyPr/>
                    <a:lstStyle/>
                    <a:p>
                      <a:pPr marL="0" marR="0" indent="0" algn="ctr">
                        <a:lnSpc>
                          <a:spcPct val="115000"/>
                        </a:lnSpc>
                        <a:spcBef>
                          <a:spcPts val="0"/>
                        </a:spcBef>
                        <a:spcAft>
                          <a:spcPts val="0"/>
                        </a:spcAft>
                      </a:pPr>
                      <a:r>
                        <a:rPr lang="en-US" sz="2000" dirty="0" err="1">
                          <a:solidFill>
                            <a:srgbClr val="FFFF00"/>
                          </a:solidFill>
                          <a:effectLst/>
                          <a:latin typeface="Times New Roman" panose="02020603050405020304" pitchFamily="18" charset="0"/>
                          <a:cs typeface="Times New Roman" panose="02020603050405020304" pitchFamily="18" charset="0"/>
                        </a:rPr>
                        <a:t>Tiêu</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chí</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đánh</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giá</a:t>
                      </a:r>
                      <a:endParaRPr lang="en-US" sz="20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50000"/>
                      </a:schemeClr>
                    </a:solidFill>
                  </a:tcPr>
                </a:tc>
                <a:tc>
                  <a:txBody>
                    <a:bodyPr/>
                    <a:lstStyle/>
                    <a:p>
                      <a:pPr marL="0" marR="0" indent="0" algn="ctr">
                        <a:lnSpc>
                          <a:spcPct val="115000"/>
                        </a:lnSpc>
                        <a:spcBef>
                          <a:spcPts val="0"/>
                        </a:spcBef>
                        <a:spcAft>
                          <a:spcPts val="0"/>
                        </a:spcAft>
                      </a:pPr>
                      <a:r>
                        <a:rPr lang="en-US" sz="2000" dirty="0" err="1">
                          <a:solidFill>
                            <a:srgbClr val="FFFF00"/>
                          </a:solidFill>
                          <a:effectLst/>
                          <a:latin typeface="Times New Roman" panose="02020603050405020304" pitchFamily="18" charset="0"/>
                          <a:cs typeface="Times New Roman" panose="02020603050405020304" pitchFamily="18" charset="0"/>
                        </a:rPr>
                        <a:t>Số</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điểm</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tối</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đa</a:t>
                      </a:r>
                      <a:endParaRPr lang="en-US" sz="20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50000"/>
                      </a:schemeClr>
                    </a:solidFill>
                  </a:tcPr>
                </a:tc>
                <a:extLst>
                  <a:ext uri="{0D108BD9-81ED-4DB2-BD59-A6C34878D82A}">
                    <a16:rowId xmlns:a16="http://schemas.microsoft.com/office/drawing/2014/main" val="414512462"/>
                  </a:ext>
                </a:extLst>
              </a:tr>
              <a:tr h="979768">
                <a:tc>
                  <a:txBody>
                    <a:bodyPr/>
                    <a:lstStyle/>
                    <a:p>
                      <a:pPr marL="0" marR="0" indent="0" algn="just">
                        <a:lnSpc>
                          <a:spcPct val="115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1. </a:t>
                      </a:r>
                      <a:r>
                        <a:rPr lang="en-US" sz="2000" dirty="0" err="1">
                          <a:solidFill>
                            <a:srgbClr val="002060"/>
                          </a:solidFill>
                          <a:effectLst/>
                          <a:latin typeface="Times New Roman" panose="02020603050405020304" pitchFamily="18" charset="0"/>
                          <a:cs typeface="Times New Roman" panose="02020603050405020304" pitchFamily="18" charset="0"/>
                        </a:rPr>
                        <a:t>Hình</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thức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Đẹp</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màu</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sắc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hình</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vẽ</a:t>
                      </a:r>
                      <a:r>
                        <a:rPr lang="en-US" sz="2000" dirty="0">
                          <a:solidFill>
                            <a:srgbClr val="002060"/>
                          </a:solidFill>
                          <a:effectLst/>
                          <a:latin typeface="Times New Roman" panose="02020603050405020304" pitchFamily="18" charset="0"/>
                          <a:cs typeface="Times New Roman" panose="02020603050405020304" pitchFamily="18" charset="0"/>
                        </a:rPr>
                        <a:t>/icon, </a:t>
                      </a:r>
                      <a:r>
                        <a:rPr lang="en-US" sz="2000" dirty="0" err="1">
                          <a:solidFill>
                            <a:srgbClr val="002060"/>
                          </a:solidFill>
                          <a:effectLst/>
                          <a:latin typeface="Times New Roman" panose="02020603050405020304" pitchFamily="18" charset="0"/>
                          <a:cs typeface="Times New Roman" panose="02020603050405020304" pitchFamily="18" charset="0"/>
                        </a:rPr>
                        <a:t>thực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hiện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trên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giấy</a:t>
                      </a:r>
                      <a:r>
                        <a:rPr lang="en-US" sz="2000" dirty="0">
                          <a:solidFill>
                            <a:srgbClr val="002060"/>
                          </a:solidFill>
                          <a:effectLst/>
                          <a:latin typeface="Times New Roman" panose="02020603050405020304" pitchFamily="18" charset="0"/>
                          <a:cs typeface="Times New Roman" panose="02020603050405020304" pitchFamily="18" charset="0"/>
                        </a:rPr>
                        <a:t> A3.</a:t>
                      </a:r>
                      <a:endParaRPr lang="en-US" sz="200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4 </a:t>
                      </a:r>
                      <a:r>
                        <a:rPr lang="en-US" sz="2000" dirty="0" err="1">
                          <a:solidFill>
                            <a:srgbClr val="002060"/>
                          </a:solidFill>
                          <a:effectLst/>
                          <a:latin typeface="Times New Roman" panose="02020603050405020304" pitchFamily="18" charset="0"/>
                          <a:cs typeface="Times New Roman" panose="02020603050405020304" pitchFamily="18" charset="0"/>
                        </a:rPr>
                        <a:t>điểm</a:t>
                      </a:r>
                      <a:endParaRPr lang="en-US" sz="200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8456467"/>
                  </a:ext>
                </a:extLst>
              </a:tr>
              <a:tr h="979768">
                <a:tc>
                  <a:txBody>
                    <a:bodyPr/>
                    <a:lstStyle/>
                    <a:p>
                      <a:pPr marL="0" marR="0" indent="0" algn="just">
                        <a:lnSpc>
                          <a:spcPct val="115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2. </a:t>
                      </a:r>
                      <a:r>
                        <a:rPr lang="en-US" sz="2000" dirty="0" err="1">
                          <a:solidFill>
                            <a:srgbClr val="002060"/>
                          </a:solidFill>
                          <a:effectLst/>
                          <a:latin typeface="Times New Roman" panose="02020603050405020304" pitchFamily="18" charset="0"/>
                          <a:cs typeface="Times New Roman" panose="02020603050405020304" pitchFamily="18" charset="0"/>
                        </a:rPr>
                        <a:t>Nội</a:t>
                      </a:r>
                      <a:r>
                        <a:rPr lang="en-US" sz="2000" dirty="0">
                          <a:solidFill>
                            <a:srgbClr val="002060"/>
                          </a:solidFill>
                          <a:effectLst/>
                          <a:latin typeface="Times New Roman" panose="02020603050405020304" pitchFamily="18" charset="0"/>
                          <a:cs typeface="Times New Roman" panose="02020603050405020304" pitchFamily="18" charset="0"/>
                        </a:rPr>
                        <a:t> dung: </a:t>
                      </a:r>
                      <a:r>
                        <a:rPr lang="en-US" sz="2000" dirty="0" err="1">
                          <a:solidFill>
                            <a:srgbClr val="002060"/>
                          </a:solidFill>
                          <a:effectLst/>
                          <a:latin typeface="Times New Roman" panose="02020603050405020304" pitchFamily="18" charset="0"/>
                          <a:cs typeface="Times New Roman" panose="02020603050405020304" pitchFamily="18" charset="0"/>
                        </a:rPr>
                        <a:t>Sáng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tạo</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phù</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hợp</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yêu</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cầu</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tên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bản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đồ</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bảng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chú</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giải</a:t>
                      </a:r>
                      <a:r>
                        <a:rPr lang="en-US" sz="2000" dirty="0">
                          <a:solidFill>
                            <a:srgbClr val="002060"/>
                          </a:solidFill>
                          <a:effectLst/>
                          <a:latin typeface="Times New Roman" panose="02020603050405020304" pitchFamily="18" charset="0"/>
                          <a:cs typeface="Times New Roman" panose="02020603050405020304" pitchFamily="18" charset="0"/>
                        </a:rPr>
                        <a:t>.</a:t>
                      </a:r>
                      <a:endParaRPr lang="en-US" sz="200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000">
                          <a:solidFill>
                            <a:srgbClr val="002060"/>
                          </a:solidFill>
                          <a:effectLst/>
                          <a:latin typeface="Times New Roman" panose="02020603050405020304" pitchFamily="18" charset="0"/>
                          <a:cs typeface="Times New Roman" panose="02020603050405020304" pitchFamily="18" charset="0"/>
                        </a:rPr>
                        <a:t>5 điểm</a:t>
                      </a:r>
                      <a:endParaRPr lang="en-US" sz="20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18398396"/>
                  </a:ext>
                </a:extLst>
              </a:tr>
              <a:tr h="516857">
                <a:tc>
                  <a:txBody>
                    <a:bodyPr/>
                    <a:lstStyle/>
                    <a:p>
                      <a:pPr marL="0" marR="0" indent="0" algn="just">
                        <a:lnSpc>
                          <a:spcPct val="115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3. </a:t>
                      </a:r>
                      <a:r>
                        <a:rPr lang="en-US" sz="2000" dirty="0" err="1">
                          <a:solidFill>
                            <a:srgbClr val="002060"/>
                          </a:solidFill>
                          <a:effectLst/>
                          <a:latin typeface="Times New Roman" panose="02020603050405020304" pitchFamily="18" charset="0"/>
                          <a:cs typeface="Times New Roman" panose="02020603050405020304" pitchFamily="18" charset="0"/>
                        </a:rPr>
                        <a:t>Hoàn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thành</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đúng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thời</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gian</a:t>
                      </a: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1 </a:t>
                      </a:r>
                      <a:r>
                        <a:rPr lang="en-US" sz="2000" dirty="0" err="1">
                          <a:solidFill>
                            <a:srgbClr val="002060"/>
                          </a:solidFill>
                          <a:effectLst/>
                          <a:latin typeface="Times New Roman" panose="02020603050405020304" pitchFamily="18" charset="0"/>
                          <a:cs typeface="Times New Roman" panose="02020603050405020304" pitchFamily="18" charset="0"/>
                        </a:rPr>
                        <a:t>điểm</a:t>
                      </a:r>
                      <a:endParaRPr lang="en-US" sz="200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339161262"/>
                  </a:ext>
                </a:extLst>
              </a:tr>
            </a:tbl>
          </a:graphicData>
        </a:graphic>
      </p:graphicFrame>
      <p:sp>
        <p:nvSpPr>
          <p:cNvPr id="7" name="Rectangle: Rounded Corners 6">
            <a:extLst>
              <a:ext uri="{FF2B5EF4-FFF2-40B4-BE49-F238E27FC236}">
                <a16:creationId xmlns:a16="http://schemas.microsoft.com/office/drawing/2014/main" id="{CF4FCDE6-43F5-48AE-A6E2-4CF988E5EE39}"/>
              </a:ext>
            </a:extLst>
          </p:cNvPr>
          <p:cNvSpPr/>
          <p:nvPr/>
        </p:nvSpPr>
        <p:spPr>
          <a:xfrm>
            <a:off x="174495" y="2424806"/>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D590B17A-415C-41C6-A068-B12DE349A6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251910" y="2470294"/>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157972B3-4124-462F-8D05-45075FF472B5}"/>
              </a:ext>
            </a:extLst>
          </p:cNvPr>
          <p:cNvSpPr/>
          <p:nvPr/>
        </p:nvSpPr>
        <p:spPr>
          <a:xfrm>
            <a:off x="124933" y="2243786"/>
            <a:ext cx="1484972"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51DDD73F-576D-4A7F-9637-F72D94BAF6E1}"/>
              </a:ext>
            </a:extLst>
          </p:cNvPr>
          <p:cNvSpPr/>
          <p:nvPr/>
        </p:nvSpPr>
        <p:spPr>
          <a:xfrm>
            <a:off x="2682631" y="2447550"/>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5AD46E7B-75EA-4C20-B372-73801244F441}"/>
              </a:ext>
            </a:extLst>
          </p:cNvPr>
          <p:cNvSpPr/>
          <p:nvPr/>
        </p:nvSpPr>
        <p:spPr>
          <a:xfrm>
            <a:off x="5279837" y="2447549"/>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7">
            <a:extLst>
              <a:ext uri="{FF2B5EF4-FFF2-40B4-BE49-F238E27FC236}">
                <a16:creationId xmlns:a16="http://schemas.microsoft.com/office/drawing/2014/main" id="{472537AC-8B98-4078-BC57-3692AFEB4366}"/>
              </a:ext>
            </a:extLst>
          </p:cNvPr>
          <p:cNvSpPr/>
          <p:nvPr/>
        </p:nvSpPr>
        <p:spPr>
          <a:xfrm>
            <a:off x="5154198" y="2367326"/>
            <a:ext cx="1713855" cy="116463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Chụp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gửi</a:t>
            </a:r>
            <a:r>
              <a:rPr lang="en-US" sz="2400" dirty="0">
                <a:solidFill>
                  <a:schemeClr val="tx1"/>
                </a:solidFill>
                <a:latin typeface="Times New Roman" panose="02020603050405020304" pitchFamily="18" charset="0"/>
                <a:cs typeface="Times New Roman" panose="02020603050405020304" pitchFamily="18" charset="0"/>
              </a:rPr>
              <a:t> email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GV</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36" name="Rectangle: Rounded Corners 7">
            <a:extLst>
              <a:ext uri="{FF2B5EF4-FFF2-40B4-BE49-F238E27FC236}">
                <a16:creationId xmlns:a16="http://schemas.microsoft.com/office/drawing/2014/main" id="{BCBC2462-40D7-4544-826D-D9958800DCFD}"/>
              </a:ext>
            </a:extLst>
          </p:cNvPr>
          <p:cNvSpPr/>
          <p:nvPr/>
        </p:nvSpPr>
        <p:spPr>
          <a:xfrm>
            <a:off x="2733518" y="2600205"/>
            <a:ext cx="1221617" cy="76301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tuần</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37" name="Picture 2" descr="Alarm Clock Logo Icon Isolated. Watch Object, Time Office Symbol. Stock  Illustration - Illustration of minute, round: 147962569">
            <a:extLst>
              <a:ext uri="{FF2B5EF4-FFF2-40B4-BE49-F238E27FC236}">
                <a16:creationId xmlns:a16="http://schemas.microsoft.com/office/drawing/2014/main" id="{6D1E3023-3E51-4749-9562-5C8A8EB93EC8}"/>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3985502" y="2477946"/>
            <a:ext cx="808894" cy="95105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end Free Stock Icons - Stockio.com">
            <a:extLst>
              <a:ext uri="{FF2B5EF4-FFF2-40B4-BE49-F238E27FC236}">
                <a16:creationId xmlns:a16="http://schemas.microsoft.com/office/drawing/2014/main" id="{CDCF46CA-860A-446B-BB18-28EE2F4E2D2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67" b="90667" l="5333" r="95556">
                        <a14:foregroundMark x1="45333" y1="44444" x2="45333" y2="44444"/>
                        <a14:foregroundMark x1="94222" y1="28000" x2="94222" y2="28000"/>
                        <a14:foregroundMark x1="34222" y1="40444" x2="34222" y2="40444"/>
                        <a14:foregroundMark x1="11111" y1="57333" x2="50667" y2="40889"/>
                        <a14:foregroundMark x1="50667" y1="40889" x2="54222" y2="41778"/>
                        <a14:foregroundMark x1="95556" y1="24444" x2="77333" y2="7111"/>
                        <a14:foregroundMark x1="77333" y1="7111" x2="74667" y2="6667"/>
                        <a14:foregroundMark x1="92444" y1="19111" x2="78222" y2="14667"/>
                        <a14:foregroundMark x1="82667" y1="13333" x2="78222" y2="29778"/>
                        <a14:foregroundMark x1="70667" y1="35556" x2="82222" y2="60444"/>
                        <a14:foregroundMark x1="82222" y1="60444" x2="41778" y2="36444"/>
                        <a14:foregroundMark x1="41778" y1="36444" x2="76889" y2="42222"/>
                        <a14:foregroundMark x1="76889" y1="42222" x2="72889" y2="41778"/>
                        <a14:foregroundMark x1="82667" y1="30667" x2="29333" y2="33778"/>
                        <a14:foregroundMark x1="29333" y1="33778" x2="29778" y2="57333"/>
                        <a14:foregroundMark x1="29778" y1="57333" x2="62667" y2="48889"/>
                        <a14:foregroundMark x1="62667" y1="48889" x2="47111" y2="44889"/>
                        <a14:foregroundMark x1="81778" y1="30667" x2="28000" y2="35111"/>
                        <a14:foregroundMark x1="28000" y1="35111" x2="81778" y2="22667"/>
                        <a14:foregroundMark x1="76889" y1="13333" x2="87111" y2="12889"/>
                        <a14:foregroundMark x1="93778" y1="16889" x2="85778" y2="9333"/>
                        <a14:foregroundMark x1="93778" y1="22667" x2="71111" y2="31556"/>
                        <a14:foregroundMark x1="71111" y1="31556" x2="70222" y2="16000"/>
                        <a14:foregroundMark x1="80000" y1="8889" x2="78222" y2="36000"/>
                        <a14:foregroundMark x1="78222" y1="36000" x2="95556" y2="24000"/>
                        <a14:foregroundMark x1="95111" y1="25333" x2="72889" y2="28889"/>
                        <a14:foregroundMark x1="72889" y1="28889" x2="82667" y2="16000"/>
                        <a14:foregroundMark x1="94222" y1="15556" x2="72000" y2="12889"/>
                        <a14:foregroundMark x1="72000" y1="12889" x2="70222" y2="16889"/>
                        <a14:foregroundMark x1="95111" y1="24000" x2="74222" y2="35556"/>
                        <a14:foregroundMark x1="74222" y1="35556" x2="70222" y2="33778"/>
                        <a14:foregroundMark x1="92889" y1="27111" x2="68889" y2="28889"/>
                        <a14:foregroundMark x1="68889" y1="28889" x2="92000" y2="33778"/>
                        <a14:foregroundMark x1="92000" y1="33778" x2="92000" y2="32889"/>
                        <a14:foregroundMark x1="95556" y1="25778" x2="90667" y2="32000"/>
                        <a14:foregroundMark x1="88444" y1="35556" x2="82667" y2="40444"/>
                        <a14:foregroundMark x1="88000" y1="36444" x2="76000" y2="10222"/>
                        <a14:foregroundMark x1="84444" y1="20000" x2="63556" y2="48889"/>
                        <a14:foregroundMark x1="63556" y1="48889" x2="32444" y2="46222"/>
                        <a14:foregroundMark x1="32444" y1="46222" x2="45333" y2="32444"/>
                        <a14:foregroundMark x1="44444" y1="32000" x2="16889" y2="33333"/>
                        <a14:foregroundMark x1="16889" y1="33333" x2="37333" y2="38222"/>
                        <a14:foregroundMark x1="41778" y1="27111" x2="16000" y2="29333"/>
                        <a14:foregroundMark x1="16000" y1="29333" x2="53333" y2="28444"/>
                        <a14:foregroundMark x1="53333" y1="28444" x2="13333" y2="28000"/>
                        <a14:foregroundMark x1="13333" y1="28000" x2="5778" y2="82667"/>
                        <a14:foregroundMark x1="5778" y1="82667" x2="49778" y2="55556"/>
                        <a14:foregroundMark x1="84000" y1="90667" x2="5333" y2="90667"/>
                        <a14:foregroundMark x1="59111" y1="57333" x2="81333" y2="83556"/>
                        <a14:foregroundMark x1="81333" y1="83556" x2="56444" y2="62222"/>
                        <a14:foregroundMark x1="56444" y1="62222" x2="55556" y2="57333"/>
                        <a14:foregroundMark x1="88000" y1="84889" x2="88000" y2="32889"/>
                        <a14:foregroundMark x1="61778" y1="26667" x2="6222" y2="28444"/>
                        <a14:foregroundMark x1="6222" y1="28444" x2="5333"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6807695" y="2470294"/>
            <a:ext cx="892925" cy="89292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2" descr="Treasure Map PNG Images | Vector and PSD Files | Free Download on Pngtree">
            <a:extLst>
              <a:ext uri="{FF2B5EF4-FFF2-40B4-BE49-F238E27FC236}">
                <a16:creationId xmlns:a16="http://schemas.microsoft.com/office/drawing/2014/main" id="{FE9AF49F-12BC-4D46-AED0-6FD1DA89BF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695" t="15376" r="6273" b="19678"/>
          <a:stretch>
            <a:fillRect/>
          </a:stretch>
        </p:blipFill>
        <p:spPr bwMode="auto">
          <a:xfrm>
            <a:off x="8489087" y="4534851"/>
            <a:ext cx="30575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55F95A19-0DDD-4DD0-BC4D-8086085847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6292"/>
          <a:stretch>
            <a:fillRect/>
          </a:stretch>
        </p:blipFill>
        <p:spPr bwMode="auto">
          <a:xfrm>
            <a:off x="8470445" y="1122493"/>
            <a:ext cx="3104293" cy="3257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3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a16="http://schemas.microsoft.com/office/drawing/2014/main" id="{673E9FC8-2143-48A2-9DEE-AABBC7E30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484" name="Picture 4" descr="109 hình ảnh phong cảnh về thiên nhiên đẹp, hùng vĩ">
            <a:extLst>
              <a:ext uri="{FF2B5EF4-FFF2-40B4-BE49-F238E27FC236}">
                <a16:creationId xmlns:a16="http://schemas.microsoft.com/office/drawing/2014/main" id="{2E09C47F-B2DD-4DC8-8C59-54C3AF474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2" b="15917"/>
          <a:stretch/>
        </p:blipFill>
        <p:spPr bwMode="auto">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49C14F-3C7C-4A0A-B3C2-7AB946EF32B0}"/>
              </a:ext>
            </a:extLst>
          </p:cNvPr>
          <p:cNvSpPr txBox="1"/>
          <p:nvPr/>
        </p:nvSpPr>
        <p:spPr>
          <a:xfrm rot="20587642">
            <a:off x="2366539" y="1955620"/>
            <a:ext cx="7987284" cy="1862048"/>
          </a:xfrm>
          <a:prstGeom prst="rect">
            <a:avLst/>
          </a:prstGeom>
          <a:noFill/>
        </p:spPr>
        <p:txBody>
          <a:bodyPr wrap="square" rtlCol="0">
            <a:spAutoFit/>
          </a:bodyPr>
          <a:lstStyle/>
          <a:p>
            <a:r>
              <a:rPr lang="en-US" sz="11500" dirty="0">
                <a:solidFill>
                  <a:schemeClr val="bg1"/>
                </a:solidFill>
                <a:latin typeface="#9Slide05 Aphrodite Pro" panose="02000000000000000000" pitchFamily="2" charset="0"/>
              </a:rPr>
              <a:t>Thank you</a:t>
            </a:r>
          </a:p>
        </p:txBody>
      </p:sp>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8F3DEE-0E56-499F-AFAE-C2DA7C2C81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B65E49-5337-40E3-9DBD-146D14EA07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859509F-94DC-4952-A3B5-1EFAA2F524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6B1AF2CB-1EFE-4962-A8DC-2D3CE47362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232531E-9E20-48D1-A119-C05304D9E8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7AA014B-79A8-4BEC-893F-423182880E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Neo Biển Du Thuyền Hải - Miễn Phí vector hình ảnh trên Pixabay">
            <a:extLst>
              <a:ext uri="{FF2B5EF4-FFF2-40B4-BE49-F238E27FC236}">
                <a16:creationId xmlns:a16="http://schemas.microsoft.com/office/drawing/2014/main" id="{ACC01EF1-6405-4E22-BAAC-48839BEE8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501"/>
          <a:stretch/>
        </p:blipFill>
        <p:spPr bwMode="auto">
          <a:xfrm>
            <a:off x="20069" y="3652862"/>
            <a:ext cx="2442912" cy="244291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8369DE35-7612-4A62-AF2A-2B4F767716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6" b="-6"/>
          <a:stretch/>
        </p:blipFill>
        <p:spPr bwMode="auto">
          <a:xfrm>
            <a:off x="2110441" y="2944510"/>
            <a:ext cx="3826567" cy="382656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ách tạo bản đồ chỉ đường chính xác đơn giản bằng Doorpath">
            <a:extLst>
              <a:ext uri="{FF2B5EF4-FFF2-40B4-BE49-F238E27FC236}">
                <a16:creationId xmlns:a16="http://schemas.microsoft.com/office/drawing/2014/main" id="{0428258E-94D9-454E-8C74-CFB836049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34667"/>
          <a:stretch/>
        </p:blipFill>
        <p:spPr bwMode="auto">
          <a:xfrm>
            <a:off x="9106490" y="3450600"/>
            <a:ext cx="2920105" cy="2920105"/>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10" descr="シービーチアイコン - アイコンのベクターアート素材や画像を多数ご用意 - iStock">
            <a:extLst>
              <a:ext uri="{FF2B5EF4-FFF2-40B4-BE49-F238E27FC236}">
                <a16:creationId xmlns:a16="http://schemas.microsoft.com/office/drawing/2014/main" id="{A2C17E27-34F7-4F8A-9A1C-646E3B66C9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foregroundMark x1="38965" y1="72852" x2="38965" y2="72852"/>
                        <a14:foregroundMark x1="40430" y1="80762" x2="40430" y2="80762"/>
                        <a14:foregroundMark x1="42578" y1="73535" x2="42578" y2="73535"/>
                        <a14:foregroundMark x1="25684" y1="38379" x2="25684" y2="38379"/>
                        <a14:foregroundMark x1="51953" y1="26465" x2="51953" y2="26465"/>
                        <a14:foregroundMark x1="51563" y1="28613" x2="51563" y2="28613"/>
                        <a14:foregroundMark x1="52637" y1="32910" x2="52637" y2="32910"/>
                        <a14:foregroundMark x1="54492" y1="31836" x2="54492" y2="31836"/>
                        <a14:foregroundMark x1="53418" y1="30762" x2="53418" y2="30762"/>
                        <a14:foregroundMark x1="52637" y1="30078" x2="52637" y2="30078"/>
                      </a14:backgroundRemoval>
                    </a14:imgEffect>
                  </a14:imgLayer>
                </a14:imgProps>
              </a:ext>
              <a:ext uri="{28A0092B-C50C-407E-A947-70E740481C1C}">
                <a14:useLocalDpi xmlns:a14="http://schemas.microsoft.com/office/drawing/2010/main" val="0"/>
              </a:ext>
            </a:extLst>
          </a:blip>
          <a:srcRect r="-6" b="5996"/>
          <a:stretch/>
        </p:blipFill>
        <p:spPr bwMode="auto">
          <a:xfrm>
            <a:off x="5279923" y="2944510"/>
            <a:ext cx="4127242" cy="387956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77BE8E1-5D91-424E-923F-B28C5E2FE550}"/>
              </a:ext>
            </a:extLst>
          </p:cNvPr>
          <p:cNvSpPr txBox="1"/>
          <p:nvPr/>
        </p:nvSpPr>
        <p:spPr>
          <a:xfrm>
            <a:off x="582442" y="324774"/>
            <a:ext cx="11018301" cy="21236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strike="noStrike" kern="1200" cap="none" spc="0" normalizeH="0" baseline="0" noProof="0" dirty="0">
                <a:ln>
                  <a:noFill/>
                </a:ln>
                <a:solidFill>
                  <a:schemeClr val="bg1"/>
                </a:solidFill>
                <a:effectLst/>
                <a:uLnTx/>
                <a:uFillTx/>
                <a:latin typeface="+mj-lt"/>
              </a:rPr>
              <a:t>Bài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strike="noStrike" kern="1200" cap="none" spc="0" normalizeH="0" baseline="0" noProof="0" dirty="0">
                <a:ln>
                  <a:noFill/>
                </a:ln>
                <a:solidFill>
                  <a:srgbClr val="FFFF00"/>
                </a:solidFill>
                <a:effectLst/>
                <a:uLnTx/>
                <a:uFillTx/>
                <a:latin typeface="+mj-lt"/>
              </a:rPr>
              <a:t>KÍ HIỆU VÀ BẢNG CHÚ GIẢI BẢN ĐỒ.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strike="noStrike" kern="1200" cap="none" spc="0" normalizeH="0" baseline="0" noProof="0" dirty="0">
                <a:ln>
                  <a:noFill/>
                </a:ln>
                <a:solidFill>
                  <a:srgbClr val="FFFF00"/>
                </a:solidFill>
                <a:effectLst/>
                <a:uLnTx/>
                <a:uFillTx/>
                <a:latin typeface="+mj-lt"/>
              </a:rPr>
              <a:t>TÌM ĐƯỜNG ĐI TRÊN BẢN ĐỒ</a:t>
            </a:r>
          </a:p>
        </p:txBody>
      </p:sp>
    </p:spTree>
    <p:extLst>
      <p:ext uri="{BB962C8B-B14F-4D97-AF65-F5344CB8AC3E}">
        <p14:creationId xmlns:p14="http://schemas.microsoft.com/office/powerpoint/2010/main" val="3679743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531019" y="152414"/>
            <a:ext cx="9813761" cy="1392367"/>
            <a:chOff x="830130" y="85092"/>
            <a:chExt cx="981376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NỘI DUNG CHÍNH</a:t>
              </a:r>
            </a:p>
          </p:txBody>
        </p:sp>
        <p:sp>
          <p:nvSpPr>
            <p:cNvPr id="15" name="Oval 14">
              <a:extLst>
                <a:ext uri="{FF2B5EF4-FFF2-40B4-BE49-F238E27FC236}">
                  <a16:creationId xmlns:a16="http://schemas.microsoft.com/office/drawing/2014/main" id="{297D1653-2833-49F0-9B5E-5149A0E812B3}"/>
                </a:ext>
              </a:extLst>
            </p:cNvPr>
            <p:cNvSpPr/>
            <p:nvPr/>
          </p:nvSpPr>
          <p:spPr>
            <a:xfrm>
              <a:off x="830130" y="8509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Times New Roman" panose="02020603050405020304" pitchFamily="18" charset="0"/>
                  <a:cs typeface="Times New Roman" panose="02020603050405020304" pitchFamily="18" charset="0"/>
                </a:rPr>
                <a:t>Bài</a:t>
              </a:r>
              <a:r>
                <a:rPr lang="en-US" sz="3600" b="1" dirty="0">
                  <a:solidFill>
                    <a:srgbClr val="FFFF00"/>
                  </a:solidFill>
                  <a:latin typeface="Times New Roman" panose="02020603050405020304" pitchFamily="18" charset="0"/>
                  <a:cs typeface="Times New Roman" panose="02020603050405020304" pitchFamily="18" charset="0"/>
                </a:rPr>
                <a:t> 4</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96925" y="2154504"/>
            <a:ext cx="3842767"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Kí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chú</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đồ</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28180" y="2140702"/>
            <a:ext cx="3838671"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Đọc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đồ</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631C2FDD-0D1E-4F65-9968-EDA7BD16D0A4}"/>
              </a:ext>
            </a:extLst>
          </p:cNvPr>
          <p:cNvSpPr/>
          <p:nvPr/>
        </p:nvSpPr>
        <p:spPr>
          <a:xfrm>
            <a:off x="1785150"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818699"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2</a:t>
            </a:r>
          </a:p>
        </p:txBody>
      </p:sp>
      <p:pic>
        <p:nvPicPr>
          <p:cNvPr id="11" name="Picture 4" descr="Neo Biển Du Thuyền Hải - Miễn Phí vector hình ảnh trên Pixabay">
            <a:extLst>
              <a:ext uri="{FF2B5EF4-FFF2-40B4-BE49-F238E27FC236}">
                <a16:creationId xmlns:a16="http://schemas.microsoft.com/office/drawing/2014/main" id="{FEC552E4-D8A0-4A45-BAA4-B0C9B575D16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3212" y="4271871"/>
            <a:ext cx="889629" cy="1003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89D453CC-1CA6-47F0-830B-C2994FEA4F15}"/>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1866689" y="5541665"/>
            <a:ext cx="1170347" cy="1148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シービーチアイコン - アイコンのベクターアート素材や画像を多数ご用意 - iStock">
            <a:extLst>
              <a:ext uri="{FF2B5EF4-FFF2-40B4-BE49-F238E27FC236}">
                <a16:creationId xmlns:a16="http://schemas.microsoft.com/office/drawing/2014/main" id="{3B64EFC3-D24D-4221-87AF-529DC428F393}"/>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backgroundRemoval>
                    </a14:imgEffect>
                  </a14:imgLayer>
                </a14:imgProps>
              </a:ext>
              <a:ext uri="{28A0092B-C50C-407E-A947-70E740481C1C}">
                <a14:useLocalDpi xmlns:a14="http://schemas.microsoft.com/office/drawing/2010/main" val="0"/>
              </a:ext>
            </a:extLst>
          </a:blip>
          <a:srcRect l="16308" t="16129" r="16308" b="17850"/>
          <a:stretch/>
        </p:blipFill>
        <p:spPr bwMode="auto">
          <a:xfrm>
            <a:off x="1940502" y="4269953"/>
            <a:ext cx="1022723" cy="10039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ree icon vector ⬇ Vector Image by © jehsomwang | Vector Stock 117045612">
            <a:extLst>
              <a:ext uri="{FF2B5EF4-FFF2-40B4-BE49-F238E27FC236}">
                <a16:creationId xmlns:a16="http://schemas.microsoft.com/office/drawing/2014/main" id="{18583E7E-E96D-4E09-975B-05BEFE6FBCD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6641" b="89941" l="9961" r="89941">
                        <a14:foregroundMark x1="74414" y1="6641" x2="74414" y2="6641"/>
                        <a14:foregroundMark x1="74414" y1="8203" x2="74414" y2="8203"/>
                      </a14:backgroundRemoval>
                    </a14:imgEffect>
                  </a14:imgLayer>
                </a14:imgProps>
              </a:ext>
              <a:ext uri="{28A0092B-C50C-407E-A947-70E740481C1C}">
                <a14:useLocalDpi xmlns:a14="http://schemas.microsoft.com/office/drawing/2010/main" val="0"/>
              </a:ext>
            </a:extLst>
          </a:blip>
          <a:srcRect l="48895" b="46692"/>
          <a:stretch/>
        </p:blipFill>
        <p:spPr bwMode="auto">
          <a:xfrm>
            <a:off x="509362" y="5348620"/>
            <a:ext cx="1357327" cy="141582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sp>
        <p:nvSpPr>
          <p:cNvPr id="19" name="Lưu đồ: Điểm Kết Thúc 147">
            <a:extLst>
              <a:ext uri="{FF2B5EF4-FFF2-40B4-BE49-F238E27FC236}">
                <a16:creationId xmlns:a16="http://schemas.microsoft.com/office/drawing/2014/main" id="{8F41A5EB-74AF-46BD-926A-F9C41D285002}"/>
              </a:ext>
            </a:extLst>
          </p:cNvPr>
          <p:cNvSpPr/>
          <p:nvPr/>
        </p:nvSpPr>
        <p:spPr>
          <a:xfrm>
            <a:off x="8239747" y="2089596"/>
            <a:ext cx="3838670"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đồ</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45F87D6-681B-4D51-85B6-ACFB42298566}"/>
              </a:ext>
            </a:extLst>
          </p:cNvPr>
          <p:cNvSpPr/>
          <p:nvPr/>
        </p:nvSpPr>
        <p:spPr>
          <a:xfrm>
            <a:off x="9853315" y="1699538"/>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2</a:t>
            </a: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a16="http://schemas.microsoft.com/office/drawing/2014/main" id="{E4C4A453-3DE7-4800-816A-14CFB44CBA2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06923" y="4090880"/>
            <a:ext cx="2675715" cy="2675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hương pháp Chương trình ĐỌC NHANH bản quyền Anh Quốc - Bản quyền Anh Quốc">
            <a:extLst>
              <a:ext uri="{FF2B5EF4-FFF2-40B4-BE49-F238E27FC236}">
                <a16:creationId xmlns:a16="http://schemas.microsoft.com/office/drawing/2014/main" id="{AA003EB2-694B-4C0B-BC47-45B6F2C3DF98}"/>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b="6991"/>
          <a:stretch/>
        </p:blipFill>
        <p:spPr bwMode="auto">
          <a:xfrm>
            <a:off x="4136643" y="3753973"/>
            <a:ext cx="3429000" cy="31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04659" y="4715995"/>
            <a:ext cx="2335517" cy="17070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300141" y="3314222"/>
            <a:ext cx="2249482" cy="13052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việc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9068267" y="3280592"/>
            <a:ext cx="2984115"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Ghi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Ô Chat </a:t>
            </a:r>
            <a:r>
              <a:rPr lang="en-US" sz="3200" dirty="0" err="1">
                <a:solidFill>
                  <a:schemeClr val="tx1"/>
                </a:solidFill>
                <a:latin typeface="Times New Roman" panose="02020603050405020304" pitchFamily="18" charset="0"/>
                <a:cs typeface="Times New Roman" panose="02020603050405020304" pitchFamily="18" charset="0"/>
              </a:rPr>
              <a:t>hoặc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tay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8707" y="4604030"/>
            <a:ext cx="1943234" cy="19612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2687802" y="3272276"/>
            <a:ext cx="3113705"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chữ</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a16="http://schemas.microsoft.com/office/drawing/2014/main" id="{2D2CE1DF-B709-49B7-8506-0613BA84EAA2}"/>
              </a:ext>
            </a:extLst>
          </p:cNvPr>
          <p:cNvSpPr/>
          <p:nvPr/>
        </p:nvSpPr>
        <p:spPr>
          <a:xfrm>
            <a:off x="5980780" y="3257728"/>
            <a:ext cx="2984114"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Nối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8" name="Picture 4" descr="Copy writer RGB color icon stock vector. Illustration of flat - 187369446">
            <a:extLst>
              <a:ext uri="{FF2B5EF4-FFF2-40B4-BE49-F238E27FC236}">
                <a16:creationId xmlns:a16="http://schemas.microsoft.com/office/drawing/2014/main" id="{99840D9E-5BB4-4B94-9C1D-ACE869B436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6546354" y="4747716"/>
            <a:ext cx="1943234" cy="155714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45B66070-FF2E-4EAD-99B8-C8197985C5BF}"/>
              </a:ext>
            </a:extLst>
          </p:cNvPr>
          <p:cNvGrpSpPr/>
          <p:nvPr/>
        </p:nvGrpSpPr>
        <p:grpSpPr>
          <a:xfrm>
            <a:off x="1474196" y="145540"/>
            <a:ext cx="9968387" cy="916579"/>
            <a:chOff x="2153848" y="844"/>
            <a:chExt cx="9968387" cy="916579"/>
          </a:xfrm>
        </p:grpSpPr>
        <p:sp>
          <p:nvSpPr>
            <p:cNvPr id="29" name="Rectangle: Rounded Corners 28">
              <a:extLst>
                <a:ext uri="{FF2B5EF4-FFF2-40B4-BE49-F238E27FC236}">
                  <a16:creationId xmlns:a16="http://schemas.microsoft.com/office/drawing/2014/main" id="{4780280F-2E70-4665-95CD-F0D39DBDA42D}"/>
                </a:ext>
              </a:extLst>
            </p:cNvPr>
            <p:cNvSpPr/>
            <p:nvPr/>
          </p:nvSpPr>
          <p:spPr>
            <a:xfrm>
              <a:off x="3137095" y="30643"/>
              <a:ext cx="8540524"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3C8C2DA7-6FD7-4ADF-8A24-3D2DC1169728}"/>
                </a:ext>
              </a:extLst>
            </p:cNvPr>
            <p:cNvSpPr txBox="1"/>
            <p:nvPr/>
          </p:nvSpPr>
          <p:spPr>
            <a:xfrm>
              <a:off x="3883666" y="43636"/>
              <a:ext cx="8238569" cy="584775"/>
            </a:xfrm>
            <a:prstGeom prst="rect">
              <a:avLst/>
            </a:prstGeom>
            <a:noFill/>
          </p:spPr>
          <p:txBody>
            <a:bodyPr wrap="square">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1. KÍ </a:t>
              </a:r>
              <a:r>
                <a:rPr lang="en-US" sz="3200" b="1" dirty="0">
                  <a:solidFill>
                    <a:srgbClr val="FFFF00"/>
                  </a:solidFill>
                  <a:latin typeface="Times New Roman" panose="02020603050405020304" pitchFamily="18" charset="0"/>
                  <a:cs typeface="Times New Roman" panose="02020603050405020304" pitchFamily="18" charset="0"/>
                </a:rPr>
                <a:t>HIỆU VÀ BẢNG CHÚ GIẢI BẢN ĐỒ</a:t>
              </a:r>
            </a:p>
          </p:txBody>
        </p:sp>
        <p:pic>
          <p:nvPicPr>
            <p:cNvPr id="31"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519F6AF0-26D7-4EFA-BFAB-AAD7E41BBF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153848" y="844"/>
              <a:ext cx="908397" cy="91657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Hình ảnh Hình ảnh Biểu Tượng Các Vector , Hình ảnh Biểu Tượng, Hình ảnh  Biểu Tượng, Hình ảnh Biểu Tượng Vector và PNG với nền trong suốt để tải  xuống miễn">
            <a:extLst>
              <a:ext uri="{FF2B5EF4-FFF2-40B4-BE49-F238E27FC236}">
                <a16:creationId xmlns:a16="http://schemas.microsoft.com/office/drawing/2014/main" id="{58A086E0-6CE2-4202-8972-4A7B03167078}"/>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977" b="95801" l="3223" r="99219">
                        <a14:foregroundMark x1="12012" y1="59863" x2="12012" y2="59863"/>
                        <a14:foregroundMark x1="8691" y1="52734" x2="11328" y2="39941"/>
                        <a14:foregroundMark x1="11328" y1="39941" x2="37012" y2="11230"/>
                        <a14:foregroundMark x1="37012" y1="11230" x2="67383" y2="13574"/>
                        <a14:foregroundMark x1="67383" y1="13574" x2="83594" y2="30273"/>
                        <a14:foregroundMark x1="83594" y1="30273" x2="91113" y2="58496"/>
                        <a14:foregroundMark x1="91113" y1="58496" x2="83008" y2="80762"/>
                        <a14:foregroundMark x1="83008" y1="80762" x2="64063" y2="88281"/>
                        <a14:foregroundMark x1="64063" y1="88281" x2="34277" y2="86816"/>
                        <a14:foregroundMark x1="34277" y1="86816" x2="48730" y2="77832"/>
                        <a14:foregroundMark x1="48730" y1="77832" x2="62012" y2="78906"/>
                        <a14:foregroundMark x1="62012" y1="78906" x2="62402" y2="79199"/>
                        <a14:foregroundMark x1="96875" y1="53320" x2="97168" y2="45215"/>
                        <a14:foregroundMark x1="97168" y1="45215" x2="91699" y2="32031"/>
                        <a14:foregroundMark x1="91699" y1="32031" x2="69141" y2="10547"/>
                        <a14:foregroundMark x1="69141" y1="10547" x2="46387" y2="6543"/>
                        <a14:foregroundMark x1="46387" y1="6543" x2="19531" y2="16113"/>
                        <a14:foregroundMark x1="19531" y1="16113" x2="5859" y2="38770"/>
                        <a14:foregroundMark x1="5859" y1="38770" x2="7031" y2="59668"/>
                        <a14:foregroundMark x1="7031" y1="59668" x2="26953" y2="81934"/>
                        <a14:foregroundMark x1="26953" y1="81934" x2="62500" y2="63672"/>
                        <a14:foregroundMark x1="62500" y1="63672" x2="41113" y2="62891"/>
                        <a14:foregroundMark x1="41113" y1="62891" x2="56543" y2="61426"/>
                        <a14:foregroundMark x1="56543" y1="61426" x2="68164" y2="48828"/>
                        <a14:foregroundMark x1="68164" y1="48828" x2="68848" y2="47363"/>
                        <a14:foregroundMark x1="75195" y1="45117" x2="75977" y2="64844"/>
                        <a14:foregroundMark x1="75977" y1="64844" x2="72559" y2="75488"/>
                        <a14:foregroundMark x1="72559" y1="75488" x2="68164" y2="44141"/>
                        <a14:foregroundMark x1="68164" y1="44141" x2="63086" y2="38184"/>
                        <a14:foregroundMark x1="63086" y1="38184" x2="61621" y2="30566"/>
                        <a14:foregroundMark x1="69043" y1="5566" x2="48535" y2="3320"/>
                        <a14:foregroundMark x1="48535" y1="3320" x2="37598" y2="6055"/>
                        <a14:foregroundMark x1="37598" y1="6055" x2="34375" y2="8594"/>
                        <a14:foregroundMark x1="95313" y1="36328" x2="95215" y2="57813"/>
                        <a14:foregroundMark x1="95215" y1="57813" x2="92773" y2="65820"/>
                        <a14:foregroundMark x1="67969" y1="92969" x2="44727" y2="95898"/>
                        <a14:foregroundMark x1="44727" y1="95898" x2="33496" y2="92969"/>
                        <a14:foregroundMark x1="72266" y1="91699" x2="43555" y2="92383"/>
                        <a14:foregroundMark x1="43555" y1="92383" x2="41309" y2="91504"/>
                        <a14:foregroundMark x1="3320" y1="62598" x2="3613" y2="38574"/>
                        <a14:foregroundMark x1="29199" y1="51465" x2="71875" y2="19043"/>
                        <a14:foregroundMark x1="71875" y1="19043" x2="71875" y2="19043"/>
                        <a14:foregroundMark x1="29004" y1="58496" x2="51367" y2="33203"/>
                        <a14:foregroundMark x1="59961" y1="1660" x2="50098" y2="977"/>
                        <a14:foregroundMark x1="50098" y1="977" x2="43164" y2="3125"/>
                        <a14:foregroundMark x1="98340" y1="55371" x2="99219" y2="46289"/>
                        <a14:foregroundMark x1="99219" y1="46289" x2="98535" y2="45117"/>
                      </a14:backgroundRemoval>
                    </a14:imgEffect>
                  </a14:imgLayer>
                </a14:imgProps>
              </a:ext>
              <a:ext uri="{28A0092B-C50C-407E-A947-70E740481C1C}">
                <a14:useLocalDpi xmlns:a14="http://schemas.microsoft.com/office/drawing/2010/main" val="0"/>
              </a:ext>
            </a:extLst>
          </a:blip>
          <a:srcRect/>
          <a:stretch>
            <a:fillRect/>
          </a:stretch>
        </p:blipFill>
        <p:spPr bwMode="auto">
          <a:xfrm>
            <a:off x="3254720" y="4715995"/>
            <a:ext cx="1722377" cy="17223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37550EF-72BF-4826-8878-3A0291363225}"/>
              </a:ext>
            </a:extLst>
          </p:cNvPr>
          <p:cNvGrpSpPr/>
          <p:nvPr/>
        </p:nvGrpSpPr>
        <p:grpSpPr>
          <a:xfrm>
            <a:off x="104659" y="1470992"/>
            <a:ext cx="11752242" cy="1439426"/>
            <a:chOff x="1407581" y="1258990"/>
            <a:chExt cx="11752242" cy="1439426"/>
          </a:xfrm>
        </p:grpSpPr>
        <p:pic>
          <p:nvPicPr>
            <p:cNvPr id="38" name="Picture 37">
              <a:extLst>
                <a:ext uri="{FF2B5EF4-FFF2-40B4-BE49-F238E27FC236}">
                  <a16:creationId xmlns:a16="http://schemas.microsoft.com/office/drawing/2014/main" id="{3559FAF5-BE51-42CA-A211-B1217E8FEF9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001436" y="1258990"/>
              <a:ext cx="1158387" cy="1439426"/>
            </a:xfrm>
            <a:prstGeom prst="rect">
              <a:avLst/>
            </a:prstGeom>
          </p:spPr>
        </p:pic>
        <p:sp>
          <p:nvSpPr>
            <p:cNvPr id="39" name="TextBox 38">
              <a:extLst>
                <a:ext uri="{FF2B5EF4-FFF2-40B4-BE49-F238E27FC236}">
                  <a16:creationId xmlns:a16="http://schemas.microsoft.com/office/drawing/2014/main" id="{A92AC772-91A2-4DCE-AED9-65B370E9E0BF}"/>
                </a:ext>
              </a:extLst>
            </p:cNvPr>
            <p:cNvSpPr txBox="1"/>
            <p:nvPr/>
          </p:nvSpPr>
          <p:spPr>
            <a:xfrm>
              <a:off x="1407581" y="1521553"/>
              <a:ext cx="10757065" cy="584775"/>
            </a:xfrm>
            <a:prstGeom prst="rect">
              <a:avLst/>
            </a:prstGeom>
            <a:noFill/>
          </p:spPr>
          <p:txBody>
            <a:bodyPr wrap="square">
              <a:spAutoFit/>
            </a:bodyPr>
            <a:lstStyle/>
            <a:p>
              <a:r>
                <a:rPr lang="en-US" sz="3200" b="1" dirty="0" err="1">
                  <a:solidFill>
                    <a:srgbClr val="00B050"/>
                  </a:solidFill>
                  <a:latin typeface="Times New Roman" panose="02020603050405020304" pitchFamily="18" charset="0"/>
                  <a:cs typeface="Times New Roman" panose="02020603050405020304" pitchFamily="18" charset="0"/>
                </a:rPr>
                <a:t>Trò</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chơi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Bóng</a:t>
              </a:r>
              <a:endParaRPr lang="en-US" sz="3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50486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88DC3-4B59-4A5F-9E33-DD3FA42C38AC}"/>
              </a:ext>
            </a:extLst>
          </p:cNvPr>
          <p:cNvPicPr>
            <a:picLocks noChangeAspect="1"/>
          </p:cNvPicPr>
          <p:nvPr/>
        </p:nvPicPr>
        <p:blipFill rotWithShape="1">
          <a:blip r:embed="rId2"/>
          <a:srcRect t="2301" b="41333"/>
          <a:stretch/>
        </p:blipFill>
        <p:spPr>
          <a:xfrm>
            <a:off x="0" y="1420833"/>
            <a:ext cx="5689534" cy="5254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49890119-AED2-4F2E-A5D1-9A146C924B46}"/>
              </a:ext>
            </a:extLst>
          </p:cNvPr>
          <p:cNvPicPr>
            <a:picLocks noChangeAspect="1"/>
          </p:cNvPicPr>
          <p:nvPr/>
        </p:nvPicPr>
        <p:blipFill rotWithShape="1">
          <a:blip r:embed="rId3"/>
          <a:srcRect t="5335"/>
          <a:stretch/>
        </p:blipFill>
        <p:spPr>
          <a:xfrm>
            <a:off x="6096000" y="1420833"/>
            <a:ext cx="5913120" cy="3805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0" name="Group 19">
            <a:extLst>
              <a:ext uri="{FF2B5EF4-FFF2-40B4-BE49-F238E27FC236}">
                <a16:creationId xmlns:a16="http://schemas.microsoft.com/office/drawing/2014/main" id="{A4CA5B7F-21BA-4486-8C36-CEFF20B8F83A}"/>
              </a:ext>
            </a:extLst>
          </p:cNvPr>
          <p:cNvGrpSpPr/>
          <p:nvPr/>
        </p:nvGrpSpPr>
        <p:grpSpPr>
          <a:xfrm>
            <a:off x="3327167" y="58586"/>
            <a:ext cx="4724733" cy="1200329"/>
            <a:chOff x="311501" y="-19728"/>
            <a:chExt cx="4724733" cy="1200329"/>
          </a:xfrm>
        </p:grpSpPr>
        <p:sp>
          <p:nvSpPr>
            <p:cNvPr id="25" name="Rectangle: Rounded Corners 7">
              <a:extLst>
                <a:ext uri="{FF2B5EF4-FFF2-40B4-BE49-F238E27FC236}">
                  <a16:creationId xmlns:a16="http://schemas.microsoft.com/office/drawing/2014/main" id="{7693CF07-ADE5-4E67-9FA0-3FDD1366126B}"/>
                </a:ext>
              </a:extLst>
            </p:cNvPr>
            <p:cNvSpPr/>
            <p:nvPr/>
          </p:nvSpPr>
          <p:spPr>
            <a:xfrm>
              <a:off x="311501" y="-19727"/>
              <a:ext cx="4724733" cy="1200328"/>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6" name="Picture 4" descr="Copy writer RGB color icon stock vector. Illustration of flat - 187369446">
              <a:extLst>
                <a:ext uri="{FF2B5EF4-FFF2-40B4-BE49-F238E27FC236}">
                  <a16:creationId xmlns:a16="http://schemas.microsoft.com/office/drawing/2014/main" id="{83252BE0-8ADE-4E19-9EB1-FE4F8BFE9AE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3438604" y="-19728"/>
              <a:ext cx="1497945" cy="120032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5DBE063-D229-4442-950B-E867D5EDBABF}"/>
                </a:ext>
              </a:extLst>
            </p:cNvPr>
            <p:cNvSpPr txBox="1"/>
            <p:nvPr/>
          </p:nvSpPr>
          <p:spPr>
            <a:xfrm>
              <a:off x="311501" y="0"/>
              <a:ext cx="3329522" cy="954107"/>
            </a:xfrm>
            <a:prstGeom prst="rect">
              <a:avLst/>
            </a:prstGeom>
            <a:noFill/>
          </p:spPr>
          <p:txBody>
            <a:bodyPr wrap="square">
              <a:spAutoFit/>
            </a:bodyPr>
            <a:lstStyle/>
            <a:p>
              <a:pPr algn="ctr"/>
              <a:r>
                <a:rPr lang="en-US" sz="2800" dirty="0" err="1">
                  <a:solidFill>
                    <a:schemeClr val="tx1"/>
                  </a:solidFill>
                  <a:latin typeface="Times New Roman" panose="02020603050405020304" pitchFamily="18" charset="0"/>
                  <a:cs typeface="Times New Roman" panose="02020603050405020304" pitchFamily="18" charset="0"/>
                </a:rPr>
                <a:t>Nối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endParaRPr lang="en-US" sz="2800" dirty="0">
                <a:solidFill>
                  <a:schemeClr val="tx1"/>
                </a:solidFill>
                <a:latin typeface="Times New Roman" panose="02020603050405020304" pitchFamily="18" charset="0"/>
                <a:cs typeface="Times New Roman" panose="02020603050405020304" pitchFamily="18" charset="0"/>
              </a:endParaRPr>
            </a:p>
          </p:txBody>
        </p:sp>
      </p:grpSp>
      <p:sp>
        <p:nvSpPr>
          <p:cNvPr id="30" name="Diamond 29">
            <a:extLst>
              <a:ext uri="{FF2B5EF4-FFF2-40B4-BE49-F238E27FC236}">
                <a16:creationId xmlns:a16="http://schemas.microsoft.com/office/drawing/2014/main" id="{C8DBBE3D-08C2-47C9-BAB9-1785C2876677}"/>
              </a:ext>
            </a:extLst>
          </p:cNvPr>
          <p:cNvSpPr/>
          <p:nvPr/>
        </p:nvSpPr>
        <p:spPr>
          <a:xfrm>
            <a:off x="6132610" y="5314083"/>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a:t>
            </a:r>
          </a:p>
        </p:txBody>
      </p:sp>
      <p:sp>
        <p:nvSpPr>
          <p:cNvPr id="31" name="Diamond 30">
            <a:extLst>
              <a:ext uri="{FF2B5EF4-FFF2-40B4-BE49-F238E27FC236}">
                <a16:creationId xmlns:a16="http://schemas.microsoft.com/office/drawing/2014/main" id="{D18AD6B4-F0B9-4823-AAFF-CB5A0C724751}"/>
              </a:ext>
            </a:extLst>
          </p:cNvPr>
          <p:cNvSpPr/>
          <p:nvPr/>
        </p:nvSpPr>
        <p:spPr>
          <a:xfrm>
            <a:off x="7182395" y="531977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p>
        </p:txBody>
      </p:sp>
      <p:sp>
        <p:nvSpPr>
          <p:cNvPr id="32" name="Diamond 31">
            <a:extLst>
              <a:ext uri="{FF2B5EF4-FFF2-40B4-BE49-F238E27FC236}">
                <a16:creationId xmlns:a16="http://schemas.microsoft.com/office/drawing/2014/main" id="{4FB5F6A8-EEBD-485F-8657-3959FFDFB9DA}"/>
              </a:ext>
            </a:extLst>
          </p:cNvPr>
          <p:cNvSpPr/>
          <p:nvPr/>
        </p:nvSpPr>
        <p:spPr>
          <a:xfrm>
            <a:off x="8224312" y="5314082"/>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3</a:t>
            </a:r>
          </a:p>
        </p:txBody>
      </p:sp>
      <p:sp>
        <p:nvSpPr>
          <p:cNvPr id="33" name="Diamond 32">
            <a:extLst>
              <a:ext uri="{FF2B5EF4-FFF2-40B4-BE49-F238E27FC236}">
                <a16:creationId xmlns:a16="http://schemas.microsoft.com/office/drawing/2014/main" id="{C5FB0DB4-BDC1-4CAE-9F29-B5DC20F66B7C}"/>
              </a:ext>
            </a:extLst>
          </p:cNvPr>
          <p:cNvSpPr/>
          <p:nvPr/>
        </p:nvSpPr>
        <p:spPr>
          <a:xfrm>
            <a:off x="9274099" y="5358976"/>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4</a:t>
            </a:r>
          </a:p>
        </p:txBody>
      </p:sp>
      <p:sp>
        <p:nvSpPr>
          <p:cNvPr id="34" name="Diamond 33">
            <a:extLst>
              <a:ext uri="{FF2B5EF4-FFF2-40B4-BE49-F238E27FC236}">
                <a16:creationId xmlns:a16="http://schemas.microsoft.com/office/drawing/2014/main" id="{889F5A9E-496C-41D5-8A98-19A41C944F1B}"/>
              </a:ext>
            </a:extLst>
          </p:cNvPr>
          <p:cNvSpPr/>
          <p:nvPr/>
        </p:nvSpPr>
        <p:spPr>
          <a:xfrm>
            <a:off x="10323884" y="5364664"/>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5</a:t>
            </a:r>
          </a:p>
        </p:txBody>
      </p:sp>
      <p:sp>
        <p:nvSpPr>
          <p:cNvPr id="35" name="Diamond 34">
            <a:extLst>
              <a:ext uri="{FF2B5EF4-FFF2-40B4-BE49-F238E27FC236}">
                <a16:creationId xmlns:a16="http://schemas.microsoft.com/office/drawing/2014/main" id="{6B1C3F24-8D36-4D78-B55A-49BAB32C23A6}"/>
              </a:ext>
            </a:extLst>
          </p:cNvPr>
          <p:cNvSpPr/>
          <p:nvPr/>
        </p:nvSpPr>
        <p:spPr>
          <a:xfrm>
            <a:off x="11309529" y="5358975"/>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6</a:t>
            </a:r>
          </a:p>
        </p:txBody>
      </p:sp>
      <p:sp>
        <p:nvSpPr>
          <p:cNvPr id="21" name="Oval 20">
            <a:extLst>
              <a:ext uri="{FF2B5EF4-FFF2-40B4-BE49-F238E27FC236}">
                <a16:creationId xmlns:a16="http://schemas.microsoft.com/office/drawing/2014/main" id="{0883C9CF-A189-4E0C-95F9-BE16149AA9F6}"/>
              </a:ext>
            </a:extLst>
          </p:cNvPr>
          <p:cNvSpPr/>
          <p:nvPr/>
        </p:nvSpPr>
        <p:spPr>
          <a:xfrm>
            <a:off x="6192229"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f</a:t>
            </a:r>
          </a:p>
        </p:txBody>
      </p:sp>
      <p:sp>
        <p:nvSpPr>
          <p:cNvPr id="37" name="Oval 36">
            <a:extLst>
              <a:ext uri="{FF2B5EF4-FFF2-40B4-BE49-F238E27FC236}">
                <a16:creationId xmlns:a16="http://schemas.microsoft.com/office/drawing/2014/main" id="{9B835B87-B80B-4CA1-A2A6-FF5CCCB5BAF8}"/>
              </a:ext>
            </a:extLst>
          </p:cNvPr>
          <p:cNvSpPr/>
          <p:nvPr/>
        </p:nvSpPr>
        <p:spPr>
          <a:xfrm>
            <a:off x="7226679" y="6269902"/>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a:t>
            </a:r>
          </a:p>
        </p:txBody>
      </p:sp>
      <p:sp>
        <p:nvSpPr>
          <p:cNvPr id="38" name="Oval 37">
            <a:extLst>
              <a:ext uri="{FF2B5EF4-FFF2-40B4-BE49-F238E27FC236}">
                <a16:creationId xmlns:a16="http://schemas.microsoft.com/office/drawing/2014/main" id="{CFCBF53F-CA96-42A8-8949-0DDE7E3662CB}"/>
              </a:ext>
            </a:extLst>
          </p:cNvPr>
          <p:cNvSpPr/>
          <p:nvPr/>
        </p:nvSpPr>
        <p:spPr>
          <a:xfrm>
            <a:off x="8253453"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e</a:t>
            </a:r>
          </a:p>
        </p:txBody>
      </p:sp>
      <p:sp>
        <p:nvSpPr>
          <p:cNvPr id="39" name="Oval 38">
            <a:extLst>
              <a:ext uri="{FF2B5EF4-FFF2-40B4-BE49-F238E27FC236}">
                <a16:creationId xmlns:a16="http://schemas.microsoft.com/office/drawing/2014/main" id="{7874CE0F-6A4F-4366-A23F-9E6BF81B1C9F}"/>
              </a:ext>
            </a:extLst>
          </p:cNvPr>
          <p:cNvSpPr/>
          <p:nvPr/>
        </p:nvSpPr>
        <p:spPr>
          <a:xfrm>
            <a:off x="9287903"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a:t>
            </a:r>
          </a:p>
        </p:txBody>
      </p:sp>
      <p:sp>
        <p:nvSpPr>
          <p:cNvPr id="40" name="Oval 39">
            <a:extLst>
              <a:ext uri="{FF2B5EF4-FFF2-40B4-BE49-F238E27FC236}">
                <a16:creationId xmlns:a16="http://schemas.microsoft.com/office/drawing/2014/main" id="{15821EBA-B46D-43BB-AC20-3F2874254677}"/>
              </a:ext>
            </a:extLst>
          </p:cNvPr>
          <p:cNvSpPr/>
          <p:nvPr/>
        </p:nvSpPr>
        <p:spPr>
          <a:xfrm>
            <a:off x="10330824"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a:t>
            </a:r>
          </a:p>
        </p:txBody>
      </p:sp>
      <p:sp>
        <p:nvSpPr>
          <p:cNvPr id="41" name="Oval 40">
            <a:extLst>
              <a:ext uri="{FF2B5EF4-FFF2-40B4-BE49-F238E27FC236}">
                <a16:creationId xmlns:a16="http://schemas.microsoft.com/office/drawing/2014/main" id="{A0B74050-EBD7-42DF-B09C-7064E79FFEBD}"/>
              </a:ext>
            </a:extLst>
          </p:cNvPr>
          <p:cNvSpPr/>
          <p:nvPr/>
        </p:nvSpPr>
        <p:spPr>
          <a:xfrm>
            <a:off x="11341451"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a:t>
            </a:r>
          </a:p>
        </p:txBody>
      </p:sp>
      <p:sp>
        <p:nvSpPr>
          <p:cNvPr id="43" name="TextBox 42">
            <a:extLst>
              <a:ext uri="{FF2B5EF4-FFF2-40B4-BE49-F238E27FC236}">
                <a16:creationId xmlns:a16="http://schemas.microsoft.com/office/drawing/2014/main" id="{3277F8FA-CD79-419E-920D-A23C0B4CAC17}"/>
              </a:ext>
            </a:extLst>
          </p:cNvPr>
          <p:cNvSpPr txBox="1"/>
          <p:nvPr/>
        </p:nvSpPr>
        <p:spPr>
          <a:xfrm>
            <a:off x="773723" y="551029"/>
            <a:ext cx="2553444" cy="523220"/>
          </a:xfrm>
          <a:prstGeom prst="rect">
            <a:avLst/>
          </a:prstGeom>
          <a:noFill/>
        </p:spPr>
        <p:txBody>
          <a:bodyPr wrap="square">
            <a:spAutoFit/>
          </a:bodyPr>
          <a:lstStyle/>
          <a:p>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ảnh</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7078634E-F53B-4F84-AA1B-998B6C4E7B58}"/>
              </a:ext>
            </a:extLst>
          </p:cNvPr>
          <p:cNvSpPr txBox="1"/>
          <p:nvPr/>
        </p:nvSpPr>
        <p:spPr>
          <a:xfrm>
            <a:off x="8778267" y="570057"/>
            <a:ext cx="2076636" cy="523220"/>
          </a:xfrm>
          <a:prstGeom prst="rect">
            <a:avLst/>
          </a:prstGeom>
          <a:noFill/>
        </p:spPr>
        <p:txBody>
          <a:bodyPr wrap="square">
            <a:spAutoFit/>
          </a:bodyPr>
          <a:lstStyle/>
          <a:p>
            <a:r>
              <a:rPr lang="en-US" sz="2800" b="1" dirty="0" err="1">
                <a:solidFill>
                  <a:srgbClr val="C00000"/>
                </a:solidFill>
                <a:latin typeface="Times New Roman" panose="02020603050405020304" pitchFamily="18" charset="0"/>
                <a:cs typeface="Times New Roman" panose="02020603050405020304" pitchFamily="18" charset="0"/>
              </a:rPr>
              <a:t>Kí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hiệu</a:t>
            </a:r>
            <a:endParaRPr lang="en-US" sz="2800" dirty="0">
              <a:solidFill>
                <a:srgbClr val="C0000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21A0DCC8-5216-4776-913B-E87E2D0B9037}"/>
              </a:ext>
            </a:extLst>
          </p:cNvPr>
          <p:cNvCxnSpPr>
            <a:stCxn id="30" idx="2"/>
            <a:endCxn id="21" idx="0"/>
          </p:cNvCxnSpPr>
          <p:nvPr/>
        </p:nvCxnSpPr>
        <p:spPr>
          <a:xfrm flipH="1">
            <a:off x="6454269" y="5940378"/>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C1C5A6F-81EB-4C77-BD1F-14635517B135}"/>
              </a:ext>
            </a:extLst>
          </p:cNvPr>
          <p:cNvCxnSpPr/>
          <p:nvPr/>
        </p:nvCxnSpPr>
        <p:spPr>
          <a:xfrm flipH="1">
            <a:off x="7484879"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C2D7586B-5D91-4158-A439-CE4C6D3412AE}"/>
              </a:ext>
            </a:extLst>
          </p:cNvPr>
          <p:cNvCxnSpPr/>
          <p:nvPr/>
        </p:nvCxnSpPr>
        <p:spPr>
          <a:xfrm flipH="1">
            <a:off x="8545971"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4397FE71-7595-4E29-BCB8-E88451DA0D73}"/>
              </a:ext>
            </a:extLst>
          </p:cNvPr>
          <p:cNvCxnSpPr/>
          <p:nvPr/>
        </p:nvCxnSpPr>
        <p:spPr>
          <a:xfrm flipH="1">
            <a:off x="9594601" y="5964049"/>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7DEBCD6-9FB2-4913-91DA-591F00AB506C}"/>
              </a:ext>
            </a:extLst>
          </p:cNvPr>
          <p:cNvCxnSpPr/>
          <p:nvPr/>
        </p:nvCxnSpPr>
        <p:spPr>
          <a:xfrm flipH="1">
            <a:off x="10643556" y="5954445"/>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FA99131-56BA-4828-B7A5-F26F329D34C7}"/>
              </a:ext>
            </a:extLst>
          </p:cNvPr>
          <p:cNvCxnSpPr/>
          <p:nvPr/>
        </p:nvCxnSpPr>
        <p:spPr>
          <a:xfrm flipH="1">
            <a:off x="11630204" y="5951587"/>
            <a:ext cx="1" cy="307050"/>
          </a:xfrm>
          <a:prstGeom prst="line">
            <a:avLst/>
          </a:prstGeom>
        </p:spPr>
        <p:style>
          <a:lnRef idx="1">
            <a:schemeClr val="dk1"/>
          </a:lnRef>
          <a:fillRef idx="0">
            <a:schemeClr val="dk1"/>
          </a:fillRef>
          <a:effectRef idx="0">
            <a:schemeClr val="dk1"/>
          </a:effectRef>
          <a:fontRef idx="minor">
            <a:schemeClr val="tx1"/>
          </a:fontRef>
        </p:style>
      </p:cxnSp>
      <p:sp>
        <p:nvSpPr>
          <p:cNvPr id="52" name="AutoShape 67">
            <a:extLst>
              <a:ext uri="{FF2B5EF4-FFF2-40B4-BE49-F238E27FC236}">
                <a16:creationId xmlns:a16="http://schemas.microsoft.com/office/drawing/2014/main" id="{85886529-06E5-4A71-AE3B-75CAF5A5914E}"/>
              </a:ext>
            </a:extLst>
          </p:cNvPr>
          <p:cNvSpPr>
            <a:spLocks noChangeArrowheads="1"/>
          </p:cNvSpPr>
          <p:nvPr/>
        </p:nvSpPr>
        <p:spPr bwMode="auto">
          <a:xfrm>
            <a:off x="3218110" y="-104139"/>
            <a:ext cx="4411980" cy="1502498"/>
          </a:xfrm>
          <a:prstGeom prst="cloudCallout">
            <a:avLst>
              <a:gd name="adj1" fmla="val 67352"/>
              <a:gd name="adj2" fmla="val 6198"/>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600" dirty="0" err="1">
                <a:latin typeface="Times New Roman" panose="02020603050405020304" pitchFamily="18" charset="0"/>
                <a:cs typeface="Times New Roman" panose="02020603050405020304" pitchFamily="18" charset="0"/>
              </a:rPr>
              <a:t>Nhận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xét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về</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các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cặp</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hình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ảnh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và</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kí</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hiệu</a:t>
            </a:r>
            <a:r>
              <a:rPr lang="en-US" alt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1522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par>
                                <p:cTn id="63" presetID="16" presetClass="entr" presetSubtype="21"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barn(inVertical)">
                                      <p:cBhvr>
                                        <p:cTn id="65" dur="500"/>
                                        <p:tgtEl>
                                          <p:spTgt spid="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arn(inVertical)">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21" grpId="0" animBg="1"/>
      <p:bldP spid="37" grpId="0" animBg="1"/>
      <p:bldP spid="38" grpId="0" animBg="1"/>
      <p:bldP spid="39" grpId="0" animBg="1"/>
      <p:bldP spid="40" grpId="0" animBg="1"/>
      <p:bldP spid="41"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6955C-937C-45C2-896C-EFD49E7CC8B5}"/>
              </a:ext>
            </a:extLst>
          </p:cNvPr>
          <p:cNvPicPr>
            <a:picLocks noChangeAspect="1"/>
          </p:cNvPicPr>
          <p:nvPr/>
        </p:nvPicPr>
        <p:blipFill rotWithShape="1">
          <a:blip r:embed="rId2"/>
          <a:srcRect b="6904"/>
          <a:stretch/>
        </p:blipFill>
        <p:spPr>
          <a:xfrm>
            <a:off x="182880" y="3107202"/>
            <a:ext cx="5913120" cy="3532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Group 15">
            <a:extLst>
              <a:ext uri="{FF2B5EF4-FFF2-40B4-BE49-F238E27FC236}">
                <a16:creationId xmlns:a16="http://schemas.microsoft.com/office/drawing/2014/main" id="{811590BA-2A50-4A7C-8612-969DA2C29AC2}"/>
              </a:ext>
            </a:extLst>
          </p:cNvPr>
          <p:cNvGrpSpPr/>
          <p:nvPr/>
        </p:nvGrpSpPr>
        <p:grpSpPr>
          <a:xfrm>
            <a:off x="182880" y="1369228"/>
            <a:ext cx="4514282" cy="1125882"/>
            <a:chOff x="986186" y="1369228"/>
            <a:chExt cx="4514282" cy="1125882"/>
          </a:xfrm>
        </p:grpSpPr>
        <p:sp>
          <p:nvSpPr>
            <p:cNvPr id="3" name="AutoShape 67">
              <a:extLst>
                <a:ext uri="{FF2B5EF4-FFF2-40B4-BE49-F238E27FC236}">
                  <a16:creationId xmlns:a16="http://schemas.microsoft.com/office/drawing/2014/main" id="{22DBDD11-1962-455F-A434-6AD412389C2E}"/>
                </a:ext>
              </a:extLst>
            </p:cNvPr>
            <p:cNvSpPr>
              <a:spLocks noChangeArrowheads="1"/>
            </p:cNvSpPr>
            <p:nvPr/>
          </p:nvSpPr>
          <p:spPr bwMode="auto">
            <a:xfrm>
              <a:off x="986186" y="1369228"/>
              <a:ext cx="4514282" cy="1125882"/>
            </a:xfrm>
            <a:prstGeom prst="cloudCallout">
              <a:avLst>
                <a:gd name="adj1" fmla="val 3427"/>
                <a:gd name="adj2" fmla="val 90435"/>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Times New Roman" panose="02020603050405020304" pitchFamily="18" charset="0"/>
                  <a:cs typeface="Times New Roman" panose="02020603050405020304" pitchFamily="18" charset="0"/>
                </a:rPr>
                <a:t>Kí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B2F52BF-26A7-409B-8CCA-38C477A28C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4403689" y="1394008"/>
              <a:ext cx="654879" cy="926246"/>
            </a:xfrm>
            <a:prstGeom prst="rect">
              <a:avLst/>
            </a:prstGeom>
          </p:spPr>
        </p:pic>
      </p:grpSp>
      <p:sp>
        <p:nvSpPr>
          <p:cNvPr id="5" name="Rectangle 12">
            <a:extLst>
              <a:ext uri="{FF2B5EF4-FFF2-40B4-BE49-F238E27FC236}">
                <a16:creationId xmlns:a16="http://schemas.microsoft.com/office/drawing/2014/main" id="{4480A142-FCFD-45C1-B553-89E5A7B38C72}"/>
              </a:ext>
            </a:extLst>
          </p:cNvPr>
          <p:cNvSpPr>
            <a:spLocks noChangeArrowheads="1"/>
          </p:cNvSpPr>
          <p:nvPr/>
        </p:nvSpPr>
        <p:spPr bwMode="auto">
          <a:xfrm>
            <a:off x="5231719" y="1117979"/>
            <a:ext cx="6586464" cy="1384995"/>
          </a:xfrm>
          <a:prstGeom prst="rect">
            <a:avLst/>
          </a:prstGeom>
          <a:solidFill>
            <a:schemeClr val="accent5">
              <a:lumMod val="40000"/>
              <a:lumOff val="60000"/>
            </a:schemeClr>
          </a:solidFill>
          <a:ln>
            <a:noFill/>
          </a:ln>
          <a:effectLst/>
        </p:spPr>
        <p:txBody>
          <a:bodyPr wrap="square">
            <a:spAutoFit/>
          </a:bodyPr>
          <a:lstStyle/>
          <a:p>
            <a:pPr algn="just"/>
            <a:r>
              <a:rPr lang="vi-VN" sz="2800" dirty="0">
                <a:latin typeface="Times New Roman" panose="02020603050405020304" pitchFamily="18" charset="0"/>
                <a:cs typeface="Times New Roman" panose="02020603050405020304" pitchFamily="18" charset="0"/>
              </a:rPr>
              <a:t>Ký hiệu bản đồ: là những dấu hiệu quy ước (màu sắc, hình vẽ) thể hiện đặc trưng các đối tượng địa lý.</a:t>
            </a:r>
            <a:endParaRPr lang="en-US" sz="280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E4D980D9-7283-4444-999E-DCA05C6FDA81}"/>
              </a:ext>
            </a:extLst>
          </p:cNvPr>
          <p:cNvGrpSpPr/>
          <p:nvPr/>
        </p:nvGrpSpPr>
        <p:grpSpPr>
          <a:xfrm>
            <a:off x="6929638" y="2604480"/>
            <a:ext cx="4746546" cy="4447514"/>
            <a:chOff x="7025137" y="3055391"/>
            <a:chExt cx="4114410" cy="3856676"/>
          </a:xfrm>
        </p:grpSpPr>
        <p:pic>
          <p:nvPicPr>
            <p:cNvPr id="7" name="Picture 6" descr="Diagram&#10;&#10;Description automatically generated">
              <a:extLst>
                <a:ext uri="{FF2B5EF4-FFF2-40B4-BE49-F238E27FC236}">
                  <a16:creationId xmlns:a16="http://schemas.microsoft.com/office/drawing/2014/main" id="{FC55DFEC-E7F7-4E1E-B149-A4E1EA1FA9C1}"/>
                </a:ext>
              </a:extLst>
            </p:cNvPr>
            <p:cNvPicPr>
              <a:picLocks noChangeAspect="1"/>
            </p:cNvPicPr>
            <p:nvPr/>
          </p:nvPicPr>
          <p:blipFill rotWithShape="1">
            <a:blip r:embed="rId5">
              <a:extLst>
                <a:ext uri="{28A0092B-C50C-407E-A947-70E740481C1C}">
                  <a14:useLocalDpi xmlns:a14="http://schemas.microsoft.com/office/drawing/2010/main" val="0"/>
                </a:ext>
              </a:extLst>
            </a:blip>
            <a:srcRect b="8428"/>
            <a:stretch/>
          </p:blipFill>
          <p:spPr>
            <a:xfrm>
              <a:off x="7025137" y="3055391"/>
              <a:ext cx="4114410" cy="3136074"/>
            </a:xfrm>
            <a:prstGeom prst="rect">
              <a:avLst/>
            </a:prstGeom>
          </p:spPr>
        </p:pic>
        <p:sp>
          <p:nvSpPr>
            <p:cNvPr id="9" name="TextBox 8">
              <a:extLst>
                <a:ext uri="{FF2B5EF4-FFF2-40B4-BE49-F238E27FC236}">
                  <a16:creationId xmlns:a16="http://schemas.microsoft.com/office/drawing/2014/main" id="{69B091F8-4749-4E04-A102-4019485F1C9E}"/>
                </a:ext>
              </a:extLst>
            </p:cNvPr>
            <p:cNvSpPr txBox="1"/>
            <p:nvPr/>
          </p:nvSpPr>
          <p:spPr>
            <a:xfrm>
              <a:off x="8017224" y="6191465"/>
              <a:ext cx="2268730" cy="720602"/>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endParaRPr lang="en-US" sz="2400" dirty="0">
                <a:latin typeface="Times New Roman" panose="02020603050405020304" pitchFamily="18" charset="0"/>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310B8283-833C-4872-841F-234F4C367A1E}"/>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2F420F6-881D-4303-A159-A45733B2AD10}"/>
              </a:ext>
            </a:extLst>
          </p:cNvPr>
          <p:cNvGrpSpPr/>
          <p:nvPr/>
        </p:nvGrpSpPr>
        <p:grpSpPr>
          <a:xfrm>
            <a:off x="2295616" y="127917"/>
            <a:ext cx="8878519" cy="1162800"/>
            <a:chOff x="2975269" y="-41946"/>
            <a:chExt cx="7600766" cy="1162800"/>
          </a:xfrm>
        </p:grpSpPr>
        <p:sp>
          <p:nvSpPr>
            <p:cNvPr id="13" name="Rectangle: Rounded Corners 12">
              <a:extLst>
                <a:ext uri="{FF2B5EF4-FFF2-40B4-BE49-F238E27FC236}">
                  <a16:creationId xmlns:a16="http://schemas.microsoft.com/office/drawing/2014/main" id="{FA042CC7-5027-4AFC-81A9-164479920997}"/>
                </a:ext>
              </a:extLst>
            </p:cNvPr>
            <p:cNvSpPr/>
            <p:nvPr/>
          </p:nvSpPr>
          <p:spPr>
            <a:xfrm>
              <a:off x="3137095" y="30643"/>
              <a:ext cx="7357860"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742C9C-F286-44DA-B255-A346AE830810}"/>
                </a:ext>
              </a:extLst>
            </p:cNvPr>
            <p:cNvSpPr txBox="1"/>
            <p:nvPr/>
          </p:nvSpPr>
          <p:spPr>
            <a:xfrm>
              <a:off x="3883666" y="43636"/>
              <a:ext cx="6692369" cy="1077218"/>
            </a:xfrm>
            <a:prstGeom prst="rect">
              <a:avLst/>
            </a:prstGeom>
            <a:noFill/>
          </p:spPr>
          <p:txBody>
            <a:bodyPr wrap="square">
              <a:spAutoFit/>
            </a:bodyPr>
            <a:lstStyle/>
            <a:p>
              <a:r>
                <a:rPr lang="en-US" sz="3200" b="1" dirty="0">
                  <a:solidFill>
                    <a:srgbClr val="FFFF00"/>
                  </a:solidFill>
                  <a:latin typeface="Times New Roman" panose="02020603050405020304" pitchFamily="18" charset="0"/>
                  <a:cs typeface="Times New Roman" panose="02020603050405020304" pitchFamily="18" charset="0"/>
                </a:rPr>
                <a:t>KÍ HIỆU VÀ BẢNG CHÚ GIẢI BẢN ĐỒ</a:t>
              </a:r>
            </a:p>
          </p:txBody>
        </p:sp>
        <p:pic>
          <p:nvPicPr>
            <p:cNvPr id="15"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902A813A-0CED-42B9-9AC0-4853A610E172}"/>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975269" y="-41946"/>
              <a:ext cx="908397" cy="916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2478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4480A142-FCFD-45C1-B553-89E5A7B38C72}"/>
              </a:ext>
            </a:extLst>
          </p:cNvPr>
          <p:cNvSpPr>
            <a:spLocks noChangeArrowheads="1"/>
          </p:cNvSpPr>
          <p:nvPr/>
        </p:nvSpPr>
        <p:spPr bwMode="auto">
          <a:xfrm>
            <a:off x="105268" y="1352310"/>
            <a:ext cx="12086731" cy="1569660"/>
          </a:xfrm>
          <a:prstGeom prst="rect">
            <a:avLst/>
          </a:prstGeom>
          <a:solidFill>
            <a:schemeClr val="accent5">
              <a:lumMod val="40000"/>
              <a:lumOff val="60000"/>
            </a:schemeClr>
          </a:solidFill>
          <a:ln>
            <a:noFill/>
          </a:ln>
          <a:effectLst/>
        </p:spPr>
        <p:txBody>
          <a:bodyPr wrap="square">
            <a:spAutoFit/>
          </a:bodyPr>
          <a:lstStyle/>
          <a:p>
            <a:pPr algn="just"/>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p>
        </p:txBody>
      </p:sp>
      <p:cxnSp>
        <p:nvCxnSpPr>
          <p:cNvPr id="11" name="Straight Connector 10">
            <a:extLst>
              <a:ext uri="{FF2B5EF4-FFF2-40B4-BE49-F238E27FC236}">
                <a16:creationId xmlns:a16="http://schemas.microsoft.com/office/drawing/2014/main" id="{310B8283-833C-4872-841F-234F4C367A1E}"/>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2F420F6-881D-4303-A159-A45733B2AD10}"/>
              </a:ext>
            </a:extLst>
          </p:cNvPr>
          <p:cNvGrpSpPr/>
          <p:nvPr/>
        </p:nvGrpSpPr>
        <p:grpSpPr>
          <a:xfrm>
            <a:off x="2295617" y="102750"/>
            <a:ext cx="7600766" cy="916579"/>
            <a:chOff x="2975269" y="-41946"/>
            <a:chExt cx="7600766" cy="916579"/>
          </a:xfrm>
        </p:grpSpPr>
        <p:sp>
          <p:nvSpPr>
            <p:cNvPr id="13" name="Rectangle: Rounded Corners 12">
              <a:extLst>
                <a:ext uri="{FF2B5EF4-FFF2-40B4-BE49-F238E27FC236}">
                  <a16:creationId xmlns:a16="http://schemas.microsoft.com/office/drawing/2014/main" id="{FA042CC7-5027-4AFC-81A9-164479920997}"/>
                </a:ext>
              </a:extLst>
            </p:cNvPr>
            <p:cNvSpPr/>
            <p:nvPr/>
          </p:nvSpPr>
          <p:spPr>
            <a:xfrm>
              <a:off x="3137095" y="30643"/>
              <a:ext cx="7357860"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742C9C-F286-44DA-B255-A346AE830810}"/>
                </a:ext>
              </a:extLst>
            </p:cNvPr>
            <p:cNvSpPr txBox="1"/>
            <p:nvPr/>
          </p:nvSpPr>
          <p:spPr>
            <a:xfrm>
              <a:off x="3883666" y="43636"/>
              <a:ext cx="6692369"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KÍ HIỆU VÀ BẢNG CHÚ GIẢI BẢN ĐỒ</a:t>
              </a:r>
            </a:p>
          </p:txBody>
        </p:sp>
        <p:pic>
          <p:nvPicPr>
            <p:cNvPr id="15"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902A813A-0CED-42B9-9AC0-4853A610E172}"/>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975269" y="-41946"/>
              <a:ext cx="908397" cy="91657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Timeline&#10;&#10;Description automatically generated">
            <a:extLst>
              <a:ext uri="{FF2B5EF4-FFF2-40B4-BE49-F238E27FC236}">
                <a16:creationId xmlns:a16="http://schemas.microsoft.com/office/drawing/2014/main" id="{F99035D4-9E0A-4AFB-8083-94A8A685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1" y="3279374"/>
            <a:ext cx="3379563" cy="3565169"/>
          </a:xfrm>
          <a:prstGeom prst="rect">
            <a:avLst/>
          </a:prstGeom>
        </p:spPr>
      </p:pic>
      <p:pic>
        <p:nvPicPr>
          <p:cNvPr id="18" name="Picture 17" descr="Graphical user interface, application&#10;&#10;Description automatically generated with medium confidence">
            <a:extLst>
              <a:ext uri="{FF2B5EF4-FFF2-40B4-BE49-F238E27FC236}">
                <a16:creationId xmlns:a16="http://schemas.microsoft.com/office/drawing/2014/main" id="{BF67D2BC-E377-4C38-BA18-F9D15A4AA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206" y="3281740"/>
            <a:ext cx="3665485" cy="3576259"/>
          </a:xfrm>
          <a:prstGeom prst="rect">
            <a:avLst/>
          </a:prstGeom>
        </p:spPr>
      </p:pic>
      <p:pic>
        <p:nvPicPr>
          <p:cNvPr id="19" name="Picture 18">
            <a:extLst>
              <a:ext uri="{FF2B5EF4-FFF2-40B4-BE49-F238E27FC236}">
                <a16:creationId xmlns:a16="http://schemas.microsoft.com/office/drawing/2014/main" id="{D395848E-6FD2-4D3E-BEF8-227D49A02E2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9815303" y="1755346"/>
            <a:ext cx="1079199" cy="1526395"/>
          </a:xfrm>
          <a:prstGeom prst="rect">
            <a:avLst/>
          </a:prstGeom>
        </p:spPr>
      </p:pic>
      <p:sp>
        <p:nvSpPr>
          <p:cNvPr id="20" name="Diamond 19">
            <a:extLst>
              <a:ext uri="{FF2B5EF4-FFF2-40B4-BE49-F238E27FC236}">
                <a16:creationId xmlns:a16="http://schemas.microsoft.com/office/drawing/2014/main" id="{685AC929-4939-45EB-B664-56E784FC51E6}"/>
              </a:ext>
            </a:extLst>
          </p:cNvPr>
          <p:cNvSpPr/>
          <p:nvPr/>
        </p:nvSpPr>
        <p:spPr>
          <a:xfrm>
            <a:off x="158294" y="299542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p>
        </p:txBody>
      </p:sp>
      <p:sp>
        <p:nvSpPr>
          <p:cNvPr id="21" name="Diamond 20">
            <a:extLst>
              <a:ext uri="{FF2B5EF4-FFF2-40B4-BE49-F238E27FC236}">
                <a16:creationId xmlns:a16="http://schemas.microsoft.com/office/drawing/2014/main" id="{97AF6E73-973B-4E88-BE78-9B0ECD4E6E38}"/>
              </a:ext>
            </a:extLst>
          </p:cNvPr>
          <p:cNvSpPr/>
          <p:nvPr/>
        </p:nvSpPr>
        <p:spPr>
          <a:xfrm>
            <a:off x="4184856" y="299542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790B6E9F-DC71-4C1D-9487-8637F336AE3C}"/>
              </a:ext>
            </a:extLst>
          </p:cNvPr>
          <p:cNvSpPr txBox="1"/>
          <p:nvPr/>
        </p:nvSpPr>
        <p:spPr>
          <a:xfrm>
            <a:off x="4828175" y="2448377"/>
            <a:ext cx="3561588" cy="830997"/>
          </a:xfrm>
          <a:prstGeom prst="rect">
            <a:avLst/>
          </a:prstGeom>
          <a:solidFill>
            <a:srgbClr val="92D05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764AD2C-B647-498E-95CD-E3EF8C297A8D}"/>
              </a:ext>
            </a:extLst>
          </p:cNvPr>
          <p:cNvSpPr txBox="1"/>
          <p:nvPr/>
        </p:nvSpPr>
        <p:spPr>
          <a:xfrm>
            <a:off x="766352" y="2497188"/>
            <a:ext cx="3317762" cy="830997"/>
          </a:xfrm>
          <a:prstGeom prst="rect">
            <a:avLst/>
          </a:prstGeom>
          <a:solidFill>
            <a:srgbClr val="92D05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4B06B63-1271-4BFE-AF50-43EFB13C9E57}"/>
              </a:ext>
            </a:extLst>
          </p:cNvPr>
          <p:cNvSpPr txBox="1"/>
          <p:nvPr/>
        </p:nvSpPr>
        <p:spPr>
          <a:xfrm>
            <a:off x="8013582" y="3908595"/>
            <a:ext cx="4089938" cy="1938992"/>
          </a:xfrm>
          <a:prstGeom prst="rect">
            <a:avLst/>
          </a:prstGeom>
          <a:solidFill>
            <a:schemeClr val="accent2">
              <a:lumMod val="40000"/>
              <a:lumOff val="60000"/>
            </a:schemeClr>
          </a:solidFill>
        </p:spPr>
        <p:txBody>
          <a:bodyPr wrap="square">
            <a:spAutoFit/>
          </a:bodyPr>
          <a:lstStyle/>
          <a:p>
            <a:pPr algn="just"/>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Trên</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đồ</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kí</a:t>
            </a:r>
            <a:r>
              <a:rPr lang="en-US" sz="24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hiệu</a:t>
            </a:r>
            <a:r>
              <a:rPr lang="en-US" sz="24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giải</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thích</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bảng</a:t>
            </a:r>
            <a:r>
              <a:rPr lang="en-US" sz="24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400" b="1"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rPr>
              <a:t>giải</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Thường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bố</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trí</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dưới</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đồ</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hoặc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những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khu</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vực</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trống</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trên</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effectLst/>
                <a:latin typeface="Times New Roman" panose="02020603050405020304" pitchFamily="18" charset="0"/>
                <a:ea typeface="Cambria" panose="02040503050406030204" pitchFamily="18" charset="0"/>
                <a:cs typeface="Times New Roman" panose="02020603050405020304" pitchFamily="18" charset="0"/>
              </a:rPr>
              <a:t>đồ</a:t>
            </a:r>
            <a:r>
              <a:rPr lang="en-US" sz="2400" dirty="0">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65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22061" y="2860119"/>
            <a:ext cx="1396446" cy="10206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99201" y="1287066"/>
            <a:ext cx="2105134" cy="149647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HS </a:t>
            </a:r>
            <a:r>
              <a:rPr lang="en-US" sz="2400" dirty="0" err="1" smtClean="0">
                <a:solidFill>
                  <a:schemeClr val="tx1"/>
                </a:solidFill>
                <a:latin typeface="Times New Roman" panose="02020603050405020304" pitchFamily="18" charset="0"/>
                <a:cs typeface="Times New Roman" panose="02020603050405020304" pitchFamily="18" charset="0"/>
              </a:rPr>
              <a:t>nhớ</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STT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danh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lớp</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7">
            <a:extLst>
              <a:ext uri="{FF2B5EF4-FFF2-40B4-BE49-F238E27FC236}">
                <a16:creationId xmlns:a16="http://schemas.microsoft.com/office/drawing/2014/main" id="{058EBE2F-7D26-4D0D-9CC7-98A03F88797A}"/>
              </a:ext>
            </a:extLst>
          </p:cNvPr>
          <p:cNvSpPr/>
          <p:nvPr/>
        </p:nvSpPr>
        <p:spPr>
          <a:xfrm>
            <a:off x="2403726" y="1331159"/>
            <a:ext cx="2942094" cy="14749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SGK,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117, 102, </a:t>
            </a:r>
            <a:r>
              <a:rPr lang="en-US" sz="2400" dirty="0" err="1">
                <a:solidFill>
                  <a:schemeClr val="tx1"/>
                </a:solidFill>
                <a:latin typeface="Times New Roman" panose="02020603050405020304" pitchFamily="18" charset="0"/>
                <a:cs typeface="Times New Roman" panose="02020603050405020304" pitchFamily="18" charset="0"/>
              </a:rPr>
              <a:t>bút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giấy</a:t>
            </a:r>
            <a:r>
              <a:rPr lang="en-US" sz="2400" dirty="0">
                <a:solidFill>
                  <a:schemeClr val="tx1"/>
                </a:solidFill>
                <a:latin typeface="Times New Roman" panose="02020603050405020304" pitchFamily="18" charset="0"/>
                <a:cs typeface="Times New Roman" panose="02020603050405020304" pitchFamily="18" charset="0"/>
              </a:rPr>
              <a:t> note</a:t>
            </a:r>
            <a:endParaRPr lang="en-US" sz="2400" dirty="0">
              <a:solidFill>
                <a:srgbClr val="0070C0"/>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a16="http://schemas.microsoft.com/office/drawing/2014/main" id="{2D2CE1DF-B709-49B7-8506-0613BA84EAA2}"/>
              </a:ext>
            </a:extLst>
          </p:cNvPr>
          <p:cNvSpPr/>
          <p:nvPr/>
        </p:nvSpPr>
        <p:spPr>
          <a:xfrm>
            <a:off x="9947089" y="1347134"/>
            <a:ext cx="2085780" cy="143640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GV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HS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8" name="Picture 4" descr="Copy writer RGB color icon stock vector. Illustration of flat - 187369446">
            <a:extLst>
              <a:ext uri="{FF2B5EF4-FFF2-40B4-BE49-F238E27FC236}">
                <a16:creationId xmlns:a16="http://schemas.microsoft.com/office/drawing/2014/main" id="{99840D9E-5BB4-4B94-9C1D-ACE869B4365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5974143" y="2841928"/>
            <a:ext cx="1253522" cy="100446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DD8C257-27B8-482A-B022-11A2C4511299}"/>
              </a:ext>
            </a:extLst>
          </p:cNvPr>
          <p:cNvGrpSpPr/>
          <p:nvPr/>
        </p:nvGrpSpPr>
        <p:grpSpPr>
          <a:xfrm>
            <a:off x="1302525" y="-74809"/>
            <a:ext cx="8787121" cy="1251563"/>
            <a:chOff x="1159968" y="-199017"/>
            <a:chExt cx="8787121" cy="1251563"/>
          </a:xfrm>
        </p:grpSpPr>
        <p:sp>
          <p:nvSpPr>
            <p:cNvPr id="29" name="Rectangle: Rounded Corners 28">
              <a:extLst>
                <a:ext uri="{FF2B5EF4-FFF2-40B4-BE49-F238E27FC236}">
                  <a16:creationId xmlns:a16="http://schemas.microsoft.com/office/drawing/2014/main" id="{4780280F-2E70-4665-95CD-F0D39DBDA42D}"/>
                </a:ext>
              </a:extLst>
            </p:cNvPr>
            <p:cNvSpPr/>
            <p:nvPr/>
          </p:nvSpPr>
          <p:spPr>
            <a:xfrm>
              <a:off x="2457443" y="175339"/>
              <a:ext cx="735786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FF942442-6576-4DDF-8685-F0661C67B828}"/>
                </a:ext>
              </a:extLst>
            </p:cNvPr>
            <p:cNvGrpSpPr/>
            <p:nvPr/>
          </p:nvGrpSpPr>
          <p:grpSpPr>
            <a:xfrm>
              <a:off x="1159968" y="-199017"/>
              <a:ext cx="8787121" cy="1251563"/>
              <a:chOff x="1932099" y="-221110"/>
              <a:chExt cx="8787121" cy="1251563"/>
            </a:xfrm>
          </p:grpSpPr>
          <p:sp>
            <p:nvSpPr>
              <p:cNvPr id="30" name="TextBox 29">
                <a:extLst>
                  <a:ext uri="{FF2B5EF4-FFF2-40B4-BE49-F238E27FC236}">
                    <a16:creationId xmlns:a16="http://schemas.microsoft.com/office/drawing/2014/main" id="{3C8C2DA7-6FD7-4ADF-8A24-3D2DC1169728}"/>
                  </a:ext>
                </a:extLst>
              </p:cNvPr>
              <p:cNvSpPr txBox="1"/>
              <p:nvPr/>
            </p:nvSpPr>
            <p:spPr>
              <a:xfrm>
                <a:off x="4026851" y="188332"/>
                <a:ext cx="6692369" cy="461665"/>
              </a:xfrm>
              <a:prstGeom prst="rect">
                <a:avLst/>
              </a:prstGeom>
              <a:noFill/>
            </p:spPr>
            <p:txBody>
              <a:bodyPr wrap="square">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2. ĐỌC </a:t>
                </a:r>
                <a:r>
                  <a:rPr lang="en-US" sz="2400" b="1" dirty="0">
                    <a:solidFill>
                      <a:srgbClr val="FFFF00"/>
                    </a:solidFill>
                    <a:latin typeface="Times New Roman" panose="02020603050405020304" pitchFamily="18" charset="0"/>
                    <a:cs typeface="Times New Roman" panose="02020603050405020304" pitchFamily="18" charset="0"/>
                  </a:rPr>
                  <a:t>MỘT SỐ BẢN ĐỒ THÔNG DỤNG</a:t>
                </a:r>
              </a:p>
            </p:txBody>
          </p:sp>
          <p:pic>
            <p:nvPicPr>
              <p:cNvPr id="18" name="Picture 4" descr="Phương pháp Chương trình ĐỌC NHANH bản quyền Anh Quốc - Bản quyền Anh Quốc">
                <a:extLst>
                  <a:ext uri="{FF2B5EF4-FFF2-40B4-BE49-F238E27FC236}">
                    <a16:creationId xmlns:a16="http://schemas.microsoft.com/office/drawing/2014/main" id="{7C523912-F29A-4166-955C-9D10AFEFED6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b="6991"/>
              <a:stretch/>
            </p:blipFill>
            <p:spPr bwMode="auto">
              <a:xfrm>
                <a:off x="1932099" y="-221110"/>
                <a:ext cx="1345630" cy="125156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3C324CC1-8620-4B48-866A-5555B0C86476}"/>
              </a:ext>
            </a:extLst>
          </p:cNvPr>
          <p:cNvGrpSpPr/>
          <p:nvPr/>
        </p:nvGrpSpPr>
        <p:grpSpPr>
          <a:xfrm>
            <a:off x="1233254" y="4381043"/>
            <a:ext cx="4663443" cy="2116952"/>
            <a:chOff x="9044448" y="3763254"/>
            <a:chExt cx="4663443" cy="2116952"/>
          </a:xfrm>
        </p:grpSpPr>
        <p:sp>
          <p:nvSpPr>
            <p:cNvPr id="22" name="TextBox 21">
              <a:extLst>
                <a:ext uri="{FF2B5EF4-FFF2-40B4-BE49-F238E27FC236}">
                  <a16:creationId xmlns:a16="http://schemas.microsoft.com/office/drawing/2014/main" id="{3015D14B-D85E-4D4F-B856-AB269C2A7222}"/>
                </a:ext>
              </a:extLst>
            </p:cNvPr>
            <p:cNvSpPr txBox="1"/>
            <p:nvPr/>
          </p:nvSpPr>
          <p:spPr>
            <a:xfrm>
              <a:off x="9044448" y="4679877"/>
              <a:ext cx="4663443" cy="120032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ìm hiểu bản đồ tự nhiên Thế Giới trong SGK trang 102-103, hoàn thành PHT 1</a:t>
              </a:r>
            </a:p>
          </p:txBody>
        </p:sp>
        <p:sp>
          <p:nvSpPr>
            <p:cNvPr id="23" name="Lưu đồ: Điểm Kết Thúc 147">
              <a:extLst>
                <a:ext uri="{FF2B5EF4-FFF2-40B4-BE49-F238E27FC236}">
                  <a16:creationId xmlns:a16="http://schemas.microsoft.com/office/drawing/2014/main" id="{34D95336-C96E-428E-BC44-C6D026B621F5}"/>
                </a:ext>
              </a:extLst>
            </p:cNvPr>
            <p:cNvSpPr/>
            <p:nvPr/>
          </p:nvSpPr>
          <p:spPr>
            <a:xfrm>
              <a:off x="9786534" y="4035561"/>
              <a:ext cx="3081324"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cs typeface="Times New Roman" panose="02020603050405020304" pitchFamily="18" charset="0"/>
                </a:rPr>
                <a:t>HS </a:t>
              </a:r>
              <a:r>
                <a:rPr lang="en-US" sz="2400" dirty="0" err="1">
                  <a:solidFill>
                    <a:srgbClr val="FFFF00"/>
                  </a:solidFill>
                  <a:latin typeface="Times New Roman" panose="02020603050405020304" pitchFamily="18" charset="0"/>
                  <a:cs typeface="Times New Roman" panose="02020603050405020304" pitchFamily="18" charset="0"/>
                </a:rPr>
                <a:t>số</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lẻ</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25" name="Picture 2" descr="navocado-task-badges-legal-task-icons-smaller | Icon, Task, Icon collection">
              <a:extLst>
                <a:ext uri="{FF2B5EF4-FFF2-40B4-BE49-F238E27FC236}">
                  <a16:creationId xmlns:a16="http://schemas.microsoft.com/office/drawing/2014/main" id="{11706977-7D7E-46A6-929B-3C2A36593B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9646152" y="3763254"/>
              <a:ext cx="1071903" cy="1015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1A1A9746-B463-4CD0-99ED-6A90E5C8D57D}"/>
              </a:ext>
            </a:extLst>
          </p:cNvPr>
          <p:cNvGrpSpPr/>
          <p:nvPr/>
        </p:nvGrpSpPr>
        <p:grpSpPr>
          <a:xfrm>
            <a:off x="6326536" y="4381043"/>
            <a:ext cx="4663443" cy="2116952"/>
            <a:chOff x="9044448" y="3763254"/>
            <a:chExt cx="4663443" cy="2116952"/>
          </a:xfrm>
        </p:grpSpPr>
        <p:sp>
          <p:nvSpPr>
            <p:cNvPr id="32" name="TextBox 31">
              <a:extLst>
                <a:ext uri="{FF2B5EF4-FFF2-40B4-BE49-F238E27FC236}">
                  <a16:creationId xmlns:a16="http://schemas.microsoft.com/office/drawing/2014/main" id="{8C412DB5-46DA-4438-A244-48F37C829426}"/>
                </a:ext>
              </a:extLst>
            </p:cNvPr>
            <p:cNvSpPr txBox="1"/>
            <p:nvPr/>
          </p:nvSpPr>
          <p:spPr>
            <a:xfrm>
              <a:off x="9044448" y="4679877"/>
              <a:ext cx="4663443" cy="120032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ìm hiểu bản đồ hành chính Việt Nam trong SGK trang 117, hoàn thành PHT 2.</a:t>
              </a:r>
            </a:p>
          </p:txBody>
        </p:sp>
        <p:sp>
          <p:nvSpPr>
            <p:cNvPr id="33" name="Lưu đồ: Điểm Kết Thúc 147">
              <a:extLst>
                <a:ext uri="{FF2B5EF4-FFF2-40B4-BE49-F238E27FC236}">
                  <a16:creationId xmlns:a16="http://schemas.microsoft.com/office/drawing/2014/main" id="{B8EB241C-CDE8-4068-956E-66434B59C01A}"/>
                </a:ext>
              </a:extLst>
            </p:cNvPr>
            <p:cNvSpPr/>
            <p:nvPr/>
          </p:nvSpPr>
          <p:spPr>
            <a:xfrm>
              <a:off x="9923392" y="4035561"/>
              <a:ext cx="3081324"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cs typeface="Times New Roman" panose="02020603050405020304" pitchFamily="18" charset="0"/>
                </a:rPr>
                <a:t>HS </a:t>
              </a:r>
              <a:r>
                <a:rPr lang="en-US" sz="2400" dirty="0" err="1">
                  <a:solidFill>
                    <a:srgbClr val="FFFF00"/>
                  </a:solidFill>
                  <a:latin typeface="Times New Roman" panose="02020603050405020304" pitchFamily="18" charset="0"/>
                  <a:cs typeface="Times New Roman" panose="02020603050405020304" pitchFamily="18" charset="0"/>
                </a:rPr>
                <a:t>số</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chẵn</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34" name="Picture 2" descr="navocado-task-badges-legal-task-icons-smaller | Icon, Task, Icon collection">
              <a:extLst>
                <a:ext uri="{FF2B5EF4-FFF2-40B4-BE49-F238E27FC236}">
                  <a16:creationId xmlns:a16="http://schemas.microsoft.com/office/drawing/2014/main" id="{29AA01F3-DBED-41DF-B886-88C99BD4F9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9783010" y="3763254"/>
              <a:ext cx="1071903" cy="1015713"/>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a16="http://schemas.microsoft.com/office/drawing/2014/main" id="{D43CF78A-C551-4FD6-9ADC-BE8F6764B5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3249703" y="2854903"/>
            <a:ext cx="1193243" cy="1139735"/>
          </a:xfrm>
          <a:prstGeom prst="rect">
            <a:avLst/>
          </a:prstGeom>
        </p:spPr>
      </p:pic>
      <p:sp>
        <p:nvSpPr>
          <p:cNvPr id="37" name="Rectangle: Rounded Corners 7">
            <a:extLst>
              <a:ext uri="{FF2B5EF4-FFF2-40B4-BE49-F238E27FC236}">
                <a16:creationId xmlns:a16="http://schemas.microsoft.com/office/drawing/2014/main" id="{8A9BA30F-7CEE-4DF0-91B7-762B69F48458}"/>
              </a:ext>
            </a:extLst>
          </p:cNvPr>
          <p:cNvSpPr/>
          <p:nvPr/>
        </p:nvSpPr>
        <p:spPr>
          <a:xfrm>
            <a:off x="5637327" y="1319043"/>
            <a:ext cx="1943234" cy="146449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HS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nháp</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0" name="Rectangle: Rounded Corners 7">
            <a:extLst>
              <a:ext uri="{FF2B5EF4-FFF2-40B4-BE49-F238E27FC236}">
                <a16:creationId xmlns:a16="http://schemas.microsoft.com/office/drawing/2014/main" id="{4B67E4B9-A64D-4C34-8C59-E714738B0935}"/>
              </a:ext>
            </a:extLst>
          </p:cNvPr>
          <p:cNvSpPr/>
          <p:nvPr/>
        </p:nvSpPr>
        <p:spPr>
          <a:xfrm>
            <a:off x="7872069" y="1346508"/>
            <a:ext cx="1943234" cy="143640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5 </a:t>
            </a:r>
            <a:r>
              <a:rPr lang="en-US" sz="2400" dirty="0" err="1">
                <a:solidFill>
                  <a:schemeClr val="tx1"/>
                </a:solidFill>
                <a:latin typeface="Times New Roman" panose="02020603050405020304" pitchFamily="18" charset="0"/>
                <a:cs typeface="Times New Roman" panose="02020603050405020304" pitchFamily="18" charset="0"/>
              </a:rPr>
              <a:t>phút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41" name="Picture 2" descr="Alarm Clock Logo Icon Isolated. Watch Object, Time Office Symbol. Stock  Illustration - Illustration of minute, round: 147962569">
            <a:extLst>
              <a:ext uri="{FF2B5EF4-FFF2-40B4-BE49-F238E27FC236}">
                <a16:creationId xmlns:a16="http://schemas.microsoft.com/office/drawing/2014/main" id="{8260F45D-B8EE-4A28-94D2-E748795592F5}"/>
              </a:ext>
            </a:extLst>
          </p:cNvPr>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8460537" y="2876325"/>
            <a:ext cx="1007020" cy="11839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Giáo Viên Học Sinh Thiết Kế Biểu Tượng Vector, Trường Học, Giáo  Viên, Giáo Dục Vector và PNG với nền trong suốt để tải xuống miễn phí">
            <a:extLst>
              <a:ext uri="{FF2B5EF4-FFF2-40B4-BE49-F238E27FC236}">
                <a16:creationId xmlns:a16="http://schemas.microsoft.com/office/drawing/2014/main" id="{1C99AAA3-1937-4D70-8F9B-F9FA53F27AD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6094" b="86719" l="16406" r="85000">
                        <a14:foregroundMark x1="26406" y1="31094" x2="26406" y2="31094"/>
                        <a14:foregroundMark x1="29063" y1="35781" x2="29063" y2="36094"/>
                        <a14:foregroundMark x1="34531" y1="27656" x2="34063" y2="42813"/>
                        <a14:foregroundMark x1="34063" y1="42813" x2="45156" y2="54219"/>
                        <a14:foregroundMark x1="45156" y1="54219" x2="61719" y2="56875"/>
                        <a14:foregroundMark x1="61719" y1="56875" x2="75313" y2="50781"/>
                        <a14:foregroundMark x1="75313" y1="50781" x2="80156" y2="35781"/>
                        <a14:foregroundMark x1="80156" y1="35781" x2="72188" y2="25156"/>
                        <a14:foregroundMark x1="72188" y1="25156" x2="40156" y2="25313"/>
                        <a14:foregroundMark x1="40156" y1="25313" x2="33750" y2="27656"/>
                        <a14:foregroundMark x1="44844" y1="76250" x2="44844" y2="76250"/>
                        <a14:foregroundMark x1="49531" y1="75469" x2="49531" y2="75469"/>
                        <a14:foregroundMark x1="47656" y1="66250" x2="44063" y2="79219"/>
                        <a14:foregroundMark x1="44063" y1="79219" x2="63906" y2="77344"/>
                        <a14:foregroundMark x1="63906" y1="77344" x2="54063" y2="66250"/>
                        <a14:foregroundMark x1="54063" y1="66250" x2="43750" y2="68906"/>
                        <a14:foregroundMark x1="60781" y1="78594" x2="61563" y2="76563"/>
                        <a14:foregroundMark x1="63438" y1="75156" x2="63438" y2="78594"/>
                        <a14:foregroundMark x1="69688" y1="73125" x2="70000" y2="72813"/>
                        <a14:foregroundMark x1="69688" y1="70469" x2="67656" y2="73594"/>
                        <a14:foregroundMark x1="72344" y1="76563" x2="72344" y2="76563"/>
                        <a14:foregroundMark x1="74688" y1="82813" x2="74688" y2="82813"/>
                        <a14:foregroundMark x1="75000" y1="86719" x2="72656" y2="85156"/>
                        <a14:foregroundMark x1="70313" y1="82344" x2="70313" y2="82344"/>
                        <a14:foregroundMark x1="73906" y1="83906" x2="75000" y2="83906"/>
                        <a14:foregroundMark x1="77344" y1="83906" x2="77344" y2="83906"/>
                        <a14:foregroundMark x1="75781" y1="81719" x2="75781" y2="81719"/>
                        <a14:foregroundMark x1="84688" y1="52344" x2="84688" y2="52344"/>
                        <a14:foregroundMark x1="84688" y1="51563" x2="84688" y2="51563"/>
                        <a14:foregroundMark x1="85000" y1="49531" x2="85000" y2="49531"/>
                        <a14:foregroundMark x1="83125" y1="51563" x2="83125" y2="51563"/>
                        <a14:foregroundMark x1="84219" y1="16094" x2="84219" y2="16094"/>
                        <a14:foregroundMark x1="85000" y1="17969" x2="85000" y2="17969"/>
                        <a14:foregroundMark x1="32969" y1="19844" x2="32969" y2="19844"/>
                        <a14:foregroundMark x1="32969" y1="19844" x2="32969" y2="19844"/>
                        <a14:foregroundMark x1="23281" y1="33750" x2="23281" y2="35000"/>
                        <a14:foregroundMark x1="17031" y1="43750" x2="17031" y2="43750"/>
                        <a14:foregroundMark x1="16406" y1="43438" x2="16406" y2="43438"/>
                        <a14:foregroundMark x1="32188" y1="75156" x2="32188" y2="75156"/>
                        <a14:foregroundMark x1="32188" y1="75156" x2="32188" y2="75156"/>
                        <a14:foregroundMark x1="65781" y1="75469" x2="65781" y2="75469"/>
                        <a14:foregroundMark x1="66563" y1="74375" x2="68438" y2="74375"/>
                        <a14:foregroundMark x1="68906" y1="74375" x2="68906" y2="74375"/>
                        <a14:foregroundMark x1="68125" y1="67813" x2="68125" y2="67813"/>
                        <a14:foregroundMark x1="68125" y1="67813" x2="68125" y2="67813"/>
                        <a14:foregroundMark x1="25938" y1="32656" x2="25938" y2="32656"/>
                        <a14:foregroundMark x1="25938" y1="32656" x2="25938" y2="32656"/>
                        <a14:foregroundMark x1="32188" y1="21406" x2="32188" y2="21406"/>
                        <a14:foregroundMark x1="32188" y1="21406" x2="32188" y2="21406"/>
                        <a14:foregroundMark x1="30938" y1="22188" x2="30938" y2="22188"/>
                        <a14:foregroundMark x1="30938" y1="22188" x2="30938" y2="22188"/>
                      </a14:backgroundRemoval>
                    </a14:imgEffect>
                  </a14:imgLayer>
                </a14:imgProps>
              </a:ext>
              <a:ext uri="{28A0092B-C50C-407E-A947-70E740481C1C}">
                <a14:useLocalDpi xmlns:a14="http://schemas.microsoft.com/office/drawing/2010/main" val="0"/>
              </a:ext>
            </a:extLst>
          </a:blip>
          <a:srcRect l="10211" t="14490" r="12923" b="14490"/>
          <a:stretch/>
        </p:blipFill>
        <p:spPr bwMode="auto">
          <a:xfrm>
            <a:off x="10255571" y="2849071"/>
            <a:ext cx="1482703" cy="1369911"/>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53572E2A-94C4-44E4-BB66-7678F01DED09}"/>
              </a:ext>
            </a:extLst>
          </p:cNvPr>
          <p:cNvCxnSpPr>
            <a:cxnSpLocks/>
          </p:cNvCxnSpPr>
          <p:nvPr/>
        </p:nvCxnSpPr>
        <p:spPr>
          <a:xfrm>
            <a:off x="0" y="4264679"/>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386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0336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4963</TotalTime>
  <Words>1916</Words>
  <Application>Microsoft Office PowerPoint</Application>
  <PresentationFormat>Widescreen</PresentationFormat>
  <Paragraphs>226</Paragraphs>
  <Slides>23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#9Slide03 SVN-PF Din Text Pro C</vt:lpstr>
      <vt:lpstr>#9Slide05 Aphrodite Pro</vt:lpstr>
      <vt:lpstr>#9Slide05 Awesome Display</vt:lpstr>
      <vt:lpstr>#9Slide05 Cimochi</vt: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NhatAnh</cp:lastModifiedBy>
  <cp:revision>64</cp:revision>
  <dcterms:created xsi:type="dcterms:W3CDTF">2021-07-21T02:55:04Z</dcterms:created>
  <dcterms:modified xsi:type="dcterms:W3CDTF">2021-09-19T15:53:37Z</dcterms:modified>
</cp:coreProperties>
</file>