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56" r:id="rId3"/>
    <p:sldId id="272" r:id="rId4"/>
    <p:sldId id="273" r:id="rId5"/>
    <p:sldId id="263" r:id="rId6"/>
    <p:sldId id="265" r:id="rId7"/>
    <p:sldId id="274" r:id="rId8"/>
    <p:sldId id="257" r:id="rId9"/>
    <p:sldId id="275" r:id="rId10"/>
    <p:sldId id="277" r:id="rId11"/>
    <p:sldId id="276" r:id="rId12"/>
    <p:sldId id="258" r:id="rId13"/>
    <p:sldId id="259" r:id="rId14"/>
    <p:sldId id="271" r:id="rId15"/>
    <p:sldId id="264" r:id="rId16"/>
    <p:sldId id="266" r:id="rId17"/>
    <p:sldId id="260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0CFF1-AAED-4C8D-B283-D7CB89DCC33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34846-95F0-4D19-B9AA-7AC4008EF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9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Bản quyền thuộc về thầy: Nguyễn Lương Hùng (0974784299)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4806D72-6B3F-4FB9-BDDC-C030D41026BD}" type="slidenum">
              <a:rPr lang="en-US" smtClean="0"/>
              <a:pPr eaLnBrk="1" hangingPunct="1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9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5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1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0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3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9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2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3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5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3204-0EED-449D-B269-835E3BCDAD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0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1958135" y="2857719"/>
            <a:ext cx="5185938" cy="3488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1600" b="1" kern="10" spc="50" dirty="0">
                <a:ln w="11430"/>
                <a:solidFill>
                  <a:srgbClr val="FF0000"/>
                </a:solidFill>
                <a:latin typeface="Arial"/>
                <a:cs typeface="Arial"/>
              </a:rPr>
              <a:t>MÔN: NGỮ VĂN 6</a:t>
            </a:r>
          </a:p>
        </p:txBody>
      </p:sp>
      <p:pic>
        <p:nvPicPr>
          <p:cNvPr id="31" name="Picture 42" descr="bluline[1]">
            <a:extLst>
              <a:ext uri="{FF2B5EF4-FFF2-40B4-BE49-F238E27FC236}">
                <a16:creationId xmlns:a16="http://schemas.microsoft.com/office/drawing/2014/main" id="{884CEF02-CED7-4A77-89D6-A72263497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utoShape 3">
            <a:extLst>
              <a:ext uri="{FF2B5EF4-FFF2-40B4-BE49-F238E27FC236}">
                <a16:creationId xmlns:a16="http://schemas.microsoft.com/office/drawing/2014/main" id="{971EACED-CC4A-4863-86D3-03950940A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253" y="6101999"/>
            <a:ext cx="171450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id="{BCD1DDFD-F0D4-4E5B-957C-C886AE6CE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603" y="6101999"/>
            <a:ext cx="171450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1AC2F6D2-707F-4BE3-9E95-6B94211F7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753" y="6101999"/>
            <a:ext cx="171450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6" name="AutoShape 6">
            <a:extLst>
              <a:ext uri="{FF2B5EF4-FFF2-40B4-BE49-F238E27FC236}">
                <a16:creationId xmlns:a16="http://schemas.microsoft.com/office/drawing/2014/main" id="{64DD0E0F-FB04-401C-BC9C-73AE28508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103" y="6101999"/>
            <a:ext cx="171450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7" name="AutoShape 7">
            <a:extLst>
              <a:ext uri="{FF2B5EF4-FFF2-40B4-BE49-F238E27FC236}">
                <a16:creationId xmlns:a16="http://schemas.microsoft.com/office/drawing/2014/main" id="{7BF1B4ED-8016-49B5-A9B1-44D98C698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253" y="6101999"/>
            <a:ext cx="171450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8" name="AutoShape 8">
            <a:extLst>
              <a:ext uri="{FF2B5EF4-FFF2-40B4-BE49-F238E27FC236}">
                <a16:creationId xmlns:a16="http://schemas.microsoft.com/office/drawing/2014/main" id="{485D5221-2D96-40AF-82B8-D3210BEEF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753" y="6101999"/>
            <a:ext cx="171450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9" name="AutoShape 9">
            <a:extLst>
              <a:ext uri="{FF2B5EF4-FFF2-40B4-BE49-F238E27FC236}">
                <a16:creationId xmlns:a16="http://schemas.microsoft.com/office/drawing/2014/main" id="{8CECA938-D885-4361-8D52-7D461C23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253" y="6101999"/>
            <a:ext cx="171450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40" name="AutoShape 10">
            <a:extLst>
              <a:ext uri="{FF2B5EF4-FFF2-40B4-BE49-F238E27FC236}">
                <a16:creationId xmlns:a16="http://schemas.microsoft.com/office/drawing/2014/main" id="{B70F7852-3B8C-4E1B-8E82-2F4EB684B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753" y="6101999"/>
            <a:ext cx="171450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41" name="Line 48">
            <a:extLst>
              <a:ext uri="{FF2B5EF4-FFF2-40B4-BE49-F238E27FC236}">
                <a16:creationId xmlns:a16="http://schemas.microsoft.com/office/drawing/2014/main" id="{FF3CBBF0-F9DC-4175-9B21-957CFAF12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8853" y="6140693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500"/>
          </a:p>
        </p:txBody>
      </p:sp>
      <p:sp>
        <p:nvSpPr>
          <p:cNvPr id="42" name="Line 49">
            <a:extLst>
              <a:ext uri="{FF2B5EF4-FFF2-40B4-BE49-F238E27FC236}">
                <a16:creationId xmlns:a16="http://schemas.microsoft.com/office/drawing/2014/main" id="{E2C3EE86-9175-4B21-85E5-385CD2B46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0353" y="6140693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500"/>
          </a:p>
        </p:txBody>
      </p:sp>
      <p:sp>
        <p:nvSpPr>
          <p:cNvPr id="43" name="Line 50">
            <a:extLst>
              <a:ext uri="{FF2B5EF4-FFF2-40B4-BE49-F238E27FC236}">
                <a16:creationId xmlns:a16="http://schemas.microsoft.com/office/drawing/2014/main" id="{1359AE0B-EABB-4BEB-AB8D-416670DD0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4703" y="6140693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500"/>
          </a:p>
        </p:txBody>
      </p:sp>
      <p:sp>
        <p:nvSpPr>
          <p:cNvPr id="44" name="Line 51">
            <a:extLst>
              <a:ext uri="{FF2B5EF4-FFF2-40B4-BE49-F238E27FC236}">
                <a16:creationId xmlns:a16="http://schemas.microsoft.com/office/drawing/2014/main" id="{CD885326-4C8E-411E-B215-3773E0751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6203" y="6140693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500"/>
          </a:p>
        </p:txBody>
      </p:sp>
      <p:sp>
        <p:nvSpPr>
          <p:cNvPr id="45" name="Line 52">
            <a:extLst>
              <a:ext uri="{FF2B5EF4-FFF2-40B4-BE49-F238E27FC236}">
                <a16:creationId xmlns:a16="http://schemas.microsoft.com/office/drawing/2014/main" id="{B80B100C-FECE-4383-B31C-7C2A8AE9D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7703" y="6140693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500"/>
          </a:p>
        </p:txBody>
      </p:sp>
      <p:sp>
        <p:nvSpPr>
          <p:cNvPr id="46" name="Line 53">
            <a:extLst>
              <a:ext uri="{FF2B5EF4-FFF2-40B4-BE49-F238E27FC236}">
                <a16:creationId xmlns:a16="http://schemas.microsoft.com/office/drawing/2014/main" id="{FB790774-C6DC-4223-9692-4C09319C7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6353" y="6140693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500"/>
          </a:p>
        </p:txBody>
      </p:sp>
      <p:sp>
        <p:nvSpPr>
          <p:cNvPr id="47" name="Line 54">
            <a:extLst>
              <a:ext uri="{FF2B5EF4-FFF2-40B4-BE49-F238E27FC236}">
                <a16:creationId xmlns:a16="http://schemas.microsoft.com/office/drawing/2014/main" id="{0A140AA1-3BA5-4A00-9B7A-0B8994644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853" y="6140693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500"/>
          </a:p>
        </p:txBody>
      </p:sp>
      <p:sp>
        <p:nvSpPr>
          <p:cNvPr id="48" name="Rectangle 12">
            <a:extLst>
              <a:ext uri="{FF2B5EF4-FFF2-40B4-BE49-F238E27FC236}">
                <a16:creationId xmlns:a16="http://schemas.microsoft.com/office/drawing/2014/main" id="{FE0D0AFB-9612-4AAC-8FDA-0F7CA4776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8001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920" tIns="43960" rIns="87920" bIns="43960" anchor="ctr"/>
          <a:lstStyle/>
          <a:p>
            <a:endParaRPr lang="en-US" sz="1500"/>
          </a:p>
        </p:txBody>
      </p:sp>
      <p:pic>
        <p:nvPicPr>
          <p:cNvPr id="49" name="Picture 24" descr="POINSET2">
            <a:extLst>
              <a:ext uri="{FF2B5EF4-FFF2-40B4-BE49-F238E27FC236}">
                <a16:creationId xmlns:a16="http://schemas.microsoft.com/office/drawing/2014/main" id="{CCDF5785-38D3-482F-BC98-E4E349F2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1524000" cy="8572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1" descr="Books">
            <a:extLst>
              <a:ext uri="{FF2B5EF4-FFF2-40B4-BE49-F238E27FC236}">
                <a16:creationId xmlns:a16="http://schemas.microsoft.com/office/drawing/2014/main" id="{65D7707B-48BE-406E-AC4B-9C039A695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678657"/>
            <a:ext cx="1295400" cy="59769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6" descr="bluline[1]">
            <a:extLst>
              <a:ext uri="{FF2B5EF4-FFF2-40B4-BE49-F238E27FC236}">
                <a16:creationId xmlns:a16="http://schemas.microsoft.com/office/drawing/2014/main" id="{1406DC4D-FF8D-4D95-A57B-585C66E56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 Box 98">
            <a:extLst>
              <a:ext uri="{FF2B5EF4-FFF2-40B4-BE49-F238E27FC236}">
                <a16:creationId xmlns:a16="http://schemas.microsoft.com/office/drawing/2014/main" id="{B20F3543-26B9-4E2D-99B8-03F1A02D3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3" y="762002"/>
            <a:ext cx="3368675" cy="31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0" tIns="43960" rIns="87920" bIns="43960">
            <a:spAutoFit/>
          </a:bodyPr>
          <a:lstStyle/>
          <a:p>
            <a:endParaRPr lang="en-US" sz="1500"/>
          </a:p>
        </p:txBody>
      </p:sp>
      <p:sp>
        <p:nvSpPr>
          <p:cNvPr id="53" name="Text Box 99">
            <a:extLst>
              <a:ext uri="{FF2B5EF4-FFF2-40B4-BE49-F238E27FC236}">
                <a16:creationId xmlns:a16="http://schemas.microsoft.com/office/drawing/2014/main" id="{1C705C5E-823F-4F23-B9BE-F26F6A740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6" y="685800"/>
            <a:ext cx="7743739" cy="51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920" tIns="43960" rIns="87920" bIns="43960">
            <a:spAutoFit/>
          </a:bodyPr>
          <a:lstStyle/>
          <a:p>
            <a:pPr algn="ctr" eaLnBrk="0" hangingPunct="0">
              <a:spcBef>
                <a:spcPct val="10000"/>
              </a:spcBef>
              <a:defRPr/>
            </a:pPr>
            <a:r>
              <a:rPr lang="en-US" sz="2800" b="1" dirty="0">
                <a:ln>
                  <a:solidFill>
                    <a:srgbClr val="00FFFF"/>
                  </a:solidFill>
                </a:ln>
                <a:solidFill>
                  <a:srgbClr val="FF0000"/>
                </a:solidFill>
                <a:latin typeface="+mj-lt"/>
                <a:cs typeface="Arial" pitchFamily="34" charset="0"/>
              </a:rPr>
              <a:t>TRƯỜNG THCS ĐÔ THỊ VIỆT HƯNG</a:t>
            </a:r>
          </a:p>
        </p:txBody>
      </p:sp>
      <p:pic>
        <p:nvPicPr>
          <p:cNvPr id="54" name="Picture 13" descr="bluline[1]">
            <a:extLst>
              <a:ext uri="{FF2B5EF4-FFF2-40B4-BE49-F238E27FC236}">
                <a16:creationId xmlns:a16="http://schemas.microsoft.com/office/drawing/2014/main" id="{F8102E4E-DC0B-44C0-B361-891D875DE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920"/>
            <a:ext cx="9144000" cy="6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AutoShape 18">
            <a:extLst>
              <a:ext uri="{FF2B5EF4-FFF2-40B4-BE49-F238E27FC236}">
                <a16:creationId xmlns:a16="http://schemas.microsoft.com/office/drawing/2014/main" id="{510C5A28-71EF-43B5-854A-74F689279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56" name="Line 44">
            <a:extLst>
              <a:ext uri="{FF2B5EF4-FFF2-40B4-BE49-F238E27FC236}">
                <a16:creationId xmlns:a16="http://schemas.microsoft.com/office/drawing/2014/main" id="{4E43A230-582C-4D08-9E89-C8C8B8D0F4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" y="1573110"/>
            <a:ext cx="9067685" cy="118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7226" tIns="58613" rIns="117226" bIns="58613">
            <a:spAutoFit/>
          </a:bodyPr>
          <a:lstStyle/>
          <a:p>
            <a:endParaRPr lang="en-US"/>
          </a:p>
        </p:txBody>
      </p:sp>
      <p:sp>
        <p:nvSpPr>
          <p:cNvPr id="57" name="AutoShape 16">
            <a:extLst>
              <a:ext uri="{FF2B5EF4-FFF2-40B4-BE49-F238E27FC236}">
                <a16:creationId xmlns:a16="http://schemas.microsoft.com/office/drawing/2014/main" id="{A8E24CEC-ECFD-4BDA-B043-7DF8FAB90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utoShape 17">
            <a:extLst>
              <a:ext uri="{FF2B5EF4-FFF2-40B4-BE49-F238E27FC236}">
                <a16:creationId xmlns:a16="http://schemas.microsoft.com/office/drawing/2014/main" id="{C56C9241-B8E3-413B-B909-6A904EEDC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utoShape 18">
            <a:extLst>
              <a:ext uri="{FF2B5EF4-FFF2-40B4-BE49-F238E27FC236}">
                <a16:creationId xmlns:a16="http://schemas.microsoft.com/office/drawing/2014/main" id="{B50FE081-F906-433E-92A9-D6F66B76E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AutoShape 19">
            <a:extLst>
              <a:ext uri="{FF2B5EF4-FFF2-40B4-BE49-F238E27FC236}">
                <a16:creationId xmlns:a16="http://schemas.microsoft.com/office/drawing/2014/main" id="{E4370E8D-3BEA-4948-B835-09AC376D2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utoShape 20">
            <a:extLst>
              <a:ext uri="{FF2B5EF4-FFF2-40B4-BE49-F238E27FC236}">
                <a16:creationId xmlns:a16="http://schemas.microsoft.com/office/drawing/2014/main" id="{EC8B4EFF-E880-497A-A07A-7767864F4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AutoShape 21">
            <a:extLst>
              <a:ext uri="{FF2B5EF4-FFF2-40B4-BE49-F238E27FC236}">
                <a16:creationId xmlns:a16="http://schemas.microsoft.com/office/drawing/2014/main" id="{523AAC46-1675-4336-90A7-06642D3AE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26">
            <a:extLst>
              <a:ext uri="{FF2B5EF4-FFF2-40B4-BE49-F238E27FC236}">
                <a16:creationId xmlns:a16="http://schemas.microsoft.com/office/drawing/2014/main" id="{8CCB50B7-BDD0-4312-B6A2-FBB03AE83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27">
            <a:extLst>
              <a:ext uri="{FF2B5EF4-FFF2-40B4-BE49-F238E27FC236}">
                <a16:creationId xmlns:a16="http://schemas.microsoft.com/office/drawing/2014/main" id="{DC3C3799-41F1-4A5C-831D-11E972EFC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AutoShape 28">
            <a:extLst>
              <a:ext uri="{FF2B5EF4-FFF2-40B4-BE49-F238E27FC236}">
                <a16:creationId xmlns:a16="http://schemas.microsoft.com/office/drawing/2014/main" id="{C60D1B36-6950-4A8D-9903-FF7A2996B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AutoShape 29">
            <a:extLst>
              <a:ext uri="{FF2B5EF4-FFF2-40B4-BE49-F238E27FC236}">
                <a16:creationId xmlns:a16="http://schemas.microsoft.com/office/drawing/2014/main" id="{BFA0D88E-666A-45A9-8416-D4FE7BA8C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AutoShape 30">
            <a:extLst>
              <a:ext uri="{FF2B5EF4-FFF2-40B4-BE49-F238E27FC236}">
                <a16:creationId xmlns:a16="http://schemas.microsoft.com/office/drawing/2014/main" id="{EAF023AB-65E8-411B-BB57-4777392BF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31">
            <a:extLst>
              <a:ext uri="{FF2B5EF4-FFF2-40B4-BE49-F238E27FC236}">
                <a16:creationId xmlns:a16="http://schemas.microsoft.com/office/drawing/2014/main" id="{DE1418A7-6C35-45CA-BE68-1B0233770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AutoShape 32">
            <a:extLst>
              <a:ext uri="{FF2B5EF4-FFF2-40B4-BE49-F238E27FC236}">
                <a16:creationId xmlns:a16="http://schemas.microsoft.com/office/drawing/2014/main" id="{3AE9AD72-6FE2-4ADD-BDA8-FA390011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AutoShape 33">
            <a:extLst>
              <a:ext uri="{FF2B5EF4-FFF2-40B4-BE49-F238E27FC236}">
                <a16:creationId xmlns:a16="http://schemas.microsoft.com/office/drawing/2014/main" id="{F9867920-3F41-4025-A258-D4F75D594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AutoShape 34">
            <a:extLst>
              <a:ext uri="{FF2B5EF4-FFF2-40B4-BE49-F238E27FC236}">
                <a16:creationId xmlns:a16="http://schemas.microsoft.com/office/drawing/2014/main" id="{136CB180-018C-4C03-9E7B-667950167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AutoShape 35">
            <a:extLst>
              <a:ext uri="{FF2B5EF4-FFF2-40B4-BE49-F238E27FC236}">
                <a16:creationId xmlns:a16="http://schemas.microsoft.com/office/drawing/2014/main" id="{67C12520-F057-441F-A9B7-B2B24005D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AutoShape 36">
            <a:extLst>
              <a:ext uri="{FF2B5EF4-FFF2-40B4-BE49-F238E27FC236}">
                <a16:creationId xmlns:a16="http://schemas.microsoft.com/office/drawing/2014/main" id="{42F2F290-C37E-4172-A4C5-8763BFD79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AutoShape 37">
            <a:extLst>
              <a:ext uri="{FF2B5EF4-FFF2-40B4-BE49-F238E27FC236}">
                <a16:creationId xmlns:a16="http://schemas.microsoft.com/office/drawing/2014/main" id="{4DEA3CC8-7FEA-4952-8470-03FB57AD5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AutoShape 38">
            <a:extLst>
              <a:ext uri="{FF2B5EF4-FFF2-40B4-BE49-F238E27FC236}">
                <a16:creationId xmlns:a16="http://schemas.microsoft.com/office/drawing/2014/main" id="{074FD01A-FABD-455D-A397-EFD6EDB8D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AutoShape 39">
            <a:extLst>
              <a:ext uri="{FF2B5EF4-FFF2-40B4-BE49-F238E27FC236}">
                <a16:creationId xmlns:a16="http://schemas.microsoft.com/office/drawing/2014/main" id="{A2E9D347-B6BC-4015-B333-E98DB2EEA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AutoShape 40">
            <a:extLst>
              <a:ext uri="{FF2B5EF4-FFF2-40B4-BE49-F238E27FC236}">
                <a16:creationId xmlns:a16="http://schemas.microsoft.com/office/drawing/2014/main" id="{A73EDA97-0DDB-42D0-ADD6-37BF25EE4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3124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44">
            <a:extLst>
              <a:ext uri="{FF2B5EF4-FFF2-40B4-BE49-F238E27FC236}">
                <a16:creationId xmlns:a16="http://schemas.microsoft.com/office/drawing/2014/main" id="{D717C8CC-E840-45AA-B20A-9C21ECFC9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617288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" name="Line 45">
            <a:extLst>
              <a:ext uri="{FF2B5EF4-FFF2-40B4-BE49-F238E27FC236}">
                <a16:creationId xmlns:a16="http://schemas.microsoft.com/office/drawing/2014/main" id="{EA72AE56-6773-4D97-A875-8E459254EEE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664913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" name="Oval 55">
            <a:extLst>
              <a:ext uri="{FF2B5EF4-FFF2-40B4-BE49-F238E27FC236}">
                <a16:creationId xmlns:a16="http://schemas.microsoft.com/office/drawing/2014/main" id="{B4B8FD2D-47A3-4521-B896-A738EF19E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" name="Oval 56">
            <a:extLst>
              <a:ext uri="{FF2B5EF4-FFF2-40B4-BE49-F238E27FC236}">
                <a16:creationId xmlns:a16="http://schemas.microsoft.com/office/drawing/2014/main" id="{78BCAD57-2E2B-49C0-A019-5CBA3AE12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" name="Oval 57">
            <a:extLst>
              <a:ext uri="{FF2B5EF4-FFF2-40B4-BE49-F238E27FC236}">
                <a16:creationId xmlns:a16="http://schemas.microsoft.com/office/drawing/2014/main" id="{CE4AA2C7-0718-45A5-8AFA-09FB1D714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" name="Oval 58">
            <a:extLst>
              <a:ext uri="{FF2B5EF4-FFF2-40B4-BE49-F238E27FC236}">
                <a16:creationId xmlns:a16="http://schemas.microsoft.com/office/drawing/2014/main" id="{4E12A06E-47C1-480F-982D-7A3FF72C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" name="Oval 59">
            <a:extLst>
              <a:ext uri="{FF2B5EF4-FFF2-40B4-BE49-F238E27FC236}">
                <a16:creationId xmlns:a16="http://schemas.microsoft.com/office/drawing/2014/main" id="{A0D486AB-6BB5-49F0-A49C-42E35F47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" name="Oval 60">
            <a:extLst>
              <a:ext uri="{FF2B5EF4-FFF2-40B4-BE49-F238E27FC236}">
                <a16:creationId xmlns:a16="http://schemas.microsoft.com/office/drawing/2014/main" id="{A0CC9653-30EC-49CE-8C03-DD8A1945E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" name="Oval 61">
            <a:extLst>
              <a:ext uri="{FF2B5EF4-FFF2-40B4-BE49-F238E27FC236}">
                <a16:creationId xmlns:a16="http://schemas.microsoft.com/office/drawing/2014/main" id="{25F92028-FC89-445D-9C20-A509D3F04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" name="Oval 62">
            <a:extLst>
              <a:ext uri="{FF2B5EF4-FFF2-40B4-BE49-F238E27FC236}">
                <a16:creationId xmlns:a16="http://schemas.microsoft.com/office/drawing/2014/main" id="{B5455C30-6375-4D27-ADE0-D6499E33E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" name="Oval 63">
            <a:extLst>
              <a:ext uri="{FF2B5EF4-FFF2-40B4-BE49-F238E27FC236}">
                <a16:creationId xmlns:a16="http://schemas.microsoft.com/office/drawing/2014/main" id="{D36A5F9E-078E-450E-9B31-730B334C8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" name="Oval 64">
            <a:extLst>
              <a:ext uri="{FF2B5EF4-FFF2-40B4-BE49-F238E27FC236}">
                <a16:creationId xmlns:a16="http://schemas.microsoft.com/office/drawing/2014/main" id="{80B8FA39-45E4-4897-AB50-989956831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" name="Oval 65">
            <a:extLst>
              <a:ext uri="{FF2B5EF4-FFF2-40B4-BE49-F238E27FC236}">
                <a16:creationId xmlns:a16="http://schemas.microsoft.com/office/drawing/2014/main" id="{4F56EE5D-852F-4760-8D6E-0F6714CD1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" name="Oval 66">
            <a:extLst>
              <a:ext uri="{FF2B5EF4-FFF2-40B4-BE49-F238E27FC236}">
                <a16:creationId xmlns:a16="http://schemas.microsoft.com/office/drawing/2014/main" id="{1B80D9D2-C817-4EE0-9AC5-0CB767926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" name="Oval 67">
            <a:extLst>
              <a:ext uri="{FF2B5EF4-FFF2-40B4-BE49-F238E27FC236}">
                <a16:creationId xmlns:a16="http://schemas.microsoft.com/office/drawing/2014/main" id="{3FF867A8-C188-4D63-9212-34A2493A3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35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3" name="Oval 68">
            <a:extLst>
              <a:ext uri="{FF2B5EF4-FFF2-40B4-BE49-F238E27FC236}">
                <a16:creationId xmlns:a16="http://schemas.microsoft.com/office/drawing/2014/main" id="{58C1F1D7-4BCA-458A-B1EF-D773D635E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" name="Oval 69">
            <a:extLst>
              <a:ext uri="{FF2B5EF4-FFF2-40B4-BE49-F238E27FC236}">
                <a16:creationId xmlns:a16="http://schemas.microsoft.com/office/drawing/2014/main" id="{92001BE9-4DED-4157-B48A-AFC4B21BE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Oval 70">
            <a:extLst>
              <a:ext uri="{FF2B5EF4-FFF2-40B4-BE49-F238E27FC236}">
                <a16:creationId xmlns:a16="http://schemas.microsoft.com/office/drawing/2014/main" id="{61FF5261-98A1-4AAA-B99C-390113819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6" name="Oval 71">
            <a:extLst>
              <a:ext uri="{FF2B5EF4-FFF2-40B4-BE49-F238E27FC236}">
                <a16:creationId xmlns:a16="http://schemas.microsoft.com/office/drawing/2014/main" id="{11D29E28-1B53-4AFB-9927-75CDB9252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" name="Oval 72">
            <a:extLst>
              <a:ext uri="{FF2B5EF4-FFF2-40B4-BE49-F238E27FC236}">
                <a16:creationId xmlns:a16="http://schemas.microsoft.com/office/drawing/2014/main" id="{F27ECBAC-F8A9-4F11-B53D-C60649AD1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405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" name="Oval 73">
            <a:extLst>
              <a:ext uri="{FF2B5EF4-FFF2-40B4-BE49-F238E27FC236}">
                <a16:creationId xmlns:a16="http://schemas.microsoft.com/office/drawing/2014/main" id="{40D23EA9-C446-4EAB-A1A9-E2E6A7ABC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505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" name="Oval 74">
            <a:extLst>
              <a:ext uri="{FF2B5EF4-FFF2-40B4-BE49-F238E27FC236}">
                <a16:creationId xmlns:a16="http://schemas.microsoft.com/office/drawing/2014/main" id="{82C66FF3-2023-40A7-85CE-1CDC55279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" name="Oval 75">
            <a:extLst>
              <a:ext uri="{FF2B5EF4-FFF2-40B4-BE49-F238E27FC236}">
                <a16:creationId xmlns:a16="http://schemas.microsoft.com/office/drawing/2014/main" id="{3059B684-83E3-4AEF-BFA2-D81FF49D7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116711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" name="Picture 22" descr="POINSET3">
            <a:extLst>
              <a:ext uri="{FF2B5EF4-FFF2-40B4-BE49-F238E27FC236}">
                <a16:creationId xmlns:a16="http://schemas.microsoft.com/office/drawing/2014/main" id="{611F0976-3090-4600-93F0-4BCD0BCC5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94" y="4748280"/>
            <a:ext cx="2163623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 Box 47">
            <a:extLst>
              <a:ext uri="{FF2B5EF4-FFF2-40B4-BE49-F238E27FC236}">
                <a16:creationId xmlns:a16="http://schemas.microsoft.com/office/drawing/2014/main" id="{33FFDF1E-85DC-40CC-A76F-601CE7F6D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59" y="2037684"/>
            <a:ext cx="8633197" cy="59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7226" tIns="58613" rIns="117226" bIns="58613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C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HÀO MỪNG QUÝ THẦY CÔ VỀ DỰ GIỜ</a:t>
            </a:r>
            <a:endParaRPr lang="en-US" sz="28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pic>
        <p:nvPicPr>
          <p:cNvPr id="104" name="Picture 92" descr="Dove-02-june[1]">
            <a:extLst>
              <a:ext uri="{FF2B5EF4-FFF2-40B4-BE49-F238E27FC236}">
                <a16:creationId xmlns:a16="http://schemas.microsoft.com/office/drawing/2014/main" id="{FF4CA1DC-D711-4AD8-823F-868138A01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6203" y="4953759"/>
            <a:ext cx="16256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95" descr="Dove-02-june[1]">
            <a:extLst>
              <a:ext uri="{FF2B5EF4-FFF2-40B4-BE49-F238E27FC236}">
                <a16:creationId xmlns:a16="http://schemas.microsoft.com/office/drawing/2014/main" id="{75F4A190-E742-4743-A21F-177C0B26EC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64"/>
            <a:ext cx="16256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AutoShape 76">
            <a:extLst>
              <a:ext uri="{FF2B5EF4-FFF2-40B4-BE49-F238E27FC236}">
                <a16:creationId xmlns:a16="http://schemas.microsoft.com/office/drawing/2014/main" id="{2457924B-3772-4A98-B27E-DB8A7F9BC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075" y="51054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AutoShape 77">
            <a:extLst>
              <a:ext uri="{FF2B5EF4-FFF2-40B4-BE49-F238E27FC236}">
                <a16:creationId xmlns:a16="http://schemas.microsoft.com/office/drawing/2014/main" id="{D45C6E7B-B89B-4EE5-BCDE-B020E66B5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5" y="51054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AutoShape 78">
            <a:extLst>
              <a:ext uri="{FF2B5EF4-FFF2-40B4-BE49-F238E27FC236}">
                <a16:creationId xmlns:a16="http://schemas.microsoft.com/office/drawing/2014/main" id="{B5CF902F-DD5B-4A53-A054-15342C496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AutoShape 79">
            <a:extLst>
              <a:ext uri="{FF2B5EF4-FFF2-40B4-BE49-F238E27FC236}">
                <a16:creationId xmlns:a16="http://schemas.microsoft.com/office/drawing/2014/main" id="{3115330E-FC0E-448B-BF17-4B1DFAD4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5" y="51054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AutoShape 80">
            <a:extLst>
              <a:ext uri="{FF2B5EF4-FFF2-40B4-BE49-F238E27FC236}">
                <a16:creationId xmlns:a16="http://schemas.microsoft.com/office/drawing/2014/main" id="{E682E6BA-FD36-4298-8C91-1F28AB8B7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475" y="51054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AutoShape 81">
            <a:extLst>
              <a:ext uri="{FF2B5EF4-FFF2-40B4-BE49-F238E27FC236}">
                <a16:creationId xmlns:a16="http://schemas.microsoft.com/office/drawing/2014/main" id="{AA27F7DA-9684-4BF7-9E0F-D2B6B47C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675" y="51054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AutoShape 82">
            <a:extLst>
              <a:ext uri="{FF2B5EF4-FFF2-40B4-BE49-F238E27FC236}">
                <a16:creationId xmlns:a16="http://schemas.microsoft.com/office/drawing/2014/main" id="{8EAE9265-9F03-4027-B452-0E0D7665A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51054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83">
            <a:extLst>
              <a:ext uri="{FF2B5EF4-FFF2-40B4-BE49-F238E27FC236}">
                <a16:creationId xmlns:a16="http://schemas.microsoft.com/office/drawing/2014/main" id="{2FBC7719-A5FA-4897-8EE6-920F059D5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75" y="51054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84">
            <a:extLst>
              <a:ext uri="{FF2B5EF4-FFF2-40B4-BE49-F238E27FC236}">
                <a16:creationId xmlns:a16="http://schemas.microsoft.com/office/drawing/2014/main" id="{4430C2B8-B32E-450E-9748-C5C0E7760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496002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" name="Oval 85">
            <a:extLst>
              <a:ext uri="{FF2B5EF4-FFF2-40B4-BE49-F238E27FC236}">
                <a16:creationId xmlns:a16="http://schemas.microsoft.com/office/drawing/2014/main" id="{CE353CFA-7978-4124-A937-55726F38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075" y="496002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" name="Oval 86">
            <a:extLst>
              <a:ext uri="{FF2B5EF4-FFF2-40B4-BE49-F238E27FC236}">
                <a16:creationId xmlns:a16="http://schemas.microsoft.com/office/drawing/2014/main" id="{6273B8E9-64E9-4619-915A-DF8E1AF21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96002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" name="Oval 87">
            <a:extLst>
              <a:ext uri="{FF2B5EF4-FFF2-40B4-BE49-F238E27FC236}">
                <a16:creationId xmlns:a16="http://schemas.microsoft.com/office/drawing/2014/main" id="{267BE644-724B-437D-983A-5C1270FBD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496002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" name="Oval 88">
            <a:extLst>
              <a:ext uri="{FF2B5EF4-FFF2-40B4-BE49-F238E27FC236}">
                <a16:creationId xmlns:a16="http://schemas.microsoft.com/office/drawing/2014/main" id="{956F43B1-C71F-431B-8C02-AD1CE7747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496002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" name="Oval 89">
            <a:extLst>
              <a:ext uri="{FF2B5EF4-FFF2-40B4-BE49-F238E27FC236}">
                <a16:creationId xmlns:a16="http://schemas.microsoft.com/office/drawing/2014/main" id="{B3F469CB-80EA-4B5D-A614-5BD3D04C4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75" y="496002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" name="Oval 90">
            <a:extLst>
              <a:ext uri="{FF2B5EF4-FFF2-40B4-BE49-F238E27FC236}">
                <a16:creationId xmlns:a16="http://schemas.microsoft.com/office/drawing/2014/main" id="{9DA8FB9C-BC27-499C-B179-864F0486C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075" y="496002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" name="Oval 91">
            <a:extLst>
              <a:ext uri="{FF2B5EF4-FFF2-40B4-BE49-F238E27FC236}">
                <a16:creationId xmlns:a16="http://schemas.microsoft.com/office/drawing/2014/main" id="{EFB6BCB4-974A-43C2-9B19-3EB33CC09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5" y="496002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" name="AutoShape 97">
            <a:extLst>
              <a:ext uri="{FF2B5EF4-FFF2-40B4-BE49-F238E27FC236}">
                <a16:creationId xmlns:a16="http://schemas.microsoft.com/office/drawing/2014/main" id="{9DA2C1EF-D9C6-4EA6-84E4-2D808FF53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51054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_Văn_Bản 1"/>
          <p:cNvSpPr txBox="1"/>
          <p:nvPr/>
        </p:nvSpPr>
        <p:spPr>
          <a:xfrm>
            <a:off x="395536" y="332656"/>
            <a:ext cx="8892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cha –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sự hi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6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772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_Văn_Bản 1"/>
          <p:cNvSpPr txBox="1"/>
          <p:nvPr/>
        </p:nvSpPr>
        <p:spPr>
          <a:xfrm>
            <a:off x="683568" y="692696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cha”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: sự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sự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sự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sự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7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4613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_Văn_Bản 2"/>
          <p:cNvSpPr txBox="1"/>
          <p:nvPr/>
        </p:nvSpPr>
        <p:spPr>
          <a:xfrm>
            <a:off x="483804" y="548680"/>
            <a:ext cx="82809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tên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tên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tương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nhau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tăng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_Văn_Bản 1"/>
          <p:cNvSpPr txBox="1"/>
          <p:nvPr/>
        </p:nvSpPr>
        <p:spPr>
          <a:xfrm>
            <a:off x="483804" y="3059668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Hình Bầu dục 3"/>
          <p:cNvSpPr/>
          <p:nvPr/>
        </p:nvSpPr>
        <p:spPr>
          <a:xfrm>
            <a:off x="6084168" y="3220275"/>
            <a:ext cx="1080120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Hình Bầu dục 6"/>
          <p:cNvSpPr/>
          <p:nvPr/>
        </p:nvSpPr>
        <p:spPr>
          <a:xfrm>
            <a:off x="1960675" y="3902301"/>
            <a:ext cx="1080120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cxnSp>
        <p:nvCxnSpPr>
          <p:cNvPr id="10" name="Đường kết nối Mũi tên Thẳng 9"/>
          <p:cNvCxnSpPr>
            <a:stCxn id="7" idx="6"/>
            <a:endCxn id="4" idx="2"/>
          </p:cNvCxnSpPr>
          <p:nvPr/>
        </p:nvCxnSpPr>
        <p:spPr>
          <a:xfrm flipV="1">
            <a:off x="3040795" y="3760335"/>
            <a:ext cx="3043373" cy="6820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Hộp_Văn_Bản 12"/>
          <p:cNvSpPr txBox="1"/>
          <p:nvPr/>
        </p:nvSpPr>
        <p:spPr>
          <a:xfrm>
            <a:off x="2968787" y="2919105"/>
            <a:ext cx="248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_Văn_Bản 1"/>
          <p:cNvSpPr txBox="1"/>
          <p:nvPr/>
        </p:nvSpPr>
        <p:spPr>
          <a:xfrm>
            <a:off x="467544" y="40466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sự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sự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Bảng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817319"/>
              </p:ext>
            </p:extLst>
          </p:nvPr>
        </p:nvGraphicFramePr>
        <p:xfrm>
          <a:off x="395536" y="1772816"/>
          <a:ext cx="8352928" cy="4096554"/>
        </p:xfrm>
        <a:graphic>
          <a:graphicData uri="http://schemas.openxmlformats.org/drawingml/2006/table">
            <a:tbl>
              <a:tblPr firstRow="1" bandRow="1">
                <a:solidFill>
                  <a:srgbClr val="006600"/>
                </a:solidFill>
                <a:tableStyleId>{5C22544A-7EE6-4342-B048-85BDC9FD1C3A}</a:tableStyleId>
              </a:tblPr>
              <a:tblGrid>
                <a:gridCol w="1518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76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637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vi-VN" sz="32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lang="vi-VN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thăm </a:t>
                      </a:r>
                      <a:r>
                        <a:rPr lang="vi-VN" sz="32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nhà</a:t>
                      </a:r>
                      <a:r>
                        <a:rPr lang="vi-VN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32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Bác</a:t>
                      </a:r>
                      <a:r>
                        <a:rPr lang="vi-VN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32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Làng</a:t>
                      </a:r>
                      <a:r>
                        <a:rPr lang="vi-VN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Sen</a:t>
                      </a:r>
                    </a:p>
                    <a:p>
                      <a:r>
                        <a:rPr lang="vi-VN" sz="32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vi-VN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32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hàng</a:t>
                      </a:r>
                      <a:r>
                        <a:rPr lang="vi-VN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râm </a:t>
                      </a:r>
                      <a:r>
                        <a:rPr lang="vi-VN" sz="32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bụt</a:t>
                      </a:r>
                      <a:r>
                        <a:rPr lang="vi-VN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32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thắp</a:t>
                      </a:r>
                      <a:r>
                        <a:rPr lang="vi-VN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lên </a:t>
                      </a:r>
                      <a:r>
                        <a:rPr lang="vi-VN" sz="32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lửa</a:t>
                      </a:r>
                      <a:r>
                        <a:rPr lang="vi-VN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32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hồng</a:t>
                      </a:r>
                      <a:r>
                        <a:rPr lang="vi-VN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</a:t>
                      </a:r>
                    </a:p>
                    <a:p>
                      <a:endParaRPr lang="en-US" sz="3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637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en-US" sz="32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lang="en-US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</a:t>
                      </a:r>
                      <a:r>
                        <a:rPr lang="en-US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nhớ</a:t>
                      </a:r>
                      <a:r>
                        <a:rPr lang="en-US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kẻ</a:t>
                      </a:r>
                      <a:r>
                        <a:rPr lang="en-US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trồng</a:t>
                      </a:r>
                      <a:r>
                        <a:rPr lang="en-US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lang="en-US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</a:t>
                      </a:r>
                      <a:endParaRPr lang="en-US" sz="3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637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en-US" sz="32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</a:t>
                      </a:r>
                      <a:r>
                        <a:rPr lang="en-US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nắng</a:t>
                      </a:r>
                      <a:r>
                        <a:rPr lang="en-US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giòn</a:t>
                      </a:r>
                      <a:r>
                        <a:rPr lang="en-US" sz="32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tan”</a:t>
                      </a:r>
                      <a:endParaRPr lang="en-US" sz="3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8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_Văn_Bản 1"/>
          <p:cNvSpPr txBox="1"/>
          <p:nvPr/>
        </p:nvSpPr>
        <p:spPr>
          <a:xfrm>
            <a:off x="175374" y="66957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Bảng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420779"/>
              </p:ext>
            </p:extLst>
          </p:nvPr>
        </p:nvGraphicFramePr>
        <p:xfrm>
          <a:off x="161764" y="743701"/>
          <a:ext cx="8820472" cy="4943877"/>
        </p:xfrm>
        <a:graphic>
          <a:graphicData uri="http://schemas.openxmlformats.org/drawingml/2006/table">
            <a:tbl>
              <a:tblPr firstRow="1" bandRow="1">
                <a:solidFill>
                  <a:srgbClr val="006600"/>
                </a:solidFill>
                <a:tableStyleId>{5C22544A-7EE6-4342-B048-85BDC9FD1C3A}</a:tableStyleId>
              </a:tblPr>
              <a:tblGrid>
                <a:gridCol w="2646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4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7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6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cha –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sóc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chu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đáo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800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6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lửa hồng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hoa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râm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bụt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: </a:t>
                      </a:r>
                      <a:r>
                        <a:rPr lang="en-US" sz="28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đều</a:t>
                      </a:r>
                      <a:r>
                        <a:rPr lang="en-US" sz="2800" b="1" i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1" i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màu</a:t>
                      </a:r>
                      <a:r>
                        <a:rPr lang="en-US" sz="2800" b="1" i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đỏ</a:t>
                      </a:r>
                      <a:endParaRPr lang="vi-VN" sz="2800" b="1" i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28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6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hưởng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thụ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Kẻ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trồng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tạo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</a:t>
                      </a:r>
                      <a:endParaRPr lang="en-US" sz="2800" b="1" i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2800" b="1" i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=&gt; </a:t>
                      </a:r>
                      <a:r>
                        <a:rPr lang="en-US" sz="28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giống</a:t>
                      </a:r>
                      <a:r>
                        <a:rPr lang="en-US" sz="2800" b="1" i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nhau</a:t>
                      </a:r>
                      <a:r>
                        <a:rPr lang="en-US" sz="2800" b="1" i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lang="en-US" sz="2800" b="1" i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cách</a:t>
                      </a:r>
                      <a:r>
                        <a:rPr lang="en-US" sz="2800" b="1" i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="1" i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1" i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2800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6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nắng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giòn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tan”=&gt; </a:t>
                      </a:r>
                      <a:r>
                        <a:rPr lang="en-US" sz="28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chuyển</a:t>
                      </a:r>
                      <a:r>
                        <a:rPr lang="en-US" sz="2800" b="1" i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đổi</a:t>
                      </a:r>
                      <a:r>
                        <a:rPr lang="en-US" sz="2800" b="1" i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i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cảm</a:t>
                      </a:r>
                      <a:r>
                        <a:rPr lang="en-US" sz="2800" b="1" i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b="1" i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b="1" i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sng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thị</a:t>
                      </a:r>
                      <a:r>
                        <a:rPr lang="en-US" sz="2800" b="1" i="0" u="sng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sng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giác</a:t>
                      </a:r>
                      <a:r>
                        <a:rPr lang="en-US" sz="2800" b="1" i="0" u="sng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sang </a:t>
                      </a:r>
                      <a:r>
                        <a:rPr lang="en-US" sz="2800" b="1" i="0" u="sng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xúc</a:t>
                      </a:r>
                      <a:r>
                        <a:rPr lang="en-US" sz="2800" b="1" i="0" u="sng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sng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giác</a:t>
                      </a:r>
                      <a:endParaRPr lang="en-US" sz="2800" b="1" i="0" u="sng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44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690" y="-25727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ây 2"/>
          <p:cNvSpPr/>
          <p:nvPr/>
        </p:nvSpPr>
        <p:spPr>
          <a:xfrm>
            <a:off x="2771800" y="260648"/>
            <a:ext cx="3256620" cy="100811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graphicFrame>
        <p:nvGraphicFramePr>
          <p:cNvPr id="6" name="Bảng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40702"/>
              </p:ext>
            </p:extLst>
          </p:nvPr>
        </p:nvGraphicFramePr>
        <p:xfrm>
          <a:off x="683568" y="1397000"/>
          <a:ext cx="7560840" cy="404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549">
                <a:tc gridSpan="2">
                  <a:txBody>
                    <a:bodyPr/>
                    <a:lstStyle/>
                    <a:p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Tìm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ẩn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trong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câu thơ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dưới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đây. Nêu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dụng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ẩn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đó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đối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miêu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tả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cảm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675">
                <a:tc>
                  <a:txBody>
                    <a:bodyPr/>
                    <a:lstStyle/>
                    <a:p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Vẫn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bàn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tay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mẹ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dịu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dàng</a:t>
                      </a:r>
                      <a:endParaRPr lang="vi-VN" sz="2000" b="0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ơi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trăng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vàng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ngủ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ngon</a:t>
                      </a:r>
                    </a:p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ơi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cải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trăng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tròn</a:t>
                      </a:r>
                      <a:endParaRPr lang="vi-VN" sz="2000" b="0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ơi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trăng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còn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nằm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nôi…</a:t>
                      </a:r>
                    </a:p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{….}</a:t>
                      </a:r>
                    </a:p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ơi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bé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</a:p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Bình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Nguyên)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.............................................................................................................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411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690" y="-25727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ây 2"/>
          <p:cNvSpPr/>
          <p:nvPr/>
        </p:nvSpPr>
        <p:spPr>
          <a:xfrm>
            <a:off x="2771800" y="260648"/>
            <a:ext cx="3256620" cy="100811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graphicFrame>
        <p:nvGraphicFramePr>
          <p:cNvPr id="6" name="Bảng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712611"/>
              </p:ext>
            </p:extLst>
          </p:nvPr>
        </p:nvGraphicFramePr>
        <p:xfrm>
          <a:off x="683568" y="1397000"/>
          <a:ext cx="7560840" cy="404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549">
                <a:tc gridSpan="2">
                  <a:txBody>
                    <a:bodyPr/>
                    <a:lstStyle/>
                    <a:p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Tìm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ẩn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trong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câu thơ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dưới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đây. Nêu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dụng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ẩn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đó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đối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miêu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tả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cảm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675">
                <a:tc>
                  <a:txBody>
                    <a:bodyPr/>
                    <a:lstStyle/>
                    <a:p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Vẫn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bàn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tay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mẹ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dịu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dàng</a:t>
                      </a:r>
                      <a:endParaRPr lang="vi-VN" sz="20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ơi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trăng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vàng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ngủ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ngon</a:t>
                      </a:r>
                    </a:p>
                    <a:p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ơi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cải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trăng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tròn</a:t>
                      </a:r>
                      <a:endParaRPr lang="vi-VN" sz="20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ơi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trăng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còn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nằm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nôi…</a:t>
                      </a:r>
                    </a:p>
                    <a:p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{….}</a:t>
                      </a:r>
                    </a:p>
                    <a:p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ơi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bé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</a:p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Bình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Nguyên)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Hộp_Văn_Bản 1"/>
          <p:cNvSpPr txBox="1"/>
          <p:nvPr/>
        </p:nvSpPr>
        <p:spPr>
          <a:xfrm>
            <a:off x="4572000" y="2492896"/>
            <a:ext cx="36724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trong câu: ”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trăng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”, ”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trăng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”, ”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trăng” =&gt;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yêu thương,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yêu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cho co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9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ây 2"/>
          <p:cNvSpPr/>
          <p:nvPr/>
        </p:nvSpPr>
        <p:spPr>
          <a:xfrm>
            <a:off x="2771800" y="-54341"/>
            <a:ext cx="3240360" cy="72008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4" name="Hình chữ nhật góc tròn 3"/>
          <p:cNvSpPr/>
          <p:nvPr/>
        </p:nvSpPr>
        <p:spPr>
          <a:xfrm>
            <a:off x="503548" y="535102"/>
            <a:ext cx="8352928" cy="1441256"/>
          </a:xfrm>
          <a:prstGeom prst="roundRect">
            <a:avLst>
              <a:gd name="adj" fmla="val 3753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(in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đây,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xây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trên cơ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Bảng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8614"/>
              </p:ext>
            </p:extLst>
          </p:nvPr>
        </p:nvGraphicFramePr>
        <p:xfrm>
          <a:off x="1079104" y="2565801"/>
          <a:ext cx="806489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Ru cho </a:t>
                      </a:r>
                      <a:r>
                        <a:rPr lang="vi-VN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cát</a:t>
                      </a:r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khuyết</a:t>
                      </a:r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tròn</a:t>
                      </a:r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đầy</a:t>
                      </a:r>
                      <a:endParaRPr lang="vi-VN" sz="2800" b="0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thương </a:t>
                      </a:r>
                      <a:r>
                        <a:rPr lang="vi-VN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nhở</a:t>
                      </a:r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nặng</a:t>
                      </a:r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ngày</a:t>
                      </a:r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xa nhau.</a:t>
                      </a:r>
                    </a:p>
                    <a:p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vi-VN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Bình</a:t>
                      </a:r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Nguyên)</a:t>
                      </a:r>
                    </a:p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8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61\Desktop\1b8509df29633b555517eff904463b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ây 3"/>
          <p:cNvSpPr/>
          <p:nvPr/>
        </p:nvSpPr>
        <p:spPr>
          <a:xfrm>
            <a:off x="1691680" y="2132856"/>
            <a:ext cx="8856984" cy="302433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/>
              <a:t> </a:t>
            </a:r>
            <a:r>
              <a:rPr lang="vi-VN" sz="2400" b="1" dirty="0" err="1">
                <a:latin typeface="+mj-lt"/>
              </a:rPr>
              <a:t>Viết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một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đoạn</a:t>
            </a:r>
            <a:r>
              <a:rPr lang="vi-VN" sz="2400" b="1" dirty="0">
                <a:latin typeface="+mj-lt"/>
              </a:rPr>
              <a:t> văn </a:t>
            </a:r>
            <a:r>
              <a:rPr lang="vi-VN" sz="2400" b="1" dirty="0" err="1">
                <a:latin typeface="+mj-lt"/>
              </a:rPr>
              <a:t>ngắn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khoảng</a:t>
            </a:r>
            <a:r>
              <a:rPr lang="vi-VN" sz="2400" b="1" dirty="0">
                <a:latin typeface="+mj-lt"/>
              </a:rPr>
              <a:t> 4-5 </a:t>
            </a:r>
            <a:r>
              <a:rPr lang="vi-VN" sz="2400" b="1" dirty="0" err="1">
                <a:latin typeface="+mj-lt"/>
              </a:rPr>
              <a:t>dòng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về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chủ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đề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tình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cảm</a:t>
            </a:r>
            <a:r>
              <a:rPr lang="vi-VN" sz="2400" b="1" dirty="0">
                <a:latin typeface="+mj-lt"/>
              </a:rPr>
              <a:t> gia </a:t>
            </a:r>
            <a:r>
              <a:rPr lang="vi-VN" sz="2400" b="1" dirty="0" err="1">
                <a:latin typeface="+mj-lt"/>
              </a:rPr>
              <a:t>đình</a:t>
            </a:r>
            <a:r>
              <a:rPr lang="vi-VN" sz="2400" b="1" dirty="0">
                <a:latin typeface="+mj-lt"/>
              </a:rPr>
              <a:t> trong </a:t>
            </a:r>
            <a:r>
              <a:rPr lang="vi-VN" sz="2400" b="1" dirty="0" err="1">
                <a:latin typeface="+mj-lt"/>
              </a:rPr>
              <a:t>đó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có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sử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dụng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ít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nhất</a:t>
            </a:r>
            <a:r>
              <a:rPr lang="vi-VN" sz="2400" b="1" dirty="0">
                <a:latin typeface="+mj-lt"/>
              </a:rPr>
              <a:t> 1 </a:t>
            </a:r>
            <a:r>
              <a:rPr lang="vi-VN" sz="2400" b="1" dirty="0" err="1">
                <a:latin typeface="+mj-lt"/>
              </a:rPr>
              <a:t>phép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ẩn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dụ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1850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ây 1"/>
          <p:cNvSpPr/>
          <p:nvPr/>
        </p:nvSpPr>
        <p:spPr>
          <a:xfrm>
            <a:off x="899592" y="1340768"/>
            <a:ext cx="6984776" cy="200141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_Văn_Bản 4"/>
          <p:cNvSpPr txBox="1"/>
          <p:nvPr/>
        </p:nvSpPr>
        <p:spPr>
          <a:xfrm>
            <a:off x="1691680" y="1676517"/>
            <a:ext cx="563288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CỦNG CỐ, MỞ RỘNG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148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61\Downloads\—Pngtree—green hand drawn blackboard education_1219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251504" cy="717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2051720" y="2204864"/>
            <a:ext cx="5400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pPr algn="ctr"/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LÁY - ẨN DỤ</a:t>
            </a:r>
          </a:p>
        </p:txBody>
      </p:sp>
    </p:spTree>
    <p:extLst>
      <p:ext uri="{BB962C8B-B14F-4D97-AF65-F5344CB8AC3E}">
        <p14:creationId xmlns:p14="http://schemas.microsoft.com/office/powerpoint/2010/main" val="6391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61\Desktop\background-powerpoint-don-gian-5-600x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" y="-2120"/>
            <a:ext cx="9130059" cy="68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_Văn_Bản 1"/>
          <p:cNvSpPr txBox="1"/>
          <p:nvPr/>
        </p:nvSpPr>
        <p:spPr>
          <a:xfrm>
            <a:off x="1979712" y="227687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895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61\Downloads\—Pngtree—green hand drawn blackboard education_1219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251504" cy="717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827584" y="1052736"/>
            <a:ext cx="842392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endParaRPr lang="en-US" sz="4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 algn="ctr">
              <a:buFontTx/>
              <a:buChar char="-"/>
            </a:pPr>
            <a:r>
              <a:rPr lang="en-US" sz="4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 algn="ctr">
              <a:buFontTx/>
              <a:buChar char="-"/>
            </a:pPr>
            <a:r>
              <a:rPr lang="en-US" sz="4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7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61\Downloads\—Pngtree—green hand drawn blackboard education_1219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251504" cy="717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575004" y="590857"/>
            <a:ext cx="831747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sự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_Văn_Bản 3">
            <a:extLst>
              <a:ext uri="{FF2B5EF4-FFF2-40B4-BE49-F238E27FC236}">
                <a16:creationId xmlns:a16="http://schemas.microsoft.com/office/drawing/2014/main" id="{A0694CBB-7EF2-3CF8-492E-F1869208CC1D}"/>
              </a:ext>
            </a:extLst>
          </p:cNvPr>
          <p:cNvSpPr txBox="1"/>
          <p:nvPr/>
        </p:nvSpPr>
        <p:spPr>
          <a:xfrm>
            <a:off x="1079612" y="2578746"/>
            <a:ext cx="8064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17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3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 góc tròn 2"/>
          <p:cNvSpPr/>
          <p:nvPr/>
        </p:nvSpPr>
        <p:spPr>
          <a:xfrm>
            <a:off x="2555776" y="260648"/>
            <a:ext cx="3816424" cy="720080"/>
          </a:xfrm>
          <a:prstGeom prst="roundRect">
            <a:avLst>
              <a:gd name="adj" fmla="val 4349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–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Bảng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18033"/>
              </p:ext>
            </p:extLst>
          </p:nvPr>
        </p:nvGraphicFramePr>
        <p:xfrm>
          <a:off x="251520" y="1033696"/>
          <a:ext cx="8712968" cy="5642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5942">
                <a:tc>
                  <a:txBody>
                    <a:bodyPr/>
                    <a:lstStyle/>
                    <a:p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Tìm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láy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trong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câu thơ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dưới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đây.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ra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nghĩa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dụngcủa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chúng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đổi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nội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dung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mà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giả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muốn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đạt</a:t>
                      </a: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8179">
                <a:tc>
                  <a:txBody>
                    <a:bodyPr/>
                    <a:lstStyle/>
                    <a:p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a) </a:t>
                      </a:r>
                      <a:r>
                        <a:rPr lang="vi-VN" sz="2800" b="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Bàn</a:t>
                      </a:r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tay mang </a:t>
                      </a:r>
                      <a:r>
                        <a:rPr lang="vi-VN" sz="2800" b="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phép</a:t>
                      </a:r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800" b="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nhiệm</a:t>
                      </a:r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800" b="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mẫu</a:t>
                      </a:r>
                      <a:endParaRPr lang="vi-VN" sz="2800" b="0" i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800" b="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chịu</a:t>
                      </a:r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800" b="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từ</a:t>
                      </a:r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800" b="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800" b="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dãi</a:t>
                      </a:r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800" b="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dầu</a:t>
                      </a:r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đây thôi.</a:t>
                      </a:r>
                    </a:p>
                    <a:p>
                      <a:r>
                        <a:rPr lang="en-US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                         </a:t>
                      </a:r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(Bình Nguyên)</a:t>
                      </a:r>
                      <a:endParaRPr lang="en-US" sz="280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en-US" dirty="0">
                          <a:latin typeface="+mj-lt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…………………………………………………………………………………………………………………………………………………………………………………………………………………………………...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415">
                <a:tc>
                  <a:txBody>
                    <a:bodyPr/>
                    <a:lstStyle/>
                    <a:p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b) Nghẹn ngào thương mẹ nh</a:t>
                      </a:r>
                      <a:r>
                        <a:rPr lang="en-US" sz="2800" b="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iều</a:t>
                      </a:r>
                      <a:r>
                        <a:rPr lang="en-US" sz="2800" b="0" i="1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hơn</a:t>
                      </a:r>
                      <a:r>
                        <a:rPr lang="en-US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  <a:endParaRPr lang="vi-VN" sz="2800" b="0" i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Rưng </a:t>
                      </a:r>
                      <a:r>
                        <a:rPr lang="vi-VN" sz="2800" b="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rưng</a:t>
                      </a:r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800" b="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từ</a:t>
                      </a:r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800" b="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chuyện</a:t>
                      </a:r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800" b="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giản</a:t>
                      </a:r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đơn </a:t>
                      </a:r>
                      <a:r>
                        <a:rPr lang="vi-VN" sz="2800" b="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thường</a:t>
                      </a:r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800" b="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ngày</a:t>
                      </a:r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                     </a:t>
                      </a:r>
                      <a:r>
                        <a:rPr lang="vi-VN" sz="2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(Định Nam Khương)</a:t>
                      </a:r>
                      <a:endParaRPr lang="en-US" sz="280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en-US" dirty="0">
                          <a:latin typeface="+mj-lt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41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3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 góc tròn 2"/>
          <p:cNvSpPr/>
          <p:nvPr/>
        </p:nvSpPr>
        <p:spPr>
          <a:xfrm>
            <a:off x="2555776" y="260648"/>
            <a:ext cx="3816424" cy="720080"/>
          </a:xfrm>
          <a:prstGeom prst="roundRect">
            <a:avLst>
              <a:gd name="adj" fmla="val 4349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graphicFrame>
        <p:nvGraphicFramePr>
          <p:cNvPr id="5" name="Bảng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943600"/>
              </p:ext>
            </p:extLst>
          </p:nvPr>
        </p:nvGraphicFramePr>
        <p:xfrm>
          <a:off x="359786" y="980728"/>
          <a:ext cx="842442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Tìm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láy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trong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câu thơ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dưới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đây.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ra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nghĩa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dụngcủa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chúng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đổi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nội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dung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mà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giả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muốn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vi-VN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đạt</a:t>
                      </a: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a) 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Bàn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tay mang 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phép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nhiệm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mẫu</a:t>
                      </a:r>
                      <a:endParaRPr lang="vi-VN" sz="24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chịu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từ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dãi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dầu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đây thôi.</a:t>
                      </a:r>
                    </a:p>
                    <a:p>
                      <a:r>
                        <a:rPr lang="en-US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            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(Bình Nguyên)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+mj-lt"/>
                      </a:endParaRPr>
                    </a:p>
                    <a:p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b) 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Nghẹn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ngào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thương 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mẹ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</a:t>
                      </a:r>
                      <a:r>
                        <a:rPr lang="en-US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iều</a:t>
                      </a:r>
                      <a:r>
                        <a:rPr lang="en-US" sz="2400" b="0" i="1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hơn</a:t>
                      </a:r>
                      <a:r>
                        <a:rPr lang="en-US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  <a:endParaRPr lang="vi-VN" sz="24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Rưng 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rưng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từ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chuyện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giản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đơn 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thường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ngày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               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vi-VN" sz="24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vi-VN" sz="24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Nam Khương)</a:t>
                      </a:r>
                    </a:p>
                    <a:p>
                      <a:endParaRPr lang="en-US" sz="2400" i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Hộp_Văn_Bản 1"/>
          <p:cNvSpPr txBox="1"/>
          <p:nvPr/>
        </p:nvSpPr>
        <p:spPr>
          <a:xfrm>
            <a:off x="4932040" y="2276872"/>
            <a:ext cx="34563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dk1"/>
                </a:solidFill>
                <a:latin typeface="+mj-lt"/>
              </a:rPr>
              <a:t>a. </a:t>
            </a:r>
            <a:r>
              <a:rPr lang="vi-VN" sz="2400" b="1" dirty="0" err="1">
                <a:solidFill>
                  <a:schemeClr val="dk1"/>
                </a:solidFill>
                <a:latin typeface="+mj-lt"/>
              </a:rPr>
              <a:t>dãi</a:t>
            </a:r>
            <a:r>
              <a:rPr lang="vi-VN" sz="2400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dk1"/>
                </a:solidFill>
                <a:latin typeface="+mj-lt"/>
              </a:rPr>
              <a:t>dầu</a:t>
            </a:r>
            <a:r>
              <a:rPr lang="vi-VN" sz="2400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=&gt;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Tác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dụng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: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chỉ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những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vất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vả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, gian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khó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sớm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 khuya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làm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lụng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của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người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mẹ</a:t>
            </a:r>
            <a:endParaRPr lang="en-US" sz="240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Hộp_Văn_Bản 3"/>
          <p:cNvSpPr txBox="1"/>
          <p:nvPr/>
        </p:nvSpPr>
        <p:spPr>
          <a:xfrm>
            <a:off x="5327830" y="3861048"/>
            <a:ext cx="34563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dk1"/>
                </a:solidFill>
                <a:latin typeface="+mj-lt"/>
              </a:rPr>
              <a:t>b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. </a:t>
            </a:r>
            <a:r>
              <a:rPr lang="vi-VN" sz="2400" b="1" dirty="0">
                <a:solidFill>
                  <a:schemeClr val="dk1"/>
                </a:solidFill>
                <a:latin typeface="+mj-lt"/>
              </a:rPr>
              <a:t>rưng rưng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=&gt;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Tác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dụng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: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cảm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xúc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nghẹn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ngào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xúc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động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của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người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 con khi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nghĩ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về</a:t>
            </a:r>
            <a:r>
              <a:rPr lang="vi-VN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dk1"/>
                </a:solidFill>
                <a:latin typeface="+mj-lt"/>
              </a:rPr>
              <a:t>mẹ</a:t>
            </a:r>
            <a:endParaRPr lang="en-US" sz="24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77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772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_Văn_Bản 4"/>
          <p:cNvSpPr txBox="1"/>
          <p:nvPr/>
        </p:nvSpPr>
        <p:spPr>
          <a:xfrm>
            <a:off x="539552" y="1484784"/>
            <a:ext cx="8136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_Văn_Bản 1"/>
          <p:cNvSpPr txBox="1"/>
          <p:nvPr/>
        </p:nvSpPr>
        <p:spPr>
          <a:xfrm>
            <a:off x="827584" y="3140968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cha”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ai?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8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772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_Văn_Bản 4"/>
          <p:cNvSpPr txBox="1"/>
          <p:nvPr/>
        </p:nvSpPr>
        <p:spPr>
          <a:xfrm>
            <a:off x="543576" y="744090"/>
            <a:ext cx="8136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_Văn_Bản 1"/>
          <p:cNvSpPr txBox="1"/>
          <p:nvPr/>
        </p:nvSpPr>
        <p:spPr>
          <a:xfrm>
            <a:off x="755576" y="2444885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cha”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: sự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sự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9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772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_Văn_Bản 4"/>
          <p:cNvSpPr txBox="1"/>
          <p:nvPr/>
        </p:nvSpPr>
        <p:spPr>
          <a:xfrm>
            <a:off x="503548" y="566391"/>
            <a:ext cx="8136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_Văn_Bản 1"/>
          <p:cNvSpPr txBox="1"/>
          <p:nvPr/>
        </p:nvSpPr>
        <p:spPr>
          <a:xfrm>
            <a:off x="683568" y="2321149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cha –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129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1166</Words>
  <Application>Microsoft Office PowerPoint</Application>
  <PresentationFormat>On-screen Show (4:3)</PresentationFormat>
  <Paragraphs>115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.VnArial</vt:lpstr>
      <vt:lpstr>Arial</vt:lpstr>
      <vt:lpstr>Calibri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H61</dc:creator>
  <cp:lastModifiedBy>Hung Bui Chan</cp:lastModifiedBy>
  <cp:revision>26</cp:revision>
  <dcterms:created xsi:type="dcterms:W3CDTF">2021-06-16T15:01:05Z</dcterms:created>
  <dcterms:modified xsi:type="dcterms:W3CDTF">2024-10-15T07:27:45Z</dcterms:modified>
</cp:coreProperties>
</file>