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0"/>
  </p:notesMasterIdLst>
  <p:sldIdLst>
    <p:sldId id="260" r:id="rId2"/>
    <p:sldId id="258" r:id="rId3"/>
    <p:sldId id="295" r:id="rId4"/>
    <p:sldId id="257" r:id="rId5"/>
    <p:sldId id="261" r:id="rId6"/>
    <p:sldId id="296" r:id="rId7"/>
    <p:sldId id="297" r:id="rId8"/>
    <p:sldId id="298" r:id="rId9"/>
    <p:sldId id="299" r:id="rId10"/>
    <p:sldId id="304" r:id="rId11"/>
    <p:sldId id="306" r:id="rId12"/>
    <p:sldId id="305" r:id="rId13"/>
    <p:sldId id="303" r:id="rId14"/>
    <p:sldId id="300" r:id="rId15"/>
    <p:sldId id="259" r:id="rId16"/>
    <p:sldId id="301" r:id="rId17"/>
    <p:sldId id="302" r:id="rId18"/>
    <p:sldId id="264" r:id="rId19"/>
  </p:sldIdLst>
  <p:sldSz cx="9144000" cy="5143500" type="screen16x9"/>
  <p:notesSz cx="6858000" cy="9144000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Caveat Brush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E539A6-1610-424F-890B-90CA4B9A8924}">
  <a:tblStyle styleId="{F6E539A6-1610-424F-890B-90CA4B9A89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0" autoAdjust="0"/>
    <p:restoredTop sz="90146"/>
  </p:normalViewPr>
  <p:slideViewPr>
    <p:cSldViewPr snapToGrid="0" snapToObjects="1">
      <p:cViewPr varScale="1">
        <p:scale>
          <a:sx n="77" d="100"/>
          <a:sy n="77" d="100"/>
        </p:scale>
        <p:origin x="130" y="67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Dạy vocab kèm ví dụ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 pronun – chinese whisper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0371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860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5098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81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509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aa945ae15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aa945ae15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</a:t>
            </a:r>
            <a:r>
              <a:rPr lang="en-US" dirty="0" smtClean="0"/>
              <a:t>pictures </a:t>
            </a:r>
            <a:r>
              <a:rPr lang="en-US" dirty="0"/>
              <a:t>for </a:t>
            </a:r>
            <a:r>
              <a:rPr lang="en-US" dirty="0" smtClean="0"/>
              <a:t>the</a:t>
            </a:r>
            <a:r>
              <a:rPr lang="en-US" baseline="0" dirty="0" smtClean="0"/>
              <a:t>ir answers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7072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What</a:t>
            </a:r>
            <a:r>
              <a:rPr lang="en-US" baseline="0" dirty="0" smtClean="0"/>
              <a:t> are those activities called? Tet activities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4458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757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9413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dirty="0" smtClean="0"/>
              <a:t>Click on the videos to</a:t>
            </a:r>
            <a:r>
              <a:rPr lang="en-US" baseline="0" dirty="0" smtClean="0"/>
              <a:t> play or pause them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baseline="0" dirty="0" smtClean="0"/>
              <a:t>Video 1: 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/∫/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 0:00-1:20; </a:t>
            </a: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/∫/</a:t>
            </a: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 vs /s/: 1:24 - end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Video 2: /s/: 0:00-0:38; /s/ vs /z/: 0:38 - end </a:t>
            </a:r>
            <a:endParaRPr lang="vi-VN" sz="1100" dirty="0" smtClean="0"/>
          </a:p>
        </p:txBody>
      </p:sp>
    </p:spTree>
    <p:extLst>
      <p:ext uri="{BB962C8B-B14F-4D97-AF65-F5344CB8AC3E}">
        <p14:creationId xmlns:p14="http://schemas.microsoft.com/office/powerpoint/2010/main" val="223948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Special: s</a:t>
            </a:r>
            <a:r>
              <a:rPr lang="en-US" baseline="0" dirty="0" smtClean="0"/>
              <a:t>: /s/; c /</a:t>
            </a:r>
            <a:r>
              <a:rPr lang="en-US" sz="1100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∫</a:t>
            </a:r>
            <a:r>
              <a:rPr lang="en-US" baseline="0" dirty="0" smtClean="0"/>
              <a:t>/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5435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2308238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2988779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1665713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720000" y="16531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1958050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206125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3799125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4047200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1958050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206125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3799125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4047200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>
            <a:off x="545398" y="29807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5881455" y="3615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>
            <a:off x="8576389" y="5585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8725460" y="19031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6863306" y="46591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344782" y="47952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>
            <a:off x="1540297" y="3615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>
            <a:off x="3147387" y="47458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6887065" y="9545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1371527" y="48774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4129527" y="5437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476040" y="113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476055" y="44027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8768590" y="396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09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1623000"/>
            <a:ext cx="3852000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4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066775"/>
            <a:ext cx="7704000" cy="3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100"/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98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189175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852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20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5191632" y="4995912"/>
            <a:ext cx="68510" cy="68558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8" r:id="rId3"/>
    <p:sldLayoutId id="2147483672" r:id="rId4"/>
    <p:sldLayoutId id="2147483699" r:id="rId5"/>
    <p:sldLayoutId id="2147483700" r:id="rId6"/>
    <p:sldLayoutId id="2147483701" r:id="rId7"/>
    <p:sldLayoutId id="214748370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58"/>
          <p:cNvGrpSpPr/>
          <p:nvPr/>
        </p:nvGrpSpPr>
        <p:grpSpPr>
          <a:xfrm>
            <a:off x="982800" y="0"/>
            <a:ext cx="652072" cy="3823974"/>
            <a:chOff x="982800" y="0"/>
            <a:chExt cx="652072" cy="3823974"/>
          </a:xfrm>
        </p:grpSpPr>
        <p:sp>
          <p:nvSpPr>
            <p:cNvPr id="986" name="Google Shape;986;p58"/>
            <p:cNvSpPr/>
            <p:nvPr/>
          </p:nvSpPr>
          <p:spPr>
            <a:xfrm>
              <a:off x="1309553" y="0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1299202" y="0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1349263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1333056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1316850" y="3422040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297759" y="3422040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281553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265347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984242" y="2042906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982800" y="1963488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240317" y="3235118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58"/>
          <p:cNvGrpSpPr/>
          <p:nvPr/>
        </p:nvGrpSpPr>
        <p:grpSpPr>
          <a:xfrm>
            <a:off x="2220673" y="953508"/>
            <a:ext cx="770573" cy="746614"/>
            <a:chOff x="2220673" y="953508"/>
            <a:chExt cx="770573" cy="746614"/>
          </a:xfrm>
        </p:grpSpPr>
        <p:sp>
          <p:nvSpPr>
            <p:cNvPr id="998" name="Google Shape;998;p58"/>
            <p:cNvSpPr/>
            <p:nvPr/>
          </p:nvSpPr>
          <p:spPr>
            <a:xfrm>
              <a:off x="2220673" y="95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2475189" y="121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58"/>
          <p:cNvGrpSpPr/>
          <p:nvPr/>
        </p:nvGrpSpPr>
        <p:grpSpPr>
          <a:xfrm>
            <a:off x="5144830" y="3629605"/>
            <a:ext cx="645055" cy="632097"/>
            <a:chOff x="5144830" y="3629605"/>
            <a:chExt cx="645055" cy="632097"/>
          </a:xfrm>
        </p:grpSpPr>
        <p:sp>
          <p:nvSpPr>
            <p:cNvPr id="1001" name="Google Shape;1001;p58"/>
            <p:cNvSpPr/>
            <p:nvPr/>
          </p:nvSpPr>
          <p:spPr>
            <a:xfrm>
              <a:off x="5144830" y="36296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5413193" y="38489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58"/>
          <p:cNvGrpSpPr/>
          <p:nvPr/>
        </p:nvGrpSpPr>
        <p:grpSpPr>
          <a:xfrm>
            <a:off x="3534794" y="3347319"/>
            <a:ext cx="510124" cy="510124"/>
            <a:chOff x="3534794" y="3347319"/>
            <a:chExt cx="510124" cy="510124"/>
          </a:xfrm>
        </p:grpSpPr>
        <p:sp>
          <p:nvSpPr>
            <p:cNvPr id="1004" name="Google Shape;1004;p58"/>
            <p:cNvSpPr/>
            <p:nvPr/>
          </p:nvSpPr>
          <p:spPr>
            <a:xfrm rot="2700000">
              <a:off x="3606908" y="3424616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 rot="2700000">
              <a:off x="3726931" y="3545227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58"/>
          <p:cNvGrpSpPr/>
          <p:nvPr/>
        </p:nvGrpSpPr>
        <p:grpSpPr>
          <a:xfrm>
            <a:off x="2220672" y="4425728"/>
            <a:ext cx="365891" cy="355526"/>
            <a:chOff x="7235572" y="1679815"/>
            <a:chExt cx="365891" cy="355526"/>
          </a:xfrm>
        </p:grpSpPr>
        <p:sp>
          <p:nvSpPr>
            <p:cNvPr id="1007" name="Google Shape;1007;p58"/>
            <p:cNvSpPr/>
            <p:nvPr/>
          </p:nvSpPr>
          <p:spPr>
            <a:xfrm>
              <a:off x="7235572" y="1679815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7356237" y="1807038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8"/>
          <p:cNvGrpSpPr/>
          <p:nvPr/>
        </p:nvGrpSpPr>
        <p:grpSpPr>
          <a:xfrm>
            <a:off x="7879069" y="1783510"/>
            <a:ext cx="898433" cy="896400"/>
            <a:chOff x="7548394" y="-423753"/>
            <a:chExt cx="898433" cy="896400"/>
          </a:xfrm>
        </p:grpSpPr>
        <p:sp>
          <p:nvSpPr>
            <p:cNvPr id="1010" name="Google Shape;1010;p58"/>
            <p:cNvSpPr/>
            <p:nvPr/>
          </p:nvSpPr>
          <p:spPr>
            <a:xfrm rot="2314632">
              <a:off x="7675080" y="-291601"/>
              <a:ext cx="645059" cy="632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8"/>
            <p:cNvSpPr/>
            <p:nvPr/>
          </p:nvSpPr>
          <p:spPr>
            <a:xfrm rot="2314632">
              <a:off x="7950220" y="-53720"/>
              <a:ext cx="154581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58"/>
          <p:cNvGrpSpPr/>
          <p:nvPr/>
        </p:nvGrpSpPr>
        <p:grpSpPr>
          <a:xfrm>
            <a:off x="7159831" y="4403859"/>
            <a:ext cx="389982" cy="399271"/>
            <a:chOff x="6829156" y="2196596"/>
            <a:chExt cx="389982" cy="399271"/>
          </a:xfrm>
        </p:grpSpPr>
        <p:sp>
          <p:nvSpPr>
            <p:cNvPr id="1013" name="Google Shape;1013;p58"/>
            <p:cNvSpPr/>
            <p:nvPr/>
          </p:nvSpPr>
          <p:spPr>
            <a:xfrm rot="5740678">
              <a:off x="6841201" y="2218468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8"/>
            <p:cNvSpPr/>
            <p:nvPr/>
          </p:nvSpPr>
          <p:spPr>
            <a:xfrm rot="5740678">
              <a:off x="6966219" y="2333583"/>
              <a:ext cx="109245" cy="109245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58"/>
          <p:cNvGrpSpPr/>
          <p:nvPr/>
        </p:nvGrpSpPr>
        <p:grpSpPr>
          <a:xfrm>
            <a:off x="7168051" y="-1402265"/>
            <a:ext cx="763524" cy="4477552"/>
            <a:chOff x="6777225" y="-1187823"/>
            <a:chExt cx="763524" cy="4477552"/>
          </a:xfrm>
        </p:grpSpPr>
        <p:sp>
          <p:nvSpPr>
            <p:cNvPr id="1016" name="Google Shape;1016;p58"/>
            <p:cNvSpPr/>
            <p:nvPr/>
          </p:nvSpPr>
          <p:spPr>
            <a:xfrm>
              <a:off x="7159827" y="-1187823"/>
              <a:ext cx="0" cy="3851996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8"/>
            <p:cNvSpPr/>
            <p:nvPr/>
          </p:nvSpPr>
          <p:spPr>
            <a:xfrm>
              <a:off x="7147706" y="-1187823"/>
              <a:ext cx="25931" cy="3851996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8"/>
            <p:cNvSpPr/>
            <p:nvPr/>
          </p:nvSpPr>
          <p:spPr>
            <a:xfrm>
              <a:off x="7206324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8"/>
            <p:cNvSpPr/>
            <p:nvPr/>
          </p:nvSpPr>
          <p:spPr>
            <a:xfrm>
              <a:off x="7187348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8"/>
            <p:cNvSpPr/>
            <p:nvPr/>
          </p:nvSpPr>
          <p:spPr>
            <a:xfrm>
              <a:off x="7168371" y="2819096"/>
              <a:ext cx="12220" cy="470633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8"/>
            <p:cNvSpPr/>
            <p:nvPr/>
          </p:nvSpPr>
          <p:spPr>
            <a:xfrm>
              <a:off x="7146017" y="2819096"/>
              <a:ext cx="13810" cy="470633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8"/>
            <p:cNvSpPr/>
            <p:nvPr/>
          </p:nvSpPr>
          <p:spPr>
            <a:xfrm>
              <a:off x="7127041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7108065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6778914" y="1204247"/>
              <a:ext cx="756669" cy="100664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8"/>
            <p:cNvSpPr/>
            <p:nvPr/>
          </p:nvSpPr>
          <p:spPr>
            <a:xfrm>
              <a:off x="6777225" y="1111255"/>
              <a:ext cx="763524" cy="1208226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8"/>
            <p:cNvSpPr/>
            <p:nvPr/>
          </p:nvSpPr>
          <p:spPr>
            <a:xfrm>
              <a:off x="7078756" y="2600226"/>
              <a:ext cx="158666" cy="26904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58"/>
          <p:cNvSpPr txBox="1">
            <a:spLocks noGrp="1"/>
          </p:cNvSpPr>
          <p:nvPr>
            <p:ph type="title"/>
          </p:nvPr>
        </p:nvSpPr>
        <p:spPr>
          <a:xfrm>
            <a:off x="1879484" y="2151077"/>
            <a:ext cx="5719135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OUR TET HOLIDAY</a:t>
            </a:r>
            <a:endParaRPr sz="6000" dirty="0"/>
          </a:p>
        </p:txBody>
      </p:sp>
      <p:sp>
        <p:nvSpPr>
          <p:cNvPr id="1028" name="Google Shape;1028;p58"/>
          <p:cNvSpPr txBox="1">
            <a:spLocks noGrp="1"/>
          </p:cNvSpPr>
          <p:nvPr>
            <p:ph type="subTitle" idx="1"/>
          </p:nvPr>
        </p:nvSpPr>
        <p:spPr>
          <a:xfrm>
            <a:off x="2292841" y="2925493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accent4"/>
                </a:solidFill>
              </a:rPr>
              <a:t>LESSON 2: A CLOSER LOOK 1</a:t>
            </a:r>
            <a:endParaRPr sz="2000" b="1"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145" y="392800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 smtClean="0"/>
              <a:t>Listen and repeat the </a:t>
            </a:r>
            <a:r>
              <a:rPr lang="en-GB" sz="3000" dirty="0"/>
              <a:t>poem </a:t>
            </a:r>
            <a:r>
              <a:rPr lang="en-GB" sz="3000" dirty="0" smtClean="0"/>
              <a:t>(Act 5 p.60) </a:t>
            </a:r>
            <a:endParaRPr lang="en-GB" sz="3000" dirty="0"/>
          </a:p>
        </p:txBody>
      </p:sp>
      <p:sp>
        <p:nvSpPr>
          <p:cNvPr id="6" name="Google Shape;896;p55">
            <a:extLst>
              <a:ext uri="{FF2B5EF4-FFF2-40B4-BE49-F238E27FC236}">
                <a16:creationId xmlns:a16="http://schemas.microsoft.com/office/drawing/2014/main" id="{978A98C8-9BC1-2E48-AE45-C48F47BA8EF1}"/>
              </a:ext>
            </a:extLst>
          </p:cNvPr>
          <p:cNvSpPr txBox="1">
            <a:spLocks/>
          </p:cNvSpPr>
          <p:nvPr/>
        </p:nvSpPr>
        <p:spPr>
          <a:xfrm>
            <a:off x="654145" y="857088"/>
            <a:ext cx="7835710" cy="59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smtClean="0"/>
              <a:t>Pay atten</a:t>
            </a:r>
            <a:r>
              <a:rPr lang="en-GB" sz="2400" dirty="0" smtClean="0"/>
              <a:t>tion to the sounds /s/ </a:t>
            </a:r>
            <a:r>
              <a:rPr lang="en-GB" sz="2400" dirty="0"/>
              <a:t>and /∫/ </a:t>
            </a:r>
            <a:r>
              <a:rPr lang="en-GB" sz="2400" dirty="0" smtClean="0"/>
              <a:t>in the underlined words.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654145" y="1450397"/>
            <a:ext cx="8039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Spring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coming!</a:t>
            </a:r>
          </a:p>
          <a:p>
            <a:pPr lvl="0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Tet is coming!</a:t>
            </a:r>
          </a:p>
          <a:p>
            <a:pPr lvl="0"/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sells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peach flowers.</a:t>
            </a:r>
          </a:p>
          <a:p>
            <a:pPr lvl="0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 cheeks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shine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 eyes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smile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smile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shy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/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sells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peach flowers.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6 U6 L2 Act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1568" y="458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62"/>
          <p:cNvGrpSpPr/>
          <p:nvPr/>
        </p:nvGrpSpPr>
        <p:grpSpPr>
          <a:xfrm>
            <a:off x="4857751" y="485775"/>
            <a:ext cx="4631290" cy="5569119"/>
            <a:chOff x="3758294" y="649276"/>
            <a:chExt cx="5802184" cy="5477056"/>
          </a:xfrm>
        </p:grpSpPr>
        <p:sp>
          <p:nvSpPr>
            <p:cNvPr id="1073" name="Google Shape;1073;p62"/>
            <p:cNvSpPr/>
            <p:nvPr/>
          </p:nvSpPr>
          <p:spPr>
            <a:xfrm rot="1982930">
              <a:off x="4343749" y="1627274"/>
              <a:ext cx="4631273" cy="352106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2"/>
            <p:cNvSpPr/>
            <p:nvPr/>
          </p:nvSpPr>
          <p:spPr>
            <a:xfrm>
              <a:off x="4515848" y="3791633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4770364" y="4050771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5709873" y="9627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2"/>
            <p:cNvSpPr/>
            <p:nvPr/>
          </p:nvSpPr>
          <p:spPr>
            <a:xfrm>
              <a:off x="5964389" y="12218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2"/>
            <p:cNvSpPr/>
            <p:nvPr/>
          </p:nvSpPr>
          <p:spPr>
            <a:xfrm>
              <a:off x="5980286" y="264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2"/>
            <p:cNvSpPr/>
            <p:nvPr/>
          </p:nvSpPr>
          <p:spPr>
            <a:xfrm>
              <a:off x="6234801" y="290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2"/>
            <p:cNvSpPr/>
            <p:nvPr/>
          </p:nvSpPr>
          <p:spPr>
            <a:xfrm>
              <a:off x="6650130" y="13885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2"/>
            <p:cNvSpPr/>
            <p:nvPr/>
          </p:nvSpPr>
          <p:spPr>
            <a:xfrm>
              <a:off x="6918493" y="16078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2"/>
            <p:cNvSpPr/>
            <p:nvPr/>
          </p:nvSpPr>
          <p:spPr>
            <a:xfrm>
              <a:off x="7684005" y="27007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2"/>
            <p:cNvSpPr/>
            <p:nvPr/>
          </p:nvSpPr>
          <p:spPr>
            <a:xfrm>
              <a:off x="7952368" y="29200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2"/>
            <p:cNvSpPr/>
            <p:nvPr/>
          </p:nvSpPr>
          <p:spPr>
            <a:xfrm>
              <a:off x="4333025" y="202060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2"/>
            <p:cNvSpPr/>
            <p:nvPr/>
          </p:nvSpPr>
          <p:spPr>
            <a:xfrm>
              <a:off x="4484055" y="217350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2"/>
            <p:cNvSpPr/>
            <p:nvPr/>
          </p:nvSpPr>
          <p:spPr>
            <a:xfrm>
              <a:off x="4029925" y="37038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2"/>
            <p:cNvSpPr/>
            <p:nvPr/>
          </p:nvSpPr>
          <p:spPr>
            <a:xfrm>
              <a:off x="4180955" y="38567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5709875" y="17093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5860905" y="18622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5333300" y="25274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5484330" y="26803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2"/>
            <p:cNvSpPr/>
            <p:nvPr/>
          </p:nvSpPr>
          <p:spPr>
            <a:xfrm rot="-2700000">
              <a:off x="6141556" y="376274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62"/>
            <p:cNvSpPr/>
            <p:nvPr/>
          </p:nvSpPr>
          <p:spPr>
            <a:xfrm rot="-2700000">
              <a:off x="6260000" y="387827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62"/>
            <p:cNvSpPr/>
            <p:nvPr/>
          </p:nvSpPr>
          <p:spPr>
            <a:xfrm rot="-2700000">
              <a:off x="494585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2"/>
            <p:cNvSpPr/>
            <p:nvPr/>
          </p:nvSpPr>
          <p:spPr>
            <a:xfrm rot="-2700000">
              <a:off x="506430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62"/>
            <p:cNvSpPr/>
            <p:nvPr/>
          </p:nvSpPr>
          <p:spPr>
            <a:xfrm rot="-2700000">
              <a:off x="794010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2"/>
            <p:cNvSpPr/>
            <p:nvPr/>
          </p:nvSpPr>
          <p:spPr>
            <a:xfrm rot="-2700000">
              <a:off x="805855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2"/>
            <p:cNvSpPr/>
            <p:nvPr/>
          </p:nvSpPr>
          <p:spPr>
            <a:xfrm rot="-2018316">
              <a:off x="7710733" y="3857526"/>
              <a:ext cx="344537" cy="33336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62"/>
            <p:cNvSpPr/>
            <p:nvPr/>
          </p:nvSpPr>
          <p:spPr>
            <a:xfrm rot="-2018316">
              <a:off x="7830108" y="3975339"/>
              <a:ext cx="108293" cy="108611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2"/>
            <p:cNvSpPr/>
            <p:nvPr/>
          </p:nvSpPr>
          <p:spPr>
            <a:xfrm rot="-2018374">
              <a:off x="4421964" y="2696445"/>
              <a:ext cx="270107" cy="26133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2"/>
            <p:cNvSpPr/>
            <p:nvPr/>
          </p:nvSpPr>
          <p:spPr>
            <a:xfrm rot="-2018374">
              <a:off x="4515551" y="2788808"/>
              <a:ext cx="84898" cy="8514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62"/>
          <p:cNvSpPr txBox="1">
            <a:spLocks noGrp="1"/>
          </p:cNvSpPr>
          <p:nvPr>
            <p:ph type="title"/>
          </p:nvPr>
        </p:nvSpPr>
        <p:spPr>
          <a:xfrm>
            <a:off x="815164" y="1581137"/>
            <a:ext cx="4651733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have we </a:t>
            </a:r>
            <a:br>
              <a:rPr lang="en-GB"/>
            </a:br>
            <a:r>
              <a:rPr lang="en-GB"/>
              <a:t>learned today?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57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450" y="2112450"/>
            <a:ext cx="3413100" cy="918600"/>
          </a:xfrm>
        </p:spPr>
        <p:txBody>
          <a:bodyPr/>
          <a:lstStyle/>
          <a:p>
            <a:r>
              <a:rPr lang="en-US" sz="4000" dirty="0" smtClean="0"/>
              <a:t>Extra activities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08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6C70-5DAD-4D8E-AEA5-7F640FD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450" y="285208"/>
            <a:ext cx="3413100" cy="918600"/>
          </a:xfrm>
        </p:spPr>
        <p:txBody>
          <a:bodyPr/>
          <a:lstStyle/>
          <a:p>
            <a:pPr algn="ctr"/>
            <a:r>
              <a:rPr lang="en-US" sz="4800" dirty="0"/>
              <a:t>Minimal pairs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349A-576E-45A3-9897-5656F1AEA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1203808"/>
            <a:ext cx="3413100" cy="2205075"/>
          </a:xfrm>
        </p:spPr>
        <p:txBody>
          <a:bodyPr/>
          <a:lstStyle/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C she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sea she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seat sheet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see she</a:t>
            </a:r>
          </a:p>
          <a:p>
            <a:pPr algn="l"/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sock shock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D370206-1350-4232-97A0-720EE26F45DF}"/>
              </a:ext>
            </a:extLst>
          </p:cNvPr>
          <p:cNvSpPr txBox="1">
            <a:spLocks/>
          </p:cNvSpPr>
          <p:nvPr/>
        </p:nvSpPr>
        <p:spPr>
          <a:xfrm>
            <a:off x="4655578" y="1203808"/>
            <a:ext cx="3413100" cy="303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boss bosh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save shave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seal she’ll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so show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sofa chauffeur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sore sure</a:t>
            </a:r>
          </a:p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sort short</a:t>
            </a:r>
          </a:p>
          <a:p>
            <a:endParaRPr lang="en-US" sz="2400" dirty="0">
              <a:solidFill>
                <a:srgbClr val="333333"/>
              </a:solidFill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s-sh-elementary">
            <a:hlinkClick r:id="" action="ppaction://media"/>
            <a:extLst>
              <a:ext uri="{FF2B5EF4-FFF2-40B4-BE49-F238E27FC236}">
                <a16:creationId xmlns:a16="http://schemas.microsoft.com/office/drawing/2014/main" id="{CB908DB9-28B0-41EF-AAF0-739FFA1F9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116" y="3533292"/>
            <a:ext cx="406400" cy="406400"/>
          </a:xfrm>
          <a:prstGeom prst="rect">
            <a:avLst/>
          </a:prstGeom>
        </p:spPr>
      </p:pic>
      <p:pic>
        <p:nvPicPr>
          <p:cNvPr id="6" name="s-sh-preintermediate">
            <a:hlinkClick r:id="" action="ppaction://media"/>
            <a:extLst>
              <a:ext uri="{FF2B5EF4-FFF2-40B4-BE49-F238E27FC236}">
                <a16:creationId xmlns:a16="http://schemas.microsoft.com/office/drawing/2014/main" id="{F88A46FD-93B0-4F1B-8E39-87D39CC168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7753" y="43136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087" y="171619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sz="4400" dirty="0"/>
              <a:t>Chinese whisper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734A14-38C2-5745-BA9D-06D39F4DAE32}"/>
              </a:ext>
            </a:extLst>
          </p:cNvPr>
          <p:cNvGrpSpPr/>
          <p:nvPr/>
        </p:nvGrpSpPr>
        <p:grpSpPr>
          <a:xfrm>
            <a:off x="4945834" y="468273"/>
            <a:ext cx="3975600" cy="2791709"/>
            <a:chOff x="4780942" y="1348352"/>
            <a:chExt cx="3975600" cy="2791709"/>
          </a:xfrm>
        </p:grpSpPr>
        <p:pic>
          <p:nvPicPr>
            <p:cNvPr id="1026" name="Picture 2" descr="Chinese, Amazon Alexa, Game, Chinese Whispers, Amazon Echo, Whispering,  Skill, Suikawari, Amazon Alexa, Game, Chinese Whispers png | PNGWing">
              <a:extLst>
                <a:ext uri="{FF2B5EF4-FFF2-40B4-BE49-F238E27FC236}">
                  <a16:creationId xmlns:a16="http://schemas.microsoft.com/office/drawing/2014/main" id="{7BB18217-1186-F448-9D4C-E80807E20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6957" y1="81115" x2="17174" y2="59598"/>
                          <a14:foregroundMark x1="38587" y1="84365" x2="39674" y2="54799"/>
                          <a14:foregroundMark x1="81087" y1="81424" x2="81087" y2="56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942" y="1348352"/>
              <a:ext cx="3975600" cy="2791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16EDDD35-27BB-CA46-B60D-EAC06A03B46B}"/>
                </a:ext>
              </a:extLst>
            </p:cNvPr>
            <p:cNvSpPr/>
            <p:nvPr/>
          </p:nvSpPr>
          <p:spPr>
            <a:xfrm>
              <a:off x="5501390" y="1603948"/>
              <a:ext cx="914400" cy="612648"/>
            </a:xfrm>
            <a:prstGeom prst="wedgeEllipseCallou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8ED216E3-E109-8C4C-B4F7-6D4DA3A1E221}"/>
                </a:ext>
              </a:extLst>
            </p:cNvPr>
            <p:cNvSpPr/>
            <p:nvPr/>
          </p:nvSpPr>
          <p:spPr>
            <a:xfrm>
              <a:off x="6481266" y="1603948"/>
              <a:ext cx="914400" cy="612648"/>
            </a:xfrm>
            <a:prstGeom prst="wedgeEllipseCallout">
              <a:avLst>
                <a:gd name="adj1" fmla="val -29030"/>
                <a:gd name="adj2" fmla="val 69840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CD1EA20B-8271-2A4C-9D5A-A96DB0A8C9AA}"/>
                </a:ext>
              </a:extLst>
            </p:cNvPr>
            <p:cNvSpPr/>
            <p:nvPr/>
          </p:nvSpPr>
          <p:spPr>
            <a:xfrm>
              <a:off x="7461142" y="1603948"/>
              <a:ext cx="914400" cy="612648"/>
            </a:xfrm>
            <a:prstGeom prst="wedgeEllipseCallout">
              <a:avLst>
                <a:gd name="adj1" fmla="val -37226"/>
                <a:gd name="adj2" fmla="val 77181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07982B-BC92-B742-B968-7F670B3124D5}"/>
              </a:ext>
            </a:extLst>
          </p:cNvPr>
          <p:cNvSpPr txBox="1"/>
          <p:nvPr/>
        </p:nvSpPr>
        <p:spPr>
          <a:xfrm>
            <a:off x="531484" y="849124"/>
            <a:ext cx="489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Step 1: Players form 2 lines (2 teams).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B2CE74-A91E-1546-8C59-15DB703BECF4}"/>
              </a:ext>
            </a:extLst>
          </p:cNvPr>
          <p:cNvSpPr txBox="1"/>
          <p:nvPr/>
        </p:nvSpPr>
        <p:spPr>
          <a:xfrm>
            <a:off x="531528" y="1296806"/>
            <a:ext cx="4166258" cy="84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Step 2: Teacher give the first player of each team </a:t>
            </a:r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sentence.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867C1-F016-6143-83E7-4A7C665D519D}"/>
              </a:ext>
            </a:extLst>
          </p:cNvPr>
          <p:cNvSpPr txBox="1"/>
          <p:nvPr/>
        </p:nvSpPr>
        <p:spPr>
          <a:xfrm>
            <a:off x="531484" y="2045597"/>
            <a:ext cx="4166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Step 3: The 1st player </a:t>
            </a:r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whispers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the sentence to the 2nd player and so on.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4C4BDC-9B90-B748-BAEE-2C20AD369E3F}"/>
              </a:ext>
            </a:extLst>
          </p:cNvPr>
          <p:cNvSpPr txBox="1"/>
          <p:nvPr/>
        </p:nvSpPr>
        <p:spPr>
          <a:xfrm>
            <a:off x="531484" y="3211888"/>
            <a:ext cx="784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Step 4: The last player </a:t>
            </a:r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 to the board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and write it down. If the sentence is correct, the team gets 1 point.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C6B51-81B6-8140-A8A0-63626F993423}"/>
              </a:ext>
            </a:extLst>
          </p:cNvPr>
          <p:cNvSpPr txBox="1"/>
          <p:nvPr/>
        </p:nvSpPr>
        <p:spPr>
          <a:xfrm>
            <a:off x="531484" y="3980734"/>
            <a:ext cx="784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Step 5: If the last player can read the sentence with </a:t>
            </a:r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 pronunciation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, the team gets 1 more point.</a:t>
            </a:r>
          </a:p>
        </p:txBody>
      </p:sp>
    </p:spTree>
    <p:extLst>
      <p:ext uri="{BB962C8B-B14F-4D97-AF65-F5344CB8AC3E}">
        <p14:creationId xmlns:p14="http://schemas.microsoft.com/office/powerpoint/2010/main" val="62165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4767027" y="262735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7"/>
          <p:cNvSpPr txBox="1">
            <a:spLocks noGrp="1"/>
          </p:cNvSpPr>
          <p:nvPr>
            <p:ph type="subTitle" idx="1"/>
          </p:nvPr>
        </p:nvSpPr>
        <p:spPr>
          <a:xfrm>
            <a:off x="720000" y="2235309"/>
            <a:ext cx="7884354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288" indent="0"/>
            <a:r>
              <a:rPr lang="en-GB" sz="3200" dirty="0"/>
              <a:t>She sells sea shells by the sea shore.</a:t>
            </a:r>
            <a:endParaRPr lang="en-VN" sz="3200" dirty="0"/>
          </a:p>
        </p:txBody>
      </p:sp>
      <p:sp>
        <p:nvSpPr>
          <p:cNvPr id="980" name="Google Shape;980;p57"/>
          <p:cNvSpPr txBox="1">
            <a:spLocks noGrp="1"/>
          </p:cNvSpPr>
          <p:nvPr>
            <p:ph type="title"/>
          </p:nvPr>
        </p:nvSpPr>
        <p:spPr>
          <a:xfrm>
            <a:off x="720000" y="1472026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Sentence 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4767027" y="262735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7"/>
          <p:cNvSpPr txBox="1">
            <a:spLocks noGrp="1"/>
          </p:cNvSpPr>
          <p:nvPr>
            <p:ph type="subTitle" idx="1"/>
          </p:nvPr>
        </p:nvSpPr>
        <p:spPr>
          <a:xfrm>
            <a:off x="719999" y="2235309"/>
            <a:ext cx="8304079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288" indent="0"/>
            <a:r>
              <a:rPr lang="en-GB" sz="3200" dirty="0"/>
              <a:t>The shells she sells are surely seashells.</a:t>
            </a:r>
            <a:endParaRPr lang="en-VN" sz="3200" dirty="0"/>
          </a:p>
        </p:txBody>
      </p:sp>
      <p:sp>
        <p:nvSpPr>
          <p:cNvPr id="980" name="Google Shape;980;p57"/>
          <p:cNvSpPr txBox="1">
            <a:spLocks noGrp="1"/>
          </p:cNvSpPr>
          <p:nvPr>
            <p:ph type="title"/>
          </p:nvPr>
        </p:nvSpPr>
        <p:spPr>
          <a:xfrm>
            <a:off x="720000" y="1472026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Sentence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81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7"/>
          <p:cNvSpPr/>
          <p:nvPr/>
        </p:nvSpPr>
        <p:spPr>
          <a:xfrm>
            <a:off x="4767027" y="262735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7"/>
          <p:cNvSpPr txBox="1">
            <a:spLocks noGrp="1"/>
          </p:cNvSpPr>
          <p:nvPr>
            <p:ph type="subTitle" idx="1"/>
          </p:nvPr>
        </p:nvSpPr>
        <p:spPr>
          <a:xfrm>
            <a:off x="719999" y="2235309"/>
            <a:ext cx="8304079" cy="112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288" indent="0"/>
            <a:r>
              <a:rPr lang="en-GB" sz="3200" dirty="0"/>
              <a:t>If she sells shells on the seashore,</a:t>
            </a:r>
          </a:p>
          <a:p>
            <a:pPr marL="14288" indent="0"/>
            <a:r>
              <a:rPr lang="en-GB" sz="3200" dirty="0"/>
              <a:t>I'm sure she sells seashore shells.</a:t>
            </a:r>
          </a:p>
        </p:txBody>
      </p:sp>
      <p:sp>
        <p:nvSpPr>
          <p:cNvPr id="980" name="Google Shape;980;p57"/>
          <p:cNvSpPr txBox="1">
            <a:spLocks noGrp="1"/>
          </p:cNvSpPr>
          <p:nvPr>
            <p:ph type="title"/>
          </p:nvPr>
        </p:nvSpPr>
        <p:spPr>
          <a:xfrm>
            <a:off x="720000" y="1472026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Sentence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9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62"/>
          <p:cNvGrpSpPr/>
          <p:nvPr/>
        </p:nvGrpSpPr>
        <p:grpSpPr>
          <a:xfrm>
            <a:off x="4857751" y="485775"/>
            <a:ext cx="4631290" cy="5569119"/>
            <a:chOff x="3758294" y="649276"/>
            <a:chExt cx="5802184" cy="5477056"/>
          </a:xfrm>
        </p:grpSpPr>
        <p:sp>
          <p:nvSpPr>
            <p:cNvPr id="1073" name="Google Shape;1073;p62"/>
            <p:cNvSpPr/>
            <p:nvPr/>
          </p:nvSpPr>
          <p:spPr>
            <a:xfrm rot="1982930">
              <a:off x="4343749" y="1627274"/>
              <a:ext cx="4631273" cy="352106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2"/>
            <p:cNvSpPr/>
            <p:nvPr/>
          </p:nvSpPr>
          <p:spPr>
            <a:xfrm>
              <a:off x="4515848" y="3791633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4770364" y="4050771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5709873" y="9627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2"/>
            <p:cNvSpPr/>
            <p:nvPr/>
          </p:nvSpPr>
          <p:spPr>
            <a:xfrm>
              <a:off x="5964389" y="12218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2"/>
            <p:cNvSpPr/>
            <p:nvPr/>
          </p:nvSpPr>
          <p:spPr>
            <a:xfrm>
              <a:off x="5980286" y="264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2"/>
            <p:cNvSpPr/>
            <p:nvPr/>
          </p:nvSpPr>
          <p:spPr>
            <a:xfrm>
              <a:off x="6234801" y="290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2"/>
            <p:cNvSpPr/>
            <p:nvPr/>
          </p:nvSpPr>
          <p:spPr>
            <a:xfrm>
              <a:off x="6650130" y="13885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2"/>
            <p:cNvSpPr/>
            <p:nvPr/>
          </p:nvSpPr>
          <p:spPr>
            <a:xfrm>
              <a:off x="6918493" y="16078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2"/>
            <p:cNvSpPr/>
            <p:nvPr/>
          </p:nvSpPr>
          <p:spPr>
            <a:xfrm>
              <a:off x="7684005" y="27007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2"/>
            <p:cNvSpPr/>
            <p:nvPr/>
          </p:nvSpPr>
          <p:spPr>
            <a:xfrm>
              <a:off x="7952368" y="29200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2"/>
            <p:cNvSpPr/>
            <p:nvPr/>
          </p:nvSpPr>
          <p:spPr>
            <a:xfrm>
              <a:off x="4333025" y="202060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2"/>
            <p:cNvSpPr/>
            <p:nvPr/>
          </p:nvSpPr>
          <p:spPr>
            <a:xfrm>
              <a:off x="4484055" y="217350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2"/>
            <p:cNvSpPr/>
            <p:nvPr/>
          </p:nvSpPr>
          <p:spPr>
            <a:xfrm>
              <a:off x="4029925" y="37038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2"/>
            <p:cNvSpPr/>
            <p:nvPr/>
          </p:nvSpPr>
          <p:spPr>
            <a:xfrm>
              <a:off x="4180955" y="38567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5709875" y="17093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5860905" y="18622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5333300" y="25274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5484330" y="26803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2"/>
            <p:cNvSpPr/>
            <p:nvPr/>
          </p:nvSpPr>
          <p:spPr>
            <a:xfrm rot="-2700000">
              <a:off x="6141556" y="376274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62"/>
            <p:cNvSpPr/>
            <p:nvPr/>
          </p:nvSpPr>
          <p:spPr>
            <a:xfrm rot="-2700000">
              <a:off x="6260000" y="387827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62"/>
            <p:cNvSpPr/>
            <p:nvPr/>
          </p:nvSpPr>
          <p:spPr>
            <a:xfrm rot="-2700000">
              <a:off x="494585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2"/>
            <p:cNvSpPr/>
            <p:nvPr/>
          </p:nvSpPr>
          <p:spPr>
            <a:xfrm rot="-2700000">
              <a:off x="506430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62"/>
            <p:cNvSpPr/>
            <p:nvPr/>
          </p:nvSpPr>
          <p:spPr>
            <a:xfrm rot="-2700000">
              <a:off x="794010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2"/>
            <p:cNvSpPr/>
            <p:nvPr/>
          </p:nvSpPr>
          <p:spPr>
            <a:xfrm rot="-2700000">
              <a:off x="805855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2"/>
            <p:cNvSpPr/>
            <p:nvPr/>
          </p:nvSpPr>
          <p:spPr>
            <a:xfrm rot="-2018316">
              <a:off x="7710733" y="3857526"/>
              <a:ext cx="344537" cy="33336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62"/>
            <p:cNvSpPr/>
            <p:nvPr/>
          </p:nvSpPr>
          <p:spPr>
            <a:xfrm rot="-2018316">
              <a:off x="7830108" y="3975339"/>
              <a:ext cx="108293" cy="108611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2"/>
            <p:cNvSpPr/>
            <p:nvPr/>
          </p:nvSpPr>
          <p:spPr>
            <a:xfrm rot="-2018374">
              <a:off x="4421964" y="2696445"/>
              <a:ext cx="270107" cy="26133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2"/>
            <p:cNvSpPr/>
            <p:nvPr/>
          </p:nvSpPr>
          <p:spPr>
            <a:xfrm rot="-2018374">
              <a:off x="4515551" y="2788808"/>
              <a:ext cx="84898" cy="8514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62"/>
          <p:cNvSpPr txBox="1">
            <a:spLocks noGrp="1"/>
          </p:cNvSpPr>
          <p:nvPr>
            <p:ph type="title"/>
          </p:nvPr>
        </p:nvSpPr>
        <p:spPr>
          <a:xfrm>
            <a:off x="815164" y="1581137"/>
            <a:ext cx="4651733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have we </a:t>
            </a:r>
            <a:br>
              <a:rPr lang="en-GB"/>
            </a:br>
            <a:r>
              <a:rPr lang="en-GB"/>
              <a:t>learned today?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56"/>
          <p:cNvGrpSpPr/>
          <p:nvPr/>
        </p:nvGrpSpPr>
        <p:grpSpPr>
          <a:xfrm>
            <a:off x="4050425" y="1532308"/>
            <a:ext cx="1032633" cy="3246769"/>
            <a:chOff x="4050425" y="1255275"/>
            <a:chExt cx="1032633" cy="3523802"/>
          </a:xfrm>
        </p:grpSpPr>
        <p:sp>
          <p:nvSpPr>
            <p:cNvPr id="902" name="Google Shape;902;p56"/>
            <p:cNvSpPr/>
            <p:nvPr/>
          </p:nvSpPr>
          <p:spPr>
            <a:xfrm>
              <a:off x="4551479" y="1255275"/>
              <a:ext cx="35075" cy="2677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56"/>
            <p:cNvSpPr/>
            <p:nvPr/>
          </p:nvSpPr>
          <p:spPr>
            <a:xfrm>
              <a:off x="4630749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" name="Google Shape;904;p56"/>
            <p:cNvSpPr/>
            <p:nvPr/>
          </p:nvSpPr>
          <p:spPr>
            <a:xfrm>
              <a:off x="4605085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" name="Google Shape;905;p56"/>
            <p:cNvSpPr/>
            <p:nvPr/>
          </p:nvSpPr>
          <p:spPr>
            <a:xfrm>
              <a:off x="4579422" y="4142566"/>
              <a:ext cx="16528" cy="636511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" name="Google Shape;906;p56"/>
            <p:cNvSpPr/>
            <p:nvPr/>
          </p:nvSpPr>
          <p:spPr>
            <a:xfrm>
              <a:off x="4549189" y="4142566"/>
              <a:ext cx="18677" cy="636511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" name="Google Shape;907;p56"/>
            <p:cNvSpPr/>
            <p:nvPr/>
          </p:nvSpPr>
          <p:spPr>
            <a:xfrm>
              <a:off x="4523526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" name="Google Shape;908;p56"/>
            <p:cNvSpPr/>
            <p:nvPr/>
          </p:nvSpPr>
          <p:spPr>
            <a:xfrm>
              <a:off x="4497862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9" name="Google Shape;909;p56"/>
            <p:cNvSpPr/>
            <p:nvPr/>
          </p:nvSpPr>
          <p:spPr>
            <a:xfrm>
              <a:off x="4052709" y="1958533"/>
              <a:ext cx="1023362" cy="1361437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0" name="Google Shape;910;p56"/>
            <p:cNvSpPr/>
            <p:nvPr/>
          </p:nvSpPr>
          <p:spPr>
            <a:xfrm>
              <a:off x="4050425" y="1832764"/>
              <a:ext cx="1032633" cy="163407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56"/>
            <p:cNvSpPr/>
            <p:nvPr/>
          </p:nvSpPr>
          <p:spPr>
            <a:xfrm>
              <a:off x="4458224" y="3846551"/>
              <a:ext cx="214589" cy="3638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12" name="Google Shape;912;p56"/>
          <p:cNvSpPr txBox="1">
            <a:spLocks noGrp="1"/>
          </p:cNvSpPr>
          <p:nvPr>
            <p:ph type="title"/>
          </p:nvPr>
        </p:nvSpPr>
        <p:spPr>
          <a:xfrm>
            <a:off x="1899972" y="1440195"/>
            <a:ext cx="1843324" cy="5849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Vocabulary</a:t>
            </a:r>
            <a:endParaRPr sz="3000" dirty="0"/>
          </a:p>
        </p:txBody>
      </p:sp>
      <p:sp>
        <p:nvSpPr>
          <p:cNvPr id="914" name="Google Shape;914;p56"/>
          <p:cNvSpPr txBox="1">
            <a:spLocks noGrp="1"/>
          </p:cNvSpPr>
          <p:nvPr>
            <p:ph type="subTitle" idx="2"/>
          </p:nvPr>
        </p:nvSpPr>
        <p:spPr>
          <a:xfrm>
            <a:off x="415812" y="2041874"/>
            <a:ext cx="3350618" cy="17044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Remember 6 collocations related to Tet: </a:t>
            </a:r>
            <a:r>
              <a:rPr lang="en-GB" sz="1600" i="1" dirty="0"/>
              <a:t>have fun, visit relatives, clean the furniture, give lucky money, make a wish, watch fireworks</a:t>
            </a:r>
            <a:endParaRPr sz="1600" i="1" dirty="0"/>
          </a:p>
        </p:txBody>
      </p:sp>
      <p:grpSp>
        <p:nvGrpSpPr>
          <p:cNvPr id="924" name="Google Shape;924;p56"/>
          <p:cNvGrpSpPr/>
          <p:nvPr/>
        </p:nvGrpSpPr>
        <p:grpSpPr>
          <a:xfrm>
            <a:off x="7342144" y="540001"/>
            <a:ext cx="725980" cy="719107"/>
            <a:chOff x="7342144" y="540001"/>
            <a:chExt cx="725980" cy="719107"/>
          </a:xfrm>
        </p:grpSpPr>
        <p:sp>
          <p:nvSpPr>
            <p:cNvPr id="925" name="Google Shape;925;p56"/>
            <p:cNvSpPr/>
            <p:nvPr/>
          </p:nvSpPr>
          <p:spPr>
            <a:xfrm rot="1695158">
              <a:off x="7434152" y="636992"/>
              <a:ext cx="541964" cy="52512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6" name="Google Shape;926;p56"/>
            <p:cNvSpPr/>
            <p:nvPr/>
          </p:nvSpPr>
          <p:spPr>
            <a:xfrm rot="1695158">
              <a:off x="7605970" y="818856"/>
              <a:ext cx="189572" cy="18958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27" name="Google Shape;927;p56"/>
          <p:cNvGrpSpPr/>
          <p:nvPr/>
        </p:nvGrpSpPr>
        <p:grpSpPr>
          <a:xfrm>
            <a:off x="5225249" y="4171563"/>
            <a:ext cx="269816" cy="262173"/>
            <a:chOff x="10240149" y="1425651"/>
            <a:chExt cx="269816" cy="262173"/>
          </a:xfrm>
        </p:grpSpPr>
        <p:sp>
          <p:nvSpPr>
            <p:cNvPr id="928" name="Google Shape;928;p56"/>
            <p:cNvSpPr/>
            <p:nvPr/>
          </p:nvSpPr>
          <p:spPr>
            <a:xfrm>
              <a:off x="10240149" y="1425651"/>
              <a:ext cx="269816" cy="26217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56"/>
            <p:cNvSpPr/>
            <p:nvPr/>
          </p:nvSpPr>
          <p:spPr>
            <a:xfrm>
              <a:off x="10329133" y="1519469"/>
              <a:ext cx="80559" cy="8055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30" name="Google Shape;930;p56"/>
          <p:cNvGrpSpPr/>
          <p:nvPr/>
        </p:nvGrpSpPr>
        <p:grpSpPr>
          <a:xfrm>
            <a:off x="779681" y="887094"/>
            <a:ext cx="510124" cy="510124"/>
            <a:chOff x="735856" y="954356"/>
            <a:chExt cx="510124" cy="510124"/>
          </a:xfrm>
        </p:grpSpPr>
        <p:sp>
          <p:nvSpPr>
            <p:cNvPr id="931" name="Google Shape;931;p56"/>
            <p:cNvSpPr/>
            <p:nvPr/>
          </p:nvSpPr>
          <p:spPr>
            <a:xfrm rot="2700000">
              <a:off x="807971" y="1031653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56"/>
            <p:cNvSpPr/>
            <p:nvPr/>
          </p:nvSpPr>
          <p:spPr>
            <a:xfrm rot="2700000">
              <a:off x="927993" y="1152265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3" name="Google Shape;933;p5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Lesson objectives</a:t>
            </a:r>
            <a:endParaRPr sz="3200" dirty="0"/>
          </a:p>
        </p:txBody>
      </p:sp>
      <p:sp>
        <p:nvSpPr>
          <p:cNvPr id="55" name="Google Shape;912;p56">
            <a:extLst>
              <a:ext uri="{FF2B5EF4-FFF2-40B4-BE49-F238E27FC236}">
                <a16:creationId xmlns:a16="http://schemas.microsoft.com/office/drawing/2014/main" id="{D532A3F3-3114-0640-88EB-F8F1EC551334}"/>
              </a:ext>
            </a:extLst>
          </p:cNvPr>
          <p:cNvSpPr txBox="1">
            <a:spLocks/>
          </p:cNvSpPr>
          <p:nvPr/>
        </p:nvSpPr>
        <p:spPr>
          <a:xfrm>
            <a:off x="5394737" y="1456917"/>
            <a:ext cx="2288149" cy="58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Caveat Brush"/>
              <a:buNone/>
              <a:defRPr sz="72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/>
              <a:t>Pronunciation</a:t>
            </a:r>
          </a:p>
        </p:txBody>
      </p:sp>
      <p:sp>
        <p:nvSpPr>
          <p:cNvPr id="57" name="Google Shape;914;p56">
            <a:extLst>
              <a:ext uri="{FF2B5EF4-FFF2-40B4-BE49-F238E27FC236}">
                <a16:creationId xmlns:a16="http://schemas.microsoft.com/office/drawing/2014/main" id="{9D09B2BF-75A4-6941-9FEF-3702F66080DF}"/>
              </a:ext>
            </a:extLst>
          </p:cNvPr>
          <p:cNvSpPr txBox="1">
            <a:spLocks/>
          </p:cNvSpPr>
          <p:nvPr/>
        </p:nvSpPr>
        <p:spPr>
          <a:xfrm>
            <a:off x="1461113" y="1024986"/>
            <a:ext cx="6194828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r>
              <a:rPr lang="en-GB" sz="1600" dirty="0"/>
              <a:t>By the end of the lesson, students will be able to:</a:t>
            </a:r>
          </a:p>
        </p:txBody>
      </p:sp>
      <p:sp>
        <p:nvSpPr>
          <p:cNvPr id="58" name="Google Shape;914;p56">
            <a:extLst>
              <a:ext uri="{FF2B5EF4-FFF2-40B4-BE49-F238E27FC236}">
                <a16:creationId xmlns:a16="http://schemas.microsoft.com/office/drawing/2014/main" id="{AE51D290-702B-3746-BA24-409D1746150F}"/>
              </a:ext>
            </a:extLst>
          </p:cNvPr>
          <p:cNvSpPr txBox="1">
            <a:spLocks/>
          </p:cNvSpPr>
          <p:nvPr/>
        </p:nvSpPr>
        <p:spPr>
          <a:xfrm>
            <a:off x="5648866" y="2177758"/>
            <a:ext cx="2775134" cy="102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sz="1600" dirty="0"/>
              <a:t>Pronounce the sounds /s/ and /∫/ in isolation and in context.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FF145A7B-C83A-1141-B26B-481F5627E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093861"/>
              </p:ext>
            </p:extLst>
          </p:nvPr>
        </p:nvGraphicFramePr>
        <p:xfrm>
          <a:off x="2598058" y="92968"/>
          <a:ext cx="5396604" cy="4957563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18602">
                  <a:extLst>
                    <a:ext uri="{9D8B030D-6E8A-4147-A177-3AD203B41FA5}">
                      <a16:colId xmlns:a16="http://schemas.microsoft.com/office/drawing/2014/main" val="2563889501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477457873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97203204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653968570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194948937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605869324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152074064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336021882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945800908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575869828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418301951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591142042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081909283"/>
                    </a:ext>
                  </a:extLst>
                </a:gridCol>
              </a:tblGrid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3141048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i="0" u="none" strike="noStrike" cap="none">
                        <a:solidFill>
                          <a:srgbClr val="FF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2648194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4503711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2966729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456222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341204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6453307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/>
                        <a:t>4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4124236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19412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/>
                        <a:t>5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496973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6833777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endParaRPr lang="en-VN" sz="180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3608105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211783"/>
                  </a:ext>
                </a:extLst>
              </a:tr>
            </a:tbl>
          </a:graphicData>
        </a:graphic>
      </p:graphicFrame>
      <p:pic>
        <p:nvPicPr>
          <p:cNvPr id="1026" name="fireworks">
            <a:extLst>
              <a:ext uri="{FF2B5EF4-FFF2-40B4-BE49-F238E27FC236}">
                <a16:creationId xmlns:a16="http://schemas.microsoft.com/office/drawing/2014/main" id="{9F1BA280-ED03-2D45-9919-0977DA0E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825"/>
            <a:ext cx="2335608" cy="12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special food">
            <a:extLst>
              <a:ext uri="{FF2B5EF4-FFF2-40B4-BE49-F238E27FC236}">
                <a16:creationId xmlns:a16="http://schemas.microsoft.com/office/drawing/2014/main" id="{873E5D69-28E4-2942-9B92-88CE23CA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53" y="2126898"/>
            <a:ext cx="2335608" cy="16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BB1521B-5DF7-CA49-B405-5AFEB157D87C}"/>
              </a:ext>
            </a:extLst>
          </p:cNvPr>
          <p:cNvSpPr/>
          <p:nvPr/>
        </p:nvSpPr>
        <p:spPr>
          <a:xfrm>
            <a:off x="3169540" y="2129618"/>
            <a:ext cx="487621" cy="4730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030" name="fun">
            <a:extLst>
              <a:ext uri="{FF2B5EF4-FFF2-40B4-BE49-F238E27FC236}">
                <a16:creationId xmlns:a16="http://schemas.microsoft.com/office/drawing/2014/main" id="{CD6B3041-22F3-0B4B-B192-5329D630E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4"/>
          <a:stretch/>
        </p:blipFill>
        <p:spPr bwMode="auto">
          <a:xfrm>
            <a:off x="6869584" y="1110341"/>
            <a:ext cx="2100245" cy="150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2C3737F-9376-9847-B71C-8E7C6ABCEFA6}"/>
              </a:ext>
            </a:extLst>
          </p:cNvPr>
          <p:cNvSpPr/>
          <p:nvPr/>
        </p:nvSpPr>
        <p:spPr>
          <a:xfrm>
            <a:off x="1847987" y="3931115"/>
            <a:ext cx="487621" cy="4730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339261-B064-ED40-BF9F-F8AC14D50FEF}"/>
              </a:ext>
            </a:extLst>
          </p:cNvPr>
          <p:cNvSpPr/>
          <p:nvPr/>
        </p:nvSpPr>
        <p:spPr>
          <a:xfrm>
            <a:off x="7755962" y="2145626"/>
            <a:ext cx="487621" cy="4730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032" name="wish">
            <a:extLst>
              <a:ext uri="{FF2B5EF4-FFF2-40B4-BE49-F238E27FC236}">
                <a16:creationId xmlns:a16="http://schemas.microsoft.com/office/drawing/2014/main" id="{7C577410-9C67-0B43-9D4F-4ECE4B59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" y="49760"/>
            <a:ext cx="2479837" cy="1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AED5D2F-C004-A141-BEB1-31FA8E0D25A9}"/>
              </a:ext>
            </a:extLst>
          </p:cNvPr>
          <p:cNvSpPr/>
          <p:nvPr/>
        </p:nvSpPr>
        <p:spPr>
          <a:xfrm>
            <a:off x="2463" y="92968"/>
            <a:ext cx="487621" cy="4730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34" name="furniture">
            <a:extLst>
              <a:ext uri="{FF2B5EF4-FFF2-40B4-BE49-F238E27FC236}">
                <a16:creationId xmlns:a16="http://schemas.microsoft.com/office/drawing/2014/main" id="{42859079-3753-6041-AA96-07ACAFD2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1825"/>
            <a:ext cx="2335608" cy="15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DE0435E-B633-3F47-B2A0-E3919A39C749}"/>
              </a:ext>
            </a:extLst>
          </p:cNvPr>
          <p:cNvSpPr/>
          <p:nvPr/>
        </p:nvSpPr>
        <p:spPr>
          <a:xfrm>
            <a:off x="5615104" y="4670441"/>
            <a:ext cx="487621" cy="47305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chemeClr val="tx1"/>
                </a:solidFill>
              </a:rPr>
              <a:t>5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C74C50-B44A-8045-B9AD-33C0A180F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61859"/>
              </p:ext>
            </p:extLst>
          </p:nvPr>
        </p:nvGraphicFramePr>
        <p:xfrm>
          <a:off x="3437594" y="489593"/>
          <a:ext cx="1629420" cy="381351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18662">
                  <a:extLst>
                    <a:ext uri="{9D8B030D-6E8A-4147-A177-3AD203B41FA5}">
                      <a16:colId xmlns:a16="http://schemas.microsoft.com/office/drawing/2014/main" val="237866755"/>
                    </a:ext>
                  </a:extLst>
                </a:gridCol>
                <a:gridCol w="373434">
                  <a:extLst>
                    <a:ext uri="{9D8B030D-6E8A-4147-A177-3AD203B41FA5}">
                      <a16:colId xmlns:a16="http://schemas.microsoft.com/office/drawing/2014/main" val="595430744"/>
                    </a:ext>
                  </a:extLst>
                </a:gridCol>
                <a:gridCol w="418662">
                  <a:extLst>
                    <a:ext uri="{9D8B030D-6E8A-4147-A177-3AD203B41FA5}">
                      <a16:colId xmlns:a16="http://schemas.microsoft.com/office/drawing/2014/main" val="2665549884"/>
                    </a:ext>
                  </a:extLst>
                </a:gridCol>
                <a:gridCol w="418662">
                  <a:extLst>
                    <a:ext uri="{9D8B030D-6E8A-4147-A177-3AD203B41FA5}">
                      <a16:colId xmlns:a16="http://schemas.microsoft.com/office/drawing/2014/main" val="2020159462"/>
                    </a:ext>
                  </a:extLst>
                </a:gridCol>
              </a:tblGrid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6932337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B9773B2-8660-584A-86B2-94678492F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8700"/>
              </p:ext>
            </p:extLst>
          </p:nvPr>
        </p:nvGraphicFramePr>
        <p:xfrm>
          <a:off x="4228643" y="489593"/>
          <a:ext cx="424180" cy="4546692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24180">
                  <a:extLst>
                    <a:ext uri="{9D8B030D-6E8A-4147-A177-3AD203B41FA5}">
                      <a16:colId xmlns:a16="http://schemas.microsoft.com/office/drawing/2014/main" val="700351535"/>
                    </a:ext>
                  </a:extLst>
                </a:gridCol>
              </a:tblGrid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1770901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9774119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898845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 dirty="0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708831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6172262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751844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5314393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endParaRPr lang="en-VN" sz="1800" b="0" i="0" u="none" strike="noStrike" cap="none">
                        <a:solidFill>
                          <a:srgbClr val="FF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74964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5260493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6738641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727726"/>
                  </a:ext>
                </a:extLst>
              </a:tr>
              <a:tr h="378891">
                <a:tc>
                  <a:txBody>
                    <a:bodyPr/>
                    <a:lstStyle/>
                    <a:p>
                      <a:r>
                        <a:rPr lang="en-VN" sz="1800" b="0" i="0" u="none" strike="noStrike" cap="none" dirty="0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9985289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C46010F-8291-8346-AAD0-9240B9ED9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79659"/>
              </p:ext>
            </p:extLst>
          </p:nvPr>
        </p:nvGraphicFramePr>
        <p:xfrm>
          <a:off x="3016163" y="1237289"/>
          <a:ext cx="3722196" cy="381351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18602">
                  <a:extLst>
                    <a:ext uri="{9D8B030D-6E8A-4147-A177-3AD203B41FA5}">
                      <a16:colId xmlns:a16="http://schemas.microsoft.com/office/drawing/2014/main" val="780115374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9044749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434521858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148107672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816752799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136313998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828800530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590200061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87956244"/>
                    </a:ext>
                  </a:extLst>
                </a:gridCol>
              </a:tblGrid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Arial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5587097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04D65A6-EE03-774A-8947-DB1BA0341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05328"/>
              </p:ext>
            </p:extLst>
          </p:nvPr>
        </p:nvGraphicFramePr>
        <p:xfrm>
          <a:off x="6738359" y="3146842"/>
          <a:ext cx="418602" cy="1144053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18602">
                  <a:extLst>
                    <a:ext uri="{9D8B030D-6E8A-4147-A177-3AD203B41FA5}">
                      <a16:colId xmlns:a16="http://schemas.microsoft.com/office/drawing/2014/main" val="3279498990"/>
                    </a:ext>
                  </a:extLst>
                </a:gridCol>
              </a:tblGrid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6110402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7419490"/>
                  </a:ext>
                </a:extLst>
              </a:tr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311747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8DF1CB21-4C56-CA4C-84E7-049124852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417463"/>
              </p:ext>
            </p:extLst>
          </p:nvPr>
        </p:nvGraphicFramePr>
        <p:xfrm>
          <a:off x="4227244" y="3524860"/>
          <a:ext cx="3767418" cy="381351"/>
        </p:xfrm>
        <a:graphic>
          <a:graphicData uri="http://schemas.openxmlformats.org/drawingml/2006/table">
            <a:tbl>
              <a:tblPr firstRow="1" bandRow="1">
                <a:tableStyleId>{F6E539A6-1610-424F-890B-90CA4B9A8924}</a:tableStyleId>
              </a:tblPr>
              <a:tblGrid>
                <a:gridCol w="418602">
                  <a:extLst>
                    <a:ext uri="{9D8B030D-6E8A-4147-A177-3AD203B41FA5}">
                      <a16:colId xmlns:a16="http://schemas.microsoft.com/office/drawing/2014/main" val="2569101575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4274746979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1748341497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892181362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725729217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4087987709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641947165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3690147669"/>
                    </a:ext>
                  </a:extLst>
                </a:gridCol>
                <a:gridCol w="418602">
                  <a:extLst>
                    <a:ext uri="{9D8B030D-6E8A-4147-A177-3AD203B41FA5}">
                      <a16:colId xmlns:a16="http://schemas.microsoft.com/office/drawing/2014/main" val="2557924949"/>
                    </a:ext>
                  </a:extLst>
                </a:gridCol>
              </a:tblGrid>
              <a:tr h="381351"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VN" sz="180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0495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9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720000" y="2728637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I always …………. fireworks on New Year’s Eve.</a:t>
            </a:r>
            <a:endParaRPr sz="3000" dirty="0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ECF44F2-8506-B14A-9461-113A7C94801E}"/>
              </a:ext>
            </a:extLst>
          </p:cNvPr>
          <p:cNvSpPr/>
          <p:nvPr/>
        </p:nvSpPr>
        <p:spPr>
          <a:xfrm>
            <a:off x="719999" y="821080"/>
            <a:ext cx="5916327" cy="1354084"/>
          </a:xfrm>
          <a:prstGeom prst="wedgeRoundRectCallout">
            <a:avLst>
              <a:gd name="adj1" fmla="val -42426"/>
              <a:gd name="adj2" fmla="val 82353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make a sentence with 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Can someone help me complete it?</a:t>
            </a:r>
            <a:endParaRPr lang="en-VN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85A88-B04F-454D-B399-A60F17BE9A50}"/>
              </a:ext>
            </a:extLst>
          </p:cNvPr>
          <p:cNvSpPr txBox="1"/>
          <p:nvPr/>
        </p:nvSpPr>
        <p:spPr>
          <a:xfrm>
            <a:off x="2382982" y="368530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sp>
        <p:nvSpPr>
          <p:cNvPr id="9" name="Google Shape;896;p55">
            <a:extLst>
              <a:ext uri="{FF2B5EF4-FFF2-40B4-BE49-F238E27FC236}">
                <a16:creationId xmlns:a16="http://schemas.microsoft.com/office/drawing/2014/main" id="{AD02B4A4-E176-614B-AF0E-CCAE93328E6C}"/>
              </a:ext>
            </a:extLst>
          </p:cNvPr>
          <p:cNvSpPr txBox="1">
            <a:spLocks/>
          </p:cNvSpPr>
          <p:nvPr/>
        </p:nvSpPr>
        <p:spPr>
          <a:xfrm>
            <a:off x="719999" y="3289038"/>
            <a:ext cx="7704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/>
              <a:t>a. give		b. visit		c. watch	d. clean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AA2F82-244F-9747-843C-DC3BFCF5FE56}"/>
              </a:ext>
            </a:extLst>
          </p:cNvPr>
          <p:cNvSpPr/>
          <p:nvPr/>
        </p:nvSpPr>
        <p:spPr>
          <a:xfrm>
            <a:off x="4806415" y="3291366"/>
            <a:ext cx="415636" cy="5501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84D9E21-ECD8-AC43-B21F-3698C8C94CD5}"/>
              </a:ext>
            </a:extLst>
          </p:cNvPr>
          <p:cNvSpPr/>
          <p:nvPr/>
        </p:nvSpPr>
        <p:spPr>
          <a:xfrm>
            <a:off x="1381270" y="4114277"/>
            <a:ext cx="7403385" cy="550160"/>
          </a:xfrm>
          <a:prstGeom prst="wedgeRoundRectCallout">
            <a:avLst>
              <a:gd name="adj1" fmla="val -41672"/>
              <a:gd name="adj2" fmla="val -106223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 and nouns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together but some don’t.</a:t>
            </a:r>
            <a:endParaRPr lang="en-VN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" grpId="0"/>
      <p:bldP spid="9" grpId="0"/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F29A2C-1550-4B16-85B3-31BEE15D5745}"/>
              </a:ext>
            </a:extLst>
          </p:cNvPr>
          <p:cNvSpPr txBox="1"/>
          <p:nvPr/>
        </p:nvSpPr>
        <p:spPr>
          <a:xfrm>
            <a:off x="768809" y="1139368"/>
            <a:ext cx="1247457" cy="335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have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visit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give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make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clean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6. watch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A016DF1-2595-4294-A3A4-68A951AB4B6E}"/>
              </a:ext>
            </a:extLst>
          </p:cNvPr>
          <p:cNvSpPr/>
          <p:nvPr/>
        </p:nvSpPr>
        <p:spPr>
          <a:xfrm>
            <a:off x="5553664" y="1356524"/>
            <a:ext cx="1414459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a wish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9B609EA-008D-4C65-95E0-29E975761894}"/>
              </a:ext>
            </a:extLst>
          </p:cNvPr>
          <p:cNvSpPr/>
          <p:nvPr/>
        </p:nvSpPr>
        <p:spPr>
          <a:xfrm>
            <a:off x="5553664" y="4114592"/>
            <a:ext cx="2018885" cy="3279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 fun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0C0B86E-08BF-4ED8-BE27-18343AEE7632}"/>
              </a:ext>
            </a:extLst>
          </p:cNvPr>
          <p:cNvSpPr/>
          <p:nvPr/>
        </p:nvSpPr>
        <p:spPr>
          <a:xfrm>
            <a:off x="5553664" y="1961616"/>
            <a:ext cx="2540110" cy="3279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fireworks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7D67935-A6A5-49BC-983D-4AE5A2CBFB1B}"/>
              </a:ext>
            </a:extLst>
          </p:cNvPr>
          <p:cNvSpPr/>
          <p:nvPr/>
        </p:nvSpPr>
        <p:spPr>
          <a:xfrm>
            <a:off x="5553664" y="2490935"/>
            <a:ext cx="2540110" cy="32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the furniture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AB5684B1-77D2-468F-9FD7-EC40159699A6}"/>
              </a:ext>
            </a:extLst>
          </p:cNvPr>
          <p:cNvSpPr/>
          <p:nvPr/>
        </p:nvSpPr>
        <p:spPr>
          <a:xfrm>
            <a:off x="5553664" y="3029377"/>
            <a:ext cx="2540122" cy="3279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lucky money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2DD975A6-6651-4DA1-844C-B82DEC46A94C}"/>
              </a:ext>
            </a:extLst>
          </p:cNvPr>
          <p:cNvSpPr/>
          <p:nvPr/>
        </p:nvSpPr>
        <p:spPr>
          <a:xfrm>
            <a:off x="5553664" y="3581267"/>
            <a:ext cx="2540110" cy="3292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relatives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D5FAC4F-F381-4B6F-B5B8-A9B15643BFDA}"/>
              </a:ext>
            </a:extLst>
          </p:cNvPr>
          <p:cNvSpPr txBox="1"/>
          <p:nvPr/>
        </p:nvSpPr>
        <p:spPr>
          <a:xfrm>
            <a:off x="2016266" y="129032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  <a:endParaRPr lang="vi-VN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47A83ED-ACF7-4E8D-8AC9-F4BFBED38238}"/>
              </a:ext>
            </a:extLst>
          </p:cNvPr>
          <p:cNvSpPr txBox="1"/>
          <p:nvPr/>
        </p:nvSpPr>
        <p:spPr>
          <a:xfrm>
            <a:off x="2016266" y="2342642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lucky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AA12AAF-F4F4-4C1D-A705-8417E3DCBDE4}"/>
              </a:ext>
            </a:extLst>
          </p:cNvPr>
          <p:cNvSpPr txBox="1"/>
          <p:nvPr/>
        </p:nvSpPr>
        <p:spPr>
          <a:xfrm>
            <a:off x="2001581" y="1834609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relatives</a:t>
            </a:r>
            <a:endParaRPr lang="vi-VN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ECA0C378-1E25-4957-ADEE-15755F88C2C7}"/>
              </a:ext>
            </a:extLst>
          </p:cNvPr>
          <p:cNvSpPr txBox="1"/>
          <p:nvPr/>
        </p:nvSpPr>
        <p:spPr>
          <a:xfrm>
            <a:off x="2016266" y="289704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wish</a:t>
            </a:r>
            <a:endParaRPr lang="vi-VN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75CFCB8-5BFE-4CBE-8D58-C29A9A17F2DC}"/>
              </a:ext>
            </a:extLst>
          </p:cNvPr>
          <p:cNvSpPr txBox="1"/>
          <p:nvPr/>
        </p:nvSpPr>
        <p:spPr>
          <a:xfrm>
            <a:off x="2001581" y="3460082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furniture </a:t>
            </a:r>
            <a:endParaRPr lang="vi-VN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CAAFAF9E-F23D-49D7-B562-16F751CC4A12}"/>
              </a:ext>
            </a:extLst>
          </p:cNvPr>
          <p:cNvSpPr txBox="1"/>
          <p:nvPr/>
        </p:nvSpPr>
        <p:spPr>
          <a:xfrm>
            <a:off x="2001581" y="4029758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</a:t>
            </a:r>
            <a:endParaRPr lang="vi-VN" sz="2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Google Shape;896;p55">
            <a:extLst>
              <a:ext uri="{FF2B5EF4-FFF2-40B4-BE49-F238E27FC236}">
                <a16:creationId xmlns:a16="http://schemas.microsoft.com/office/drawing/2014/main" id="{AAA4DA26-5F35-A440-911B-E1EEF328FA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799" y="334946"/>
            <a:ext cx="7835710" cy="8954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/>
              <a:t>Act 2 (p.60). In pairs, match the verbs with the nouns.</a:t>
            </a:r>
            <a:br>
              <a:rPr lang="en-GB" sz="3000" dirty="0"/>
            </a:br>
            <a:r>
              <a:rPr lang="en-GB" sz="3000" dirty="0"/>
              <a:t>Write your answer </a:t>
            </a:r>
            <a:r>
              <a:rPr lang="en-GB" sz="3000" dirty="0" smtClean="0"/>
              <a:t>into </a:t>
            </a:r>
            <a:r>
              <a:rPr lang="en-GB" sz="3000" dirty="0"/>
              <a:t>your notebooks.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58D1-EF1E-2F45-B620-369224272C34}"/>
              </a:ext>
            </a:extLst>
          </p:cNvPr>
          <p:cNvSpPr txBox="1"/>
          <p:nvPr/>
        </p:nvSpPr>
        <p:spPr>
          <a:xfrm>
            <a:off x="4682836" y="45581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604F6B7-C93C-7548-99A8-BE837E02FBE0}"/>
              </a:ext>
            </a:extLst>
          </p:cNvPr>
          <p:cNvSpPr/>
          <p:nvPr/>
        </p:nvSpPr>
        <p:spPr>
          <a:xfrm>
            <a:off x="4045526" y="1290326"/>
            <a:ext cx="668977" cy="3267819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Google Shape;896;p55">
            <a:extLst>
              <a:ext uri="{FF2B5EF4-FFF2-40B4-BE49-F238E27FC236}">
                <a16:creationId xmlns:a16="http://schemas.microsoft.com/office/drawing/2014/main" id="{9DE42A21-2AF5-C349-AE93-992A7D4B39D1}"/>
              </a:ext>
            </a:extLst>
          </p:cNvPr>
          <p:cNvSpPr txBox="1">
            <a:spLocks/>
          </p:cNvSpPr>
          <p:nvPr/>
        </p:nvSpPr>
        <p:spPr>
          <a:xfrm>
            <a:off x="4986910" y="2472010"/>
            <a:ext cx="2827054" cy="89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000" dirty="0"/>
              <a:t>Tet activities</a:t>
            </a:r>
          </a:p>
        </p:txBody>
      </p:sp>
    </p:spTree>
    <p:extLst>
      <p:ext uri="{BB962C8B-B14F-4D97-AF65-F5344CB8AC3E}">
        <p14:creationId xmlns:p14="http://schemas.microsoft.com/office/powerpoint/2010/main" val="2118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20" grpId="0"/>
      <p:bldP spid="21" grpId="0"/>
      <p:bldP spid="22" grpId="0"/>
      <p:bldP spid="23" grpId="0"/>
      <p:bldP spid="24" grpId="0"/>
      <p:bldP spid="27" grpId="0"/>
      <p:bldP spid="5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145" y="392800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/>
              <a:t>What else do we do at Tet?</a:t>
            </a:r>
          </a:p>
        </p:txBody>
      </p:sp>
      <p:sp>
        <p:nvSpPr>
          <p:cNvPr id="6" name="Google Shape;896;p55">
            <a:extLst>
              <a:ext uri="{FF2B5EF4-FFF2-40B4-BE49-F238E27FC236}">
                <a16:creationId xmlns:a16="http://schemas.microsoft.com/office/drawing/2014/main" id="{978A98C8-9BC1-2E48-AE45-C48F47BA8EF1}"/>
              </a:ext>
            </a:extLst>
          </p:cNvPr>
          <p:cNvSpPr txBox="1">
            <a:spLocks/>
          </p:cNvSpPr>
          <p:nvPr/>
        </p:nvSpPr>
        <p:spPr>
          <a:xfrm>
            <a:off x="654145" y="889127"/>
            <a:ext cx="7835710" cy="59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/>
              <a:t>Complete the sentences (Act 3, page 60)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1D35B-BC08-E042-ABEB-415B6A8ECA0F}"/>
              </a:ext>
            </a:extLst>
          </p:cNvPr>
          <p:cNvSpPr/>
          <p:nvPr/>
        </p:nvSpPr>
        <p:spPr>
          <a:xfrm>
            <a:off x="654145" y="2315381"/>
            <a:ext cx="8337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1. In Viet Nam, we _________ Tet in January or February.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2. At Tet, we decorate our houses with _________ flowers.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3. Children should help their parents to _________ their houses.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4. People do a lot of __________ before Tet.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5. My mother usually cooks special ________ during Tet. 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F552092-4257-5548-9BEE-3108151E1F4E}"/>
              </a:ext>
            </a:extLst>
          </p:cNvPr>
          <p:cNvSpPr/>
          <p:nvPr/>
        </p:nvSpPr>
        <p:spPr>
          <a:xfrm>
            <a:off x="1328027" y="1569638"/>
            <a:ext cx="1414459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: Góc Tròn 7">
            <a:extLst>
              <a:ext uri="{FF2B5EF4-FFF2-40B4-BE49-F238E27FC236}">
                <a16:creationId xmlns:a16="http://schemas.microsoft.com/office/drawing/2014/main" id="{67E41522-D8A2-584E-BA58-35C9D0102931}"/>
              </a:ext>
            </a:extLst>
          </p:cNvPr>
          <p:cNvSpPr/>
          <p:nvPr/>
        </p:nvSpPr>
        <p:spPr>
          <a:xfrm>
            <a:off x="2962377" y="1558238"/>
            <a:ext cx="903041" cy="3529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: Góc Tròn 7">
            <a:extLst>
              <a:ext uri="{FF2B5EF4-FFF2-40B4-BE49-F238E27FC236}">
                <a16:creationId xmlns:a16="http://schemas.microsoft.com/office/drawing/2014/main" id="{94E0DC94-358F-7D43-BA53-38D22676AEBF}"/>
              </a:ext>
            </a:extLst>
          </p:cNvPr>
          <p:cNvSpPr/>
          <p:nvPr/>
        </p:nvSpPr>
        <p:spPr>
          <a:xfrm>
            <a:off x="4065304" y="1557402"/>
            <a:ext cx="1013392" cy="3415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peach</a:t>
            </a:r>
          </a:p>
        </p:txBody>
      </p:sp>
      <p:sp>
        <p:nvSpPr>
          <p:cNvPr id="11" name="Hình chữ nhật: Góc Tròn 7">
            <a:extLst>
              <a:ext uri="{FF2B5EF4-FFF2-40B4-BE49-F238E27FC236}">
                <a16:creationId xmlns:a16="http://schemas.microsoft.com/office/drawing/2014/main" id="{C5DE051A-C352-F641-A43C-CA72C2447FA8}"/>
              </a:ext>
            </a:extLst>
          </p:cNvPr>
          <p:cNvSpPr/>
          <p:nvPr/>
        </p:nvSpPr>
        <p:spPr>
          <a:xfrm>
            <a:off x="5278582" y="1557402"/>
            <a:ext cx="1414459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celebrate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A8D15049-E180-9B4C-B5FF-76B3F433AE33}"/>
              </a:ext>
            </a:extLst>
          </p:cNvPr>
          <p:cNvSpPr/>
          <p:nvPr/>
        </p:nvSpPr>
        <p:spPr>
          <a:xfrm>
            <a:off x="6968836" y="1569638"/>
            <a:ext cx="847137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6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09877E-6 L -0.24236 0.1654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49 0.22129 " pathEditMode="relative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32099E-6 L 0.3191 0.2959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1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22205 0.3746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1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569 0.43365 " pathEditMode="relative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9887" y="558517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sz="3600" dirty="0"/>
              <a:t>Can you pronounce these words?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771CD-4234-F74E-9CF5-0BEDF39521EC}"/>
              </a:ext>
            </a:extLst>
          </p:cNvPr>
          <p:cNvSpPr txBox="1"/>
          <p:nvPr/>
        </p:nvSpPr>
        <p:spPr>
          <a:xfrm>
            <a:off x="2216258" y="1952786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wish</a:t>
            </a:r>
          </a:p>
        </p:txBody>
      </p:sp>
      <p:sp>
        <p:nvSpPr>
          <p:cNvPr id="23" name="Hộp Văn bản 5">
            <a:extLst>
              <a:ext uri="{FF2B5EF4-FFF2-40B4-BE49-F238E27FC236}">
                <a16:creationId xmlns:a16="http://schemas.microsoft.com/office/drawing/2014/main" id="{1735ACCA-6284-464C-AC0D-87E8690662C4}"/>
              </a:ext>
            </a:extLst>
          </p:cNvPr>
          <p:cNvSpPr txBox="1"/>
          <p:nvPr/>
        </p:nvSpPr>
        <p:spPr>
          <a:xfrm>
            <a:off x="5968320" y="1975493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rice</a:t>
            </a:r>
            <a:endParaRPr lang="vi-VN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3378D0-ADE0-AE4E-BD6E-E07A0F758726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2703732" y="2537561"/>
            <a:ext cx="36493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41CB74-DFFE-D240-84FD-A98B5C6A6D6B}"/>
              </a:ext>
            </a:extLst>
          </p:cNvPr>
          <p:cNvCxnSpPr>
            <a:cxnSpLocks/>
          </p:cNvCxnSpPr>
          <p:nvPr/>
        </p:nvCxnSpPr>
        <p:spPr>
          <a:xfrm>
            <a:off x="6309155" y="2537560"/>
            <a:ext cx="36493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>
            <a:extLst>
              <a:ext uri="{FF2B5EF4-FFF2-40B4-BE49-F238E27FC236}">
                <a16:creationId xmlns:a16="http://schemas.microsoft.com/office/drawing/2014/main" id="{602D4777-EF8D-B845-9942-1941A1A230BD}"/>
              </a:ext>
            </a:extLst>
          </p:cNvPr>
          <p:cNvSpPr/>
          <p:nvPr/>
        </p:nvSpPr>
        <p:spPr>
          <a:xfrm rot="5400000">
            <a:off x="4405354" y="1183620"/>
            <a:ext cx="584776" cy="3623090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1200"/>
          </a:p>
        </p:txBody>
      </p:sp>
      <p:sp>
        <p:nvSpPr>
          <p:cNvPr id="29" name="Google Shape;896;p55">
            <a:extLst>
              <a:ext uri="{FF2B5EF4-FFF2-40B4-BE49-F238E27FC236}">
                <a16:creationId xmlns:a16="http://schemas.microsoft.com/office/drawing/2014/main" id="{20D64846-CE31-8641-9AA1-65E1A1E45549}"/>
              </a:ext>
            </a:extLst>
          </p:cNvPr>
          <p:cNvSpPr txBox="1">
            <a:spLocks/>
          </p:cNvSpPr>
          <p:nvPr/>
        </p:nvSpPr>
        <p:spPr>
          <a:xfrm>
            <a:off x="2886197" y="3287553"/>
            <a:ext cx="3623090" cy="59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/>
              <a:t>Are they the same?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45E739-2A52-CA4F-9795-F4CE8F729DF1}"/>
              </a:ext>
            </a:extLst>
          </p:cNvPr>
          <p:cNvSpPr/>
          <p:nvPr/>
        </p:nvSpPr>
        <p:spPr>
          <a:xfrm>
            <a:off x="2559825" y="1469698"/>
            <a:ext cx="652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/∫/</a:t>
            </a:r>
            <a:endParaRPr lang="vi-VN" sz="3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95DDB6-D0D7-5745-A610-B7A0B9944B14}"/>
              </a:ext>
            </a:extLst>
          </p:cNvPr>
          <p:cNvSpPr/>
          <p:nvPr/>
        </p:nvSpPr>
        <p:spPr>
          <a:xfrm>
            <a:off x="6178106" y="1517891"/>
            <a:ext cx="662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/s/</a:t>
            </a:r>
            <a:endParaRPr lang="vi-VN" sz="3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145" y="392800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/>
              <a:t>How are they different?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266D4E-68B1-FB43-863E-66085598034D}"/>
              </a:ext>
            </a:extLst>
          </p:cNvPr>
          <p:cNvSpPr/>
          <p:nvPr/>
        </p:nvSpPr>
        <p:spPr>
          <a:xfrm>
            <a:off x="1997441" y="1138192"/>
            <a:ext cx="606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/∫/</a:t>
            </a:r>
            <a:endParaRPr lang="vi-VN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110FD-4E2D-924A-9DDF-C440D13D4F77}"/>
              </a:ext>
            </a:extLst>
          </p:cNvPr>
          <p:cNvSpPr/>
          <p:nvPr/>
        </p:nvSpPr>
        <p:spPr>
          <a:xfrm>
            <a:off x="6337909" y="1138192"/>
            <a:ext cx="1011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/s/</a:t>
            </a:r>
            <a:endParaRPr lang="vi-VN" sz="4000" dirty="0"/>
          </a:p>
        </p:txBody>
      </p:sp>
      <p:sp>
        <p:nvSpPr>
          <p:cNvPr id="12" name="Google Shape;896;p55">
            <a:extLst>
              <a:ext uri="{FF2B5EF4-FFF2-40B4-BE49-F238E27FC236}">
                <a16:creationId xmlns:a16="http://schemas.microsoft.com/office/drawing/2014/main" id="{6D194381-09B8-B149-9BED-F2E84DFD20BE}"/>
              </a:ext>
            </a:extLst>
          </p:cNvPr>
          <p:cNvSpPr txBox="1">
            <a:spLocks/>
          </p:cNvSpPr>
          <p:nvPr/>
        </p:nvSpPr>
        <p:spPr>
          <a:xfrm>
            <a:off x="933718" y="4383365"/>
            <a:ext cx="7276564" cy="59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000" dirty="0"/>
              <a:t>Watch, listen and write down the words in 2 columns.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05F3724-8378-489A-82B3-8D73D4E9A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641" y="1770337"/>
            <a:ext cx="4403360" cy="2201680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ECB08B54-D8E2-4423-ADC0-C3E139718D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6629" y="1770336"/>
            <a:ext cx="4403359" cy="22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9433A62-FEC0-B64F-8639-7428D5A95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346430"/>
              </p:ext>
            </p:extLst>
          </p:nvPr>
        </p:nvGraphicFramePr>
        <p:xfrm>
          <a:off x="1618066" y="2519269"/>
          <a:ext cx="6096000" cy="221184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701100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08576261"/>
                    </a:ext>
                  </a:extLst>
                </a:gridCol>
              </a:tblGrid>
              <a:tr h="626887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/∫/</a:t>
                      </a:r>
                      <a:endParaRPr lang="vi-VN" sz="3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367864"/>
                  </a:ext>
                </a:extLst>
              </a:tr>
              <a:tr h="677340">
                <a:tc>
                  <a:txBody>
                    <a:bodyPr/>
                    <a:lstStyle/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408029"/>
                  </a:ext>
                </a:extLst>
              </a:tr>
            </a:tbl>
          </a:graphicData>
        </a:graphic>
      </p:graphicFrame>
      <p:sp>
        <p:nvSpPr>
          <p:cNvPr id="4" name="Google Shape;896;p55">
            <a:extLst>
              <a:ext uri="{FF2B5EF4-FFF2-40B4-BE49-F238E27FC236}">
                <a16:creationId xmlns:a16="http://schemas.microsoft.com/office/drawing/2014/main" id="{10EF71F5-58D6-B143-A8F6-71C861B4C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145" y="392800"/>
            <a:ext cx="7835710" cy="59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/>
              <a:t>Listen and repeat (Act </a:t>
            </a:r>
            <a:r>
              <a:rPr lang="en-GB" sz="3000" dirty="0" smtClean="0"/>
              <a:t>4 </a:t>
            </a:r>
            <a:r>
              <a:rPr lang="en-GB" sz="3000" dirty="0"/>
              <a:t>p.60)</a:t>
            </a:r>
          </a:p>
        </p:txBody>
      </p:sp>
      <p:sp>
        <p:nvSpPr>
          <p:cNvPr id="6" name="Google Shape;896;p55">
            <a:extLst>
              <a:ext uri="{FF2B5EF4-FFF2-40B4-BE49-F238E27FC236}">
                <a16:creationId xmlns:a16="http://schemas.microsoft.com/office/drawing/2014/main" id="{978A98C8-9BC1-2E48-AE45-C48F47BA8EF1}"/>
              </a:ext>
            </a:extLst>
          </p:cNvPr>
          <p:cNvSpPr txBox="1">
            <a:spLocks/>
          </p:cNvSpPr>
          <p:nvPr/>
        </p:nvSpPr>
        <p:spPr>
          <a:xfrm>
            <a:off x="654145" y="889127"/>
            <a:ext cx="7835710" cy="59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/>
              <a:t>Put them in the correct column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F552092-4257-5548-9BEE-3108151E1F4E}"/>
              </a:ext>
            </a:extLst>
          </p:cNvPr>
          <p:cNvSpPr/>
          <p:nvPr/>
        </p:nvSpPr>
        <p:spPr>
          <a:xfrm>
            <a:off x="910837" y="1553281"/>
            <a:ext cx="1414459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: Góc Tròn 7">
            <a:extLst>
              <a:ext uri="{FF2B5EF4-FFF2-40B4-BE49-F238E27FC236}">
                <a16:creationId xmlns:a16="http://schemas.microsoft.com/office/drawing/2014/main" id="{67E41522-D8A2-584E-BA58-35C9D0102931}"/>
              </a:ext>
            </a:extLst>
          </p:cNvPr>
          <p:cNvSpPr/>
          <p:nvPr/>
        </p:nvSpPr>
        <p:spPr>
          <a:xfrm>
            <a:off x="2539505" y="1553281"/>
            <a:ext cx="1102927" cy="3406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: Góc Tròn 7">
            <a:extLst>
              <a:ext uri="{FF2B5EF4-FFF2-40B4-BE49-F238E27FC236}">
                <a16:creationId xmlns:a16="http://schemas.microsoft.com/office/drawing/2014/main" id="{94E0DC94-358F-7D43-BA53-38D22676AEBF}"/>
              </a:ext>
            </a:extLst>
          </p:cNvPr>
          <p:cNvSpPr/>
          <p:nvPr/>
        </p:nvSpPr>
        <p:spPr>
          <a:xfrm>
            <a:off x="3890092" y="1553281"/>
            <a:ext cx="737597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rice</a:t>
            </a:r>
          </a:p>
        </p:txBody>
      </p:sp>
      <p:sp>
        <p:nvSpPr>
          <p:cNvPr id="11" name="Hình chữ nhật: Góc Tròn 7">
            <a:extLst>
              <a:ext uri="{FF2B5EF4-FFF2-40B4-BE49-F238E27FC236}">
                <a16:creationId xmlns:a16="http://schemas.microsoft.com/office/drawing/2014/main" id="{C5DE051A-C352-F641-A43C-CA72C2447FA8}"/>
              </a:ext>
            </a:extLst>
          </p:cNvPr>
          <p:cNvSpPr/>
          <p:nvPr/>
        </p:nvSpPr>
        <p:spPr>
          <a:xfrm>
            <a:off x="4895301" y="1553282"/>
            <a:ext cx="1102928" cy="3406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A8D15049-E180-9B4C-B5FF-76B3F433AE33}"/>
              </a:ext>
            </a:extLst>
          </p:cNvPr>
          <p:cNvSpPr/>
          <p:nvPr/>
        </p:nvSpPr>
        <p:spPr>
          <a:xfrm>
            <a:off x="6243883" y="1553281"/>
            <a:ext cx="847137" cy="3292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wish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A7E98DD3-B14D-C947-BAAA-07F8661F8323}"/>
              </a:ext>
            </a:extLst>
          </p:cNvPr>
          <p:cNvSpPr/>
          <p:nvPr/>
        </p:nvSpPr>
        <p:spPr>
          <a:xfrm>
            <a:off x="7336674" y="1547582"/>
            <a:ext cx="1414459" cy="3406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celebrate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̂́ng Anh 6 Tập 1 (Chương trình GDPT 2018) - UNIT 6 OUR TET HOLIDAY - A CLOSER LOOK 1 - 4 Listen and repeat the words. - Sách Mề.mp3" descr="Tiếng Anh 6 Tập 1 (Chương trình GDPT 2018) - UNIT 6 OUR TET HOLIDAY - A CLOSER LOOK 1 - 4 Listen and repeat the words. - Sách Mề.mp3">
            <a:hlinkClick r:id="" action="ppaction://media"/>
            <a:extLst>
              <a:ext uri="{FF2B5EF4-FFF2-40B4-BE49-F238E27FC236}">
                <a16:creationId xmlns:a16="http://schemas.microsoft.com/office/drawing/2014/main" id="{55D08B02-A1EF-2741-8B3A-61DF0A56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95301" y="380818"/>
            <a:ext cx="552745" cy="552745"/>
          </a:xfrm>
          <a:prstGeom prst="rect">
            <a:avLst/>
          </a:prstGeom>
        </p:spPr>
      </p:pic>
      <p:sp>
        <p:nvSpPr>
          <p:cNvPr id="15" name="Hình chữ nhật: Góc Tròn 7">
            <a:extLst>
              <a:ext uri="{FF2B5EF4-FFF2-40B4-BE49-F238E27FC236}">
                <a16:creationId xmlns:a16="http://schemas.microsoft.com/office/drawing/2014/main" id="{67E41522-D8A2-584E-BA58-35C9D0102931}"/>
              </a:ext>
            </a:extLst>
          </p:cNvPr>
          <p:cNvSpPr/>
          <p:nvPr/>
        </p:nvSpPr>
        <p:spPr>
          <a:xfrm>
            <a:off x="2530532" y="1553282"/>
            <a:ext cx="1102927" cy="3406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8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17284E-7 L 0.10087 0.32284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236E-17 4.81481E-6 L 0.0099 0.4095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25781 0.3280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17284E-7 L 0.29705 0.3290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1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5679E-6 L 0.00017 0.46358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30382 0.3348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17284E-7 L -0.12066 0.4555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675</Words>
  <Application>Microsoft Office PowerPoint</Application>
  <PresentationFormat>On-screen Show (16:9)</PresentationFormat>
  <Paragraphs>162</Paragraphs>
  <Slides>18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Montserrat</vt:lpstr>
      <vt:lpstr>Arial</vt:lpstr>
      <vt:lpstr>Caveat Brush</vt:lpstr>
      <vt:lpstr>Calibri</vt:lpstr>
      <vt:lpstr>Chinese New Year Art Activities and Decorations by Slidesgos</vt:lpstr>
      <vt:lpstr>OUR TET HOLIDAY</vt:lpstr>
      <vt:lpstr>Vocabulary</vt:lpstr>
      <vt:lpstr>PowerPoint Presentation</vt:lpstr>
      <vt:lpstr>I always …………. fireworks on New Year’s Eve.</vt:lpstr>
      <vt:lpstr>Act 2 (p.60). In pairs, match the verbs with the nouns. Write your answer into your notebooks.</vt:lpstr>
      <vt:lpstr>What else do we do at Tet?</vt:lpstr>
      <vt:lpstr>Can you pronounce these words?</vt:lpstr>
      <vt:lpstr>How are they different?</vt:lpstr>
      <vt:lpstr>Listen and repeat (Act 4 p.60)</vt:lpstr>
      <vt:lpstr>Listen and repeat the poem (Act 5 p.60) </vt:lpstr>
      <vt:lpstr>What have we  learned today?</vt:lpstr>
      <vt:lpstr>Extra activities</vt:lpstr>
      <vt:lpstr>Minimal pairs</vt:lpstr>
      <vt:lpstr>Chinese whisper</vt:lpstr>
      <vt:lpstr>Sentence 1</vt:lpstr>
      <vt:lpstr>Sentence 2</vt:lpstr>
      <vt:lpstr>Sentence 3</vt:lpstr>
      <vt:lpstr>What have we  learned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New Year Art Activities and Decorations</dc:title>
  <dc:creator>Admin</dc:creator>
  <cp:lastModifiedBy>Admin</cp:lastModifiedBy>
  <cp:revision>115</cp:revision>
  <dcterms:modified xsi:type="dcterms:W3CDTF">2022-09-02T14:37:39Z</dcterms:modified>
</cp:coreProperties>
</file>