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356" r:id="rId2"/>
    <p:sldId id="256" r:id="rId3"/>
    <p:sldId id="322" r:id="rId4"/>
    <p:sldId id="336" r:id="rId5"/>
    <p:sldId id="326" r:id="rId6"/>
    <p:sldId id="328" r:id="rId7"/>
    <p:sldId id="329" r:id="rId8"/>
    <p:sldId id="327" r:id="rId9"/>
    <p:sldId id="337" r:id="rId10"/>
    <p:sldId id="345" r:id="rId11"/>
    <p:sldId id="331" r:id="rId12"/>
    <p:sldId id="338" r:id="rId13"/>
    <p:sldId id="339" r:id="rId14"/>
    <p:sldId id="340" r:id="rId15"/>
    <p:sldId id="341" r:id="rId16"/>
    <p:sldId id="342" r:id="rId17"/>
    <p:sldId id="330" r:id="rId18"/>
    <p:sldId id="333" r:id="rId19"/>
    <p:sldId id="344" r:id="rId20"/>
    <p:sldId id="334" r:id="rId21"/>
    <p:sldId id="346" r:id="rId22"/>
    <p:sldId id="314" r:id="rId23"/>
    <p:sldId id="353" r:id="rId24"/>
    <p:sldId id="354" r:id="rId25"/>
    <p:sldId id="323" r:id="rId26"/>
    <p:sldId id="349" r:id="rId27"/>
    <p:sldId id="350" r:id="rId28"/>
    <p:sldId id="359" r:id="rId29"/>
    <p:sldId id="351" r:id="rId30"/>
    <p:sldId id="307" r:id="rId31"/>
    <p:sldId id="348" r:id="rId32"/>
    <p:sldId id="352" r:id="rId33"/>
    <p:sldId id="355" r:id="rId34"/>
  </p:sldIdLst>
  <p:sldSz cx="18288000" cy="10287000"/>
  <p:notesSz cx="6858000" cy="9144000"/>
  <p:embeddedFontLst>
    <p:embeddedFont>
      <p:font typeface="Calibri" panose="020F0502020204030204" pitchFamily="34" charset="0"/>
      <p:regular r:id="rId36"/>
      <p:bold r:id="rId37"/>
      <p:italic r:id="rId38"/>
      <p:boldItalic r:id="rId39"/>
    </p:embeddedFont>
    <p:embeddedFont>
      <p:font typeface="Cambria" panose="02040503050406030204" pitchFamily="18"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68B64"/>
    <a:srgbClr val="FBC391"/>
    <a:srgbClr val="C3CBFC"/>
    <a:srgbClr val="EACD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489" y="8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68308-C862-4294-87EC-A5932D183E58}" type="datetimeFigureOut">
              <a:rPr lang="en-US" smtClean="0"/>
              <a:t>10/14/2024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16A11-49A7-4FEB-836A-06A747B4B9CA}" type="slidenum">
              <a:rPr lang="en-US" smtClean="0"/>
              <a:t>‹#›</a:t>
            </a:fld>
            <a:endParaRPr lang="en-US"/>
          </a:p>
        </p:txBody>
      </p:sp>
    </p:spTree>
    <p:extLst>
      <p:ext uri="{BB962C8B-B14F-4D97-AF65-F5344CB8AC3E}">
        <p14:creationId xmlns:p14="http://schemas.microsoft.com/office/powerpoint/2010/main" val="2413443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448110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360588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t>11</a:t>
            </a:fld>
            <a:endParaRPr lang="en-US"/>
          </a:p>
        </p:txBody>
      </p:sp>
    </p:spTree>
    <p:extLst>
      <p:ext uri="{BB962C8B-B14F-4D97-AF65-F5344CB8AC3E}">
        <p14:creationId xmlns:p14="http://schemas.microsoft.com/office/powerpoint/2010/main" val="600761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012816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804680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031882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234501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080031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t>17</a:t>
            </a:fld>
            <a:endParaRPr lang="en-US"/>
          </a:p>
        </p:txBody>
      </p:sp>
    </p:spTree>
    <p:extLst>
      <p:ext uri="{BB962C8B-B14F-4D97-AF65-F5344CB8AC3E}">
        <p14:creationId xmlns:p14="http://schemas.microsoft.com/office/powerpoint/2010/main" val="1880162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t>18</a:t>
            </a:fld>
            <a:endParaRPr lang="en-US"/>
          </a:p>
        </p:txBody>
      </p:sp>
    </p:spTree>
    <p:extLst>
      <p:ext uri="{BB962C8B-B14F-4D97-AF65-F5344CB8AC3E}">
        <p14:creationId xmlns:p14="http://schemas.microsoft.com/office/powerpoint/2010/main" val="2749906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472699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t>2</a:t>
            </a:fld>
            <a:endParaRPr lang="en-US"/>
          </a:p>
        </p:txBody>
      </p:sp>
    </p:spTree>
    <p:extLst>
      <p:ext uri="{BB962C8B-B14F-4D97-AF65-F5344CB8AC3E}">
        <p14:creationId xmlns:p14="http://schemas.microsoft.com/office/powerpoint/2010/main" val="1370789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t>20</a:t>
            </a:fld>
            <a:endParaRPr lang="en-US"/>
          </a:p>
        </p:txBody>
      </p:sp>
    </p:spTree>
    <p:extLst>
      <p:ext uri="{BB962C8B-B14F-4D97-AF65-F5344CB8AC3E}">
        <p14:creationId xmlns:p14="http://schemas.microsoft.com/office/powerpoint/2010/main" val="3518978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961074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t>22</a:t>
            </a:fld>
            <a:endParaRPr lang="en-US"/>
          </a:p>
        </p:txBody>
      </p:sp>
    </p:spTree>
    <p:extLst>
      <p:ext uri="{BB962C8B-B14F-4D97-AF65-F5344CB8AC3E}">
        <p14:creationId xmlns:p14="http://schemas.microsoft.com/office/powerpoint/2010/main" val="3858095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986408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721609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t>25</a:t>
            </a:fld>
            <a:endParaRPr lang="en-US"/>
          </a:p>
        </p:txBody>
      </p:sp>
    </p:spTree>
    <p:extLst>
      <p:ext uri="{BB962C8B-B14F-4D97-AF65-F5344CB8AC3E}">
        <p14:creationId xmlns:p14="http://schemas.microsoft.com/office/powerpoint/2010/main" val="1437368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25133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367588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837030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261871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t>3</a:t>
            </a:fld>
            <a:endParaRPr lang="en-US"/>
          </a:p>
        </p:txBody>
      </p:sp>
    </p:spTree>
    <p:extLst>
      <p:ext uri="{BB962C8B-B14F-4D97-AF65-F5344CB8AC3E}">
        <p14:creationId xmlns:p14="http://schemas.microsoft.com/office/powerpoint/2010/main" val="35727011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t>30</a:t>
            </a:fld>
            <a:endParaRPr lang="en-US"/>
          </a:p>
        </p:txBody>
      </p:sp>
    </p:spTree>
    <p:extLst>
      <p:ext uri="{BB962C8B-B14F-4D97-AF65-F5344CB8AC3E}">
        <p14:creationId xmlns:p14="http://schemas.microsoft.com/office/powerpoint/2010/main" val="3240493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708145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677760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4289337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t>4</a:t>
            </a:fld>
            <a:endParaRPr lang="en-US"/>
          </a:p>
        </p:txBody>
      </p:sp>
    </p:spTree>
    <p:extLst>
      <p:ext uri="{BB962C8B-B14F-4D97-AF65-F5344CB8AC3E}">
        <p14:creationId xmlns:p14="http://schemas.microsoft.com/office/powerpoint/2010/main" val="912066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t>5</a:t>
            </a:fld>
            <a:endParaRPr lang="en-US"/>
          </a:p>
        </p:txBody>
      </p:sp>
    </p:spTree>
    <p:extLst>
      <p:ext uri="{BB962C8B-B14F-4D97-AF65-F5344CB8AC3E}">
        <p14:creationId xmlns:p14="http://schemas.microsoft.com/office/powerpoint/2010/main" val="2854500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t>6</a:t>
            </a:fld>
            <a:endParaRPr lang="en-US"/>
          </a:p>
        </p:txBody>
      </p:sp>
    </p:spTree>
    <p:extLst>
      <p:ext uri="{BB962C8B-B14F-4D97-AF65-F5344CB8AC3E}">
        <p14:creationId xmlns:p14="http://schemas.microsoft.com/office/powerpoint/2010/main" val="1702069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t>7</a:t>
            </a:fld>
            <a:endParaRPr lang="en-US"/>
          </a:p>
        </p:txBody>
      </p:sp>
    </p:spTree>
    <p:extLst>
      <p:ext uri="{BB962C8B-B14F-4D97-AF65-F5344CB8AC3E}">
        <p14:creationId xmlns:p14="http://schemas.microsoft.com/office/powerpoint/2010/main" val="1365576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t>8</a:t>
            </a:fld>
            <a:endParaRPr lang="en-US"/>
          </a:p>
        </p:txBody>
      </p:sp>
    </p:spTree>
    <p:extLst>
      <p:ext uri="{BB962C8B-B14F-4D97-AF65-F5344CB8AC3E}">
        <p14:creationId xmlns:p14="http://schemas.microsoft.com/office/powerpoint/2010/main" val="3809795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50517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9.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1.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7.sv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25.svg"/><Relationship Id="rId5" Type="http://schemas.openxmlformats.org/officeDocument/2006/relationships/image" Target="../media/image30.png"/><Relationship Id="rId10" Type="http://schemas.openxmlformats.org/officeDocument/2006/relationships/image" Target="../media/image24.png"/><Relationship Id="rId4" Type="http://schemas.openxmlformats.org/officeDocument/2006/relationships/image" Target="../media/image29.svg"/><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27.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11.png"/><Relationship Id="rId4" Type="http://schemas.openxmlformats.org/officeDocument/2006/relationships/image" Target="../media/image9.sv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sv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25.sv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7.svg"/></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sv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743200" y="-1955154"/>
            <a:ext cx="7315200" cy="3910307"/>
          </a:xfrm>
          <a:prstGeom prst="rect">
            <a:avLst/>
          </a:prstGeom>
        </p:spPr>
      </p:pic>
      <p:pic>
        <p:nvPicPr>
          <p:cNvPr id="7" name="Picture 7"/>
          <p:cNvPicPr>
            <a:picLocks noChangeAspect="1"/>
          </p:cNvPicPr>
          <p:nvPr/>
        </p:nvPicPr>
        <p:blipFill>
          <a:blip r:embed="rId5"/>
          <a:srcRect/>
          <a:stretch>
            <a:fillRect/>
          </a:stretch>
        </p:blipFill>
        <p:spPr>
          <a:xfrm rot="-1334791">
            <a:off x="16681011" y="3253313"/>
            <a:ext cx="4607903" cy="6103183"/>
          </a:xfrm>
          <a:prstGeom prst="rect">
            <a:avLst/>
          </a:prstGeom>
        </p:spPr>
      </p:pic>
      <p:pic>
        <p:nvPicPr>
          <p:cNvPr id="6" name="Picture 5"/>
          <p:cNvPicPr>
            <a:picLocks noChangeAspect="1"/>
          </p:cNvPicPr>
          <p:nvPr/>
        </p:nvPicPr>
        <p:blipFill rotWithShape="1">
          <a:blip r:embed="rId6"/>
          <a:srcRect r="805"/>
          <a:stretch/>
        </p:blipFill>
        <p:spPr>
          <a:xfrm>
            <a:off x="1676400" y="1409700"/>
            <a:ext cx="14803120" cy="8324699"/>
          </a:xfrm>
          <a:prstGeom prst="rect">
            <a:avLst/>
          </a:prstGeom>
        </p:spPr>
      </p:pic>
    </p:spTree>
    <p:extLst>
      <p:ext uri="{BB962C8B-B14F-4D97-AF65-F5344CB8AC3E}">
        <p14:creationId xmlns:p14="http://schemas.microsoft.com/office/powerpoint/2010/main" val="1720064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77901" y="-1227392"/>
            <a:ext cx="7315200" cy="3910307"/>
          </a:xfrm>
          <a:prstGeom prst="rect">
            <a:avLst/>
          </a:prstGeom>
        </p:spPr>
      </p:pic>
      <p:pic>
        <p:nvPicPr>
          <p:cNvPr id="6" name="Picture 6"/>
          <p:cNvPicPr>
            <a:picLocks noChangeAspect="1"/>
          </p:cNvPicPr>
          <p:nvPr/>
        </p:nvPicPr>
        <p:blipFill>
          <a:blip r:embed="rId5"/>
          <a:srcRect/>
          <a:stretch>
            <a:fillRect/>
          </a:stretch>
        </p:blipFill>
        <p:spPr>
          <a:xfrm>
            <a:off x="7111266" y="7109270"/>
            <a:ext cx="13778774" cy="6355459"/>
          </a:xfrm>
          <a:prstGeom prst="rect">
            <a:avLst/>
          </a:prstGeom>
        </p:spPr>
      </p:pic>
      <p:pic>
        <p:nvPicPr>
          <p:cNvPr id="7" name="Picture 7"/>
          <p:cNvPicPr>
            <a:picLocks noChangeAspect="1"/>
          </p:cNvPicPr>
          <p:nvPr/>
        </p:nvPicPr>
        <p:blipFill>
          <a:blip r:embed="rId6"/>
          <a:srcRect/>
          <a:stretch>
            <a:fillRect/>
          </a:stretch>
        </p:blipFill>
        <p:spPr>
          <a:xfrm rot="-1334791">
            <a:off x="14984464" y="5054881"/>
            <a:ext cx="4607903" cy="6103183"/>
          </a:xfrm>
          <a:prstGeom prst="rect">
            <a:avLst/>
          </a:prstGeom>
        </p:spPr>
      </p:pic>
      <p:pic>
        <p:nvPicPr>
          <p:cNvPr id="2" name="Picture 1"/>
          <p:cNvPicPr>
            <a:picLocks noChangeAspect="1"/>
          </p:cNvPicPr>
          <p:nvPr/>
        </p:nvPicPr>
        <p:blipFill>
          <a:blip r:embed="rId7"/>
          <a:stretch>
            <a:fillRect/>
          </a:stretch>
        </p:blipFill>
        <p:spPr>
          <a:xfrm>
            <a:off x="3124200" y="2644815"/>
            <a:ext cx="12808806" cy="2566638"/>
          </a:xfrm>
          <a:prstGeom prst="rect">
            <a:avLst/>
          </a:prstGeom>
        </p:spPr>
      </p:pic>
    </p:spTree>
    <p:extLst>
      <p:ext uri="{BB962C8B-B14F-4D97-AF65-F5344CB8AC3E}">
        <p14:creationId xmlns:p14="http://schemas.microsoft.com/office/powerpoint/2010/main" val="3928155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743200" y="-1955154"/>
            <a:ext cx="7315200" cy="3910307"/>
          </a:xfrm>
          <a:prstGeom prst="rect">
            <a:avLst/>
          </a:prstGeom>
        </p:spPr>
      </p:pic>
      <p:pic>
        <p:nvPicPr>
          <p:cNvPr id="7" name="Picture 7"/>
          <p:cNvPicPr>
            <a:picLocks noChangeAspect="1"/>
          </p:cNvPicPr>
          <p:nvPr/>
        </p:nvPicPr>
        <p:blipFill>
          <a:blip r:embed="rId5"/>
          <a:srcRect/>
          <a:stretch>
            <a:fillRect/>
          </a:stretch>
        </p:blipFill>
        <p:spPr>
          <a:xfrm rot="-1334791">
            <a:off x="16681011" y="3253313"/>
            <a:ext cx="4607903" cy="6103183"/>
          </a:xfrm>
          <a:prstGeom prst="rect">
            <a:avLst/>
          </a:prstGeom>
        </p:spPr>
      </p:pic>
      <p:pic>
        <p:nvPicPr>
          <p:cNvPr id="9" name="Picture 4"/>
          <p:cNvPicPr>
            <a:picLocks noChangeAspect="1"/>
          </p:cNvPicPr>
          <p:nvPr/>
        </p:nvPicPr>
        <p:blipFill>
          <a:blip r:embed="rId6"/>
          <a:srcRect/>
          <a:stretch>
            <a:fillRect/>
          </a:stretch>
        </p:blipFill>
        <p:spPr>
          <a:xfrm>
            <a:off x="1535194" y="3193124"/>
            <a:ext cx="7149066" cy="6683441"/>
          </a:xfrm>
          <a:prstGeom prst="rect">
            <a:avLst/>
          </a:prstGeom>
        </p:spPr>
      </p:pic>
      <p:pic>
        <p:nvPicPr>
          <p:cNvPr id="10" name="Picture 3"/>
          <p:cNvPicPr>
            <a:picLocks noChangeAspect="1"/>
          </p:cNvPicPr>
          <p:nvPr/>
        </p:nvPicPr>
        <p:blipFill>
          <a:blip r:embed="rId7"/>
          <a:srcRect/>
          <a:stretch>
            <a:fillRect/>
          </a:stretch>
        </p:blipFill>
        <p:spPr>
          <a:xfrm>
            <a:off x="6553200" y="3086100"/>
            <a:ext cx="8825308" cy="8229600"/>
          </a:xfrm>
          <a:prstGeom prst="rect">
            <a:avLst/>
          </a:prstGeom>
        </p:spPr>
      </p:pic>
      <p:pic>
        <p:nvPicPr>
          <p:cNvPr id="11" name="Picture 10"/>
          <p:cNvPicPr>
            <a:picLocks noChangeAspect="1"/>
          </p:cNvPicPr>
          <p:nvPr/>
        </p:nvPicPr>
        <p:blipFill>
          <a:blip r:embed="rId8"/>
          <a:stretch>
            <a:fillRect/>
          </a:stretch>
        </p:blipFill>
        <p:spPr>
          <a:xfrm>
            <a:off x="8684260" y="4686300"/>
            <a:ext cx="9046640" cy="6216180"/>
          </a:xfrm>
          <a:prstGeom prst="rect">
            <a:avLst/>
          </a:prstGeom>
        </p:spPr>
      </p:pic>
      <p:pic>
        <p:nvPicPr>
          <p:cNvPr id="12" name="Picture 11"/>
          <p:cNvPicPr>
            <a:picLocks noChangeAspect="1"/>
          </p:cNvPicPr>
          <p:nvPr/>
        </p:nvPicPr>
        <p:blipFill>
          <a:blip r:embed="rId9"/>
          <a:stretch>
            <a:fillRect/>
          </a:stretch>
        </p:blipFill>
        <p:spPr>
          <a:xfrm>
            <a:off x="879764" y="726891"/>
            <a:ext cx="17271465" cy="3694496"/>
          </a:xfrm>
          <a:prstGeom prst="rect">
            <a:avLst/>
          </a:prstGeom>
        </p:spPr>
      </p:pic>
    </p:spTree>
    <p:extLst>
      <p:ext uri="{BB962C8B-B14F-4D97-AF65-F5344CB8AC3E}">
        <p14:creationId xmlns:p14="http://schemas.microsoft.com/office/powerpoint/2010/main" val="3466760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10928" y="3173105"/>
            <a:ext cx="3002937" cy="4886325"/>
          </a:xfrm>
          <a:prstGeom prst="roundRect">
            <a:avLst/>
          </a:prstGeom>
          <a:solidFill>
            <a:srgbClr val="868B6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err="1">
                <a:solidFill>
                  <a:prstClr val="white"/>
                </a:solidFill>
                <a:latin typeface="Times New Roman" panose="02020603050405020304" pitchFamily="18" charset="0"/>
                <a:cs typeface="Times New Roman" panose="02020603050405020304" pitchFamily="18" charset="0"/>
              </a:rPr>
              <a:t>Chuẩn</a:t>
            </a:r>
            <a:r>
              <a:rPr lang="en-US" sz="5400" dirty="0">
                <a:solidFill>
                  <a:prstClr val="white"/>
                </a:solidFill>
                <a:latin typeface="Times New Roman" panose="02020603050405020304" pitchFamily="18" charset="0"/>
                <a:cs typeface="Times New Roman" panose="02020603050405020304" pitchFamily="18" charset="0"/>
              </a:rPr>
              <a:t> </a:t>
            </a:r>
            <a:r>
              <a:rPr lang="en-US" sz="5400" dirty="0" err="1">
                <a:solidFill>
                  <a:prstClr val="white"/>
                </a:solidFill>
                <a:latin typeface="Times New Roman" panose="02020603050405020304" pitchFamily="18" charset="0"/>
                <a:cs typeface="Times New Roman" panose="02020603050405020304" pitchFamily="18" charset="0"/>
              </a:rPr>
              <a:t>bị</a:t>
            </a:r>
            <a:endParaRPr lang="en-US" sz="5400" dirty="0">
              <a:solidFill>
                <a:prstClr val="white"/>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5691111" y="3173105"/>
            <a:ext cx="3070749" cy="4886325"/>
          </a:xfrm>
          <a:prstGeom prst="roundRect">
            <a:avLst/>
          </a:prstGeom>
          <a:solidFill>
            <a:srgbClr val="C3CBFC"/>
          </a:solidFill>
          <a:ln>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err="1">
                <a:solidFill>
                  <a:prstClr val="white"/>
                </a:solidFill>
                <a:latin typeface="Times New Roman" panose="02020603050405020304" pitchFamily="18" charset="0"/>
                <a:cs typeface="Times New Roman" panose="02020603050405020304" pitchFamily="18" charset="0"/>
              </a:rPr>
              <a:t>Tìm</a:t>
            </a:r>
            <a:r>
              <a:rPr lang="en-US" sz="5400" dirty="0">
                <a:solidFill>
                  <a:prstClr val="white"/>
                </a:solidFill>
                <a:latin typeface="Times New Roman" panose="02020603050405020304" pitchFamily="18" charset="0"/>
                <a:cs typeface="Times New Roman" panose="02020603050405020304" pitchFamily="18" charset="0"/>
              </a:rPr>
              <a:t> ý </a:t>
            </a:r>
            <a:r>
              <a:rPr lang="en-US" sz="5400" dirty="0" err="1">
                <a:solidFill>
                  <a:prstClr val="white"/>
                </a:solidFill>
                <a:latin typeface="Times New Roman" panose="02020603050405020304" pitchFamily="18" charset="0"/>
                <a:cs typeface="Times New Roman" panose="02020603050405020304" pitchFamily="18" charset="0"/>
              </a:rPr>
              <a:t>và</a:t>
            </a:r>
            <a:r>
              <a:rPr lang="en-US" sz="5400" dirty="0">
                <a:solidFill>
                  <a:prstClr val="white"/>
                </a:solidFill>
                <a:latin typeface="Times New Roman" panose="02020603050405020304" pitchFamily="18" charset="0"/>
                <a:cs typeface="Times New Roman" panose="02020603050405020304" pitchFamily="18" charset="0"/>
              </a:rPr>
              <a:t> </a:t>
            </a:r>
            <a:r>
              <a:rPr lang="en-US" sz="5400" dirty="0" err="1">
                <a:solidFill>
                  <a:prstClr val="white"/>
                </a:solidFill>
                <a:latin typeface="Times New Roman" panose="02020603050405020304" pitchFamily="18" charset="0"/>
                <a:cs typeface="Times New Roman" panose="02020603050405020304" pitchFamily="18" charset="0"/>
              </a:rPr>
              <a:t>lập</a:t>
            </a:r>
            <a:r>
              <a:rPr lang="en-US" sz="5400" dirty="0">
                <a:solidFill>
                  <a:prstClr val="white"/>
                </a:solidFill>
                <a:latin typeface="Times New Roman" panose="02020603050405020304" pitchFamily="18" charset="0"/>
                <a:cs typeface="Times New Roman" panose="02020603050405020304" pitchFamily="18" charset="0"/>
              </a:rPr>
              <a:t> </a:t>
            </a:r>
            <a:r>
              <a:rPr lang="en-US" sz="5400" dirty="0" err="1">
                <a:solidFill>
                  <a:prstClr val="white"/>
                </a:solidFill>
                <a:latin typeface="Times New Roman" panose="02020603050405020304" pitchFamily="18" charset="0"/>
                <a:cs typeface="Times New Roman" panose="02020603050405020304" pitchFamily="18" charset="0"/>
              </a:rPr>
              <a:t>dàn</a:t>
            </a:r>
            <a:r>
              <a:rPr lang="en-US" sz="5400" dirty="0">
                <a:solidFill>
                  <a:prstClr val="white"/>
                </a:solidFill>
                <a:latin typeface="Times New Roman" panose="02020603050405020304" pitchFamily="18" charset="0"/>
                <a:cs typeface="Times New Roman" panose="02020603050405020304" pitchFamily="18" charset="0"/>
              </a:rPr>
              <a:t> ý</a:t>
            </a:r>
          </a:p>
        </p:txBody>
      </p:sp>
      <p:sp>
        <p:nvSpPr>
          <p:cNvPr id="5" name="Rounded Rectangle 4"/>
          <p:cNvSpPr/>
          <p:nvPr/>
        </p:nvSpPr>
        <p:spPr>
          <a:xfrm>
            <a:off x="9294125" y="3173105"/>
            <a:ext cx="3055715" cy="4886325"/>
          </a:xfrm>
          <a:prstGeom prst="roundRect">
            <a:avLst/>
          </a:prstGeom>
          <a:solidFill>
            <a:srgbClr val="FBC39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err="1">
                <a:solidFill>
                  <a:prstClr val="white"/>
                </a:solidFill>
                <a:latin typeface="Times New Roman" panose="02020603050405020304" pitchFamily="18" charset="0"/>
                <a:cs typeface="Times New Roman" panose="02020603050405020304" pitchFamily="18" charset="0"/>
              </a:rPr>
              <a:t>Viết</a:t>
            </a:r>
            <a:r>
              <a:rPr lang="en-US" sz="5400" dirty="0">
                <a:solidFill>
                  <a:prstClr val="white"/>
                </a:solidFill>
                <a:latin typeface="Times New Roman" panose="02020603050405020304" pitchFamily="18" charset="0"/>
                <a:cs typeface="Times New Roman" panose="02020603050405020304" pitchFamily="18" charset="0"/>
              </a:rPr>
              <a:t> </a:t>
            </a:r>
            <a:r>
              <a:rPr lang="en-US" sz="5400" dirty="0" err="1">
                <a:solidFill>
                  <a:prstClr val="white"/>
                </a:solidFill>
                <a:latin typeface="Times New Roman" panose="02020603050405020304" pitchFamily="18" charset="0"/>
                <a:cs typeface="Times New Roman" panose="02020603050405020304" pitchFamily="18" charset="0"/>
              </a:rPr>
              <a:t>bài</a:t>
            </a:r>
            <a:endParaRPr lang="en-US" sz="5400" dirty="0">
              <a:solidFill>
                <a:prstClr val="white"/>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2824901" y="3173105"/>
            <a:ext cx="3189681" cy="4886325"/>
          </a:xfrm>
          <a:prstGeom prst="roundRect">
            <a:avLst/>
          </a:prstGeom>
          <a:solidFill>
            <a:srgbClr val="EACD6B"/>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err="1">
                <a:solidFill>
                  <a:prstClr val="white"/>
                </a:solidFill>
                <a:latin typeface="Times New Roman" panose="02020603050405020304" pitchFamily="18" charset="0"/>
                <a:cs typeface="Times New Roman" panose="02020603050405020304" pitchFamily="18" charset="0"/>
              </a:rPr>
              <a:t>Kiểm</a:t>
            </a:r>
            <a:r>
              <a:rPr lang="en-US" sz="5400" dirty="0">
                <a:solidFill>
                  <a:prstClr val="white"/>
                </a:solidFill>
                <a:latin typeface="Times New Roman" panose="02020603050405020304" pitchFamily="18" charset="0"/>
                <a:cs typeface="Times New Roman" panose="02020603050405020304" pitchFamily="18" charset="0"/>
              </a:rPr>
              <a:t> </a:t>
            </a:r>
            <a:r>
              <a:rPr lang="en-US" sz="5400" dirty="0" err="1">
                <a:solidFill>
                  <a:prstClr val="white"/>
                </a:solidFill>
                <a:latin typeface="Times New Roman" panose="02020603050405020304" pitchFamily="18" charset="0"/>
                <a:cs typeface="Times New Roman" panose="02020603050405020304" pitchFamily="18" charset="0"/>
              </a:rPr>
              <a:t>tra</a:t>
            </a:r>
            <a:r>
              <a:rPr lang="en-US" sz="5400" dirty="0">
                <a:solidFill>
                  <a:prstClr val="white"/>
                </a:solidFill>
                <a:latin typeface="Times New Roman" panose="02020603050405020304" pitchFamily="18" charset="0"/>
                <a:cs typeface="Times New Roman" panose="02020603050405020304" pitchFamily="18" charset="0"/>
              </a:rPr>
              <a:t> </a:t>
            </a:r>
            <a:r>
              <a:rPr lang="en-US" sz="5400" dirty="0" err="1">
                <a:solidFill>
                  <a:prstClr val="white"/>
                </a:solidFill>
                <a:latin typeface="Times New Roman" panose="02020603050405020304" pitchFamily="18" charset="0"/>
                <a:cs typeface="Times New Roman" panose="02020603050405020304" pitchFamily="18" charset="0"/>
              </a:rPr>
              <a:t>và</a:t>
            </a:r>
            <a:r>
              <a:rPr lang="en-US" sz="5400" dirty="0">
                <a:solidFill>
                  <a:prstClr val="white"/>
                </a:solidFill>
                <a:latin typeface="Times New Roman" panose="02020603050405020304" pitchFamily="18" charset="0"/>
                <a:cs typeface="Times New Roman" panose="02020603050405020304" pitchFamily="18" charset="0"/>
              </a:rPr>
              <a:t> </a:t>
            </a:r>
            <a:r>
              <a:rPr lang="en-US" sz="5400" dirty="0" err="1">
                <a:solidFill>
                  <a:prstClr val="white"/>
                </a:solidFill>
                <a:latin typeface="Times New Roman" panose="02020603050405020304" pitchFamily="18" charset="0"/>
                <a:cs typeface="Times New Roman" panose="02020603050405020304" pitchFamily="18" charset="0"/>
              </a:rPr>
              <a:t>sửa</a:t>
            </a:r>
            <a:r>
              <a:rPr lang="en-US" sz="5400" dirty="0">
                <a:solidFill>
                  <a:prstClr val="white"/>
                </a:solidFill>
                <a:latin typeface="Times New Roman" panose="02020603050405020304" pitchFamily="18" charset="0"/>
                <a:cs typeface="Times New Roman" panose="02020603050405020304" pitchFamily="18" charset="0"/>
              </a:rPr>
              <a:t> </a:t>
            </a:r>
            <a:r>
              <a:rPr lang="en-US" sz="5400" dirty="0" err="1">
                <a:solidFill>
                  <a:prstClr val="white"/>
                </a:solidFill>
                <a:latin typeface="Times New Roman" panose="02020603050405020304" pitchFamily="18" charset="0"/>
                <a:cs typeface="Times New Roman" panose="02020603050405020304" pitchFamily="18" charset="0"/>
              </a:rPr>
              <a:t>chữa</a:t>
            </a:r>
            <a:endParaRPr lang="en-US" sz="5400" dirty="0">
              <a:solidFill>
                <a:prstClr val="white"/>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099363" y="941696"/>
            <a:ext cx="16000217" cy="2231409"/>
          </a:xfrm>
          <a:prstGeom prst="rect">
            <a:avLst/>
          </a:prstGeom>
        </p:spPr>
      </p:pic>
      <p:pic>
        <p:nvPicPr>
          <p:cNvPr id="8" name="Picture 3"/>
          <p:cNvPicPr>
            <a:picLocks noChangeAspect="1"/>
          </p:cNvPicPr>
          <p:nvPr/>
        </p:nvPicPr>
        <p:blipFill>
          <a:blip r:embed="rId5"/>
          <a:srcRect/>
          <a:stretch>
            <a:fillRect/>
          </a:stretch>
        </p:blipFill>
        <p:spPr>
          <a:xfrm>
            <a:off x="-2785684" y="969163"/>
            <a:ext cx="4959398" cy="3167815"/>
          </a:xfrm>
          <a:prstGeom prst="rect">
            <a:avLst/>
          </a:prstGeom>
        </p:spPr>
      </p:pic>
      <p:pic>
        <p:nvPicPr>
          <p:cNvPr id="9"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489643" y="1491720"/>
            <a:ext cx="1832956" cy="4114800"/>
          </a:xfrm>
          <a:prstGeom prst="rect">
            <a:avLst/>
          </a:prstGeom>
        </p:spPr>
      </p:pic>
    </p:spTree>
    <p:extLst>
      <p:ext uri="{BB962C8B-B14F-4D97-AF65-F5344CB8AC3E}">
        <p14:creationId xmlns:p14="http://schemas.microsoft.com/office/powerpoint/2010/main" val="263298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80">
                                          <p:stCondLst>
                                            <p:cond delay="0"/>
                                          </p:stCondLst>
                                        </p:cTn>
                                        <p:tgtEl>
                                          <p:spTgt spid="5"/>
                                        </p:tgtEl>
                                      </p:cBhvr>
                                    </p:animEffect>
                                    <p:anim calcmode="lin" valueType="num">
                                      <p:cBhvr>
                                        <p:cTn id="4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0" dur="26">
                                          <p:stCondLst>
                                            <p:cond delay="650"/>
                                          </p:stCondLst>
                                        </p:cTn>
                                        <p:tgtEl>
                                          <p:spTgt spid="5"/>
                                        </p:tgtEl>
                                      </p:cBhvr>
                                      <p:to x="100000" y="60000"/>
                                    </p:animScale>
                                    <p:animScale>
                                      <p:cBhvr>
                                        <p:cTn id="51" dur="166" decel="50000">
                                          <p:stCondLst>
                                            <p:cond delay="676"/>
                                          </p:stCondLst>
                                        </p:cTn>
                                        <p:tgtEl>
                                          <p:spTgt spid="5"/>
                                        </p:tgtEl>
                                      </p:cBhvr>
                                      <p:to x="100000" y="100000"/>
                                    </p:animScale>
                                    <p:animScale>
                                      <p:cBhvr>
                                        <p:cTn id="52" dur="26">
                                          <p:stCondLst>
                                            <p:cond delay="1312"/>
                                          </p:stCondLst>
                                        </p:cTn>
                                        <p:tgtEl>
                                          <p:spTgt spid="5"/>
                                        </p:tgtEl>
                                      </p:cBhvr>
                                      <p:to x="100000" y="80000"/>
                                    </p:animScale>
                                    <p:animScale>
                                      <p:cBhvr>
                                        <p:cTn id="53" dur="166" decel="50000">
                                          <p:stCondLst>
                                            <p:cond delay="1338"/>
                                          </p:stCondLst>
                                        </p:cTn>
                                        <p:tgtEl>
                                          <p:spTgt spid="5"/>
                                        </p:tgtEl>
                                      </p:cBhvr>
                                      <p:to x="100000" y="100000"/>
                                    </p:animScale>
                                    <p:animScale>
                                      <p:cBhvr>
                                        <p:cTn id="54" dur="26">
                                          <p:stCondLst>
                                            <p:cond delay="1642"/>
                                          </p:stCondLst>
                                        </p:cTn>
                                        <p:tgtEl>
                                          <p:spTgt spid="5"/>
                                        </p:tgtEl>
                                      </p:cBhvr>
                                      <p:to x="100000" y="90000"/>
                                    </p:animScale>
                                    <p:animScale>
                                      <p:cBhvr>
                                        <p:cTn id="55" dur="166" decel="50000">
                                          <p:stCondLst>
                                            <p:cond delay="1668"/>
                                          </p:stCondLst>
                                        </p:cTn>
                                        <p:tgtEl>
                                          <p:spTgt spid="5"/>
                                        </p:tgtEl>
                                      </p:cBhvr>
                                      <p:to x="100000" y="100000"/>
                                    </p:animScale>
                                    <p:animScale>
                                      <p:cBhvr>
                                        <p:cTn id="56" dur="26">
                                          <p:stCondLst>
                                            <p:cond delay="1808"/>
                                          </p:stCondLst>
                                        </p:cTn>
                                        <p:tgtEl>
                                          <p:spTgt spid="5"/>
                                        </p:tgtEl>
                                      </p:cBhvr>
                                      <p:to x="100000" y="95000"/>
                                    </p:animScale>
                                    <p:animScale>
                                      <p:cBhvr>
                                        <p:cTn id="57" dur="166" decel="50000">
                                          <p:stCondLst>
                                            <p:cond delay="1834"/>
                                          </p:stCondLst>
                                        </p:cTn>
                                        <p:tgtEl>
                                          <p:spTgt spid="5"/>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down)">
                                      <p:cBhvr>
                                        <p:cTn id="60" dur="580">
                                          <p:stCondLst>
                                            <p:cond delay="0"/>
                                          </p:stCondLst>
                                        </p:cTn>
                                        <p:tgtEl>
                                          <p:spTgt spid="6"/>
                                        </p:tgtEl>
                                      </p:cBhvr>
                                    </p:animEffect>
                                    <p:anim calcmode="lin" valueType="num">
                                      <p:cBhvr>
                                        <p:cTn id="6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6" dur="26">
                                          <p:stCondLst>
                                            <p:cond delay="650"/>
                                          </p:stCondLst>
                                        </p:cTn>
                                        <p:tgtEl>
                                          <p:spTgt spid="6"/>
                                        </p:tgtEl>
                                      </p:cBhvr>
                                      <p:to x="100000" y="60000"/>
                                    </p:animScale>
                                    <p:animScale>
                                      <p:cBhvr>
                                        <p:cTn id="67" dur="166" decel="50000">
                                          <p:stCondLst>
                                            <p:cond delay="676"/>
                                          </p:stCondLst>
                                        </p:cTn>
                                        <p:tgtEl>
                                          <p:spTgt spid="6"/>
                                        </p:tgtEl>
                                      </p:cBhvr>
                                      <p:to x="100000" y="100000"/>
                                    </p:animScale>
                                    <p:animScale>
                                      <p:cBhvr>
                                        <p:cTn id="68" dur="26">
                                          <p:stCondLst>
                                            <p:cond delay="1312"/>
                                          </p:stCondLst>
                                        </p:cTn>
                                        <p:tgtEl>
                                          <p:spTgt spid="6"/>
                                        </p:tgtEl>
                                      </p:cBhvr>
                                      <p:to x="100000" y="80000"/>
                                    </p:animScale>
                                    <p:animScale>
                                      <p:cBhvr>
                                        <p:cTn id="69" dur="166" decel="50000">
                                          <p:stCondLst>
                                            <p:cond delay="1338"/>
                                          </p:stCondLst>
                                        </p:cTn>
                                        <p:tgtEl>
                                          <p:spTgt spid="6"/>
                                        </p:tgtEl>
                                      </p:cBhvr>
                                      <p:to x="100000" y="100000"/>
                                    </p:animScale>
                                    <p:animScale>
                                      <p:cBhvr>
                                        <p:cTn id="70" dur="26">
                                          <p:stCondLst>
                                            <p:cond delay="1642"/>
                                          </p:stCondLst>
                                        </p:cTn>
                                        <p:tgtEl>
                                          <p:spTgt spid="6"/>
                                        </p:tgtEl>
                                      </p:cBhvr>
                                      <p:to x="100000" y="90000"/>
                                    </p:animScale>
                                    <p:animScale>
                                      <p:cBhvr>
                                        <p:cTn id="71" dur="166" decel="50000">
                                          <p:stCondLst>
                                            <p:cond delay="1668"/>
                                          </p:stCondLst>
                                        </p:cTn>
                                        <p:tgtEl>
                                          <p:spTgt spid="6"/>
                                        </p:tgtEl>
                                      </p:cBhvr>
                                      <p:to x="100000" y="100000"/>
                                    </p:animScale>
                                    <p:animScale>
                                      <p:cBhvr>
                                        <p:cTn id="72" dur="26">
                                          <p:stCondLst>
                                            <p:cond delay="1808"/>
                                          </p:stCondLst>
                                        </p:cTn>
                                        <p:tgtEl>
                                          <p:spTgt spid="6"/>
                                        </p:tgtEl>
                                      </p:cBhvr>
                                      <p:to x="100000" y="95000"/>
                                    </p:animScale>
                                    <p:animScale>
                                      <p:cBhvr>
                                        <p:cTn id="7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1761" y="3186588"/>
            <a:ext cx="6954906" cy="5195439"/>
            <a:chOff x="0" y="0"/>
            <a:chExt cx="1504394" cy="1571721"/>
          </a:xfrm>
        </p:grpSpPr>
        <p:sp>
          <p:nvSpPr>
            <p:cNvPr id="3" name="Freeform 3"/>
            <p:cNvSpPr/>
            <p:nvPr/>
          </p:nvSpPr>
          <p:spPr>
            <a:xfrm>
              <a:off x="0" y="0"/>
              <a:ext cx="1504394" cy="1571721"/>
            </a:xfrm>
            <a:custGeom>
              <a:avLst/>
              <a:gdLst/>
              <a:ahLst/>
              <a:cxnLst/>
              <a:rect l="l" t="t" r="r" b="b"/>
              <a:pathLst>
                <a:path w="1504394" h="1571721">
                  <a:moveTo>
                    <a:pt x="0" y="0"/>
                  </a:moveTo>
                  <a:lnTo>
                    <a:pt x="1504394" y="0"/>
                  </a:lnTo>
                  <a:lnTo>
                    <a:pt x="1504394" y="1571721"/>
                  </a:lnTo>
                  <a:lnTo>
                    <a:pt x="0" y="1571721"/>
                  </a:lnTo>
                  <a:close/>
                </a:path>
              </a:pathLst>
            </a:custGeom>
            <a:solidFill>
              <a:srgbClr val="EACD6B"/>
            </a:solidFill>
          </p:spPr>
        </p:sp>
        <p:sp>
          <p:nvSpPr>
            <p:cNvPr id="4" name="TextBox 4"/>
            <p:cNvSpPr txBox="1"/>
            <p:nvPr/>
          </p:nvSpPr>
          <p:spPr>
            <a:xfrm>
              <a:off x="0" y="-95250"/>
              <a:ext cx="812800" cy="908050"/>
            </a:xfrm>
            <a:prstGeom prst="rect">
              <a:avLst/>
            </a:prstGeom>
          </p:spPr>
          <p:txBody>
            <a:bodyPr lIns="50800" tIns="50800" rIns="50800" bIns="50800" rtlCol="0" anchor="ctr"/>
            <a:lstStyle/>
            <a:p>
              <a:pPr algn="ctr">
                <a:lnSpc>
                  <a:spcPts val="3220"/>
                </a:lnSpc>
              </a:pPr>
              <a:endParaRPr>
                <a:solidFill>
                  <a:prstClr val="black"/>
                </a:solidFill>
              </a:endParaRPr>
            </a:p>
          </p:txBody>
        </p:sp>
      </p:grpSp>
      <p:grpSp>
        <p:nvGrpSpPr>
          <p:cNvPr id="5" name="Group 5"/>
          <p:cNvGrpSpPr/>
          <p:nvPr/>
        </p:nvGrpSpPr>
        <p:grpSpPr>
          <a:xfrm>
            <a:off x="9294565" y="3178968"/>
            <a:ext cx="7180995" cy="5195439"/>
            <a:chOff x="0" y="0"/>
            <a:chExt cx="1504394" cy="1571721"/>
          </a:xfrm>
        </p:grpSpPr>
        <p:sp>
          <p:nvSpPr>
            <p:cNvPr id="6" name="Freeform 6"/>
            <p:cNvSpPr/>
            <p:nvPr/>
          </p:nvSpPr>
          <p:spPr>
            <a:xfrm>
              <a:off x="0" y="0"/>
              <a:ext cx="1504394" cy="1571721"/>
            </a:xfrm>
            <a:custGeom>
              <a:avLst/>
              <a:gdLst/>
              <a:ahLst/>
              <a:cxnLst/>
              <a:rect l="l" t="t" r="r" b="b"/>
              <a:pathLst>
                <a:path w="1504394" h="1571721">
                  <a:moveTo>
                    <a:pt x="0" y="0"/>
                  </a:moveTo>
                  <a:lnTo>
                    <a:pt x="1504394" y="0"/>
                  </a:lnTo>
                  <a:lnTo>
                    <a:pt x="1504394" y="1571721"/>
                  </a:lnTo>
                  <a:lnTo>
                    <a:pt x="0" y="1571721"/>
                  </a:lnTo>
                  <a:close/>
                </a:path>
              </a:pathLst>
            </a:custGeom>
            <a:solidFill>
              <a:srgbClr val="FBC391"/>
            </a:solidFill>
          </p:spPr>
        </p:sp>
        <p:sp>
          <p:nvSpPr>
            <p:cNvPr id="7" name="TextBox 7"/>
            <p:cNvSpPr txBox="1"/>
            <p:nvPr/>
          </p:nvSpPr>
          <p:spPr>
            <a:xfrm>
              <a:off x="0" y="-95250"/>
              <a:ext cx="812800" cy="908050"/>
            </a:xfrm>
            <a:prstGeom prst="rect">
              <a:avLst/>
            </a:prstGeom>
          </p:spPr>
          <p:txBody>
            <a:bodyPr lIns="50800" tIns="50800" rIns="50800" bIns="50800" rtlCol="0" anchor="ctr"/>
            <a:lstStyle/>
            <a:p>
              <a:pPr algn="ctr">
                <a:lnSpc>
                  <a:spcPts val="3220"/>
                </a:lnSpc>
              </a:pPr>
              <a:endParaRPr>
                <a:solidFill>
                  <a:prstClr val="black"/>
                </a:solidFill>
              </a:endParaRPr>
            </a:p>
          </p:txBody>
        </p:sp>
      </p:gr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660243" y="3638120"/>
            <a:ext cx="2561251" cy="1258215"/>
          </a:xfrm>
          <a:prstGeom prst="rect">
            <a:avLst/>
          </a:prstGeom>
        </p:spPr>
      </p:pic>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8643048" y="3630500"/>
            <a:ext cx="2561251" cy="1258215"/>
          </a:xfrm>
          <a:prstGeom prst="rect">
            <a:avLst/>
          </a:prstGeom>
        </p:spPr>
      </p:pic>
      <p:pic>
        <p:nvPicPr>
          <p:cNvPr id="15" name="Picture 15"/>
          <p:cNvPicPr>
            <a:picLocks noChangeAspect="1"/>
          </p:cNvPicPr>
          <p:nvPr/>
        </p:nvPicPr>
        <p:blipFill>
          <a:blip r:embed="rId5"/>
          <a:srcRect/>
          <a:stretch>
            <a:fillRect/>
          </a:stretch>
        </p:blipFill>
        <p:spPr>
          <a:xfrm rot="-3729585" flipH="1">
            <a:off x="15339850" y="-2064653"/>
            <a:ext cx="2965114" cy="6997319"/>
          </a:xfrm>
          <a:prstGeom prst="rect">
            <a:avLst/>
          </a:prstGeom>
        </p:spPr>
      </p:pic>
      <p:sp>
        <p:nvSpPr>
          <p:cNvPr id="19" name="TextBox 19"/>
          <p:cNvSpPr txBox="1"/>
          <p:nvPr/>
        </p:nvSpPr>
        <p:spPr>
          <a:xfrm>
            <a:off x="2724512" y="3872661"/>
            <a:ext cx="5323575" cy="2215991"/>
          </a:xfrm>
          <a:prstGeom prst="rect">
            <a:avLst/>
          </a:prstGeom>
        </p:spPr>
        <p:txBody>
          <a:bodyPr wrap="square" lIns="0" tIns="0" rIns="0" bIns="0" rtlCol="0" anchor="t">
            <a:spAutoFit/>
          </a:bodyPr>
          <a:lstStyle/>
          <a:p>
            <a:pPr algn="just"/>
            <a:r>
              <a:rPr lang="vi-VN" sz="4800" dirty="0">
                <a:latin typeface="+mj-lt"/>
              </a:rPr>
              <a:t>- Xem lại nội dung đọc hiểu bài thơ Nắng mới.</a:t>
            </a:r>
          </a:p>
        </p:txBody>
      </p:sp>
      <p:sp>
        <p:nvSpPr>
          <p:cNvPr id="20" name="TextBox 20"/>
          <p:cNvSpPr txBox="1"/>
          <p:nvPr/>
        </p:nvSpPr>
        <p:spPr>
          <a:xfrm>
            <a:off x="10777694" y="3858833"/>
            <a:ext cx="5224847" cy="2954655"/>
          </a:xfrm>
          <a:prstGeom prst="rect">
            <a:avLst/>
          </a:prstGeom>
        </p:spPr>
        <p:txBody>
          <a:bodyPr wrap="square" lIns="0" tIns="0" rIns="0" bIns="0" rtlCol="0" anchor="t">
            <a:spAutoFit/>
          </a:bodyPr>
          <a:lstStyle/>
          <a:p>
            <a:pPr algn="just"/>
            <a:r>
              <a:rPr lang="vi-VN" sz="4800" dirty="0">
                <a:latin typeface="+mj-lt"/>
              </a:rPr>
              <a:t>- Xác định những nét đặc sắc về nội dung và nghệ thuật của bài thơ.</a:t>
            </a:r>
          </a:p>
        </p:txBody>
      </p:sp>
      <p:pic>
        <p:nvPicPr>
          <p:cNvPr id="22" name="Picture 3"/>
          <p:cNvPicPr>
            <a:picLocks noChangeAspect="1"/>
          </p:cNvPicPr>
          <p:nvPr/>
        </p:nvPicPr>
        <p:blipFill>
          <a:blip r:embed="rId6"/>
          <a:srcRect/>
          <a:stretch>
            <a:fillRect/>
          </a:stretch>
        </p:blipFill>
        <p:spPr>
          <a:xfrm>
            <a:off x="-2743200" y="-462073"/>
            <a:ext cx="4959398" cy="3167815"/>
          </a:xfrm>
          <a:prstGeom prst="rect">
            <a:avLst/>
          </a:prstGeom>
        </p:spPr>
      </p:pic>
      <p:sp>
        <p:nvSpPr>
          <p:cNvPr id="18" name="TextBox 20"/>
          <p:cNvSpPr txBox="1"/>
          <p:nvPr/>
        </p:nvSpPr>
        <p:spPr>
          <a:xfrm>
            <a:off x="2603193" y="1139152"/>
            <a:ext cx="11326948" cy="1352550"/>
          </a:xfrm>
          <a:prstGeom prst="rect">
            <a:avLst/>
          </a:prstGeom>
        </p:spPr>
        <p:txBody>
          <a:bodyPr lIns="0" tIns="0" rIns="0" bIns="0" rtlCol="0" anchor="t">
            <a:spAutoFit/>
          </a:bodyPr>
          <a:lstStyle/>
          <a:p>
            <a:pPr algn="ctr">
              <a:lnSpc>
                <a:spcPts val="11479"/>
              </a:lnSpc>
            </a:pPr>
            <a:r>
              <a:rPr lang="en-US" sz="8199" dirty="0">
                <a:solidFill>
                  <a:srgbClr val="DB8F5C"/>
                </a:solidFill>
                <a:latin typeface="Times New Roman" panose="02020603050405020304" pitchFamily="18" charset="0"/>
                <a:cs typeface="Times New Roman" panose="02020603050405020304" pitchFamily="18" charset="0"/>
              </a:rPr>
              <a:t>a. </a:t>
            </a:r>
            <a:r>
              <a:rPr lang="en-US" sz="8199" dirty="0" err="1">
                <a:solidFill>
                  <a:srgbClr val="DB8F5C"/>
                </a:solidFill>
                <a:latin typeface="Times New Roman" panose="02020603050405020304" pitchFamily="18" charset="0"/>
                <a:cs typeface="Times New Roman" panose="02020603050405020304" pitchFamily="18" charset="0"/>
              </a:rPr>
              <a:t>Chuẩn</a:t>
            </a:r>
            <a:r>
              <a:rPr lang="en-US" sz="8199" dirty="0">
                <a:solidFill>
                  <a:srgbClr val="DB8F5C"/>
                </a:solidFill>
                <a:latin typeface="Times New Roman" panose="02020603050405020304" pitchFamily="18" charset="0"/>
                <a:cs typeface="Times New Roman" panose="02020603050405020304" pitchFamily="18" charset="0"/>
              </a:rPr>
              <a:t> </a:t>
            </a:r>
            <a:r>
              <a:rPr lang="en-US" sz="8199" dirty="0" err="1">
                <a:solidFill>
                  <a:srgbClr val="DB8F5C"/>
                </a:solidFill>
                <a:latin typeface="Times New Roman" panose="02020603050405020304" pitchFamily="18" charset="0"/>
                <a:cs typeface="Times New Roman" panose="02020603050405020304" pitchFamily="18" charset="0"/>
              </a:rPr>
              <a:t>bị</a:t>
            </a:r>
            <a:endParaRPr lang="en-US" sz="8199" dirty="0">
              <a:solidFill>
                <a:srgbClr val="DB8F5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94427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59693">
            <a:off x="-4428680" y="-132464"/>
            <a:ext cx="7315200" cy="2527069"/>
          </a:xfrm>
          <a:prstGeom prst="rect">
            <a:avLst/>
          </a:prstGeom>
        </p:spPr>
      </p:pic>
      <p:pic>
        <p:nvPicPr>
          <p:cNvPr id="30" name="Picture 3"/>
          <p:cNvPicPr>
            <a:picLocks noChangeAspect="1"/>
          </p:cNvPicPr>
          <p:nvPr/>
        </p:nvPicPr>
        <p:blipFill>
          <a:blip r:embed="rId5"/>
          <a:srcRect/>
          <a:stretch>
            <a:fillRect/>
          </a:stretch>
        </p:blipFill>
        <p:spPr>
          <a:xfrm>
            <a:off x="15944630" y="513424"/>
            <a:ext cx="4959398" cy="3167815"/>
          </a:xfrm>
          <a:prstGeom prst="rect">
            <a:avLst/>
          </a:prstGeom>
        </p:spPr>
      </p:pic>
      <p:sp>
        <p:nvSpPr>
          <p:cNvPr id="18" name="TextBox 17"/>
          <p:cNvSpPr txBox="1"/>
          <p:nvPr/>
        </p:nvSpPr>
        <p:spPr>
          <a:xfrm>
            <a:off x="1544853" y="2311355"/>
            <a:ext cx="17573625" cy="738664"/>
          </a:xfrm>
          <a:prstGeom prst="rect">
            <a:avLst/>
          </a:prstGeom>
          <a:noFill/>
        </p:spPr>
        <p:txBody>
          <a:bodyPr wrap="square" rtlCol="0">
            <a:spAutoFit/>
          </a:bodyPr>
          <a:lstStyle/>
          <a:p>
            <a:pPr algn="just"/>
            <a:r>
              <a:rPr lang="en-US" sz="4200" dirty="0">
                <a:solidFill>
                  <a:prstClr val="black"/>
                </a:solidFill>
                <a:latin typeface="Times New Roman" panose="02020603050405020304" pitchFamily="18" charset="0"/>
                <a:cs typeface="Times New Roman" panose="02020603050405020304" pitchFamily="18" charset="0"/>
              </a:rPr>
              <a:t>- </a:t>
            </a:r>
            <a:r>
              <a:rPr lang="en-US" sz="4200" dirty="0" err="1">
                <a:solidFill>
                  <a:prstClr val="black"/>
                </a:solidFill>
                <a:latin typeface="Times New Roman" panose="02020603050405020304" pitchFamily="18" charset="0"/>
                <a:cs typeface="Times New Roman" panose="02020603050405020304" pitchFamily="18" charset="0"/>
              </a:rPr>
              <a:t>Tìm</a:t>
            </a:r>
            <a:r>
              <a:rPr lang="en-US" sz="4200" dirty="0">
                <a:solidFill>
                  <a:prstClr val="black"/>
                </a:solidFill>
                <a:latin typeface="Times New Roman" panose="02020603050405020304" pitchFamily="18" charset="0"/>
                <a:cs typeface="Times New Roman" panose="02020603050405020304" pitchFamily="18" charset="0"/>
              </a:rPr>
              <a:t> ý </a:t>
            </a:r>
            <a:r>
              <a:rPr lang="en-US" sz="4200" dirty="0" err="1">
                <a:solidFill>
                  <a:prstClr val="black"/>
                </a:solidFill>
                <a:latin typeface="Times New Roman" panose="02020603050405020304" pitchFamily="18" charset="0"/>
                <a:cs typeface="Times New Roman" panose="02020603050405020304" pitchFamily="18" charset="0"/>
              </a:rPr>
              <a:t>cho</a:t>
            </a:r>
            <a:r>
              <a:rPr lang="en-US" sz="4200" dirty="0">
                <a:solidFill>
                  <a:prstClr val="black"/>
                </a:solidFill>
                <a:latin typeface="Times New Roman" panose="02020603050405020304" pitchFamily="18" charset="0"/>
                <a:cs typeface="Times New Roman" panose="02020603050405020304" pitchFamily="18" charset="0"/>
              </a:rPr>
              <a:t> </a:t>
            </a:r>
            <a:r>
              <a:rPr lang="en-US" sz="4200" dirty="0" err="1">
                <a:solidFill>
                  <a:prstClr val="black"/>
                </a:solidFill>
                <a:latin typeface="Times New Roman" panose="02020603050405020304" pitchFamily="18" charset="0"/>
                <a:cs typeface="Times New Roman" panose="02020603050405020304" pitchFamily="18" charset="0"/>
              </a:rPr>
              <a:t>bài</a:t>
            </a:r>
            <a:r>
              <a:rPr lang="en-US" sz="4200" dirty="0">
                <a:solidFill>
                  <a:prstClr val="black"/>
                </a:solidFill>
                <a:latin typeface="Times New Roman" panose="02020603050405020304" pitchFamily="18" charset="0"/>
                <a:cs typeface="Times New Roman" panose="02020603050405020304" pitchFamily="18" charset="0"/>
              </a:rPr>
              <a:t> </a:t>
            </a:r>
            <a:r>
              <a:rPr lang="en-US" sz="4200" dirty="0" err="1">
                <a:solidFill>
                  <a:prstClr val="black"/>
                </a:solidFill>
                <a:latin typeface="Times New Roman" panose="02020603050405020304" pitchFamily="18" charset="0"/>
                <a:cs typeface="Times New Roman" panose="02020603050405020304" pitchFamily="18" charset="0"/>
              </a:rPr>
              <a:t>viết</a:t>
            </a:r>
            <a:r>
              <a:rPr lang="en-US" sz="4200" dirty="0">
                <a:solidFill>
                  <a:prstClr val="black"/>
                </a:solidFill>
                <a:latin typeface="Times New Roman" panose="02020603050405020304" pitchFamily="18" charset="0"/>
                <a:cs typeface="Times New Roman" panose="02020603050405020304" pitchFamily="18" charset="0"/>
              </a:rPr>
              <a:t> </a:t>
            </a:r>
            <a:r>
              <a:rPr lang="en-US" sz="4200" dirty="0" err="1">
                <a:solidFill>
                  <a:prstClr val="black"/>
                </a:solidFill>
                <a:latin typeface="Times New Roman" panose="02020603050405020304" pitchFamily="18" charset="0"/>
                <a:cs typeface="Times New Roman" panose="02020603050405020304" pitchFamily="18" charset="0"/>
              </a:rPr>
              <a:t>bằng</a:t>
            </a:r>
            <a:r>
              <a:rPr lang="en-US" sz="4200" dirty="0">
                <a:solidFill>
                  <a:prstClr val="black"/>
                </a:solidFill>
                <a:latin typeface="Times New Roman" panose="02020603050405020304" pitchFamily="18" charset="0"/>
                <a:cs typeface="Times New Roman" panose="02020603050405020304" pitchFamily="18" charset="0"/>
              </a:rPr>
              <a:t> </a:t>
            </a:r>
            <a:r>
              <a:rPr lang="en-US" sz="4200" dirty="0" err="1">
                <a:solidFill>
                  <a:prstClr val="black"/>
                </a:solidFill>
                <a:latin typeface="Times New Roman" panose="02020603050405020304" pitchFamily="18" charset="0"/>
                <a:cs typeface="Times New Roman" panose="02020603050405020304" pitchFamily="18" charset="0"/>
              </a:rPr>
              <a:t>cách</a:t>
            </a:r>
            <a:r>
              <a:rPr lang="en-US" sz="4200" dirty="0">
                <a:solidFill>
                  <a:prstClr val="black"/>
                </a:solidFill>
                <a:latin typeface="Times New Roman" panose="02020603050405020304" pitchFamily="18" charset="0"/>
                <a:cs typeface="Times New Roman" panose="02020603050405020304" pitchFamily="18" charset="0"/>
              </a:rPr>
              <a:t> </a:t>
            </a:r>
            <a:r>
              <a:rPr lang="en-US" sz="4200" dirty="0" err="1">
                <a:solidFill>
                  <a:prstClr val="black"/>
                </a:solidFill>
                <a:latin typeface="Times New Roman" panose="02020603050405020304" pitchFamily="18" charset="0"/>
                <a:cs typeface="Times New Roman" panose="02020603050405020304" pitchFamily="18" charset="0"/>
              </a:rPr>
              <a:t>đặt</a:t>
            </a:r>
            <a:r>
              <a:rPr lang="en-US" sz="4200" dirty="0">
                <a:solidFill>
                  <a:prstClr val="black"/>
                </a:solidFill>
                <a:latin typeface="Times New Roman" panose="02020603050405020304" pitchFamily="18" charset="0"/>
                <a:cs typeface="Times New Roman" panose="02020603050405020304" pitchFamily="18" charset="0"/>
              </a:rPr>
              <a:t> </a:t>
            </a:r>
            <a:r>
              <a:rPr lang="en-US" sz="4200" dirty="0" err="1">
                <a:solidFill>
                  <a:prstClr val="black"/>
                </a:solidFill>
                <a:latin typeface="Times New Roman" panose="02020603050405020304" pitchFamily="18" charset="0"/>
                <a:cs typeface="Times New Roman" panose="02020603050405020304" pitchFamily="18" charset="0"/>
              </a:rPr>
              <a:t>và</a:t>
            </a:r>
            <a:r>
              <a:rPr lang="en-US" sz="4200" dirty="0">
                <a:solidFill>
                  <a:prstClr val="black"/>
                </a:solidFill>
                <a:latin typeface="Times New Roman" panose="02020603050405020304" pitchFamily="18" charset="0"/>
                <a:cs typeface="Times New Roman" panose="02020603050405020304" pitchFamily="18" charset="0"/>
              </a:rPr>
              <a:t> </a:t>
            </a:r>
            <a:r>
              <a:rPr lang="en-US" sz="4200" dirty="0" err="1">
                <a:solidFill>
                  <a:prstClr val="black"/>
                </a:solidFill>
                <a:latin typeface="Times New Roman" panose="02020603050405020304" pitchFamily="18" charset="0"/>
                <a:cs typeface="Times New Roman" panose="02020603050405020304" pitchFamily="18" charset="0"/>
              </a:rPr>
              <a:t>trả</a:t>
            </a:r>
            <a:r>
              <a:rPr lang="en-US" sz="4200" dirty="0">
                <a:solidFill>
                  <a:prstClr val="black"/>
                </a:solidFill>
                <a:latin typeface="Times New Roman" panose="02020603050405020304" pitchFamily="18" charset="0"/>
                <a:cs typeface="Times New Roman" panose="02020603050405020304" pitchFamily="18" charset="0"/>
              </a:rPr>
              <a:t> </a:t>
            </a:r>
            <a:r>
              <a:rPr lang="en-US" sz="4200" dirty="0" err="1">
                <a:solidFill>
                  <a:prstClr val="black"/>
                </a:solidFill>
                <a:latin typeface="Times New Roman" panose="02020603050405020304" pitchFamily="18" charset="0"/>
                <a:cs typeface="Times New Roman" panose="02020603050405020304" pitchFamily="18" charset="0"/>
              </a:rPr>
              <a:t>lời</a:t>
            </a:r>
            <a:r>
              <a:rPr lang="en-US" sz="4200" dirty="0">
                <a:solidFill>
                  <a:prstClr val="black"/>
                </a:solidFill>
                <a:latin typeface="Times New Roman" panose="02020603050405020304" pitchFamily="18" charset="0"/>
                <a:cs typeface="Times New Roman" panose="02020603050405020304" pitchFamily="18" charset="0"/>
              </a:rPr>
              <a:t> </a:t>
            </a:r>
            <a:r>
              <a:rPr lang="en-US" sz="4200" dirty="0" err="1">
                <a:solidFill>
                  <a:prstClr val="black"/>
                </a:solidFill>
                <a:latin typeface="Times New Roman" panose="02020603050405020304" pitchFamily="18" charset="0"/>
                <a:cs typeface="Times New Roman" panose="02020603050405020304" pitchFamily="18" charset="0"/>
              </a:rPr>
              <a:t>các</a:t>
            </a:r>
            <a:r>
              <a:rPr lang="en-US" sz="4200" dirty="0">
                <a:solidFill>
                  <a:prstClr val="black"/>
                </a:solidFill>
                <a:latin typeface="Times New Roman" panose="02020603050405020304" pitchFamily="18" charset="0"/>
                <a:cs typeface="Times New Roman" panose="02020603050405020304" pitchFamily="18" charset="0"/>
              </a:rPr>
              <a:t> </a:t>
            </a:r>
            <a:r>
              <a:rPr lang="en-US" sz="4200" dirty="0" err="1">
                <a:solidFill>
                  <a:prstClr val="black"/>
                </a:solidFill>
                <a:latin typeface="Times New Roman" panose="02020603050405020304" pitchFamily="18" charset="0"/>
                <a:cs typeface="Times New Roman" panose="02020603050405020304" pitchFamily="18" charset="0"/>
              </a:rPr>
              <a:t>câu</a:t>
            </a:r>
            <a:r>
              <a:rPr lang="en-US" sz="4200" dirty="0">
                <a:solidFill>
                  <a:prstClr val="black"/>
                </a:solidFill>
                <a:latin typeface="Times New Roman" panose="02020603050405020304" pitchFamily="18" charset="0"/>
                <a:cs typeface="Times New Roman" panose="02020603050405020304" pitchFamily="18" charset="0"/>
              </a:rPr>
              <a:t> </a:t>
            </a:r>
            <a:r>
              <a:rPr lang="en-US" sz="4200" dirty="0" err="1">
                <a:solidFill>
                  <a:prstClr val="black"/>
                </a:solidFill>
                <a:latin typeface="Times New Roman" panose="02020603050405020304" pitchFamily="18" charset="0"/>
                <a:cs typeface="Times New Roman" panose="02020603050405020304" pitchFamily="18" charset="0"/>
              </a:rPr>
              <a:t>hỏi</a:t>
            </a:r>
            <a:r>
              <a:rPr lang="en-US" sz="4200" dirty="0">
                <a:solidFill>
                  <a:prstClr val="black"/>
                </a:solidFill>
                <a:latin typeface="Times New Roman" panose="02020603050405020304" pitchFamily="18" charset="0"/>
                <a:cs typeface="Times New Roman" panose="02020603050405020304" pitchFamily="18" charset="0"/>
              </a:rPr>
              <a:t> </a:t>
            </a:r>
            <a:r>
              <a:rPr lang="en-US" sz="4200" dirty="0" err="1">
                <a:solidFill>
                  <a:prstClr val="black"/>
                </a:solidFill>
                <a:latin typeface="Times New Roman" panose="02020603050405020304" pitchFamily="18" charset="0"/>
                <a:cs typeface="Times New Roman" panose="02020603050405020304" pitchFamily="18" charset="0"/>
              </a:rPr>
              <a:t>sau</a:t>
            </a:r>
            <a:r>
              <a:rPr lang="en-US" sz="4200" dirty="0">
                <a:solidFill>
                  <a:prstClr val="black"/>
                </a:solidFill>
                <a:latin typeface="Times New Roman" panose="02020603050405020304" pitchFamily="18" charset="0"/>
                <a:cs typeface="Times New Roman" panose="02020603050405020304" pitchFamily="18" charset="0"/>
              </a:rPr>
              <a:t>:</a:t>
            </a:r>
          </a:p>
        </p:txBody>
      </p:sp>
      <p:sp>
        <p:nvSpPr>
          <p:cNvPr id="22" name="TextBox 20"/>
          <p:cNvSpPr txBox="1"/>
          <p:nvPr/>
        </p:nvSpPr>
        <p:spPr>
          <a:xfrm>
            <a:off x="3455007" y="501212"/>
            <a:ext cx="11326948" cy="1352550"/>
          </a:xfrm>
          <a:prstGeom prst="rect">
            <a:avLst/>
          </a:prstGeom>
        </p:spPr>
        <p:txBody>
          <a:bodyPr lIns="0" tIns="0" rIns="0" bIns="0" rtlCol="0" anchor="t">
            <a:spAutoFit/>
          </a:bodyPr>
          <a:lstStyle/>
          <a:p>
            <a:pPr algn="ctr">
              <a:lnSpc>
                <a:spcPts val="11479"/>
              </a:lnSpc>
            </a:pPr>
            <a:r>
              <a:rPr lang="en-US" sz="8199" dirty="0">
                <a:solidFill>
                  <a:srgbClr val="DB8F5C"/>
                </a:solidFill>
                <a:latin typeface="Times New Roman" panose="02020603050405020304" pitchFamily="18" charset="0"/>
                <a:cs typeface="Times New Roman" panose="02020603050405020304" pitchFamily="18" charset="0"/>
              </a:rPr>
              <a:t>b. </a:t>
            </a:r>
            <a:r>
              <a:rPr lang="en-US" sz="8199" dirty="0" err="1">
                <a:solidFill>
                  <a:srgbClr val="DB8F5C"/>
                </a:solidFill>
                <a:latin typeface="Times New Roman" panose="02020603050405020304" pitchFamily="18" charset="0"/>
                <a:cs typeface="Times New Roman" panose="02020603050405020304" pitchFamily="18" charset="0"/>
              </a:rPr>
              <a:t>Tìm</a:t>
            </a:r>
            <a:r>
              <a:rPr lang="en-US" sz="8199" dirty="0">
                <a:solidFill>
                  <a:srgbClr val="DB8F5C"/>
                </a:solidFill>
                <a:latin typeface="Times New Roman" panose="02020603050405020304" pitchFamily="18" charset="0"/>
                <a:cs typeface="Times New Roman" panose="02020603050405020304" pitchFamily="18" charset="0"/>
              </a:rPr>
              <a:t> ý </a:t>
            </a:r>
            <a:r>
              <a:rPr lang="en-US" sz="8199" dirty="0" err="1">
                <a:solidFill>
                  <a:srgbClr val="DB8F5C"/>
                </a:solidFill>
                <a:latin typeface="Times New Roman" panose="02020603050405020304" pitchFamily="18" charset="0"/>
                <a:cs typeface="Times New Roman" panose="02020603050405020304" pitchFamily="18" charset="0"/>
              </a:rPr>
              <a:t>và</a:t>
            </a:r>
            <a:r>
              <a:rPr lang="en-US" sz="8199" dirty="0">
                <a:solidFill>
                  <a:srgbClr val="DB8F5C"/>
                </a:solidFill>
                <a:latin typeface="Times New Roman" panose="02020603050405020304" pitchFamily="18" charset="0"/>
                <a:cs typeface="Times New Roman" panose="02020603050405020304" pitchFamily="18" charset="0"/>
              </a:rPr>
              <a:t> </a:t>
            </a:r>
            <a:r>
              <a:rPr lang="en-US" sz="8199" dirty="0" err="1">
                <a:solidFill>
                  <a:srgbClr val="DB8F5C"/>
                </a:solidFill>
                <a:latin typeface="Times New Roman" panose="02020603050405020304" pitchFamily="18" charset="0"/>
                <a:cs typeface="Times New Roman" panose="02020603050405020304" pitchFamily="18" charset="0"/>
              </a:rPr>
              <a:t>lập</a:t>
            </a:r>
            <a:r>
              <a:rPr lang="en-US" sz="8199" dirty="0">
                <a:solidFill>
                  <a:srgbClr val="DB8F5C"/>
                </a:solidFill>
                <a:latin typeface="Times New Roman" panose="02020603050405020304" pitchFamily="18" charset="0"/>
                <a:cs typeface="Times New Roman" panose="02020603050405020304" pitchFamily="18" charset="0"/>
              </a:rPr>
              <a:t> </a:t>
            </a:r>
            <a:r>
              <a:rPr lang="en-US" sz="8199" dirty="0" err="1">
                <a:solidFill>
                  <a:srgbClr val="DB8F5C"/>
                </a:solidFill>
                <a:latin typeface="Times New Roman" panose="02020603050405020304" pitchFamily="18" charset="0"/>
                <a:cs typeface="Times New Roman" panose="02020603050405020304" pitchFamily="18" charset="0"/>
              </a:rPr>
              <a:t>dàn</a:t>
            </a:r>
            <a:r>
              <a:rPr lang="en-US" sz="8199" dirty="0">
                <a:solidFill>
                  <a:srgbClr val="DB8F5C"/>
                </a:solidFill>
                <a:latin typeface="Times New Roman" panose="02020603050405020304" pitchFamily="18" charset="0"/>
                <a:cs typeface="Times New Roman" panose="02020603050405020304" pitchFamily="18" charset="0"/>
              </a:rPr>
              <a:t> ý</a:t>
            </a:r>
          </a:p>
        </p:txBody>
      </p:sp>
      <p:sp>
        <p:nvSpPr>
          <p:cNvPr id="23" name="Rounded Rectangle 22"/>
          <p:cNvSpPr/>
          <p:nvPr/>
        </p:nvSpPr>
        <p:spPr>
          <a:xfrm>
            <a:off x="1528537" y="3750634"/>
            <a:ext cx="3852940" cy="4886325"/>
          </a:xfrm>
          <a:prstGeom prst="round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spcAft>
                <a:spcPts val="0"/>
              </a:spcAft>
            </a:pPr>
            <a:r>
              <a:rPr lang="vi-VN" sz="4400" dirty="0">
                <a:latin typeface="Times New Roman" panose="02020603050405020304" pitchFamily="18" charset="0"/>
                <a:cs typeface="Times New Roman" panose="02020603050405020304" pitchFamily="18" charset="0"/>
              </a:rPr>
              <a:t>Em thích nhất dòng, khổ, đoạn thơ nào hay cả bài thơ?</a:t>
            </a:r>
          </a:p>
        </p:txBody>
      </p:sp>
      <p:sp>
        <p:nvSpPr>
          <p:cNvPr id="24" name="Rounded Rectangle 23"/>
          <p:cNvSpPr/>
          <p:nvPr/>
        </p:nvSpPr>
        <p:spPr>
          <a:xfrm>
            <a:off x="6580234" y="3750633"/>
            <a:ext cx="4029906" cy="4886325"/>
          </a:xfrm>
          <a:prstGeom prst="roundRect">
            <a:avLst/>
          </a:prstGeom>
          <a:solidFill>
            <a:schemeClr val="accent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spcAft>
                <a:spcPts val="0"/>
              </a:spcAft>
            </a:pPr>
            <a:r>
              <a:rPr lang="vi-VN" sz="4400" dirty="0">
                <a:latin typeface="Times New Roman" panose="02020603050405020304" pitchFamily="18" charset="0"/>
                <a:cs typeface="Times New Roman" panose="02020603050405020304" pitchFamily="18" charset="0"/>
              </a:rPr>
              <a:t>Dòng, khổ, đoạn thơ hay bài thơ đó có gì đặc sắc về nội dung hoặc nghệ thuật?</a:t>
            </a:r>
          </a:p>
        </p:txBody>
      </p:sp>
      <p:sp>
        <p:nvSpPr>
          <p:cNvPr id="27" name="Rounded Rectangle 26"/>
          <p:cNvSpPr/>
          <p:nvPr/>
        </p:nvSpPr>
        <p:spPr>
          <a:xfrm>
            <a:off x="11683411" y="3740242"/>
            <a:ext cx="4545654" cy="4886325"/>
          </a:xfrm>
          <a:prstGeom prst="roundRect">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spcAft>
                <a:spcPts val="0"/>
              </a:spcAft>
            </a:pPr>
            <a:r>
              <a:rPr lang="vi-VN" sz="4400" dirty="0">
                <a:latin typeface="Times New Roman" panose="02020603050405020304" pitchFamily="18" charset="0"/>
                <a:cs typeface="Times New Roman" panose="02020603050405020304" pitchFamily="18" charset="0"/>
              </a:rPr>
              <a:t>Yếu tố nội dung hoặc nghệ thuật ấy gợi cho em những cảm xúc, suy nghĩ, liên tưởng, suy nghĩ gì?</a:t>
            </a:r>
          </a:p>
        </p:txBody>
      </p:sp>
    </p:spTree>
    <p:extLst>
      <p:ext uri="{BB962C8B-B14F-4D97-AF65-F5344CB8AC3E}">
        <p14:creationId xmlns:p14="http://schemas.microsoft.com/office/powerpoint/2010/main" val="310397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animBg="1"/>
      <p:bldP spid="24"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p:cNvPicPr>
          <p:nvPr/>
        </p:nvPicPr>
        <p:blipFill>
          <a:blip r:embed="rId3"/>
          <a:srcRect/>
          <a:stretch>
            <a:fillRect/>
          </a:stretch>
        </p:blipFill>
        <p:spPr>
          <a:xfrm>
            <a:off x="14249400" y="-1181100"/>
            <a:ext cx="4959398" cy="3167815"/>
          </a:xfrm>
          <a:prstGeom prst="rect">
            <a:avLst/>
          </a:prstGeom>
        </p:spPr>
      </p:pic>
      <p:sp>
        <p:nvSpPr>
          <p:cNvPr id="2" name="Rectangle 1"/>
          <p:cNvSpPr/>
          <p:nvPr/>
        </p:nvSpPr>
        <p:spPr>
          <a:xfrm>
            <a:off x="533400" y="402807"/>
            <a:ext cx="17145000" cy="9941183"/>
          </a:xfrm>
          <a:prstGeom prst="rect">
            <a:avLst/>
          </a:prstGeom>
        </p:spPr>
        <p:txBody>
          <a:bodyPr wrap="square">
            <a:spAutoFit/>
          </a:bodyPr>
          <a:lstStyle/>
          <a:p>
            <a:pPr algn="just"/>
            <a:r>
              <a:rPr lang="vi-VN" sz="3900" b="1" dirty="0">
                <a:solidFill>
                  <a:srgbClr val="FF0000"/>
                </a:solidFill>
                <a:latin typeface="Times New Roman" panose="02020603050405020304" pitchFamily="18" charset="0"/>
                <a:cs typeface="Times New Roman" panose="02020603050405020304" pitchFamily="18" charset="0"/>
              </a:rPr>
              <a:t>+ Em thích nhất dòng, khổ, đoạn thơ nào hay cả bài thơ?</a:t>
            </a:r>
          </a:p>
          <a:p>
            <a:pPr algn="just"/>
            <a:r>
              <a:rPr lang="vi-VN" sz="3900" dirty="0">
                <a:solidFill>
                  <a:srgbClr val="000000"/>
                </a:solidFill>
                <a:latin typeface="Times New Roman" panose="02020603050405020304" pitchFamily="18" charset="0"/>
                <a:cs typeface="Times New Roman" panose="02020603050405020304" pitchFamily="18" charset="0"/>
              </a:rPr>
              <a:t>→ Em thích cả bài thơ.</a:t>
            </a:r>
          </a:p>
          <a:p>
            <a:pPr algn="just"/>
            <a:r>
              <a:rPr lang="vi-VN" sz="3900" b="1" dirty="0">
                <a:solidFill>
                  <a:srgbClr val="FF0000"/>
                </a:solidFill>
                <a:latin typeface="Times New Roman" panose="02020603050405020304" pitchFamily="18" charset="0"/>
                <a:cs typeface="Times New Roman" panose="02020603050405020304" pitchFamily="18" charset="0"/>
              </a:rPr>
              <a:t>+ Dòng, khổ, đoạn thơ hay bài thơ đó có gì đặc sắc về nội dung hoặc nghệ thuật?</a:t>
            </a:r>
          </a:p>
          <a:p>
            <a:pPr algn="just"/>
            <a:r>
              <a:rPr lang="vi-VN" sz="3900" dirty="0">
                <a:solidFill>
                  <a:srgbClr val="000000"/>
                </a:solidFill>
                <a:latin typeface="Times New Roman" panose="02020603050405020304" pitchFamily="18" charset="0"/>
                <a:cs typeface="Times New Roman" panose="02020603050405020304" pitchFamily="18" charset="0"/>
              </a:rPr>
              <a:t>→ Nội dung bài thơ xoay quanh chủ đề về tình cảm gia đình, làm nổi bật cảm xúc chủ đạo về nỗi nhớ thương mẹ trong kí ức tuổi thơ của tác giả. Qua đó, bài thơ thể hiện tình mẫu tử thiêng liêng, cao quý, đồng thời thể hiện lòng yêu thương, nỗi nhớ và niềm nuối tiếc của tác giả. Bên cạnh đó, nét đặc sắc nghệ thuật của bài thơ cũng làm nên sự thành công bởi các yếu tố: thể thơ bảy chữ, hình ảnh thơ gần gũi, giản dị, phép nhân hóa đặc sắc, âm điệu da diết lắng sâu, các thanh bằng trắc, các từ láy giàu giá trị biểu cảm,…</a:t>
            </a:r>
          </a:p>
          <a:p>
            <a:pPr algn="just"/>
            <a:r>
              <a:rPr lang="vi-VN" sz="3900" b="1" dirty="0">
                <a:solidFill>
                  <a:srgbClr val="FF0000"/>
                </a:solidFill>
                <a:latin typeface="Times New Roman" panose="02020603050405020304" pitchFamily="18" charset="0"/>
                <a:cs typeface="Times New Roman" panose="02020603050405020304" pitchFamily="18" charset="0"/>
              </a:rPr>
              <a:t>+ Yếu tố nội dung hoặc nghệ thuật ấy gợi cho em những cảm xúc, suy nghĩ, liên tưởng, tưởng tượng gì?</a:t>
            </a:r>
          </a:p>
          <a:p>
            <a:pPr algn="just"/>
            <a:r>
              <a:rPr lang="vi-VN" sz="3900" dirty="0">
                <a:solidFill>
                  <a:srgbClr val="000000"/>
                </a:solidFill>
                <a:latin typeface="Times New Roman" panose="02020603050405020304" pitchFamily="18" charset="0"/>
                <a:cs typeface="Times New Roman" panose="02020603050405020304" pitchFamily="18" charset="0"/>
              </a:rPr>
              <a:t>→ Yếu tố ấy giúp em nhận thức rõ về sự thiêng liêng của tình mẫu tử trong cuộc sống. Qua đó, em tự rút bài học cho bản thân rằng mình nên bày tỏ tình yêu thương nhiều hơn qua lời nói và hành động, và thể hiện trách nhiệm hiếu thảo đối với mẹ.</a:t>
            </a:r>
            <a:endParaRPr lang="vi-VN" sz="39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457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5045"/>
          <a:stretch/>
        </p:blipFill>
        <p:spPr>
          <a:xfrm>
            <a:off x="3556607" y="3801791"/>
            <a:ext cx="13487400" cy="1879825"/>
          </a:xfrm>
          <a:prstGeom prst="rect">
            <a:avLst/>
          </a:prstGeom>
        </p:spPr>
      </p:pic>
      <p:pic>
        <p:nvPicPr>
          <p:cNvPr id="4" name="Picture 4"/>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4565"/>
          <a:stretch/>
        </p:blipFill>
        <p:spPr>
          <a:xfrm>
            <a:off x="3480407" y="5981700"/>
            <a:ext cx="13563600" cy="1879825"/>
          </a:xfrm>
          <a:prstGeom prst="rect">
            <a:avLst/>
          </a:prstGeom>
        </p:spPr>
      </p:pic>
      <p:pic>
        <p:nvPicPr>
          <p:cNvPr id="5" name="Picture 5"/>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5045"/>
          <a:stretch/>
        </p:blipFill>
        <p:spPr>
          <a:xfrm>
            <a:off x="3556607" y="8140475"/>
            <a:ext cx="13487400" cy="1879825"/>
          </a:xfrm>
          <a:prstGeom prst="rect">
            <a:avLst/>
          </a:prstGeom>
        </p:spPr>
      </p:pic>
      <p:sp>
        <p:nvSpPr>
          <p:cNvPr id="6" name="TextBox 5"/>
          <p:cNvSpPr txBox="1"/>
          <p:nvPr/>
        </p:nvSpPr>
        <p:spPr>
          <a:xfrm>
            <a:off x="4145114" y="4119451"/>
            <a:ext cx="12517893" cy="1446550"/>
          </a:xfrm>
          <a:prstGeom prst="rect">
            <a:avLst/>
          </a:prstGeom>
          <a:noFill/>
        </p:spPr>
        <p:txBody>
          <a:bodyPr wrap="square" rtlCol="0">
            <a:spAutoFit/>
          </a:bodyPr>
          <a:lstStyle/>
          <a:p>
            <a:pPr algn="just"/>
            <a:r>
              <a:rPr lang="vi-VN" sz="4400" dirty="0">
                <a:latin typeface="+mj-lt"/>
              </a:rPr>
              <a:t>Nêu cảm nghĩ chung về yếu tố nội dung hay nghệ thuật đặc sắc ở dòng, khổ, đoạn thơ hoặc bài thơ</a:t>
            </a:r>
            <a:endParaRPr lang="en-US" sz="4200" dirty="0">
              <a:solidFill>
                <a:prstClr val="black"/>
              </a:solidFill>
              <a:latin typeface="+mj-lt"/>
              <a:cs typeface="Times New Roman" panose="02020603050405020304" pitchFamily="18" charset="0"/>
            </a:endParaRPr>
          </a:p>
        </p:txBody>
      </p:sp>
      <p:sp>
        <p:nvSpPr>
          <p:cNvPr id="7" name="TextBox 6"/>
          <p:cNvSpPr txBox="1"/>
          <p:nvPr/>
        </p:nvSpPr>
        <p:spPr>
          <a:xfrm>
            <a:off x="4145114" y="6299360"/>
            <a:ext cx="12617256" cy="1446550"/>
          </a:xfrm>
          <a:prstGeom prst="rect">
            <a:avLst/>
          </a:prstGeom>
          <a:noFill/>
        </p:spPr>
        <p:txBody>
          <a:bodyPr wrap="square" rtlCol="0">
            <a:spAutoFit/>
          </a:bodyPr>
          <a:lstStyle/>
          <a:p>
            <a:pPr algn="just"/>
            <a:r>
              <a:rPr lang="en-US" sz="4400" dirty="0" err="1">
                <a:latin typeface="Times New Roman" panose="02020603050405020304" pitchFamily="18" charset="0"/>
                <a:cs typeface="Times New Roman" panose="02020603050405020304" pitchFamily="18" charset="0"/>
              </a:rPr>
              <a:t>Nêu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cụ</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 hay </a:t>
            </a:r>
            <a:r>
              <a:rPr lang="en-US" sz="4400" dirty="0" err="1">
                <a:latin typeface="Times New Roman" panose="02020603050405020304" pitchFamily="18" charset="0"/>
                <a:cs typeface="Times New Roman" panose="02020603050405020304" pitchFamily="18" charset="0"/>
              </a:rPr>
              <a:t>nghệ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sắc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mở</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endParaRPr lang="en-US" sz="4200" i="1"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106711" y="8357112"/>
            <a:ext cx="12617256" cy="1446550"/>
          </a:xfrm>
          <a:prstGeom prst="rect">
            <a:avLst/>
          </a:prstGeom>
          <a:noFill/>
        </p:spPr>
        <p:txBody>
          <a:bodyPr wrap="square" rtlCol="0">
            <a:spAutoFit/>
          </a:bodyPr>
          <a:lstStyle/>
          <a:p>
            <a:pPr algn="just"/>
            <a:r>
              <a:rPr lang="en-US" sz="4400" dirty="0" err="1">
                <a:latin typeface="Times New Roman" panose="02020603050405020304" pitchFamily="18" charset="0"/>
                <a:cs typeface="Times New Roman" panose="02020603050405020304" pitchFamily="18" charset="0"/>
              </a:rPr>
              <a:t>Khái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xúc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 </a:t>
            </a:r>
            <a:r>
              <a:rPr lang="en-US" sz="4400" dirty="0" err="1">
                <a:latin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sắc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bày</a:t>
            </a:r>
            <a:r>
              <a:rPr lang="en-US" sz="4400" dirty="0">
                <a:latin typeface="Times New Roman" panose="02020603050405020304" pitchFamily="18" charset="0"/>
                <a:cs typeface="Times New Roman" panose="02020603050405020304" pitchFamily="18" charset="0"/>
              </a:rPr>
              <a:t>.</a:t>
            </a:r>
            <a:endParaRPr lang="en-US" sz="4200" dirty="0">
              <a:solidFill>
                <a:prstClr val="black"/>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9"/>
          <a:srcRect/>
          <a:stretch>
            <a:fillRect/>
          </a:stretch>
        </p:blipFill>
        <p:spPr>
          <a:xfrm rot="-1922635" flipH="1">
            <a:off x="16500643" y="-1085795"/>
            <a:ext cx="2965114" cy="6997319"/>
          </a:xfrm>
          <a:prstGeom prst="rect">
            <a:avLst/>
          </a:prstGeom>
        </p:spPr>
      </p:pic>
      <p:sp>
        <p:nvSpPr>
          <p:cNvPr id="10" name="TextBox 20"/>
          <p:cNvSpPr txBox="1"/>
          <p:nvPr/>
        </p:nvSpPr>
        <p:spPr>
          <a:xfrm>
            <a:off x="3491531" y="284213"/>
            <a:ext cx="11326948" cy="1352550"/>
          </a:xfrm>
          <a:prstGeom prst="rect">
            <a:avLst/>
          </a:prstGeom>
        </p:spPr>
        <p:txBody>
          <a:bodyPr lIns="0" tIns="0" rIns="0" bIns="0" rtlCol="0" anchor="t">
            <a:spAutoFit/>
          </a:bodyPr>
          <a:lstStyle/>
          <a:p>
            <a:pPr algn="ctr">
              <a:lnSpc>
                <a:spcPts val="11479"/>
              </a:lnSpc>
            </a:pPr>
            <a:r>
              <a:rPr lang="en-US" sz="8199" dirty="0">
                <a:solidFill>
                  <a:srgbClr val="DB8F5C"/>
                </a:solidFill>
                <a:latin typeface="Times New Roman" panose="02020603050405020304" pitchFamily="18" charset="0"/>
                <a:cs typeface="Times New Roman" panose="02020603050405020304" pitchFamily="18" charset="0"/>
              </a:rPr>
              <a:t>b. </a:t>
            </a:r>
            <a:r>
              <a:rPr lang="en-US" sz="8199" dirty="0" err="1">
                <a:solidFill>
                  <a:srgbClr val="DB8F5C"/>
                </a:solidFill>
                <a:latin typeface="Times New Roman" panose="02020603050405020304" pitchFamily="18" charset="0"/>
                <a:cs typeface="Times New Roman" panose="02020603050405020304" pitchFamily="18" charset="0"/>
              </a:rPr>
              <a:t>Tìm</a:t>
            </a:r>
            <a:r>
              <a:rPr lang="en-US" sz="8199" dirty="0">
                <a:solidFill>
                  <a:srgbClr val="DB8F5C"/>
                </a:solidFill>
                <a:latin typeface="Times New Roman" panose="02020603050405020304" pitchFamily="18" charset="0"/>
                <a:cs typeface="Times New Roman" panose="02020603050405020304" pitchFamily="18" charset="0"/>
              </a:rPr>
              <a:t> ý </a:t>
            </a:r>
            <a:r>
              <a:rPr lang="en-US" sz="8199" dirty="0" err="1">
                <a:solidFill>
                  <a:srgbClr val="DB8F5C"/>
                </a:solidFill>
                <a:latin typeface="Times New Roman" panose="02020603050405020304" pitchFamily="18" charset="0"/>
                <a:cs typeface="Times New Roman" panose="02020603050405020304" pitchFamily="18" charset="0"/>
              </a:rPr>
              <a:t>và</a:t>
            </a:r>
            <a:r>
              <a:rPr lang="en-US" sz="8199" dirty="0">
                <a:solidFill>
                  <a:srgbClr val="DB8F5C"/>
                </a:solidFill>
                <a:latin typeface="Times New Roman" panose="02020603050405020304" pitchFamily="18" charset="0"/>
                <a:cs typeface="Times New Roman" panose="02020603050405020304" pitchFamily="18" charset="0"/>
              </a:rPr>
              <a:t> </a:t>
            </a:r>
            <a:r>
              <a:rPr lang="en-US" sz="8199" dirty="0" err="1">
                <a:solidFill>
                  <a:srgbClr val="DB8F5C"/>
                </a:solidFill>
                <a:latin typeface="Times New Roman" panose="02020603050405020304" pitchFamily="18" charset="0"/>
                <a:cs typeface="Times New Roman" panose="02020603050405020304" pitchFamily="18" charset="0"/>
              </a:rPr>
              <a:t>lập</a:t>
            </a:r>
            <a:r>
              <a:rPr lang="en-US" sz="8199" dirty="0">
                <a:solidFill>
                  <a:srgbClr val="DB8F5C"/>
                </a:solidFill>
                <a:latin typeface="Times New Roman" panose="02020603050405020304" pitchFamily="18" charset="0"/>
                <a:cs typeface="Times New Roman" panose="02020603050405020304" pitchFamily="18" charset="0"/>
              </a:rPr>
              <a:t> </a:t>
            </a:r>
            <a:r>
              <a:rPr lang="en-US" sz="8199" dirty="0" err="1">
                <a:solidFill>
                  <a:srgbClr val="DB8F5C"/>
                </a:solidFill>
                <a:latin typeface="Times New Roman" panose="02020603050405020304" pitchFamily="18" charset="0"/>
                <a:cs typeface="Times New Roman" panose="02020603050405020304" pitchFamily="18" charset="0"/>
              </a:rPr>
              <a:t>dàn</a:t>
            </a:r>
            <a:r>
              <a:rPr lang="en-US" sz="8199" dirty="0">
                <a:solidFill>
                  <a:srgbClr val="DB8F5C"/>
                </a:solidFill>
                <a:latin typeface="Times New Roman" panose="02020603050405020304" pitchFamily="18" charset="0"/>
                <a:cs typeface="Times New Roman" panose="02020603050405020304" pitchFamily="18" charset="0"/>
              </a:rPr>
              <a:t> ý</a:t>
            </a:r>
          </a:p>
        </p:txBody>
      </p:sp>
      <p:sp>
        <p:nvSpPr>
          <p:cNvPr id="11" name="Rectangle 10"/>
          <p:cNvSpPr/>
          <p:nvPr/>
        </p:nvSpPr>
        <p:spPr>
          <a:xfrm>
            <a:off x="457200" y="1936847"/>
            <a:ext cx="15697200" cy="1446550"/>
          </a:xfrm>
          <a:prstGeom prst="rect">
            <a:avLst/>
          </a:prstGeom>
        </p:spPr>
        <p:txBody>
          <a:bodyPr wrap="square">
            <a:spAutoFit/>
          </a:bodyPr>
          <a:lstStyle/>
          <a:p>
            <a:pPr algn="just"/>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Lập</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dàn</a:t>
            </a:r>
            <a:r>
              <a:rPr lang="en-US" sz="4400" dirty="0">
                <a:solidFill>
                  <a:srgbClr val="000000"/>
                </a:solidFill>
                <a:latin typeface="Times New Roman" panose="02020603050405020304" pitchFamily="18" charset="0"/>
                <a:cs typeface="Times New Roman" panose="02020603050405020304" pitchFamily="18" charset="0"/>
              </a:rPr>
              <a:t> ý </a:t>
            </a:r>
            <a:r>
              <a:rPr lang="en-US" sz="4400" dirty="0" err="1">
                <a:solidFill>
                  <a:srgbClr val="000000"/>
                </a:solidFill>
                <a:latin typeface="Times New Roman" panose="02020603050405020304" pitchFamily="18" charset="0"/>
                <a:cs typeface="Times New Roman" panose="02020603050405020304" pitchFamily="18" charset="0"/>
              </a:rPr>
              <a:t>cho</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đoạn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văn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bằng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cách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lựa</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chọn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sắp</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xếp</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các</a:t>
            </a:r>
            <a:r>
              <a:rPr lang="en-US" sz="4400" dirty="0">
                <a:solidFill>
                  <a:srgbClr val="000000"/>
                </a:solidFill>
                <a:latin typeface="Times New Roman" panose="02020603050405020304" pitchFamily="18" charset="0"/>
                <a:cs typeface="Times New Roman" panose="02020603050405020304" pitchFamily="18" charset="0"/>
              </a:rPr>
              <a:t> ý </a:t>
            </a:r>
            <a:r>
              <a:rPr lang="en-US" sz="4400" dirty="0" err="1">
                <a:solidFill>
                  <a:srgbClr val="000000"/>
                </a:solidFill>
                <a:latin typeface="Times New Roman" panose="02020603050405020304" pitchFamily="18" charset="0"/>
                <a:cs typeface="Times New Roman" panose="02020603050405020304" pitchFamily="18" charset="0"/>
              </a:rPr>
              <a:t>theo</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bố</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cục</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ba</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phần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Dựa</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vào</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các</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gợi</a:t>
            </a:r>
            <a:r>
              <a:rPr lang="en-US" sz="4400" dirty="0">
                <a:solidFill>
                  <a:srgbClr val="000000"/>
                </a:solidFill>
                <a:latin typeface="Times New Roman" panose="02020603050405020304" pitchFamily="18" charset="0"/>
                <a:cs typeface="Times New Roman" panose="02020603050405020304" pitchFamily="18" charset="0"/>
              </a:rPr>
              <a:t> ý, </a:t>
            </a:r>
            <a:r>
              <a:rPr lang="en-US" sz="4400" dirty="0" err="1">
                <a:solidFill>
                  <a:srgbClr val="000000"/>
                </a:solidFill>
                <a:latin typeface="Times New Roman" panose="02020603050405020304" pitchFamily="18" charset="0"/>
                <a:cs typeface="Times New Roman" panose="02020603050405020304" pitchFamily="18" charset="0"/>
              </a:rPr>
              <a:t>hãy</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hoàn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thành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dàn</a:t>
            </a:r>
            <a:r>
              <a:rPr lang="en-US" sz="4400" dirty="0">
                <a:solidFill>
                  <a:srgbClr val="000000"/>
                </a:solidFill>
                <a:latin typeface="Times New Roman" panose="02020603050405020304" pitchFamily="18" charset="0"/>
                <a:cs typeface="Times New Roman" panose="02020603050405020304" pitchFamily="18" charset="0"/>
              </a:rPr>
              <a:t> ý </a:t>
            </a:r>
            <a:r>
              <a:rPr lang="en-US" sz="4400" dirty="0" err="1">
                <a:solidFill>
                  <a:srgbClr val="000000"/>
                </a:solidFill>
                <a:latin typeface="Times New Roman" panose="02020603050405020304" pitchFamily="18" charset="0"/>
                <a:cs typeface="Times New Roman" panose="02020603050405020304" pitchFamily="18" charset="0"/>
              </a:rPr>
              <a:t>sau</a:t>
            </a:r>
            <a:r>
              <a:rPr lang="en-US" sz="4400" dirty="0">
                <a:solidFill>
                  <a:srgbClr val="000000"/>
                </a:solidFill>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pic>
        <p:nvPicPr>
          <p:cNvPr id="14" name="Picture 11"/>
          <p:cNvPicPr>
            <a:picLocks noChangeAspect="1"/>
          </p:cNvPicPr>
          <p:nvPr/>
        </p:nvPicPr>
        <p:blipFill>
          <a:blip r:embed="rId10">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14356" y="4091541"/>
            <a:ext cx="2561251" cy="1258215"/>
          </a:xfrm>
          <a:prstGeom prst="rect">
            <a:avLst/>
          </a:prstGeom>
        </p:spPr>
      </p:pic>
      <p:pic>
        <p:nvPicPr>
          <p:cNvPr id="15" name="Picture 11"/>
          <p:cNvPicPr>
            <a:picLocks noChangeAspect="1"/>
          </p:cNvPicPr>
          <p:nvPr/>
        </p:nvPicPr>
        <p:blipFill>
          <a:blip r:embed="rId10">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37519" y="6261245"/>
            <a:ext cx="2561251" cy="1258215"/>
          </a:xfrm>
          <a:prstGeom prst="rect">
            <a:avLst/>
          </a:prstGeom>
        </p:spPr>
      </p:pic>
      <p:pic>
        <p:nvPicPr>
          <p:cNvPr id="16" name="Picture 11"/>
          <p:cNvPicPr>
            <a:picLocks noChangeAspect="1"/>
          </p:cNvPicPr>
          <p:nvPr/>
        </p:nvPicPr>
        <p:blipFill>
          <a:blip r:embed="rId10">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14356" y="8334711"/>
            <a:ext cx="2561251" cy="1258215"/>
          </a:xfrm>
          <a:prstGeom prst="rect">
            <a:avLst/>
          </a:prstGeom>
        </p:spPr>
      </p:pic>
      <p:sp>
        <p:nvSpPr>
          <p:cNvPr id="17" name="TextBox 16"/>
          <p:cNvSpPr txBox="1"/>
          <p:nvPr/>
        </p:nvSpPr>
        <p:spPr>
          <a:xfrm>
            <a:off x="614356" y="4294886"/>
            <a:ext cx="2584414" cy="769441"/>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Mở</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đoạn</a:t>
            </a:r>
            <a:endParaRPr lang="en-US" sz="4200" b="1" dirty="0">
              <a:solidFill>
                <a:prstClr val="black"/>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614356" y="6505631"/>
            <a:ext cx="2866051" cy="769441"/>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Thân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đoạn</a:t>
            </a:r>
            <a:endParaRPr lang="en-US" sz="4200" b="1" dirty="0">
              <a:solidFill>
                <a:prstClr val="black"/>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14357" y="8579097"/>
            <a:ext cx="2561250" cy="769441"/>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Kết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đoạn</a:t>
            </a:r>
            <a:endParaRPr lang="en-US" sz="4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295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par>
                                <p:cTn id="33" presetID="16" presetClass="entr" presetSubtype="21"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par>
                                <p:cTn id="41" presetID="16" presetClass="entr" presetSubtype="21"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par>
                                <p:cTn id="47" presetID="16" presetClass="entr" presetSubtype="21"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barn(inVertical)">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
          <p:cNvPicPr>
            <a:picLocks noChangeAspect="1"/>
          </p:cNvPicPr>
          <p:nvPr/>
        </p:nvPicPr>
        <p:blipFill>
          <a:blip r:embed="rId3"/>
          <a:srcRect/>
          <a:stretch>
            <a:fillRect/>
          </a:stretch>
        </p:blipFill>
        <p:spPr>
          <a:xfrm rot="16483995" flipH="1">
            <a:off x="15766307" y="-1291878"/>
            <a:ext cx="2965114" cy="6997319"/>
          </a:xfrm>
          <a:prstGeom prst="rect">
            <a:avLst/>
          </a:prstGeom>
        </p:spPr>
      </p:pic>
      <p:pic>
        <p:nvPicPr>
          <p:cNvPr id="42" name="Picture 8"/>
          <p:cNvPicPr>
            <a:picLocks noChangeAspect="1"/>
          </p:cNvPicPr>
          <p:nvPr/>
        </p:nvPicPr>
        <p:blipFill>
          <a:blip r:embed="rId4"/>
          <a:srcRect/>
          <a:stretch>
            <a:fillRect/>
          </a:stretch>
        </p:blipFill>
        <p:spPr>
          <a:xfrm>
            <a:off x="-1143000" y="7634848"/>
            <a:ext cx="4959398" cy="3167815"/>
          </a:xfrm>
          <a:prstGeom prst="rect">
            <a:avLst/>
          </a:prstGeom>
        </p:spPr>
      </p:pic>
      <p:sp>
        <p:nvSpPr>
          <p:cNvPr id="2" name="Rectangle 1"/>
          <p:cNvSpPr/>
          <p:nvPr/>
        </p:nvSpPr>
        <p:spPr>
          <a:xfrm>
            <a:off x="1905000" y="3848100"/>
            <a:ext cx="12192000" cy="4033348"/>
          </a:xfrm>
          <a:prstGeom prst="rect">
            <a:avLst/>
          </a:prstGeom>
        </p:spPr>
        <p:txBody>
          <a:bodyPr wrap="square">
            <a:spAutoFit/>
          </a:bodyPr>
          <a:lstStyle/>
          <a:p>
            <a:pPr algn="just">
              <a:lnSpc>
                <a:spcPct val="150000"/>
              </a:lnSpc>
            </a:pPr>
            <a:r>
              <a:rPr lang="vi-VN" sz="4400" dirty="0">
                <a:solidFill>
                  <a:srgbClr val="000000"/>
                </a:solidFill>
                <a:latin typeface="+mj-lt"/>
              </a:rPr>
              <a:t>- Viết đoạn văn theo dàn ý đã lập. Khi viết, cần sử dụng các từ ngữ, câu văn biểu cảm thể hiện được chính xác, sinh động cảm xúc, suy nghĩ của em.</a:t>
            </a:r>
          </a:p>
          <a:p>
            <a:pPr algn="just">
              <a:lnSpc>
                <a:spcPct val="150000"/>
              </a:lnSpc>
            </a:pPr>
            <a:r>
              <a:rPr lang="vi-VN" sz="4400" dirty="0">
                <a:solidFill>
                  <a:srgbClr val="000000"/>
                </a:solidFill>
                <a:latin typeface="+mj-lt"/>
              </a:rPr>
              <a:t>- Đảm bảo yếu tố về hình thức của một đoạn văn.</a:t>
            </a:r>
            <a:endParaRPr lang="vi-VN" sz="4400" b="0" i="0" dirty="0">
              <a:solidFill>
                <a:srgbClr val="000000"/>
              </a:solidFill>
              <a:effectLst/>
              <a:latin typeface="+mj-lt"/>
            </a:endParaRPr>
          </a:p>
        </p:txBody>
      </p:sp>
      <p:sp>
        <p:nvSpPr>
          <p:cNvPr id="10" name="TextBox 20"/>
          <p:cNvSpPr txBox="1"/>
          <p:nvPr/>
        </p:nvSpPr>
        <p:spPr>
          <a:xfrm>
            <a:off x="1336699" y="1943100"/>
            <a:ext cx="11326948" cy="1352550"/>
          </a:xfrm>
          <a:prstGeom prst="rect">
            <a:avLst/>
          </a:prstGeom>
        </p:spPr>
        <p:txBody>
          <a:bodyPr lIns="0" tIns="0" rIns="0" bIns="0" rtlCol="0" anchor="t">
            <a:spAutoFit/>
          </a:bodyPr>
          <a:lstStyle/>
          <a:p>
            <a:pPr algn="ctr">
              <a:lnSpc>
                <a:spcPts val="11479"/>
              </a:lnSpc>
            </a:pPr>
            <a:r>
              <a:rPr lang="en-US" sz="8199" dirty="0">
                <a:solidFill>
                  <a:srgbClr val="DB8F5C"/>
                </a:solidFill>
                <a:latin typeface="Times New Roman" panose="02020603050405020304" pitchFamily="18" charset="0"/>
                <a:cs typeface="Times New Roman" panose="02020603050405020304" pitchFamily="18" charset="0"/>
              </a:rPr>
              <a:t>c. </a:t>
            </a:r>
            <a:r>
              <a:rPr lang="en-US" sz="8199" dirty="0" err="1">
                <a:solidFill>
                  <a:srgbClr val="DB8F5C"/>
                </a:solidFill>
                <a:latin typeface="Times New Roman" panose="02020603050405020304" pitchFamily="18" charset="0"/>
                <a:cs typeface="Times New Roman" panose="02020603050405020304" pitchFamily="18" charset="0"/>
              </a:rPr>
              <a:t>Viết</a:t>
            </a:r>
            <a:endParaRPr lang="en-US" sz="8199" dirty="0">
              <a:solidFill>
                <a:srgbClr val="DB8F5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362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59693">
            <a:off x="2728058" y="8147511"/>
            <a:ext cx="7315200" cy="2527069"/>
          </a:xfrm>
          <a:prstGeom prst="rect">
            <a:avLst/>
          </a:prstGeom>
        </p:spPr>
      </p:pic>
      <p:sp>
        <p:nvSpPr>
          <p:cNvPr id="14" name="TextBox 13"/>
          <p:cNvSpPr txBox="1"/>
          <p:nvPr/>
        </p:nvSpPr>
        <p:spPr>
          <a:xfrm>
            <a:off x="1752600" y="3086100"/>
            <a:ext cx="7324483" cy="3477875"/>
          </a:xfrm>
          <a:prstGeom prst="rect">
            <a:avLst/>
          </a:prstGeom>
          <a:noFill/>
        </p:spPr>
        <p:txBody>
          <a:bodyPr wrap="square" rtlCol="0">
            <a:spAutoFit/>
          </a:bodyPr>
          <a:lstStyle/>
          <a:p>
            <a:pPr algn="just"/>
            <a:r>
              <a:rPr lang="en-US" sz="4400" dirty="0" err="1">
                <a:solidFill>
                  <a:prstClr val="black"/>
                </a:solidFill>
                <a:latin typeface="Times New Roman" panose="02020603050405020304" pitchFamily="18" charset="0"/>
                <a:cs typeface="Times New Roman" panose="02020603050405020304" pitchFamily="18" charset="0"/>
              </a:rPr>
              <a:t>Đọc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lại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đoạn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văn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đã</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viết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Đối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chiếu</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nội</a:t>
            </a:r>
            <a:r>
              <a:rPr lang="en-US" sz="4400" dirty="0">
                <a:solidFill>
                  <a:prstClr val="black"/>
                </a:solidFill>
                <a:latin typeface="Times New Roman" panose="02020603050405020304" pitchFamily="18" charset="0"/>
                <a:cs typeface="Times New Roman" panose="02020603050405020304" pitchFamily="18" charset="0"/>
              </a:rPr>
              <a:t> dung </a:t>
            </a:r>
            <a:r>
              <a:rPr lang="en-US" sz="4400" dirty="0" err="1">
                <a:solidFill>
                  <a:prstClr val="black"/>
                </a:solidFill>
                <a:latin typeface="Times New Roman" panose="02020603050405020304" pitchFamily="18" charset="0"/>
                <a:cs typeface="Times New Roman" panose="02020603050405020304" pitchFamily="18" charset="0"/>
              </a:rPr>
              <a:t>với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mục</a:t>
            </a:r>
            <a:r>
              <a:rPr lang="en-US" sz="4400"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Định</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hướng</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và</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yêu</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cầu</a:t>
            </a:r>
            <a:r>
              <a:rPr lang="en-US" sz="4400" i="1"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để</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tự</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phát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hiện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và</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tìm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cách</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sửa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các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lỗi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về</a:t>
            </a:r>
            <a:r>
              <a:rPr lang="en-US" sz="4400" dirty="0">
                <a:solidFill>
                  <a:prstClr val="black"/>
                </a:solidFill>
                <a:latin typeface="Times New Roman" panose="02020603050405020304" pitchFamily="18" charset="0"/>
                <a:cs typeface="Times New Roman" panose="02020603050405020304" pitchFamily="18" charset="0"/>
              </a:rPr>
              <a:t> ý, </a:t>
            </a:r>
            <a:r>
              <a:rPr lang="en-US" sz="4400" dirty="0" err="1">
                <a:solidFill>
                  <a:prstClr val="black"/>
                </a:solidFill>
                <a:latin typeface="Times New Roman" panose="02020603050405020304" pitchFamily="18" charset="0"/>
                <a:cs typeface="Times New Roman" panose="02020603050405020304" pitchFamily="18" charset="0"/>
              </a:rPr>
              <a:t>diễn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đạt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trình</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bày</a:t>
            </a:r>
            <a:r>
              <a:rPr lang="en-US" sz="4400" dirty="0">
                <a:solidFill>
                  <a:prstClr val="black"/>
                </a:solidFill>
                <a:latin typeface="Times New Roman" panose="02020603050405020304" pitchFamily="18" charset="0"/>
                <a:cs typeface="Times New Roman" panose="02020603050405020304" pitchFamily="18" charset="0"/>
              </a:rPr>
              <a:t>.</a:t>
            </a:r>
          </a:p>
        </p:txBody>
      </p:sp>
      <p:sp>
        <p:nvSpPr>
          <p:cNvPr id="18" name="TextBox 20"/>
          <p:cNvSpPr txBox="1"/>
          <p:nvPr/>
        </p:nvSpPr>
        <p:spPr>
          <a:xfrm>
            <a:off x="-381000" y="876300"/>
            <a:ext cx="11326948" cy="1352550"/>
          </a:xfrm>
          <a:prstGeom prst="rect">
            <a:avLst/>
          </a:prstGeom>
        </p:spPr>
        <p:txBody>
          <a:bodyPr lIns="0" tIns="0" rIns="0" bIns="0" rtlCol="0" anchor="t">
            <a:spAutoFit/>
          </a:bodyPr>
          <a:lstStyle/>
          <a:p>
            <a:pPr algn="ctr">
              <a:lnSpc>
                <a:spcPts val="11479"/>
              </a:lnSpc>
            </a:pPr>
            <a:r>
              <a:rPr lang="en-US" sz="7200" dirty="0">
                <a:solidFill>
                  <a:srgbClr val="DB8F5C"/>
                </a:solidFill>
                <a:latin typeface="Times New Roman" panose="02020603050405020304" pitchFamily="18" charset="0"/>
                <a:cs typeface="Times New Roman" panose="02020603050405020304" pitchFamily="18" charset="0"/>
              </a:rPr>
              <a:t>d. </a:t>
            </a:r>
            <a:r>
              <a:rPr lang="en-US" sz="7200" dirty="0" err="1">
                <a:solidFill>
                  <a:srgbClr val="DB8F5C"/>
                </a:solidFill>
                <a:latin typeface="Times New Roman" panose="02020603050405020304" pitchFamily="18" charset="0"/>
                <a:cs typeface="Times New Roman" panose="02020603050405020304" pitchFamily="18" charset="0"/>
              </a:rPr>
              <a:t>Kiểm</a:t>
            </a:r>
            <a:r>
              <a:rPr lang="en-US" sz="7200" dirty="0">
                <a:solidFill>
                  <a:srgbClr val="DB8F5C"/>
                </a:solidFill>
                <a:latin typeface="Times New Roman" panose="02020603050405020304" pitchFamily="18" charset="0"/>
                <a:cs typeface="Times New Roman" panose="02020603050405020304" pitchFamily="18" charset="0"/>
              </a:rPr>
              <a:t> </a:t>
            </a:r>
            <a:r>
              <a:rPr lang="en-US" sz="7200" dirty="0" err="1">
                <a:solidFill>
                  <a:srgbClr val="DB8F5C"/>
                </a:solidFill>
                <a:latin typeface="Times New Roman" panose="02020603050405020304" pitchFamily="18" charset="0"/>
                <a:cs typeface="Times New Roman" panose="02020603050405020304" pitchFamily="18" charset="0"/>
              </a:rPr>
              <a:t>tra</a:t>
            </a:r>
            <a:r>
              <a:rPr lang="en-US" sz="7200" dirty="0">
                <a:solidFill>
                  <a:srgbClr val="DB8F5C"/>
                </a:solidFill>
                <a:latin typeface="Times New Roman" panose="02020603050405020304" pitchFamily="18" charset="0"/>
                <a:cs typeface="Times New Roman" panose="02020603050405020304" pitchFamily="18" charset="0"/>
              </a:rPr>
              <a:t> </a:t>
            </a:r>
            <a:r>
              <a:rPr lang="en-US" sz="7200" dirty="0" err="1">
                <a:solidFill>
                  <a:srgbClr val="DB8F5C"/>
                </a:solidFill>
                <a:latin typeface="Times New Roman" panose="02020603050405020304" pitchFamily="18" charset="0"/>
                <a:cs typeface="Times New Roman" panose="02020603050405020304" pitchFamily="18" charset="0"/>
              </a:rPr>
              <a:t>và</a:t>
            </a:r>
            <a:r>
              <a:rPr lang="en-US" sz="7200" dirty="0">
                <a:solidFill>
                  <a:srgbClr val="DB8F5C"/>
                </a:solidFill>
                <a:latin typeface="Times New Roman" panose="02020603050405020304" pitchFamily="18" charset="0"/>
                <a:cs typeface="Times New Roman" panose="02020603050405020304" pitchFamily="18" charset="0"/>
              </a:rPr>
              <a:t> </a:t>
            </a:r>
            <a:r>
              <a:rPr lang="en-US" sz="7200" dirty="0" err="1">
                <a:solidFill>
                  <a:srgbClr val="DB8F5C"/>
                </a:solidFill>
                <a:latin typeface="Times New Roman" panose="02020603050405020304" pitchFamily="18" charset="0"/>
                <a:cs typeface="Times New Roman" panose="02020603050405020304" pitchFamily="18" charset="0"/>
              </a:rPr>
              <a:t>chỉnh</a:t>
            </a:r>
            <a:r>
              <a:rPr lang="en-US" sz="7200" dirty="0">
                <a:solidFill>
                  <a:srgbClr val="DB8F5C"/>
                </a:solidFill>
                <a:latin typeface="Times New Roman" panose="02020603050405020304" pitchFamily="18" charset="0"/>
                <a:cs typeface="Times New Roman" panose="02020603050405020304" pitchFamily="18" charset="0"/>
              </a:rPr>
              <a:t> </a:t>
            </a:r>
            <a:r>
              <a:rPr lang="en-US" sz="7200" dirty="0" err="1">
                <a:solidFill>
                  <a:srgbClr val="DB8F5C"/>
                </a:solidFill>
                <a:latin typeface="Times New Roman" panose="02020603050405020304" pitchFamily="18" charset="0"/>
                <a:cs typeface="Times New Roman" panose="02020603050405020304" pitchFamily="18" charset="0"/>
              </a:rPr>
              <a:t>sửa</a:t>
            </a:r>
            <a:endParaRPr lang="en-US" sz="7200" dirty="0">
              <a:solidFill>
                <a:srgbClr val="DB8F5C"/>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5"/>
          <a:srcRect l="30674" r="30673"/>
          <a:stretch/>
        </p:blipFill>
        <p:spPr>
          <a:xfrm>
            <a:off x="10591800" y="571499"/>
            <a:ext cx="6553200" cy="9531927"/>
          </a:xfrm>
          <a:prstGeom prst="rect">
            <a:avLst/>
          </a:prstGeom>
        </p:spPr>
      </p:pic>
    </p:spTree>
    <p:extLst>
      <p:ext uri="{BB962C8B-B14F-4D97-AF65-F5344CB8AC3E}">
        <p14:creationId xmlns:p14="http://schemas.microsoft.com/office/powerpoint/2010/main" val="131005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77901" y="-1227392"/>
            <a:ext cx="7315200" cy="3910307"/>
          </a:xfrm>
          <a:prstGeom prst="rect">
            <a:avLst/>
          </a:prstGeom>
        </p:spPr>
      </p:pic>
      <p:pic>
        <p:nvPicPr>
          <p:cNvPr id="6" name="Picture 6"/>
          <p:cNvPicPr>
            <a:picLocks noChangeAspect="1"/>
          </p:cNvPicPr>
          <p:nvPr/>
        </p:nvPicPr>
        <p:blipFill>
          <a:blip r:embed="rId5"/>
          <a:srcRect/>
          <a:stretch>
            <a:fillRect/>
          </a:stretch>
        </p:blipFill>
        <p:spPr>
          <a:xfrm>
            <a:off x="7111266" y="7109270"/>
            <a:ext cx="13778774" cy="6355459"/>
          </a:xfrm>
          <a:prstGeom prst="rect">
            <a:avLst/>
          </a:prstGeom>
        </p:spPr>
      </p:pic>
      <p:pic>
        <p:nvPicPr>
          <p:cNvPr id="7" name="Picture 7"/>
          <p:cNvPicPr>
            <a:picLocks noChangeAspect="1"/>
          </p:cNvPicPr>
          <p:nvPr/>
        </p:nvPicPr>
        <p:blipFill>
          <a:blip r:embed="rId6"/>
          <a:srcRect/>
          <a:stretch>
            <a:fillRect/>
          </a:stretch>
        </p:blipFill>
        <p:spPr>
          <a:xfrm rot="-1334791">
            <a:off x="14984464" y="5054881"/>
            <a:ext cx="4607903" cy="6103183"/>
          </a:xfrm>
          <a:prstGeom prst="rect">
            <a:avLst/>
          </a:prstGeom>
        </p:spPr>
      </p:pic>
      <p:pic>
        <p:nvPicPr>
          <p:cNvPr id="9" name="Picture 8"/>
          <p:cNvPicPr>
            <a:picLocks noChangeAspect="1"/>
          </p:cNvPicPr>
          <p:nvPr/>
        </p:nvPicPr>
        <p:blipFill>
          <a:blip r:embed="rId7"/>
          <a:stretch>
            <a:fillRect/>
          </a:stretch>
        </p:blipFill>
        <p:spPr>
          <a:xfrm>
            <a:off x="2971800" y="2682915"/>
            <a:ext cx="12443014" cy="4023709"/>
          </a:xfrm>
          <a:prstGeom prst="rect">
            <a:avLst/>
          </a:prstGeom>
        </p:spPr>
      </p:pic>
    </p:spTree>
    <p:extLst>
      <p:ext uri="{BB962C8B-B14F-4D97-AF65-F5344CB8AC3E}">
        <p14:creationId xmlns:p14="http://schemas.microsoft.com/office/powerpoint/2010/main" val="3502606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3767198" y="462585"/>
            <a:ext cx="4990426" cy="1326061"/>
            <a:chOff x="0" y="0"/>
            <a:chExt cx="1314351" cy="349251"/>
          </a:xfrm>
        </p:grpSpPr>
        <p:sp>
          <p:nvSpPr>
            <p:cNvPr id="4" name="Freeform 4"/>
            <p:cNvSpPr/>
            <p:nvPr/>
          </p:nvSpPr>
          <p:spPr>
            <a:xfrm>
              <a:off x="203200" y="-50769"/>
              <a:ext cx="907951" cy="450788"/>
            </a:xfrm>
            <a:custGeom>
              <a:avLst/>
              <a:gdLst/>
              <a:ahLst/>
              <a:cxnLst/>
              <a:rect l="l" t="t" r="r" b="b"/>
              <a:pathLst>
                <a:path w="907951" h="450788">
                  <a:moveTo>
                    <a:pt x="907951" y="50769"/>
                  </a:moveTo>
                  <a:lnTo>
                    <a:pt x="907951" y="50769"/>
                  </a:lnTo>
                  <a:cubicBezTo>
                    <a:pt x="822628" y="0"/>
                    <a:pt x="713111" y="18323"/>
                    <a:pt x="648960" y="94099"/>
                  </a:cubicBezTo>
                  <a:cubicBezTo>
                    <a:pt x="584808" y="169875"/>
                    <a:pt x="584808" y="280914"/>
                    <a:pt x="648960" y="356690"/>
                  </a:cubicBezTo>
                  <a:cubicBezTo>
                    <a:pt x="713111" y="432466"/>
                    <a:pt x="822628" y="450788"/>
                    <a:pt x="907951" y="400020"/>
                  </a:cubicBezTo>
                  <a:lnTo>
                    <a:pt x="0" y="400020"/>
                  </a:lnTo>
                  <a:cubicBezTo>
                    <a:pt x="85323" y="450788"/>
                    <a:pt x="194840" y="432466"/>
                    <a:pt x="258991" y="356690"/>
                  </a:cubicBezTo>
                  <a:cubicBezTo>
                    <a:pt x="323143" y="280914"/>
                    <a:pt x="323143" y="169875"/>
                    <a:pt x="258991" y="94099"/>
                  </a:cubicBezTo>
                  <a:cubicBezTo>
                    <a:pt x="194840" y="18323"/>
                    <a:pt x="85323" y="0"/>
                    <a:pt x="0" y="50769"/>
                  </a:cubicBezTo>
                  <a:close/>
                </a:path>
              </a:pathLst>
            </a:custGeom>
            <a:solidFill>
              <a:srgbClr val="EACD6B"/>
            </a:solidFill>
          </p:spPr>
        </p:sp>
        <p:sp>
          <p:nvSpPr>
            <p:cNvPr id="5" name="TextBox 5"/>
            <p:cNvSpPr txBox="1"/>
            <p:nvPr/>
          </p:nvSpPr>
          <p:spPr>
            <a:xfrm>
              <a:off x="0" y="-95250"/>
              <a:ext cx="812800" cy="501650"/>
            </a:xfrm>
            <a:prstGeom prst="rect">
              <a:avLst/>
            </a:prstGeom>
          </p:spPr>
          <p:txBody>
            <a:bodyPr lIns="50800" tIns="50800" rIns="50800" bIns="50800" rtlCol="0" anchor="ctr"/>
            <a:lstStyle/>
            <a:p>
              <a:pPr algn="ctr">
                <a:lnSpc>
                  <a:spcPts val="3220"/>
                </a:lnSpc>
              </a:pPr>
              <a:endParaRPr/>
            </a:p>
          </p:txBody>
        </p:sp>
      </p:grpSp>
      <p:grpSp>
        <p:nvGrpSpPr>
          <p:cNvPr id="6" name="Group 6"/>
          <p:cNvGrpSpPr/>
          <p:nvPr/>
        </p:nvGrpSpPr>
        <p:grpSpPr>
          <a:xfrm>
            <a:off x="15024131" y="2207753"/>
            <a:ext cx="5570429" cy="1326061"/>
            <a:chOff x="0" y="0"/>
            <a:chExt cx="1467109" cy="349251"/>
          </a:xfrm>
        </p:grpSpPr>
        <p:sp>
          <p:nvSpPr>
            <p:cNvPr id="7" name="Freeform 7"/>
            <p:cNvSpPr/>
            <p:nvPr/>
          </p:nvSpPr>
          <p:spPr>
            <a:xfrm>
              <a:off x="203200" y="-50769"/>
              <a:ext cx="1060709" cy="450788"/>
            </a:xfrm>
            <a:custGeom>
              <a:avLst/>
              <a:gdLst/>
              <a:ahLst/>
              <a:cxnLst/>
              <a:rect l="l" t="t" r="r" b="b"/>
              <a:pathLst>
                <a:path w="1060709" h="450788">
                  <a:moveTo>
                    <a:pt x="1060709" y="50769"/>
                  </a:moveTo>
                  <a:lnTo>
                    <a:pt x="1060709" y="50769"/>
                  </a:lnTo>
                  <a:cubicBezTo>
                    <a:pt x="975386" y="0"/>
                    <a:pt x="865869" y="18323"/>
                    <a:pt x="801718" y="94099"/>
                  </a:cubicBezTo>
                  <a:cubicBezTo>
                    <a:pt x="737566" y="169875"/>
                    <a:pt x="737566" y="280914"/>
                    <a:pt x="801718" y="356690"/>
                  </a:cubicBezTo>
                  <a:cubicBezTo>
                    <a:pt x="865869" y="432466"/>
                    <a:pt x="975386" y="450788"/>
                    <a:pt x="1060709" y="400020"/>
                  </a:cubicBezTo>
                  <a:lnTo>
                    <a:pt x="0" y="400020"/>
                  </a:lnTo>
                  <a:cubicBezTo>
                    <a:pt x="85323" y="450788"/>
                    <a:pt x="194840" y="432466"/>
                    <a:pt x="258991" y="356690"/>
                  </a:cubicBezTo>
                  <a:cubicBezTo>
                    <a:pt x="323143" y="280914"/>
                    <a:pt x="323143" y="169875"/>
                    <a:pt x="258991" y="94099"/>
                  </a:cubicBezTo>
                  <a:cubicBezTo>
                    <a:pt x="194840" y="18323"/>
                    <a:pt x="85323" y="0"/>
                    <a:pt x="0" y="50769"/>
                  </a:cubicBezTo>
                  <a:close/>
                </a:path>
              </a:pathLst>
            </a:custGeom>
            <a:solidFill>
              <a:srgbClr val="C3CBFC"/>
            </a:solidFill>
          </p:spPr>
        </p:sp>
        <p:sp>
          <p:nvSpPr>
            <p:cNvPr id="8" name="TextBox 8"/>
            <p:cNvSpPr txBox="1"/>
            <p:nvPr/>
          </p:nvSpPr>
          <p:spPr>
            <a:xfrm>
              <a:off x="0" y="-95250"/>
              <a:ext cx="812800" cy="501650"/>
            </a:xfrm>
            <a:prstGeom prst="rect">
              <a:avLst/>
            </a:prstGeom>
          </p:spPr>
          <p:txBody>
            <a:bodyPr lIns="50800" tIns="50800" rIns="50800" bIns="50800" rtlCol="0" anchor="ctr"/>
            <a:lstStyle/>
            <a:p>
              <a:pPr algn="ctr">
                <a:lnSpc>
                  <a:spcPts val="3220"/>
                </a:lnSpc>
              </a:pPr>
              <a:endParaRPr/>
            </a:p>
          </p:txBody>
        </p:sp>
      </p:grpSp>
      <p:grpSp>
        <p:nvGrpSpPr>
          <p:cNvPr id="9" name="Group 9"/>
          <p:cNvGrpSpPr/>
          <p:nvPr/>
        </p:nvGrpSpPr>
        <p:grpSpPr>
          <a:xfrm>
            <a:off x="17259300" y="5419052"/>
            <a:ext cx="5965596" cy="1326061"/>
            <a:chOff x="0" y="0"/>
            <a:chExt cx="1571186" cy="349251"/>
          </a:xfrm>
        </p:grpSpPr>
        <p:sp>
          <p:nvSpPr>
            <p:cNvPr id="10" name="Freeform 10"/>
            <p:cNvSpPr/>
            <p:nvPr/>
          </p:nvSpPr>
          <p:spPr>
            <a:xfrm>
              <a:off x="203200" y="-50769"/>
              <a:ext cx="1164786" cy="450788"/>
            </a:xfrm>
            <a:custGeom>
              <a:avLst/>
              <a:gdLst/>
              <a:ahLst/>
              <a:cxnLst/>
              <a:rect l="l" t="t" r="r" b="b"/>
              <a:pathLst>
                <a:path w="1164786" h="450788">
                  <a:moveTo>
                    <a:pt x="1164786" y="50769"/>
                  </a:moveTo>
                  <a:lnTo>
                    <a:pt x="1164786" y="50769"/>
                  </a:lnTo>
                  <a:cubicBezTo>
                    <a:pt x="1079463" y="0"/>
                    <a:pt x="969946" y="18323"/>
                    <a:pt x="905795" y="94099"/>
                  </a:cubicBezTo>
                  <a:cubicBezTo>
                    <a:pt x="841643" y="169875"/>
                    <a:pt x="841643" y="280914"/>
                    <a:pt x="905795" y="356690"/>
                  </a:cubicBezTo>
                  <a:cubicBezTo>
                    <a:pt x="969946" y="432466"/>
                    <a:pt x="1079463" y="450788"/>
                    <a:pt x="1164786" y="400020"/>
                  </a:cubicBezTo>
                  <a:lnTo>
                    <a:pt x="0" y="400020"/>
                  </a:lnTo>
                  <a:cubicBezTo>
                    <a:pt x="85323" y="450788"/>
                    <a:pt x="194840" y="432466"/>
                    <a:pt x="258991" y="356690"/>
                  </a:cubicBezTo>
                  <a:cubicBezTo>
                    <a:pt x="323143" y="280914"/>
                    <a:pt x="323143" y="169875"/>
                    <a:pt x="258991" y="94099"/>
                  </a:cubicBezTo>
                  <a:cubicBezTo>
                    <a:pt x="194840" y="18323"/>
                    <a:pt x="85323" y="0"/>
                    <a:pt x="0" y="50769"/>
                  </a:cubicBezTo>
                  <a:close/>
                </a:path>
              </a:pathLst>
            </a:custGeom>
            <a:solidFill>
              <a:srgbClr val="FFC7D4"/>
            </a:solidFill>
          </p:spPr>
        </p:sp>
        <p:sp>
          <p:nvSpPr>
            <p:cNvPr id="11" name="TextBox 11"/>
            <p:cNvSpPr txBox="1"/>
            <p:nvPr/>
          </p:nvSpPr>
          <p:spPr>
            <a:xfrm>
              <a:off x="0" y="-95250"/>
              <a:ext cx="812800" cy="501650"/>
            </a:xfrm>
            <a:prstGeom prst="rect">
              <a:avLst/>
            </a:prstGeom>
          </p:spPr>
          <p:txBody>
            <a:bodyPr lIns="50800" tIns="50800" rIns="50800" bIns="50800" rtlCol="0" anchor="ctr"/>
            <a:lstStyle/>
            <a:p>
              <a:pPr algn="ctr">
                <a:lnSpc>
                  <a:spcPts val="3220"/>
                </a:lnSpc>
              </a:pPr>
              <a:endParaRPr/>
            </a:p>
          </p:txBody>
        </p:sp>
      </p:grpSp>
      <p:grpSp>
        <p:nvGrpSpPr>
          <p:cNvPr id="12" name="Group 12"/>
          <p:cNvGrpSpPr/>
          <p:nvPr/>
        </p:nvGrpSpPr>
        <p:grpSpPr>
          <a:xfrm>
            <a:off x="16262412" y="3882313"/>
            <a:ext cx="5965596" cy="1326061"/>
            <a:chOff x="0" y="0"/>
            <a:chExt cx="1571186" cy="349251"/>
          </a:xfrm>
        </p:grpSpPr>
        <p:sp>
          <p:nvSpPr>
            <p:cNvPr id="13" name="Freeform 13"/>
            <p:cNvSpPr/>
            <p:nvPr/>
          </p:nvSpPr>
          <p:spPr>
            <a:xfrm>
              <a:off x="203200" y="-50769"/>
              <a:ext cx="1164786" cy="450788"/>
            </a:xfrm>
            <a:custGeom>
              <a:avLst/>
              <a:gdLst/>
              <a:ahLst/>
              <a:cxnLst/>
              <a:rect l="l" t="t" r="r" b="b"/>
              <a:pathLst>
                <a:path w="1164786" h="450788">
                  <a:moveTo>
                    <a:pt x="1164786" y="50769"/>
                  </a:moveTo>
                  <a:lnTo>
                    <a:pt x="1164786" y="50769"/>
                  </a:lnTo>
                  <a:cubicBezTo>
                    <a:pt x="1079463" y="0"/>
                    <a:pt x="969946" y="18323"/>
                    <a:pt x="905795" y="94099"/>
                  </a:cubicBezTo>
                  <a:cubicBezTo>
                    <a:pt x="841643" y="169875"/>
                    <a:pt x="841643" y="280914"/>
                    <a:pt x="905795" y="356690"/>
                  </a:cubicBezTo>
                  <a:cubicBezTo>
                    <a:pt x="969946" y="432466"/>
                    <a:pt x="1079463" y="450788"/>
                    <a:pt x="1164786" y="400020"/>
                  </a:cubicBezTo>
                  <a:lnTo>
                    <a:pt x="0" y="400020"/>
                  </a:lnTo>
                  <a:cubicBezTo>
                    <a:pt x="85323" y="450788"/>
                    <a:pt x="194840" y="432466"/>
                    <a:pt x="258991" y="356690"/>
                  </a:cubicBezTo>
                  <a:cubicBezTo>
                    <a:pt x="323143" y="280914"/>
                    <a:pt x="323143" y="169875"/>
                    <a:pt x="258991" y="94099"/>
                  </a:cubicBezTo>
                  <a:cubicBezTo>
                    <a:pt x="194840" y="18323"/>
                    <a:pt x="85323" y="0"/>
                    <a:pt x="0" y="50769"/>
                  </a:cubicBezTo>
                  <a:close/>
                </a:path>
              </a:pathLst>
            </a:custGeom>
            <a:solidFill>
              <a:srgbClr val="FBC391"/>
            </a:solidFill>
          </p:spPr>
        </p:sp>
        <p:sp>
          <p:nvSpPr>
            <p:cNvPr id="14" name="TextBox 14"/>
            <p:cNvSpPr txBox="1"/>
            <p:nvPr/>
          </p:nvSpPr>
          <p:spPr>
            <a:xfrm>
              <a:off x="0" y="-95250"/>
              <a:ext cx="812800" cy="501650"/>
            </a:xfrm>
            <a:prstGeom prst="rect">
              <a:avLst/>
            </a:prstGeom>
          </p:spPr>
          <p:txBody>
            <a:bodyPr lIns="50800" tIns="50800" rIns="50800" bIns="50800" rtlCol="0" anchor="ctr"/>
            <a:lstStyle/>
            <a:p>
              <a:pPr algn="ctr">
                <a:lnSpc>
                  <a:spcPts val="3220"/>
                </a:lnSpc>
              </a:pPr>
              <a:endParaRPr/>
            </a:p>
          </p:txBody>
        </p:sp>
      </p:grpSp>
      <p:pic>
        <p:nvPicPr>
          <p:cNvPr id="16" name="Picture 16"/>
          <p:cNvPicPr>
            <a:picLocks noChangeAspect="1"/>
          </p:cNvPicPr>
          <p:nvPr/>
        </p:nvPicPr>
        <p:blipFill>
          <a:blip r:embed="rId3"/>
          <a:srcRect/>
          <a:stretch>
            <a:fillRect/>
          </a:stretch>
        </p:blipFill>
        <p:spPr>
          <a:xfrm rot="-249340" flipH="1">
            <a:off x="15390043" y="5621851"/>
            <a:ext cx="3159749" cy="7456634"/>
          </a:xfrm>
          <a:prstGeom prst="rect">
            <a:avLst/>
          </a:prstGeom>
        </p:spPr>
      </p:pic>
      <p:pic>
        <p:nvPicPr>
          <p:cNvPr id="17" name="Picture 17"/>
          <p:cNvPicPr>
            <a:picLocks noChangeAspect="1"/>
          </p:cNvPicPr>
          <p:nvPr/>
        </p:nvPicPr>
        <p:blipFill>
          <a:blip r:embed="rId4"/>
          <a:srcRect/>
          <a:stretch>
            <a:fillRect/>
          </a:stretch>
        </p:blipFill>
        <p:spPr>
          <a:xfrm rot="-1864390">
            <a:off x="-1705681" y="-908044"/>
            <a:ext cx="5816573" cy="3075513"/>
          </a:xfrm>
          <a:prstGeom prst="rect">
            <a:avLst/>
          </a:prstGeom>
        </p:spPr>
      </p:pic>
      <p:pic>
        <p:nvPicPr>
          <p:cNvPr id="18" name="Picture 18"/>
          <p:cNvPicPr>
            <a:picLocks noChangeAspect="1"/>
          </p:cNvPicPr>
          <p:nvPr/>
        </p:nvPicPr>
        <p:blipFill>
          <a:blip r:embed="rId5"/>
          <a:srcRect/>
          <a:stretch>
            <a:fillRect/>
          </a:stretch>
        </p:blipFill>
        <p:spPr>
          <a:xfrm rot="836147">
            <a:off x="-762845" y="7894182"/>
            <a:ext cx="8426592" cy="5614217"/>
          </a:xfrm>
          <a:prstGeom prst="rect">
            <a:avLst/>
          </a:prstGeom>
        </p:spPr>
      </p:pic>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200859">
            <a:off x="9177958" y="6818188"/>
            <a:ext cx="1618121" cy="3632517"/>
          </a:xfrm>
          <a:prstGeom prst="rect">
            <a:avLst/>
          </a:prstGeom>
        </p:spPr>
      </p:pic>
      <p:pic>
        <p:nvPicPr>
          <p:cNvPr id="2" name="Picture 1"/>
          <p:cNvPicPr>
            <a:picLocks noChangeAspect="1"/>
          </p:cNvPicPr>
          <p:nvPr/>
        </p:nvPicPr>
        <p:blipFill>
          <a:blip r:embed="rId8"/>
          <a:stretch>
            <a:fillRect/>
          </a:stretch>
        </p:blipFill>
        <p:spPr>
          <a:xfrm>
            <a:off x="756678" y="1506668"/>
            <a:ext cx="14796274" cy="6316003"/>
          </a:xfrm>
          <a:prstGeom prst="rect">
            <a:avLst/>
          </a:prstGeom>
        </p:spPr>
      </p:pic>
      <p:sp>
        <p:nvSpPr>
          <p:cNvPr id="15" name="TextBox 14">
            <a:extLst>
              <a:ext uri="{FF2B5EF4-FFF2-40B4-BE49-F238E27FC236}">
                <a16:creationId xmlns:a16="http://schemas.microsoft.com/office/drawing/2014/main" id="{D1BE6377-4A8C-47EF-8382-CF2CDC2B29D8}"/>
              </a:ext>
            </a:extLst>
          </p:cNvPr>
          <p:cNvSpPr txBox="1"/>
          <p:nvPr/>
        </p:nvSpPr>
        <p:spPr>
          <a:xfrm>
            <a:off x="4267200" y="419100"/>
            <a:ext cx="8839200" cy="1107996"/>
          </a:xfrm>
          <a:prstGeom prst="rect">
            <a:avLst/>
          </a:prstGeom>
          <a:noFill/>
        </p:spPr>
        <p:txBody>
          <a:bodyPr wrap="square" rtlCol="0">
            <a:spAutoFit/>
          </a:bodyPr>
          <a:lstStyle/>
          <a:p>
            <a:r>
              <a:rPr lang="en-US" sz="6600" b="1" dirty="0">
                <a:solidFill>
                  <a:schemeClr val="accent3">
                    <a:lumMod val="50000"/>
                  </a:schemeClr>
                </a:solidFill>
              </a:rPr>
              <a:t>TIẾT 27 – 28 – 29 – 30 </a:t>
            </a:r>
            <a:endParaRPr lang="vi-VN" sz="6600" b="1" dirty="0">
              <a:solidFill>
                <a:schemeClr val="accent3">
                  <a:lumMod val="50000"/>
                </a:schemeClr>
              </a:solidFill>
            </a:endParaRPr>
          </a:p>
        </p:txBody>
      </p:sp>
    </p:spTree>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3"/>
          <a:srcRect/>
          <a:stretch>
            <a:fillRect/>
          </a:stretch>
        </p:blipFill>
        <p:spPr>
          <a:xfrm rot="-1922635" flipH="1">
            <a:off x="16805443" y="-929320"/>
            <a:ext cx="2965114" cy="6997319"/>
          </a:xfrm>
          <a:prstGeom prst="rect">
            <a:avLst/>
          </a:prstGeom>
        </p:spPr>
      </p:pic>
      <p:pic>
        <p:nvPicPr>
          <p:cNvPr id="21" name="Picture 3"/>
          <p:cNvPicPr>
            <a:picLocks noChangeAspect="1"/>
          </p:cNvPicPr>
          <p:nvPr/>
        </p:nvPicPr>
        <p:blipFill>
          <a:blip r:embed="rId4"/>
          <a:srcRect/>
          <a:stretch>
            <a:fillRect/>
          </a:stretch>
        </p:blipFill>
        <p:spPr>
          <a:xfrm>
            <a:off x="-2743200" y="-462073"/>
            <a:ext cx="4959398" cy="3167815"/>
          </a:xfrm>
          <a:prstGeom prst="rect">
            <a:avLst/>
          </a:prstGeom>
        </p:spPr>
      </p:pic>
      <p:sp>
        <p:nvSpPr>
          <p:cNvPr id="2" name="Rectangle 1"/>
          <p:cNvSpPr/>
          <p:nvPr/>
        </p:nvSpPr>
        <p:spPr>
          <a:xfrm>
            <a:off x="1752600" y="1714500"/>
            <a:ext cx="14401800" cy="6863417"/>
          </a:xfrm>
          <a:prstGeom prst="rect">
            <a:avLst/>
          </a:prstGeom>
        </p:spPr>
        <p:txBody>
          <a:bodyPr wrap="square">
            <a:spAutoFit/>
          </a:bodyPr>
          <a:lstStyle/>
          <a:p>
            <a:pPr algn="just"/>
            <a:r>
              <a:rPr lang="vi-VN" sz="4400" b="1" dirty="0">
                <a:solidFill>
                  <a:srgbClr val="000000"/>
                </a:solidFill>
                <a:latin typeface="+mj-lt"/>
              </a:rPr>
              <a:t>a) Cách thức</a:t>
            </a:r>
          </a:p>
          <a:p>
            <a:pPr algn="just"/>
            <a:endParaRPr lang="en-US" sz="4400" dirty="0">
              <a:solidFill>
                <a:srgbClr val="000000"/>
              </a:solidFill>
              <a:latin typeface="+mj-lt"/>
            </a:endParaRPr>
          </a:p>
          <a:p>
            <a:pPr algn="just"/>
            <a:r>
              <a:rPr lang="vi-VN" sz="4400" dirty="0">
                <a:solidFill>
                  <a:srgbClr val="000000"/>
                </a:solidFill>
                <a:latin typeface="+mj-lt"/>
              </a:rPr>
              <a:t>Để viết đoạn văn ghi lại cảm nghĩ sau khi đọc một bài thơ, người viết có thể kết hợp:</a:t>
            </a:r>
          </a:p>
          <a:p>
            <a:pPr algn="just"/>
            <a:r>
              <a:rPr lang="vi-VN" sz="4400" dirty="0">
                <a:solidFill>
                  <a:srgbClr val="000000"/>
                </a:solidFill>
                <a:latin typeface="+mj-lt"/>
              </a:rPr>
              <a:t>- Bộc lộ trực tiếp cảm nghĩ về bài thơ qua việc lựa chọn sử dụng các từ ngữ biểu cảm, câu văn cảm thán, câu hỏi tu từ,…</a:t>
            </a:r>
          </a:p>
          <a:p>
            <a:pPr algn="just"/>
            <a:r>
              <a:rPr lang="vi-VN" sz="4400" dirty="0">
                <a:solidFill>
                  <a:srgbClr val="000000"/>
                </a:solidFill>
                <a:latin typeface="+mj-lt"/>
              </a:rPr>
              <a:t>- Bộc lộ gián tiếp cảm nghĩ về bài thơ bằng cách tưởng tượng, hình dung ra bức tranh thiên nhiên, con người trong tác phẩm, liên tưởng các chi tiết, hình ảnh,…trong bài thơ với những tác phẩm văn học khác hoặc với cuộc sống, kỉ niệm của bản thân.</a:t>
            </a:r>
            <a:endParaRPr lang="vi-VN" sz="4400" b="0" i="0" dirty="0">
              <a:solidFill>
                <a:srgbClr val="000000"/>
              </a:solidFill>
              <a:effectLst/>
              <a:latin typeface="+mj-lt"/>
            </a:endParaRPr>
          </a:p>
        </p:txBody>
      </p:sp>
    </p:spTree>
    <p:extLst>
      <p:ext uri="{BB962C8B-B14F-4D97-AF65-F5344CB8AC3E}">
        <p14:creationId xmlns:p14="http://schemas.microsoft.com/office/powerpoint/2010/main" val="411524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barn(inVertical)">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wipe(down)">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srcRect/>
          <a:stretch>
            <a:fillRect/>
          </a:stretch>
        </p:blipFill>
        <p:spPr>
          <a:xfrm>
            <a:off x="4953000" y="-1694367"/>
            <a:ext cx="4959398" cy="3167815"/>
          </a:xfrm>
          <a:prstGeom prst="rect">
            <a:avLst/>
          </a:prstGeom>
        </p:spPr>
      </p:pic>
      <p:pic>
        <p:nvPicPr>
          <p:cNvPr id="6" name="Picture 9"/>
          <p:cNvPicPr>
            <a:picLocks noChangeAspect="1"/>
          </p:cNvPicPr>
          <p:nvPr/>
        </p:nvPicPr>
        <p:blipFill>
          <a:blip r:embed="rId4"/>
          <a:srcRect/>
          <a:stretch>
            <a:fillRect/>
          </a:stretch>
        </p:blipFill>
        <p:spPr>
          <a:xfrm rot="-1922635" flipH="1">
            <a:off x="16565601" y="-2296286"/>
            <a:ext cx="2965114" cy="6997319"/>
          </a:xfrm>
          <a:prstGeom prst="rect">
            <a:avLst/>
          </a:prstGeom>
        </p:spPr>
      </p:pic>
      <p:sp>
        <p:nvSpPr>
          <p:cNvPr id="2" name="Rectangle 1"/>
          <p:cNvSpPr/>
          <p:nvPr/>
        </p:nvSpPr>
        <p:spPr>
          <a:xfrm>
            <a:off x="1066800" y="1866900"/>
            <a:ext cx="15925800" cy="2123658"/>
          </a:xfrm>
          <a:prstGeom prst="rect">
            <a:avLst/>
          </a:prstGeom>
        </p:spPr>
        <p:txBody>
          <a:bodyPr wrap="square">
            <a:spAutoFit/>
          </a:bodyPr>
          <a:lstStyle/>
          <a:p>
            <a:pPr algn="just"/>
            <a:r>
              <a:rPr lang="vi-VN" sz="4400" dirty="0">
                <a:solidFill>
                  <a:srgbClr val="000000"/>
                </a:solidFill>
                <a:latin typeface="+mj-lt"/>
              </a:rPr>
              <a:t>Dù bộ lộ theo cách nào thì cũng cần dựa vào bài thơ và cảm nhận của bản thân. Sơ đồ dưới đây là một gợi ý giúp các em thực hiện hoạt động này.</a:t>
            </a:r>
          </a:p>
        </p:txBody>
      </p:sp>
      <p:pic>
        <p:nvPicPr>
          <p:cNvPr id="7" name="Picture 6"/>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12518" t="31664" r="6662" b="25000"/>
          <a:stretch/>
        </p:blipFill>
        <p:spPr>
          <a:xfrm>
            <a:off x="1066800" y="4384010"/>
            <a:ext cx="15924587" cy="4800785"/>
          </a:xfrm>
          <a:prstGeom prst="rect">
            <a:avLst/>
          </a:prstGeom>
        </p:spPr>
      </p:pic>
    </p:spTree>
    <p:extLst>
      <p:ext uri="{BB962C8B-B14F-4D97-AF65-F5344CB8AC3E}">
        <p14:creationId xmlns:p14="http://schemas.microsoft.com/office/powerpoint/2010/main" val="207466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srcRect/>
          <a:stretch>
            <a:fillRect/>
          </a:stretch>
        </p:blipFill>
        <p:spPr>
          <a:xfrm>
            <a:off x="-944716" y="7505700"/>
            <a:ext cx="4959398" cy="3167815"/>
          </a:xfrm>
          <a:prstGeom prst="rect">
            <a:avLst/>
          </a:prstGeom>
        </p:spPr>
      </p:pic>
      <p:pic>
        <p:nvPicPr>
          <p:cNvPr id="6" name="Picture 9"/>
          <p:cNvPicPr>
            <a:picLocks noChangeAspect="1"/>
          </p:cNvPicPr>
          <p:nvPr/>
        </p:nvPicPr>
        <p:blipFill>
          <a:blip r:embed="rId4"/>
          <a:srcRect/>
          <a:stretch>
            <a:fillRect/>
          </a:stretch>
        </p:blipFill>
        <p:spPr>
          <a:xfrm rot="-1922635" flipH="1">
            <a:off x="14432000" y="6082849"/>
            <a:ext cx="2965114" cy="6997319"/>
          </a:xfrm>
          <a:prstGeom prst="rect">
            <a:avLst/>
          </a:prstGeom>
        </p:spPr>
      </p:pic>
      <p:sp>
        <p:nvSpPr>
          <p:cNvPr id="2" name="Rectangle 1"/>
          <p:cNvSpPr/>
          <p:nvPr/>
        </p:nvSpPr>
        <p:spPr>
          <a:xfrm>
            <a:off x="685800" y="876300"/>
            <a:ext cx="16764000" cy="2431435"/>
          </a:xfrm>
          <a:prstGeom prst="rect">
            <a:avLst/>
          </a:prstGeom>
        </p:spPr>
        <p:txBody>
          <a:bodyPr wrap="square">
            <a:spAutoFit/>
          </a:bodyPr>
          <a:lstStyle/>
          <a:p>
            <a:pPr algn="just"/>
            <a:r>
              <a:rPr lang="vi-VN" sz="4400" b="1" dirty="0">
                <a:solidFill>
                  <a:srgbClr val="000000"/>
                </a:solidFill>
                <a:latin typeface="+mj-lt"/>
              </a:rPr>
              <a:t>b) Bài tập</a:t>
            </a:r>
          </a:p>
          <a:p>
            <a:pPr algn="just"/>
            <a:endParaRPr lang="en-US" sz="2000" dirty="0">
              <a:solidFill>
                <a:srgbClr val="000000"/>
              </a:solidFill>
              <a:latin typeface="+mj-lt"/>
            </a:endParaRPr>
          </a:p>
          <a:p>
            <a:pPr algn="just"/>
            <a:r>
              <a:rPr lang="vi-VN" sz="4400" dirty="0">
                <a:solidFill>
                  <a:srgbClr val="000000"/>
                </a:solidFill>
                <a:latin typeface="+mj-lt"/>
              </a:rPr>
              <a:t>Đoạn văn nào bộc lộ trực tiếp, đoạn văn nào bộc lộ gián tiếp cảm nghĩ về bài thơ Nắng mới của Lưu Trọng Lư?</a:t>
            </a:r>
            <a:endParaRPr lang="vi-VN" sz="4400" b="0" i="0" dirty="0">
              <a:solidFill>
                <a:srgbClr val="000000"/>
              </a:solidFill>
              <a:effectLst/>
              <a:latin typeface="+mj-lt"/>
            </a:endParaRPr>
          </a:p>
        </p:txBody>
      </p:sp>
      <p:sp>
        <p:nvSpPr>
          <p:cNvPr id="7" name="Rounded Rectangle 6"/>
          <p:cNvSpPr/>
          <p:nvPr/>
        </p:nvSpPr>
        <p:spPr>
          <a:xfrm>
            <a:off x="990600" y="3613668"/>
            <a:ext cx="6466017" cy="4885422"/>
          </a:xfrm>
          <a:prstGeom prst="round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spcAft>
                <a:spcPts val="0"/>
              </a:spcAft>
            </a:pP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Năm</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nào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cuối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xuân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đầu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hạ</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nắng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mới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cũng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trở</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về</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Nhưng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với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tác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giả</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ánh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nắng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mới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khi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có</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mẹ</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còn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mẹ</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mới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tươi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tắn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náo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nức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sướng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vui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làm</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sao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Động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từ</a:t>
            </a:r>
            <a:r>
              <a:rPr lang="en-US" sz="3400" dirty="0">
                <a:latin typeface="Times New Roman" panose="02020603050405020304" pitchFamily="18" charset="0"/>
                <a:cs typeface="Times New Roman" panose="02020603050405020304" pitchFamily="18" charset="0"/>
              </a:rPr>
              <a:t> “reo” </a:t>
            </a:r>
            <a:r>
              <a:rPr lang="en-US" sz="3400" dirty="0" err="1">
                <a:latin typeface="Times New Roman" panose="02020603050405020304" pitchFamily="18" charset="0"/>
                <a:cs typeface="Times New Roman" panose="02020603050405020304" pitchFamily="18" charset="0"/>
              </a:rPr>
              <a:t>đã</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nhân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hóa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ánh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nắng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mới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khiến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nó</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mang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râm</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hồn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trẻ</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thơ</a:t>
            </a:r>
            <a:r>
              <a:rPr lang="en-US" sz="3400" dirty="0">
                <a:latin typeface="Times New Roman" panose="02020603050405020304" pitchFamily="18" charset="0"/>
                <a:cs typeface="Times New Roman" panose="02020603050405020304" pitchFamily="18" charset="0"/>
              </a:rPr>
              <a:t> reo </a:t>
            </a:r>
            <a:r>
              <a:rPr lang="en-US" sz="3400" dirty="0" err="1">
                <a:latin typeface="Times New Roman" panose="02020603050405020304" pitchFamily="18" charset="0"/>
                <a:cs typeface="Times New Roman" panose="02020603050405020304" pitchFamily="18" charset="0"/>
              </a:rPr>
              <a:t>vui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hát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nhảy</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múa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ngoài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đồng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nội</a:t>
            </a:r>
            <a:r>
              <a:rPr lang="en-US" sz="3400" dirty="0">
                <a:latin typeface="Times New Roman" panose="02020603050405020304" pitchFamily="18" charset="0"/>
                <a:cs typeface="Times New Roman" panose="02020603050405020304" pitchFamily="18" charset="0"/>
              </a:rPr>
              <a:t>.</a:t>
            </a:r>
            <a:endParaRPr lang="vi-VN" sz="3400"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7685217" y="3467100"/>
            <a:ext cx="10058400" cy="4885422"/>
          </a:xfrm>
          <a:prstGeom prst="roundRect">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spcAft>
                <a:spcPts val="0"/>
              </a:spcAft>
            </a:pP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Trong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cuốn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phim</a:t>
            </a:r>
            <a:r>
              <a:rPr lang="en-US" sz="3400" dirty="0">
                <a:latin typeface="Times New Roman" panose="02020603050405020304" pitchFamily="18" charset="0"/>
                <a:cs typeface="Times New Roman" panose="02020603050405020304" pitchFamily="18" charset="0"/>
              </a:rPr>
              <a:t> quay </a:t>
            </a:r>
            <a:r>
              <a:rPr lang="en-US" sz="3400" dirty="0" err="1">
                <a:latin typeface="Times New Roman" panose="02020603050405020304" pitchFamily="18" charset="0"/>
                <a:cs typeface="Times New Roman" panose="02020603050405020304" pitchFamily="18" charset="0"/>
              </a:rPr>
              <a:t>chậm</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của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kí</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ức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tác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giả</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hình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ảnh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người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mẹ</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hiện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lên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cùng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với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ánh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nắng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mới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Tay</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mẹ</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đưa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tấm</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áo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đỏ</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lên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trước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giậu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phơi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để</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đón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nắng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mới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thơm</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Nét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cười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đen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nhánh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thấp</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thoáng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sau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tà</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áo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Nụ</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cười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của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mẹ</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như</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cũng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đang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tỏa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nắng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vào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không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gian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Kí</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ức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nắng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mới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chứa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chan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yêu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thương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sâu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đậm</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về</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mẹ</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của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Lưu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Trọng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Lư</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dường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như</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cũng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đánh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thức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mỗi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kỉ</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niệm</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thân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thương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của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chúng</a:t>
            </a:r>
            <a:r>
              <a:rPr lang="en-US" sz="3400" dirty="0">
                <a:latin typeface="Times New Roman" panose="02020603050405020304" pitchFamily="18" charset="0"/>
                <a:cs typeface="Times New Roman" panose="02020603050405020304" pitchFamily="18" charset="0"/>
              </a:rPr>
              <a:t> ta </a:t>
            </a:r>
            <a:r>
              <a:rPr lang="en-US" sz="3400" dirty="0" err="1">
                <a:latin typeface="Times New Roman" panose="02020603050405020304" pitchFamily="18" charset="0"/>
                <a:cs typeface="Times New Roman" panose="02020603050405020304" pitchFamily="18" charset="0"/>
              </a:rPr>
              <a:t>về</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người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mẹ</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của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mình</a:t>
            </a:r>
            <a:r>
              <a:rPr lang="en-US" sz="3400" dirty="0">
                <a:latin typeface="Times New Roman" panose="02020603050405020304" pitchFamily="18" charset="0"/>
                <a:cs typeface="Times New Roman" panose="02020603050405020304" pitchFamily="18" charset="0"/>
              </a:rPr>
              <a:t>.</a:t>
            </a:r>
            <a:endParaRPr lang="vi-VN" sz="3400" dirty="0">
              <a:latin typeface="Times New Roman" panose="02020603050405020304" pitchFamily="18" charset="0"/>
              <a:cs typeface="Times New Roman" panose="02020603050405020304" pitchFamily="18" charset="0"/>
            </a:endParaRPr>
          </a:p>
        </p:txBody>
      </p:sp>
      <p:sp>
        <p:nvSpPr>
          <p:cNvPr id="10" name="TextBox 36"/>
          <p:cNvSpPr txBox="1"/>
          <p:nvPr/>
        </p:nvSpPr>
        <p:spPr>
          <a:xfrm>
            <a:off x="2809585" y="8805023"/>
            <a:ext cx="2926064" cy="677108"/>
          </a:xfrm>
          <a:prstGeom prst="rect">
            <a:avLst/>
          </a:prstGeom>
          <a:solidFill>
            <a:srgbClr val="868B64"/>
          </a:solidFill>
        </p:spPr>
        <p:txBody>
          <a:bodyPr wrap="square" lIns="0" tIns="0" rIns="0" bIns="0" rtlCol="0" anchor="t">
            <a:spAutoFit/>
          </a:bodyPr>
          <a:lstStyle/>
          <a:p>
            <a:pPr algn="ctr"/>
            <a:r>
              <a:rPr lang="en-US" sz="4400" b="1" dirty="0" err="1">
                <a:solidFill>
                  <a:schemeClr val="bg1"/>
                </a:solidFill>
                <a:latin typeface="Times New Roman" panose="02020603050405020304" pitchFamily="18" charset="0"/>
                <a:cs typeface="Times New Roman" panose="02020603050405020304" pitchFamily="18" charset="0"/>
              </a:rPr>
              <a:t>Trực</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tiếp</a:t>
            </a:r>
            <a:endParaRPr lang="vi-VN" sz="4400" dirty="0">
              <a:solidFill>
                <a:schemeClr val="bg1"/>
              </a:solidFill>
              <a:latin typeface="Times New Roman" panose="02020603050405020304" pitchFamily="18" charset="0"/>
              <a:cs typeface="Times New Roman" panose="02020603050405020304" pitchFamily="18" charset="0"/>
            </a:endParaRPr>
          </a:p>
        </p:txBody>
      </p:sp>
      <p:sp>
        <p:nvSpPr>
          <p:cNvPr id="11" name="TextBox 36"/>
          <p:cNvSpPr txBox="1"/>
          <p:nvPr/>
        </p:nvSpPr>
        <p:spPr>
          <a:xfrm>
            <a:off x="11080631" y="8648700"/>
            <a:ext cx="2926064" cy="677108"/>
          </a:xfrm>
          <a:prstGeom prst="rect">
            <a:avLst/>
          </a:prstGeom>
          <a:solidFill>
            <a:schemeClr val="accent4">
              <a:lumMod val="75000"/>
            </a:schemeClr>
          </a:solidFill>
        </p:spPr>
        <p:txBody>
          <a:bodyPr wrap="square" lIns="0" tIns="0" rIns="0" bIns="0" rtlCol="0" anchor="t">
            <a:spAutoFit/>
          </a:bodyPr>
          <a:lstStyle/>
          <a:p>
            <a:pPr algn="ctr"/>
            <a:r>
              <a:rPr lang="en-US" sz="4400" b="1" dirty="0" err="1">
                <a:solidFill>
                  <a:schemeClr val="bg1"/>
                </a:solidFill>
                <a:latin typeface="Times New Roman" panose="02020603050405020304" pitchFamily="18" charset="0"/>
                <a:cs typeface="Times New Roman" panose="02020603050405020304" pitchFamily="18" charset="0"/>
              </a:rPr>
              <a:t>Gián</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tiếp</a:t>
            </a:r>
            <a:endParaRPr lang="vi-VN"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108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80">
                                          <p:stCondLst>
                                            <p:cond delay="0"/>
                                          </p:stCondLst>
                                        </p:cTn>
                                        <p:tgtEl>
                                          <p:spTgt spid="10"/>
                                        </p:tgtEl>
                                      </p:cBhvr>
                                    </p:animEffect>
                                    <p:anim calcmode="lin" valueType="num">
                                      <p:cBhvr>
                                        <p:cTn id="2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2" dur="26">
                                          <p:stCondLst>
                                            <p:cond delay="650"/>
                                          </p:stCondLst>
                                        </p:cTn>
                                        <p:tgtEl>
                                          <p:spTgt spid="10"/>
                                        </p:tgtEl>
                                      </p:cBhvr>
                                      <p:to x="100000" y="60000"/>
                                    </p:animScale>
                                    <p:animScale>
                                      <p:cBhvr>
                                        <p:cTn id="33" dur="166" decel="50000">
                                          <p:stCondLst>
                                            <p:cond delay="676"/>
                                          </p:stCondLst>
                                        </p:cTn>
                                        <p:tgtEl>
                                          <p:spTgt spid="10"/>
                                        </p:tgtEl>
                                      </p:cBhvr>
                                      <p:to x="100000" y="100000"/>
                                    </p:animScale>
                                    <p:animScale>
                                      <p:cBhvr>
                                        <p:cTn id="34" dur="26">
                                          <p:stCondLst>
                                            <p:cond delay="1312"/>
                                          </p:stCondLst>
                                        </p:cTn>
                                        <p:tgtEl>
                                          <p:spTgt spid="10"/>
                                        </p:tgtEl>
                                      </p:cBhvr>
                                      <p:to x="100000" y="80000"/>
                                    </p:animScale>
                                    <p:animScale>
                                      <p:cBhvr>
                                        <p:cTn id="35" dur="166" decel="50000">
                                          <p:stCondLst>
                                            <p:cond delay="1338"/>
                                          </p:stCondLst>
                                        </p:cTn>
                                        <p:tgtEl>
                                          <p:spTgt spid="10"/>
                                        </p:tgtEl>
                                      </p:cBhvr>
                                      <p:to x="100000" y="100000"/>
                                    </p:animScale>
                                    <p:animScale>
                                      <p:cBhvr>
                                        <p:cTn id="36" dur="26">
                                          <p:stCondLst>
                                            <p:cond delay="1642"/>
                                          </p:stCondLst>
                                        </p:cTn>
                                        <p:tgtEl>
                                          <p:spTgt spid="10"/>
                                        </p:tgtEl>
                                      </p:cBhvr>
                                      <p:to x="100000" y="90000"/>
                                    </p:animScale>
                                    <p:animScale>
                                      <p:cBhvr>
                                        <p:cTn id="37" dur="166" decel="50000">
                                          <p:stCondLst>
                                            <p:cond delay="1668"/>
                                          </p:stCondLst>
                                        </p:cTn>
                                        <p:tgtEl>
                                          <p:spTgt spid="10"/>
                                        </p:tgtEl>
                                      </p:cBhvr>
                                      <p:to x="100000" y="100000"/>
                                    </p:animScale>
                                    <p:animScale>
                                      <p:cBhvr>
                                        <p:cTn id="38" dur="26">
                                          <p:stCondLst>
                                            <p:cond delay="1808"/>
                                          </p:stCondLst>
                                        </p:cTn>
                                        <p:tgtEl>
                                          <p:spTgt spid="10"/>
                                        </p:tgtEl>
                                      </p:cBhvr>
                                      <p:to x="100000" y="95000"/>
                                    </p:animScale>
                                    <p:animScale>
                                      <p:cBhvr>
                                        <p:cTn id="39" dur="166" decel="50000">
                                          <p:stCondLst>
                                            <p:cond delay="1834"/>
                                          </p:stCondLst>
                                        </p:cTn>
                                        <p:tgtEl>
                                          <p:spTgt spid="10"/>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80">
                                          <p:stCondLst>
                                            <p:cond delay="0"/>
                                          </p:stCondLst>
                                        </p:cTn>
                                        <p:tgtEl>
                                          <p:spTgt spid="11"/>
                                        </p:tgtEl>
                                      </p:cBhvr>
                                    </p:animEffect>
                                    <p:anim calcmode="lin" valueType="num">
                                      <p:cBhvr>
                                        <p:cTn id="4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0" dur="26">
                                          <p:stCondLst>
                                            <p:cond delay="650"/>
                                          </p:stCondLst>
                                        </p:cTn>
                                        <p:tgtEl>
                                          <p:spTgt spid="11"/>
                                        </p:tgtEl>
                                      </p:cBhvr>
                                      <p:to x="100000" y="60000"/>
                                    </p:animScale>
                                    <p:animScale>
                                      <p:cBhvr>
                                        <p:cTn id="51" dur="166" decel="50000">
                                          <p:stCondLst>
                                            <p:cond delay="676"/>
                                          </p:stCondLst>
                                        </p:cTn>
                                        <p:tgtEl>
                                          <p:spTgt spid="11"/>
                                        </p:tgtEl>
                                      </p:cBhvr>
                                      <p:to x="100000" y="100000"/>
                                    </p:animScale>
                                    <p:animScale>
                                      <p:cBhvr>
                                        <p:cTn id="52" dur="26">
                                          <p:stCondLst>
                                            <p:cond delay="1312"/>
                                          </p:stCondLst>
                                        </p:cTn>
                                        <p:tgtEl>
                                          <p:spTgt spid="11"/>
                                        </p:tgtEl>
                                      </p:cBhvr>
                                      <p:to x="100000" y="80000"/>
                                    </p:animScale>
                                    <p:animScale>
                                      <p:cBhvr>
                                        <p:cTn id="53" dur="166" decel="50000">
                                          <p:stCondLst>
                                            <p:cond delay="1338"/>
                                          </p:stCondLst>
                                        </p:cTn>
                                        <p:tgtEl>
                                          <p:spTgt spid="11"/>
                                        </p:tgtEl>
                                      </p:cBhvr>
                                      <p:to x="100000" y="100000"/>
                                    </p:animScale>
                                    <p:animScale>
                                      <p:cBhvr>
                                        <p:cTn id="54" dur="26">
                                          <p:stCondLst>
                                            <p:cond delay="1642"/>
                                          </p:stCondLst>
                                        </p:cTn>
                                        <p:tgtEl>
                                          <p:spTgt spid="11"/>
                                        </p:tgtEl>
                                      </p:cBhvr>
                                      <p:to x="100000" y="90000"/>
                                    </p:animScale>
                                    <p:animScale>
                                      <p:cBhvr>
                                        <p:cTn id="55" dur="166" decel="50000">
                                          <p:stCondLst>
                                            <p:cond delay="1668"/>
                                          </p:stCondLst>
                                        </p:cTn>
                                        <p:tgtEl>
                                          <p:spTgt spid="11"/>
                                        </p:tgtEl>
                                      </p:cBhvr>
                                      <p:to x="100000" y="100000"/>
                                    </p:animScale>
                                    <p:animScale>
                                      <p:cBhvr>
                                        <p:cTn id="56" dur="26">
                                          <p:stCondLst>
                                            <p:cond delay="1808"/>
                                          </p:stCondLst>
                                        </p:cTn>
                                        <p:tgtEl>
                                          <p:spTgt spid="11"/>
                                        </p:tgtEl>
                                      </p:cBhvr>
                                      <p:to x="100000" y="95000"/>
                                    </p:animScale>
                                    <p:animScale>
                                      <p:cBhvr>
                                        <p:cTn id="5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743200" y="-1955154"/>
            <a:ext cx="7315200" cy="3910307"/>
          </a:xfrm>
          <a:prstGeom prst="rect">
            <a:avLst/>
          </a:prstGeom>
        </p:spPr>
      </p:pic>
      <p:pic>
        <p:nvPicPr>
          <p:cNvPr id="7" name="Picture 7"/>
          <p:cNvPicPr>
            <a:picLocks noChangeAspect="1"/>
          </p:cNvPicPr>
          <p:nvPr/>
        </p:nvPicPr>
        <p:blipFill>
          <a:blip r:embed="rId5"/>
          <a:srcRect/>
          <a:stretch>
            <a:fillRect/>
          </a:stretch>
        </p:blipFill>
        <p:spPr>
          <a:xfrm rot="-1334791">
            <a:off x="16681011" y="3253313"/>
            <a:ext cx="4607903" cy="6103183"/>
          </a:xfrm>
          <a:prstGeom prst="rect">
            <a:avLst/>
          </a:prstGeom>
        </p:spPr>
      </p:pic>
      <p:pic>
        <p:nvPicPr>
          <p:cNvPr id="9" name="Picture 4"/>
          <p:cNvPicPr>
            <a:picLocks noChangeAspect="1"/>
          </p:cNvPicPr>
          <p:nvPr/>
        </p:nvPicPr>
        <p:blipFill>
          <a:blip r:embed="rId6"/>
          <a:srcRect/>
          <a:stretch>
            <a:fillRect/>
          </a:stretch>
        </p:blipFill>
        <p:spPr>
          <a:xfrm>
            <a:off x="1535194" y="3193124"/>
            <a:ext cx="7149066" cy="6683441"/>
          </a:xfrm>
          <a:prstGeom prst="rect">
            <a:avLst/>
          </a:prstGeom>
        </p:spPr>
      </p:pic>
      <p:pic>
        <p:nvPicPr>
          <p:cNvPr id="10" name="Picture 3"/>
          <p:cNvPicPr>
            <a:picLocks noChangeAspect="1"/>
          </p:cNvPicPr>
          <p:nvPr/>
        </p:nvPicPr>
        <p:blipFill>
          <a:blip r:embed="rId7"/>
          <a:srcRect/>
          <a:stretch>
            <a:fillRect/>
          </a:stretch>
        </p:blipFill>
        <p:spPr>
          <a:xfrm>
            <a:off x="6553200" y="3086100"/>
            <a:ext cx="8825308" cy="8229600"/>
          </a:xfrm>
          <a:prstGeom prst="rect">
            <a:avLst/>
          </a:prstGeom>
        </p:spPr>
      </p:pic>
      <p:pic>
        <p:nvPicPr>
          <p:cNvPr id="11" name="Picture 10"/>
          <p:cNvPicPr>
            <a:picLocks noChangeAspect="1"/>
          </p:cNvPicPr>
          <p:nvPr/>
        </p:nvPicPr>
        <p:blipFill>
          <a:blip r:embed="rId8"/>
          <a:stretch>
            <a:fillRect/>
          </a:stretch>
        </p:blipFill>
        <p:spPr>
          <a:xfrm>
            <a:off x="8684260" y="4686300"/>
            <a:ext cx="9046640" cy="6216180"/>
          </a:xfrm>
          <a:prstGeom prst="rect">
            <a:avLst/>
          </a:prstGeom>
        </p:spPr>
      </p:pic>
      <p:pic>
        <p:nvPicPr>
          <p:cNvPr id="12" name="Picture 11"/>
          <p:cNvPicPr>
            <a:picLocks noChangeAspect="1"/>
          </p:cNvPicPr>
          <p:nvPr/>
        </p:nvPicPr>
        <p:blipFill>
          <a:blip r:embed="rId9"/>
          <a:stretch>
            <a:fillRect/>
          </a:stretch>
        </p:blipFill>
        <p:spPr>
          <a:xfrm>
            <a:off x="879764" y="726891"/>
            <a:ext cx="17271465" cy="3694496"/>
          </a:xfrm>
          <a:prstGeom prst="rect">
            <a:avLst/>
          </a:prstGeom>
        </p:spPr>
      </p:pic>
    </p:spTree>
    <p:extLst>
      <p:ext uri="{BB962C8B-B14F-4D97-AF65-F5344CB8AC3E}">
        <p14:creationId xmlns:p14="http://schemas.microsoft.com/office/powerpoint/2010/main" val="3374691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2605" y="-1556188"/>
            <a:ext cx="1832956" cy="4114800"/>
          </a:xfrm>
          <a:prstGeom prst="rect">
            <a:avLst/>
          </a:prstGeom>
        </p:spPr>
      </p:pic>
      <p:pic>
        <p:nvPicPr>
          <p:cNvPr id="16" name="Picture 3"/>
          <p:cNvPicPr>
            <a:picLocks noChangeAspect="1"/>
          </p:cNvPicPr>
          <p:nvPr/>
        </p:nvPicPr>
        <p:blipFill>
          <a:blip r:embed="rId5"/>
          <a:srcRect/>
          <a:stretch>
            <a:fillRect/>
          </a:stretch>
        </p:blipFill>
        <p:spPr>
          <a:xfrm>
            <a:off x="15944630" y="513424"/>
            <a:ext cx="4959398" cy="3167815"/>
          </a:xfrm>
          <a:prstGeom prst="rect">
            <a:avLst/>
          </a:prstGeom>
        </p:spPr>
      </p:pic>
      <p:sp>
        <p:nvSpPr>
          <p:cNvPr id="8" name="Rectangle 7"/>
          <p:cNvSpPr/>
          <p:nvPr/>
        </p:nvSpPr>
        <p:spPr>
          <a:xfrm>
            <a:off x="783091" y="2080013"/>
            <a:ext cx="16992600" cy="7478970"/>
          </a:xfrm>
          <a:prstGeom prst="rect">
            <a:avLst/>
          </a:prstGeom>
        </p:spPr>
        <p:txBody>
          <a:bodyPr wrap="square">
            <a:spAutoFit/>
          </a:bodyPr>
          <a:lstStyle/>
          <a:p>
            <a:pPr algn="just"/>
            <a:r>
              <a:rPr lang="en-US" sz="4000" dirty="0">
                <a:solidFill>
                  <a:prstClr val="black"/>
                </a:solidFill>
              </a:rPr>
              <a:t>         </a:t>
            </a:r>
            <a:r>
              <a:rPr lang="vi-VN" sz="4000" dirty="0">
                <a:solidFill>
                  <a:prstClr val="black"/>
                </a:solidFill>
                <a:latin typeface="Times New Roman" panose="02020603050405020304" pitchFamily="18" charset="0"/>
              </a:rPr>
              <a:t>Bài thơ Nắng mới của tác giả Lưu Trọng Lư đã mang tới cho em nhiều cảm xúc thật đặc biệt. Qua bài thơ, em cảm nhận được nỗi nhớ và tình yêu mẹ vô bờ của tác giả. Nỗi nhớ da diết, lắng đọng của nhân vật "tôi" cũng chính là tình cảm chân thành mà con dành cho mẹ. Bằng ngôn từ giản dị, mộc mạc, giàu sức gợi hình, gợi cảm cùng giọng điệu nhẹ nhàng, tha thiết, tâm tình, nhà thơ Lưu Trọng Lư muốn bày tỏ tình yêu thương mãnh liệt của mình đối với mẹ. Đúng như những gì Hoài Thanh đã nhận định: "Tôi chỉ biết, dầu có ưa thơ người này hay người khác, mỗi lúc buồn đến, tôi lại trở về với Lưu Trọng Lư". Thơ của ông luôn có một sức hút đặc biệt với mọi người. Tác phẩm của ông là lời ca chan chứa về tình mẫu tử thiêng liêng. Qua đó, thể hiện giá trị đạo đức cao đẹp của người Việt Nam, đó là tình cảm gia đình thiêng liêng, sâu sắc. Nhờ đó, em tự nhận thấy trách nhiệm phải hiếu thảo của mình đối với mẹ và càng yêu thương mẹ của mình nhiều hơn.</a:t>
            </a:r>
            <a:endParaRPr lang="vi-VN" sz="4000" dirty="0">
              <a:solidFill>
                <a:prstClr val="black">
                  <a:lumMod val="95000"/>
                  <a:lumOff val="5000"/>
                </a:prstClr>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6"/>
          <a:stretch>
            <a:fillRect/>
          </a:stretch>
        </p:blipFill>
        <p:spPr>
          <a:xfrm>
            <a:off x="5175889" y="187984"/>
            <a:ext cx="7605768" cy="2370628"/>
          </a:xfrm>
          <a:prstGeom prst="rect">
            <a:avLst/>
          </a:prstGeom>
        </p:spPr>
      </p:pic>
    </p:spTree>
    <p:extLst>
      <p:ext uri="{BB962C8B-B14F-4D97-AF65-F5344CB8AC3E}">
        <p14:creationId xmlns:p14="http://schemas.microsoft.com/office/powerpoint/2010/main" val="24936050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4314514" y="311749"/>
            <a:ext cx="4173960" cy="2666117"/>
          </a:xfrm>
          <a:prstGeom prst="rect">
            <a:avLst/>
          </a:prstGeom>
        </p:spPr>
      </p:pic>
      <p:pic>
        <p:nvPicPr>
          <p:cNvPr id="3" name="Picture 3"/>
          <p:cNvPicPr>
            <a:picLocks noChangeAspect="1"/>
          </p:cNvPicPr>
          <p:nvPr/>
        </p:nvPicPr>
        <p:blipFill>
          <a:blip r:embed="rId3"/>
          <a:srcRect/>
          <a:stretch>
            <a:fillRect/>
          </a:stretch>
        </p:blipFill>
        <p:spPr>
          <a:xfrm>
            <a:off x="-2093506" y="4117855"/>
            <a:ext cx="6244411" cy="398861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77901" y="-1227392"/>
            <a:ext cx="7315200" cy="3910307"/>
          </a:xfrm>
          <a:prstGeom prst="rect">
            <a:avLst/>
          </a:prstGeom>
        </p:spPr>
      </p:pic>
      <p:pic>
        <p:nvPicPr>
          <p:cNvPr id="6" name="Picture 6"/>
          <p:cNvPicPr>
            <a:picLocks noChangeAspect="1"/>
          </p:cNvPicPr>
          <p:nvPr/>
        </p:nvPicPr>
        <p:blipFill>
          <a:blip r:embed="rId6"/>
          <a:srcRect/>
          <a:stretch>
            <a:fillRect/>
          </a:stretch>
        </p:blipFill>
        <p:spPr>
          <a:xfrm>
            <a:off x="7111266" y="7109270"/>
            <a:ext cx="13778774" cy="6355459"/>
          </a:xfrm>
          <a:prstGeom prst="rect">
            <a:avLst/>
          </a:prstGeom>
        </p:spPr>
      </p:pic>
      <p:pic>
        <p:nvPicPr>
          <p:cNvPr id="7" name="Picture 7"/>
          <p:cNvPicPr>
            <a:picLocks noChangeAspect="1"/>
          </p:cNvPicPr>
          <p:nvPr/>
        </p:nvPicPr>
        <p:blipFill>
          <a:blip r:embed="rId7"/>
          <a:srcRect/>
          <a:stretch>
            <a:fillRect/>
          </a:stretch>
        </p:blipFill>
        <p:spPr>
          <a:xfrm rot="-1334791">
            <a:off x="14984464" y="5054881"/>
            <a:ext cx="4607903" cy="6103183"/>
          </a:xfrm>
          <a:prstGeom prst="rect">
            <a:avLst/>
          </a:prstGeom>
        </p:spPr>
      </p:pic>
      <p:pic>
        <p:nvPicPr>
          <p:cNvPr id="5" name="Picture 4"/>
          <p:cNvPicPr>
            <a:picLocks noChangeAspect="1"/>
          </p:cNvPicPr>
          <p:nvPr/>
        </p:nvPicPr>
        <p:blipFill>
          <a:blip r:embed="rId8"/>
          <a:stretch>
            <a:fillRect/>
          </a:stretch>
        </p:blipFill>
        <p:spPr>
          <a:xfrm>
            <a:off x="1075472" y="2609008"/>
            <a:ext cx="15972904" cy="3078747"/>
          </a:xfrm>
          <a:prstGeom prst="rect">
            <a:avLst/>
          </a:prstGeom>
        </p:spPr>
      </p:pic>
    </p:spTree>
    <p:extLst>
      <p:ext uri="{BB962C8B-B14F-4D97-AF65-F5344CB8AC3E}">
        <p14:creationId xmlns:p14="http://schemas.microsoft.com/office/powerpoint/2010/main" val="1349713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7451333" y="7422093"/>
            <a:ext cx="13778774" cy="6355459"/>
          </a:xfrm>
          <a:prstGeom prst="rect">
            <a:avLst/>
          </a:prstGeom>
        </p:spPr>
      </p:pic>
      <p:pic>
        <p:nvPicPr>
          <p:cNvPr id="3" name="Picture 3"/>
          <p:cNvPicPr>
            <a:picLocks noChangeAspect="1"/>
          </p:cNvPicPr>
          <p:nvPr/>
        </p:nvPicPr>
        <p:blipFill>
          <a:blip r:embed="rId4"/>
          <a:srcRect/>
          <a:stretch>
            <a:fillRect/>
          </a:stretch>
        </p:blipFill>
        <p:spPr>
          <a:xfrm>
            <a:off x="15758071" y="3689207"/>
            <a:ext cx="4607903" cy="610318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925114" y="-1028700"/>
            <a:ext cx="1832956" cy="4114800"/>
          </a:xfrm>
          <a:prstGeom prst="rect">
            <a:avLst/>
          </a:prstGeom>
        </p:spPr>
      </p:pic>
      <p:pic>
        <p:nvPicPr>
          <p:cNvPr id="6" name="Picture 6"/>
          <p:cNvPicPr>
            <a:picLocks noChangeAspect="1"/>
          </p:cNvPicPr>
          <p:nvPr/>
        </p:nvPicPr>
        <p:blipFill>
          <a:blip r:embed="rId7"/>
          <a:srcRect/>
          <a:stretch>
            <a:fillRect/>
          </a:stretch>
        </p:blipFill>
        <p:spPr>
          <a:xfrm rot="-2061635">
            <a:off x="-871283" y="298871"/>
            <a:ext cx="6334366" cy="3349296"/>
          </a:xfrm>
          <a:prstGeom prst="rect">
            <a:avLst/>
          </a:prstGeom>
        </p:spPr>
      </p:pic>
      <p:pic>
        <p:nvPicPr>
          <p:cNvPr id="7" name="Picture 7"/>
          <p:cNvPicPr>
            <a:picLocks noChangeAspect="1"/>
          </p:cNvPicPr>
          <p:nvPr/>
        </p:nvPicPr>
        <p:blipFill>
          <a:blip r:embed="rId3"/>
          <a:srcRect/>
          <a:stretch>
            <a:fillRect/>
          </a:stretch>
        </p:blipFill>
        <p:spPr>
          <a:xfrm>
            <a:off x="-1033801" y="7850747"/>
            <a:ext cx="13778774" cy="6355459"/>
          </a:xfrm>
          <a:prstGeom prst="rect">
            <a:avLst/>
          </a:prstGeom>
        </p:spPr>
      </p:pic>
      <p:pic>
        <p:nvPicPr>
          <p:cNvPr id="8" name="Picture 8"/>
          <p:cNvPicPr>
            <a:picLocks noChangeAspect="1"/>
          </p:cNvPicPr>
          <p:nvPr/>
        </p:nvPicPr>
        <p:blipFill>
          <a:blip r:embed="rId4"/>
          <a:srcRect/>
          <a:stretch>
            <a:fillRect/>
          </a:stretch>
        </p:blipFill>
        <p:spPr>
          <a:xfrm rot="-1334791">
            <a:off x="15433691" y="5998086"/>
            <a:ext cx="4607903" cy="6103183"/>
          </a:xfrm>
          <a:prstGeom prst="rect">
            <a:avLst/>
          </a:prstGeom>
        </p:spPr>
      </p:pic>
      <p:pic>
        <p:nvPicPr>
          <p:cNvPr id="5" name="Picture 4"/>
          <p:cNvPicPr>
            <a:picLocks noChangeAspect="1"/>
          </p:cNvPicPr>
          <p:nvPr/>
        </p:nvPicPr>
        <p:blipFill>
          <a:blip r:embed="rId8"/>
          <a:stretch>
            <a:fillRect/>
          </a:stretch>
        </p:blipFill>
        <p:spPr>
          <a:xfrm>
            <a:off x="3539941" y="3268003"/>
            <a:ext cx="11365677" cy="3020651"/>
          </a:xfrm>
          <a:prstGeom prst="rect">
            <a:avLst/>
          </a:prstGeom>
        </p:spPr>
      </p:pic>
    </p:spTree>
    <p:extLst>
      <p:ext uri="{BB962C8B-B14F-4D97-AF65-F5344CB8AC3E}">
        <p14:creationId xmlns:p14="http://schemas.microsoft.com/office/powerpoint/2010/main" val="40971081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78954" y="749779"/>
            <a:ext cx="12709040" cy="3001626"/>
            <a:chOff x="0" y="-95250"/>
            <a:chExt cx="2749053" cy="908050"/>
          </a:xfrm>
        </p:grpSpPr>
        <p:sp>
          <p:nvSpPr>
            <p:cNvPr id="3" name="Freeform 3"/>
            <p:cNvSpPr/>
            <p:nvPr/>
          </p:nvSpPr>
          <p:spPr>
            <a:xfrm>
              <a:off x="0" y="0"/>
              <a:ext cx="2749053" cy="581432"/>
            </a:xfrm>
            <a:custGeom>
              <a:avLst/>
              <a:gdLst/>
              <a:ahLst/>
              <a:cxnLst/>
              <a:rect l="l" t="t" r="r" b="b"/>
              <a:pathLst>
                <a:path w="1504394" h="1571721">
                  <a:moveTo>
                    <a:pt x="0" y="0"/>
                  </a:moveTo>
                  <a:lnTo>
                    <a:pt x="1504394" y="0"/>
                  </a:lnTo>
                  <a:lnTo>
                    <a:pt x="1504394" y="1571721"/>
                  </a:lnTo>
                  <a:lnTo>
                    <a:pt x="0" y="1571721"/>
                  </a:lnTo>
                  <a:close/>
                </a:path>
              </a:pathLst>
            </a:custGeom>
            <a:solidFill>
              <a:srgbClr val="EACD6B"/>
            </a:solidFill>
          </p:spPr>
        </p:sp>
        <p:sp>
          <p:nvSpPr>
            <p:cNvPr id="4" name="TextBox 4"/>
            <p:cNvSpPr txBox="1"/>
            <p:nvPr/>
          </p:nvSpPr>
          <p:spPr>
            <a:xfrm>
              <a:off x="0" y="-95250"/>
              <a:ext cx="812800" cy="908050"/>
            </a:xfrm>
            <a:prstGeom prst="rect">
              <a:avLst/>
            </a:prstGeom>
          </p:spPr>
          <p:txBody>
            <a:bodyPr lIns="50800" tIns="50800" rIns="50800" bIns="50800" rtlCol="0" anchor="ctr"/>
            <a:lstStyle/>
            <a:p>
              <a:pPr algn="ctr">
                <a:lnSpc>
                  <a:spcPts val="3220"/>
                </a:lnSpc>
              </a:pPr>
              <a:endParaRPr>
                <a:solidFill>
                  <a:prstClr val="black"/>
                </a:solidFill>
              </a:endParaRPr>
            </a:p>
          </p:txBody>
        </p:sp>
      </p:gr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124797" y="1218807"/>
            <a:ext cx="1392263" cy="683950"/>
          </a:xfrm>
          <a:prstGeom prst="rect">
            <a:avLst/>
          </a:prstGeom>
        </p:spPr>
      </p:pic>
      <p:pic>
        <p:nvPicPr>
          <p:cNvPr id="15" name="Picture 15"/>
          <p:cNvPicPr>
            <a:picLocks noChangeAspect="1"/>
          </p:cNvPicPr>
          <p:nvPr/>
        </p:nvPicPr>
        <p:blipFill>
          <a:blip r:embed="rId5"/>
          <a:srcRect/>
          <a:stretch>
            <a:fillRect/>
          </a:stretch>
        </p:blipFill>
        <p:spPr>
          <a:xfrm rot="-3729585" flipH="1">
            <a:off x="15339850" y="-2064653"/>
            <a:ext cx="2965114" cy="6997319"/>
          </a:xfrm>
          <a:prstGeom prst="rect">
            <a:avLst/>
          </a:prstGeom>
        </p:spPr>
      </p:pic>
      <p:sp>
        <p:nvSpPr>
          <p:cNvPr id="19" name="TextBox 19"/>
          <p:cNvSpPr txBox="1"/>
          <p:nvPr/>
        </p:nvSpPr>
        <p:spPr>
          <a:xfrm>
            <a:off x="2724513" y="1351525"/>
            <a:ext cx="10311827" cy="1354217"/>
          </a:xfrm>
          <a:prstGeom prst="rect">
            <a:avLst/>
          </a:prstGeom>
        </p:spPr>
        <p:txBody>
          <a:bodyPr wrap="square" lIns="0" tIns="0" rIns="0" bIns="0" rtlCol="0" anchor="t">
            <a:spAutoFit/>
          </a:bodyPr>
          <a:lstStyle/>
          <a:p>
            <a:pPr algn="just"/>
            <a:r>
              <a:rPr lang="vi-VN" sz="4400" dirty="0">
                <a:latin typeface="+mj-lt"/>
              </a:rPr>
              <a:t>- Đọc lại các văn bản thơ sáu chữ, bảy chữ đã học trong Bài 2.</a:t>
            </a:r>
          </a:p>
        </p:txBody>
      </p:sp>
      <p:pic>
        <p:nvPicPr>
          <p:cNvPr id="22" name="Picture 3"/>
          <p:cNvPicPr>
            <a:picLocks noChangeAspect="1"/>
          </p:cNvPicPr>
          <p:nvPr/>
        </p:nvPicPr>
        <p:blipFill>
          <a:blip r:embed="rId6"/>
          <a:srcRect/>
          <a:stretch>
            <a:fillRect/>
          </a:stretch>
        </p:blipFill>
        <p:spPr>
          <a:xfrm>
            <a:off x="-3761249" y="-1142197"/>
            <a:ext cx="4959398" cy="3167815"/>
          </a:xfrm>
          <a:prstGeom prst="rect">
            <a:avLst/>
          </a:prstGeom>
        </p:spPr>
      </p:pic>
      <p:grpSp>
        <p:nvGrpSpPr>
          <p:cNvPr id="14" name="Group 2"/>
          <p:cNvGrpSpPr/>
          <p:nvPr/>
        </p:nvGrpSpPr>
        <p:grpSpPr>
          <a:xfrm>
            <a:off x="1428845" y="3164941"/>
            <a:ext cx="12709040" cy="3001626"/>
            <a:chOff x="0" y="-95250"/>
            <a:chExt cx="2749053" cy="908050"/>
          </a:xfrm>
        </p:grpSpPr>
        <p:sp>
          <p:nvSpPr>
            <p:cNvPr id="16" name="Freeform 3"/>
            <p:cNvSpPr/>
            <p:nvPr/>
          </p:nvSpPr>
          <p:spPr>
            <a:xfrm>
              <a:off x="0" y="0"/>
              <a:ext cx="2749053" cy="395438"/>
            </a:xfrm>
            <a:custGeom>
              <a:avLst/>
              <a:gdLst/>
              <a:ahLst/>
              <a:cxnLst/>
              <a:rect l="l" t="t" r="r" b="b"/>
              <a:pathLst>
                <a:path w="1504394" h="1571721">
                  <a:moveTo>
                    <a:pt x="0" y="0"/>
                  </a:moveTo>
                  <a:lnTo>
                    <a:pt x="1504394" y="0"/>
                  </a:lnTo>
                  <a:lnTo>
                    <a:pt x="1504394" y="1571721"/>
                  </a:lnTo>
                  <a:lnTo>
                    <a:pt x="0" y="1571721"/>
                  </a:lnTo>
                  <a:close/>
                </a:path>
              </a:pathLst>
            </a:custGeom>
            <a:solidFill>
              <a:srgbClr val="FBC391"/>
            </a:solidFill>
          </p:spPr>
        </p:sp>
        <p:sp>
          <p:nvSpPr>
            <p:cNvPr id="17" name="TextBox 4"/>
            <p:cNvSpPr txBox="1"/>
            <p:nvPr/>
          </p:nvSpPr>
          <p:spPr>
            <a:xfrm>
              <a:off x="0" y="-95250"/>
              <a:ext cx="812800" cy="908050"/>
            </a:xfrm>
            <a:prstGeom prst="rect">
              <a:avLst/>
            </a:prstGeom>
          </p:spPr>
          <p:txBody>
            <a:bodyPr lIns="50800" tIns="50800" rIns="50800" bIns="50800" rtlCol="0" anchor="ctr"/>
            <a:lstStyle/>
            <a:p>
              <a:pPr algn="ctr">
                <a:lnSpc>
                  <a:spcPts val="3220"/>
                </a:lnSpc>
              </a:pPr>
              <a:endParaRPr>
                <a:solidFill>
                  <a:prstClr val="black"/>
                </a:solidFill>
              </a:endParaRPr>
            </a:p>
          </p:txBody>
        </p:sp>
      </p:grpSp>
      <p:pic>
        <p:nvPicPr>
          <p:cNvPr id="18"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074688" y="3633969"/>
            <a:ext cx="1392263" cy="683950"/>
          </a:xfrm>
          <a:prstGeom prst="rect">
            <a:avLst/>
          </a:prstGeom>
        </p:spPr>
      </p:pic>
      <p:sp>
        <p:nvSpPr>
          <p:cNvPr id="21" name="TextBox 19"/>
          <p:cNvSpPr txBox="1"/>
          <p:nvPr/>
        </p:nvSpPr>
        <p:spPr>
          <a:xfrm>
            <a:off x="2674404" y="3766687"/>
            <a:ext cx="10311827" cy="677108"/>
          </a:xfrm>
          <a:prstGeom prst="rect">
            <a:avLst/>
          </a:prstGeom>
        </p:spPr>
        <p:txBody>
          <a:bodyPr wrap="square" lIns="0" tIns="0" rIns="0" bIns="0" rtlCol="0" anchor="t">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lưu</a:t>
            </a:r>
            <a:r>
              <a:rPr lang="en-US" sz="4400" dirty="0">
                <a:latin typeface="Times New Roman" panose="02020603050405020304" pitchFamily="18" charset="0"/>
                <a:cs typeface="Times New Roman" panose="02020603050405020304" pitchFamily="18" charset="0"/>
              </a:rPr>
              <a:t> ý</a:t>
            </a:r>
            <a:endParaRPr lang="vi-VN" sz="4400" dirty="0">
              <a:latin typeface="Times New Roman" panose="02020603050405020304" pitchFamily="18" charset="0"/>
              <a:cs typeface="Times New Roman" panose="02020603050405020304" pitchFamily="18" charset="0"/>
            </a:endParaRPr>
          </a:p>
        </p:txBody>
      </p:sp>
      <p:sp>
        <p:nvSpPr>
          <p:cNvPr id="26" name="Google Shape;960;p43"/>
          <p:cNvSpPr txBox="1">
            <a:spLocks/>
          </p:cNvSpPr>
          <p:nvPr/>
        </p:nvSpPr>
        <p:spPr>
          <a:xfrm flipH="1">
            <a:off x="-683430" y="8026748"/>
            <a:ext cx="4380600" cy="862800"/>
          </a:xfrm>
          <a:prstGeom prst="rect">
            <a:avLst/>
          </a:prstGeom>
        </p:spPr>
        <p:txBody>
          <a:bodyPr spcFirstLastPara="1" wrap="square" lIns="182850" tIns="182850" rIns="182850" bIns="18285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a:latin typeface="Times New Roman" panose="02020603050405020304" pitchFamily="18" charset="0"/>
                <a:ea typeface="Cambria" panose="02040503050406030204" pitchFamily="18" charset="0"/>
                <a:cs typeface="Times New Roman" panose="02020603050405020304" pitchFamily="18" charset="0"/>
              </a:rPr>
              <a:t>Nhan</a:t>
            </a:r>
            <a:r>
              <a:rPr lang="en-US" b="1" dirty="0">
                <a:latin typeface="Times New Roman" panose="02020603050405020304" pitchFamily="18" charset="0"/>
                <a:ea typeface="Cambria" panose="02040503050406030204" pitchFamily="18" charset="0"/>
                <a:cs typeface="Times New Roman" panose="02020603050405020304" pitchFamily="18" charset="0"/>
              </a:rPr>
              <a:t> </a:t>
            </a:r>
            <a:r>
              <a:rPr lang="en-US" b="1" dirty="0" err="1">
                <a:latin typeface="Times New Roman" panose="02020603050405020304" pitchFamily="18" charset="0"/>
                <a:ea typeface="Cambria" panose="02040503050406030204" pitchFamily="18" charset="0"/>
                <a:cs typeface="Times New Roman" panose="02020603050405020304" pitchFamily="18" charset="0"/>
              </a:rPr>
              <a:t>đề</a:t>
            </a:r>
            <a:endParaRPr lang="en-US"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27" name="Google Shape;961;p43"/>
          <p:cNvSpPr txBox="1">
            <a:spLocks/>
          </p:cNvSpPr>
          <p:nvPr/>
        </p:nvSpPr>
        <p:spPr>
          <a:xfrm flipH="1">
            <a:off x="2724513" y="7503465"/>
            <a:ext cx="6214374" cy="2300086"/>
          </a:xfrm>
          <a:prstGeom prst="rect">
            <a:avLst/>
          </a:prstGeom>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vi-VN" sz="4000" dirty="0">
                <a:latin typeface="Times New Roman" panose="02020603050405020304" pitchFamily="18" charset="0"/>
                <a:ea typeface="Cambria" panose="02040503050406030204" pitchFamily="18" charset="0"/>
                <a:cs typeface="Times New Roman" panose="02020603050405020304" pitchFamily="18" charset="0"/>
              </a:rPr>
              <a:t>Lựa chọn nhan đề bám sát với nội dung và đề tài của bài thơ</a:t>
            </a:r>
          </a:p>
        </p:txBody>
      </p:sp>
      <p:sp>
        <p:nvSpPr>
          <p:cNvPr id="28" name="Google Shape;962;p43"/>
          <p:cNvSpPr txBox="1">
            <a:spLocks/>
          </p:cNvSpPr>
          <p:nvPr/>
        </p:nvSpPr>
        <p:spPr>
          <a:xfrm flipH="1">
            <a:off x="8605631" y="8138232"/>
            <a:ext cx="4380600" cy="862800"/>
          </a:xfrm>
          <a:prstGeom prst="rect">
            <a:avLst/>
          </a:prstGeom>
        </p:spPr>
        <p:txBody>
          <a:bodyPr spcFirstLastPara="1" wrap="square" lIns="182850" tIns="182850" rIns="182850" bIns="18285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a:latin typeface="Times New Roman" panose="02020603050405020304" pitchFamily="18" charset="0"/>
                <a:ea typeface="Cambria" panose="02040503050406030204" pitchFamily="18" charset="0"/>
                <a:cs typeface="Times New Roman" panose="02020603050405020304" pitchFamily="18" charset="0"/>
              </a:rPr>
              <a:t>Độ</a:t>
            </a:r>
            <a:r>
              <a:rPr lang="en-US" b="1" dirty="0">
                <a:latin typeface="Times New Roman" panose="02020603050405020304" pitchFamily="18" charset="0"/>
                <a:ea typeface="Cambria" panose="02040503050406030204" pitchFamily="18" charset="0"/>
                <a:cs typeface="Times New Roman" panose="02020603050405020304" pitchFamily="18" charset="0"/>
              </a:rPr>
              <a:t> </a:t>
            </a:r>
            <a:r>
              <a:rPr lang="en-US" b="1" dirty="0" err="1">
                <a:latin typeface="Times New Roman" panose="02020603050405020304" pitchFamily="18" charset="0"/>
                <a:ea typeface="Cambria" panose="02040503050406030204" pitchFamily="18" charset="0"/>
                <a:cs typeface="Times New Roman" panose="02020603050405020304" pitchFamily="18" charset="0"/>
              </a:rPr>
              <a:t>dài</a:t>
            </a:r>
            <a:endParaRPr lang="en-US"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29" name="Google Shape;963;p43"/>
          <p:cNvSpPr txBox="1">
            <a:spLocks/>
          </p:cNvSpPr>
          <p:nvPr/>
        </p:nvSpPr>
        <p:spPr>
          <a:xfrm flipH="1">
            <a:off x="12346830" y="7776548"/>
            <a:ext cx="6095718" cy="1363200"/>
          </a:xfrm>
          <a:prstGeom prst="rect">
            <a:avLst/>
          </a:prstGeom>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4000" dirty="0" err="1">
                <a:latin typeface="Times New Roman" panose="02020603050405020304" pitchFamily="18" charset="0"/>
                <a:ea typeface="Cambria" panose="02040503050406030204" pitchFamily="18" charset="0"/>
                <a:cs typeface="Times New Roman" panose="02020603050405020304" pitchFamily="18" charset="0"/>
              </a:rPr>
              <a:t>Lựa</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chọn</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độ</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dài</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vừa</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phải</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phù</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hợp</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p>
        </p:txBody>
      </p:sp>
      <p:sp>
        <p:nvSpPr>
          <p:cNvPr id="30" name="Google Shape;964;p43"/>
          <p:cNvSpPr txBox="1">
            <a:spLocks/>
          </p:cNvSpPr>
          <p:nvPr/>
        </p:nvSpPr>
        <p:spPr>
          <a:xfrm flipH="1">
            <a:off x="8690376" y="5383545"/>
            <a:ext cx="4380600" cy="868800"/>
          </a:xfrm>
          <a:prstGeom prst="rect">
            <a:avLst/>
          </a:prstGeom>
        </p:spPr>
        <p:txBody>
          <a:bodyPr spcFirstLastPara="1" wrap="square" lIns="182850" tIns="182850" rIns="182850" bIns="18285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a:latin typeface="Times New Roman" panose="02020603050405020304" pitchFamily="18" charset="0"/>
                <a:ea typeface="Cambria" panose="02040503050406030204" pitchFamily="18" charset="0"/>
                <a:cs typeface="Times New Roman" panose="02020603050405020304" pitchFamily="18" charset="0"/>
              </a:rPr>
              <a:t>Cảm</a:t>
            </a:r>
            <a:r>
              <a:rPr lang="en-US" b="1" dirty="0">
                <a:latin typeface="Times New Roman" panose="02020603050405020304" pitchFamily="18" charset="0"/>
                <a:ea typeface="Cambria" panose="02040503050406030204" pitchFamily="18" charset="0"/>
                <a:cs typeface="Times New Roman" panose="02020603050405020304" pitchFamily="18" charset="0"/>
              </a:rPr>
              <a:t> </a:t>
            </a:r>
            <a:r>
              <a:rPr lang="en-US" b="1" dirty="0" err="1">
                <a:latin typeface="Times New Roman" panose="02020603050405020304" pitchFamily="18" charset="0"/>
                <a:ea typeface="Cambria" panose="02040503050406030204" pitchFamily="18" charset="0"/>
                <a:cs typeface="Times New Roman" panose="02020603050405020304" pitchFamily="18" charset="0"/>
              </a:rPr>
              <a:t>xúc</a:t>
            </a:r>
            <a:endParaRPr lang="en-US"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31" name="Google Shape;965;p43"/>
          <p:cNvSpPr txBox="1">
            <a:spLocks/>
          </p:cNvSpPr>
          <p:nvPr/>
        </p:nvSpPr>
        <p:spPr>
          <a:xfrm flipH="1">
            <a:off x="12331359" y="5136345"/>
            <a:ext cx="6095718" cy="1363200"/>
          </a:xfrm>
          <a:prstGeom prst="rect">
            <a:avLst/>
          </a:prstGeom>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vi-VN" sz="4000" dirty="0">
                <a:latin typeface="Times New Roman" panose="02020603050405020304" pitchFamily="18" charset="0"/>
                <a:ea typeface="Cambria" panose="02040503050406030204" pitchFamily="18" charset="0"/>
                <a:cs typeface="Times New Roman" panose="02020603050405020304" pitchFamily="18" charset="0"/>
              </a:rPr>
              <a:t>Em sẽ bày tỏ cảm xúc gì trong bài thơ của mình?</a:t>
            </a:r>
          </a:p>
        </p:txBody>
      </p:sp>
      <p:sp>
        <p:nvSpPr>
          <p:cNvPr id="32" name="Google Shape;966;p43"/>
          <p:cNvSpPr txBox="1">
            <a:spLocks/>
          </p:cNvSpPr>
          <p:nvPr/>
        </p:nvSpPr>
        <p:spPr>
          <a:xfrm flipH="1">
            <a:off x="-761456" y="5456522"/>
            <a:ext cx="4380600" cy="868800"/>
          </a:xfrm>
          <a:prstGeom prst="rect">
            <a:avLst/>
          </a:prstGeom>
        </p:spPr>
        <p:txBody>
          <a:bodyPr spcFirstLastPara="1" wrap="square" lIns="182850" tIns="182850" rIns="182850" bIns="18285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a:latin typeface="Times New Roman" panose="02020603050405020304" pitchFamily="18" charset="0"/>
                <a:ea typeface="Cambria" panose="02040503050406030204" pitchFamily="18" charset="0"/>
                <a:cs typeface="Times New Roman" panose="02020603050405020304" pitchFamily="18" charset="0"/>
              </a:rPr>
              <a:t>Đề</a:t>
            </a:r>
            <a:r>
              <a:rPr lang="en-US" b="1" dirty="0">
                <a:latin typeface="Times New Roman" panose="02020603050405020304" pitchFamily="18" charset="0"/>
                <a:ea typeface="Cambria" panose="02040503050406030204" pitchFamily="18" charset="0"/>
                <a:cs typeface="Times New Roman" panose="02020603050405020304" pitchFamily="18" charset="0"/>
              </a:rPr>
              <a:t> </a:t>
            </a:r>
            <a:r>
              <a:rPr lang="en-US" b="1" dirty="0" err="1">
                <a:latin typeface="Times New Roman" panose="02020603050405020304" pitchFamily="18" charset="0"/>
                <a:ea typeface="Cambria" panose="02040503050406030204" pitchFamily="18" charset="0"/>
                <a:cs typeface="Times New Roman" panose="02020603050405020304" pitchFamily="18" charset="0"/>
              </a:rPr>
              <a:t>tài</a:t>
            </a:r>
            <a:endParaRPr lang="en-US"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33" name="Google Shape;967;p43"/>
          <p:cNvSpPr txBox="1">
            <a:spLocks/>
          </p:cNvSpPr>
          <p:nvPr/>
        </p:nvSpPr>
        <p:spPr>
          <a:xfrm flipH="1">
            <a:off x="2674404" y="5125765"/>
            <a:ext cx="6214374" cy="2300086"/>
          </a:xfrm>
          <a:prstGeom prst="rect">
            <a:avLst/>
          </a:prstGeom>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vi-VN" sz="4000" dirty="0">
                <a:latin typeface="Times New Roman" panose="02020603050405020304" pitchFamily="18" charset="0"/>
                <a:ea typeface="Cambria" panose="02040503050406030204" pitchFamily="18" charset="0"/>
                <a:cs typeface="Times New Roman" panose="02020603050405020304" pitchFamily="18" charset="0"/>
              </a:rPr>
              <a:t>Bài thơ viết về ai? Viết về nội dung, sự việc gì?</a:t>
            </a:r>
          </a:p>
        </p:txBody>
      </p:sp>
    </p:spTree>
    <p:extLst>
      <p:ext uri="{BB962C8B-B14F-4D97-AF65-F5344CB8AC3E}">
        <p14:creationId xmlns:p14="http://schemas.microsoft.com/office/powerpoint/2010/main" val="36031926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90"/>
                                          </p:val>
                                        </p:tav>
                                        <p:tav tm="100000">
                                          <p:val>
                                            <p:fltVal val="0"/>
                                          </p:val>
                                        </p:tav>
                                      </p:tavLst>
                                    </p:anim>
                                    <p:animEffect transition="in" filter="fade">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 calcmode="lin" valueType="num">
                                      <p:cBhvr>
                                        <p:cTn id="29" dur="1000" fill="hold"/>
                                        <p:tgtEl>
                                          <p:spTgt spid="14"/>
                                        </p:tgtEl>
                                        <p:attrNameLst>
                                          <p:attrName>style.rotation</p:attrName>
                                        </p:attrNameLst>
                                      </p:cBhvr>
                                      <p:tavLst>
                                        <p:tav tm="0">
                                          <p:val>
                                            <p:fltVal val="90"/>
                                          </p:val>
                                        </p:tav>
                                        <p:tav tm="100000">
                                          <p:val>
                                            <p:fltVal val="0"/>
                                          </p:val>
                                        </p:tav>
                                      </p:tavLst>
                                    </p:anim>
                                    <p:animEffect transition="in" filter="fade">
                                      <p:cBhvr>
                                        <p:cTn id="30" dur="1000"/>
                                        <p:tgtEl>
                                          <p:spTgt spid="14"/>
                                        </p:tgtEl>
                                      </p:cBhvr>
                                    </p:animEffect>
                                  </p:childTnLst>
                                </p:cTn>
                              </p:par>
                              <p:par>
                                <p:cTn id="31" presetID="3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fltVal val="0"/>
                                          </p:val>
                                        </p:tav>
                                        <p:tav tm="100000">
                                          <p:val>
                                            <p:strVal val="#ppt_w"/>
                                          </p:val>
                                        </p:tav>
                                      </p:tavLst>
                                    </p:anim>
                                    <p:anim calcmode="lin" valueType="num">
                                      <p:cBhvr>
                                        <p:cTn id="34" dur="1000" fill="hold"/>
                                        <p:tgtEl>
                                          <p:spTgt spid="18"/>
                                        </p:tgtEl>
                                        <p:attrNameLst>
                                          <p:attrName>ppt_h</p:attrName>
                                        </p:attrNameLst>
                                      </p:cBhvr>
                                      <p:tavLst>
                                        <p:tav tm="0">
                                          <p:val>
                                            <p:fltVal val="0"/>
                                          </p:val>
                                        </p:tav>
                                        <p:tav tm="100000">
                                          <p:val>
                                            <p:strVal val="#ppt_h"/>
                                          </p:val>
                                        </p:tav>
                                      </p:tavLst>
                                    </p:anim>
                                    <p:anim calcmode="lin" valueType="num">
                                      <p:cBhvr>
                                        <p:cTn id="35" dur="1000" fill="hold"/>
                                        <p:tgtEl>
                                          <p:spTgt spid="18"/>
                                        </p:tgtEl>
                                        <p:attrNameLst>
                                          <p:attrName>style.rotation</p:attrName>
                                        </p:attrNameLst>
                                      </p:cBhvr>
                                      <p:tavLst>
                                        <p:tav tm="0">
                                          <p:val>
                                            <p:fltVal val="90"/>
                                          </p:val>
                                        </p:tav>
                                        <p:tav tm="100000">
                                          <p:val>
                                            <p:fltVal val="0"/>
                                          </p:val>
                                        </p:tav>
                                      </p:tavLst>
                                    </p:anim>
                                    <p:animEffect transition="in" filter="fade">
                                      <p:cBhvr>
                                        <p:cTn id="36" dur="1000"/>
                                        <p:tgtEl>
                                          <p:spTgt spid="18"/>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1000" fill="hold"/>
                                        <p:tgtEl>
                                          <p:spTgt spid="21"/>
                                        </p:tgtEl>
                                        <p:attrNameLst>
                                          <p:attrName>ppt_w</p:attrName>
                                        </p:attrNameLst>
                                      </p:cBhvr>
                                      <p:tavLst>
                                        <p:tav tm="0">
                                          <p:val>
                                            <p:fltVal val="0"/>
                                          </p:val>
                                        </p:tav>
                                        <p:tav tm="100000">
                                          <p:val>
                                            <p:strVal val="#ppt_w"/>
                                          </p:val>
                                        </p:tav>
                                      </p:tavLst>
                                    </p:anim>
                                    <p:anim calcmode="lin" valueType="num">
                                      <p:cBhvr>
                                        <p:cTn id="40" dur="1000" fill="hold"/>
                                        <p:tgtEl>
                                          <p:spTgt spid="21"/>
                                        </p:tgtEl>
                                        <p:attrNameLst>
                                          <p:attrName>ppt_h</p:attrName>
                                        </p:attrNameLst>
                                      </p:cBhvr>
                                      <p:tavLst>
                                        <p:tav tm="0">
                                          <p:val>
                                            <p:fltVal val="0"/>
                                          </p:val>
                                        </p:tav>
                                        <p:tav tm="100000">
                                          <p:val>
                                            <p:strVal val="#ppt_h"/>
                                          </p:val>
                                        </p:tav>
                                      </p:tavLst>
                                    </p:anim>
                                    <p:anim calcmode="lin" valueType="num">
                                      <p:cBhvr>
                                        <p:cTn id="41" dur="1000" fill="hold"/>
                                        <p:tgtEl>
                                          <p:spTgt spid="21"/>
                                        </p:tgtEl>
                                        <p:attrNameLst>
                                          <p:attrName>style.rotation</p:attrName>
                                        </p:attrNameLst>
                                      </p:cBhvr>
                                      <p:tavLst>
                                        <p:tav tm="0">
                                          <p:val>
                                            <p:fltVal val="90"/>
                                          </p:val>
                                        </p:tav>
                                        <p:tav tm="100000">
                                          <p:val>
                                            <p:fltVal val="0"/>
                                          </p:val>
                                        </p:tav>
                                      </p:tavLst>
                                    </p:anim>
                                    <p:animEffect transition="in" filter="fade">
                                      <p:cBhvr>
                                        <p:cTn id="42" dur="10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3">
                                            <p:txEl>
                                              <p:pRg st="0" end="0"/>
                                            </p:txEl>
                                          </p:spTgt>
                                        </p:tgtEl>
                                        <p:attrNameLst>
                                          <p:attrName>style.visibility</p:attrName>
                                        </p:attrNameLst>
                                      </p:cBhvr>
                                      <p:to>
                                        <p:strVal val="visible"/>
                                      </p:to>
                                    </p:set>
                                    <p:animEffect transition="in" filter="barn(inVertical)">
                                      <p:cBhvr>
                                        <p:cTn id="54" dur="500"/>
                                        <p:tgtEl>
                                          <p:spTgt spid="33">
                                            <p:txEl>
                                              <p:pRg st="0" end="0"/>
                                            </p:txEl>
                                          </p:spTgt>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arn(inVertical)">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1">
                                            <p:txEl>
                                              <p:pRg st="0" end="0"/>
                                            </p:txEl>
                                          </p:spTgt>
                                        </p:tgtEl>
                                        <p:attrNameLst>
                                          <p:attrName>style.visibility</p:attrName>
                                        </p:attrNameLst>
                                      </p:cBhvr>
                                      <p:to>
                                        <p:strVal val="visible"/>
                                      </p:to>
                                    </p:set>
                                    <p:animEffect transition="in" filter="barn(inVertical)">
                                      <p:cBhvr>
                                        <p:cTn id="62" dur="500"/>
                                        <p:tgtEl>
                                          <p:spTgt spid="31">
                                            <p:txEl>
                                              <p:pRg st="0" end="0"/>
                                            </p:txEl>
                                          </p:spTgt>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barn(inVertical)">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7">
                                            <p:txEl>
                                              <p:pRg st="0" end="0"/>
                                            </p:txEl>
                                          </p:spTgt>
                                        </p:tgtEl>
                                        <p:attrNameLst>
                                          <p:attrName>style.visibility</p:attrName>
                                        </p:attrNameLst>
                                      </p:cBhvr>
                                      <p:to>
                                        <p:strVal val="visible"/>
                                      </p:to>
                                    </p:set>
                                    <p:animEffect transition="in" filter="barn(inVertical)">
                                      <p:cBhvr>
                                        <p:cTn id="70" dur="500"/>
                                        <p:tgtEl>
                                          <p:spTgt spid="27">
                                            <p:txEl>
                                              <p:pRg st="0" end="0"/>
                                            </p:txEl>
                                          </p:spTgt>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inVertical)">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9">
                                            <p:txEl>
                                              <p:pRg st="0" end="0"/>
                                            </p:txEl>
                                          </p:spTgt>
                                        </p:tgtEl>
                                        <p:attrNameLst>
                                          <p:attrName>style.visibility</p:attrName>
                                        </p:attrNameLst>
                                      </p:cBhvr>
                                      <p:to>
                                        <p:strVal val="visible"/>
                                      </p:to>
                                    </p:set>
                                    <p:animEffect transition="in" filter="barn(inVertical)">
                                      <p:cBhvr>
                                        <p:cTn id="78"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6" grpId="0"/>
      <p:bldP spid="27" grpId="0" build="p"/>
      <p:bldP spid="28" grpId="0"/>
      <p:bldP spid="29" grpId="0" build="p"/>
      <p:bldP spid="30" grpId="0"/>
      <p:bldP spid="31" grpId="0" build="p"/>
      <p:bldP spid="32" grpId="0"/>
      <p:bldP spid="3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59693">
            <a:off x="-4437252" y="-54764"/>
            <a:ext cx="7315200" cy="2527069"/>
          </a:xfrm>
          <a:prstGeom prst="rect">
            <a:avLst/>
          </a:prstGeom>
        </p:spPr>
      </p:pic>
      <p:pic>
        <p:nvPicPr>
          <p:cNvPr id="30" name="Picture 3"/>
          <p:cNvPicPr>
            <a:picLocks noChangeAspect="1"/>
          </p:cNvPicPr>
          <p:nvPr/>
        </p:nvPicPr>
        <p:blipFill>
          <a:blip r:embed="rId5"/>
          <a:srcRect/>
          <a:stretch>
            <a:fillRect/>
          </a:stretch>
        </p:blipFill>
        <p:spPr>
          <a:xfrm>
            <a:off x="15936058" y="591124"/>
            <a:ext cx="4959398" cy="3167815"/>
          </a:xfrm>
          <a:prstGeom prst="rect">
            <a:avLst/>
          </a:prstGeom>
        </p:spPr>
      </p:pic>
      <p:sp>
        <p:nvSpPr>
          <p:cNvPr id="23" name="Rounded Rectangle 22"/>
          <p:cNvSpPr/>
          <p:nvPr/>
        </p:nvSpPr>
        <p:spPr>
          <a:xfrm>
            <a:off x="2001003" y="3215259"/>
            <a:ext cx="3852940" cy="4886325"/>
          </a:xfrm>
          <a:prstGeom prst="round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vi-VN" sz="4400" dirty="0">
                <a:latin typeface="+mj-lt"/>
                <a:ea typeface="Cambria" panose="02040503050406030204" pitchFamily="18" charset="0"/>
                <a:cs typeface="Times New Roman" panose="02020603050405020304" pitchFamily="18" charset="0"/>
              </a:rPr>
              <a:t>Miêu tả, tự sự và biểu cảm để bài thơ ấn tượng</a:t>
            </a:r>
          </a:p>
        </p:txBody>
      </p:sp>
      <p:sp>
        <p:nvSpPr>
          <p:cNvPr id="24" name="Rounded Rectangle 23"/>
          <p:cNvSpPr/>
          <p:nvPr/>
        </p:nvSpPr>
        <p:spPr>
          <a:xfrm>
            <a:off x="7052700" y="3215258"/>
            <a:ext cx="4029906" cy="4886325"/>
          </a:xfrm>
          <a:prstGeom prst="roundRect">
            <a:avLst/>
          </a:prstGeom>
          <a:solidFill>
            <a:schemeClr val="accent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vi-VN" sz="4400" dirty="0">
                <a:latin typeface="+mj-lt"/>
                <a:ea typeface="Cambria" panose="02040503050406030204" pitchFamily="18" charset="0"/>
                <a:cs typeface="Times New Roman" panose="02020603050405020304" pitchFamily="18" charset="0"/>
              </a:rPr>
              <a:t>Từ ngữ, biện pháp tu từ khi sáng tác thơ</a:t>
            </a:r>
          </a:p>
        </p:txBody>
      </p:sp>
      <p:sp>
        <p:nvSpPr>
          <p:cNvPr id="27" name="Rounded Rectangle 26"/>
          <p:cNvSpPr/>
          <p:nvPr/>
        </p:nvSpPr>
        <p:spPr>
          <a:xfrm>
            <a:off x="12155877" y="3204867"/>
            <a:ext cx="4545654" cy="4886325"/>
          </a:xfrm>
          <a:prstGeom prst="roundRect">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en-US" sz="4400" dirty="0" err="1">
                <a:latin typeface="Times New Roman" panose="02020603050405020304" pitchFamily="18" charset="0"/>
                <a:ea typeface="Cambria" panose="02040503050406030204" pitchFamily="18" charset="0"/>
                <a:cs typeface="Times New Roman" panose="02020603050405020304" pitchFamily="18" charset="0"/>
              </a:rPr>
              <a:t>Sắp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xếp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từ</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ngữ</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trong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dòng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trong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khổ</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sao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phù</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hợp</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p:txBody>
      </p:sp>
      <p:sp>
        <p:nvSpPr>
          <p:cNvPr id="9" name="Google Shape;1107;p45"/>
          <p:cNvSpPr txBox="1">
            <a:spLocks/>
          </p:cNvSpPr>
          <p:nvPr/>
        </p:nvSpPr>
        <p:spPr>
          <a:xfrm>
            <a:off x="1894946" y="1944600"/>
            <a:ext cx="3892800" cy="937800"/>
          </a:xfrm>
          <a:prstGeom prst="rect">
            <a:avLst/>
          </a:prstGeom>
        </p:spPr>
        <p:txBody>
          <a:bodyPr spcFirstLastPara="1" wrap="square" lIns="182850" tIns="182850" rIns="182850" bIns="18285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Kết</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hợp</a:t>
            </a:r>
            <a:endPar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0" name="Google Shape;1108;p45"/>
          <p:cNvSpPr txBox="1">
            <a:spLocks/>
          </p:cNvSpPr>
          <p:nvPr/>
        </p:nvSpPr>
        <p:spPr>
          <a:xfrm>
            <a:off x="1654451" y="1632524"/>
            <a:ext cx="4372860" cy="4949802"/>
          </a:xfrm>
          <a:prstGeom prst="rect">
            <a:avLst/>
          </a:prstGeom>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pPr>
            <a:endParaRPr lang="vi-VN" sz="4000" dirty="0">
              <a:latin typeface="Cambria" panose="02040503050406030204" pitchFamily="18" charset="0"/>
              <a:ea typeface="Cambria" panose="02040503050406030204" pitchFamily="18" charset="0"/>
            </a:endParaRPr>
          </a:p>
        </p:txBody>
      </p:sp>
      <p:sp>
        <p:nvSpPr>
          <p:cNvPr id="11" name="Google Shape;1109;p45"/>
          <p:cNvSpPr txBox="1">
            <a:spLocks/>
          </p:cNvSpPr>
          <p:nvPr/>
        </p:nvSpPr>
        <p:spPr>
          <a:xfrm>
            <a:off x="7172486" y="1944600"/>
            <a:ext cx="3892800" cy="937800"/>
          </a:xfrm>
          <a:prstGeom prst="rect">
            <a:avLst/>
          </a:prstGeom>
        </p:spPr>
        <p:txBody>
          <a:bodyPr spcFirstLastPara="1" wrap="square" lIns="182850" tIns="182850" rIns="182850" bIns="18285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Lựa</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chọn</a:t>
            </a:r>
            <a:endPar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2" name="Google Shape;1110;p45"/>
          <p:cNvSpPr txBox="1">
            <a:spLocks/>
          </p:cNvSpPr>
          <p:nvPr/>
        </p:nvSpPr>
        <p:spPr>
          <a:xfrm>
            <a:off x="7412051" y="1632524"/>
            <a:ext cx="3892800" cy="4949802"/>
          </a:xfrm>
          <a:prstGeom prst="rect">
            <a:avLst/>
          </a:prstGeom>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pPr>
            <a:endParaRPr lang="vi-VN" sz="4000" dirty="0">
              <a:latin typeface="Cambria" panose="02040503050406030204" pitchFamily="18" charset="0"/>
              <a:ea typeface="Cambria" panose="02040503050406030204" pitchFamily="18" charset="0"/>
            </a:endParaRPr>
          </a:p>
        </p:txBody>
      </p:sp>
      <p:sp>
        <p:nvSpPr>
          <p:cNvPr id="13" name="Google Shape;1111;p45"/>
          <p:cNvSpPr txBox="1">
            <a:spLocks/>
          </p:cNvSpPr>
          <p:nvPr/>
        </p:nvSpPr>
        <p:spPr>
          <a:xfrm>
            <a:off x="12254805" y="1932975"/>
            <a:ext cx="3892800" cy="937800"/>
          </a:xfrm>
          <a:prstGeom prst="rect">
            <a:avLst/>
          </a:prstGeom>
        </p:spPr>
        <p:txBody>
          <a:bodyPr spcFirstLastPara="1" wrap="square" lIns="182850" tIns="182850" rIns="182850" bIns="18285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Sắp</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xếp</a:t>
            </a:r>
            <a:endPar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4" name="Google Shape;1112;p45"/>
          <p:cNvSpPr txBox="1">
            <a:spLocks/>
          </p:cNvSpPr>
          <p:nvPr/>
        </p:nvSpPr>
        <p:spPr>
          <a:xfrm>
            <a:off x="12689589" y="1632524"/>
            <a:ext cx="4682872" cy="4949802"/>
          </a:xfrm>
          <a:prstGeom prst="rect">
            <a:avLst/>
          </a:prstGeom>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pP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5049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7" grpId="0" animBg="1"/>
      <p:bldP spid="9" grpId="0"/>
      <p:bldP spid="11"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7451333" y="7422093"/>
            <a:ext cx="13778774" cy="6355459"/>
          </a:xfrm>
          <a:prstGeom prst="rect">
            <a:avLst/>
          </a:prstGeom>
        </p:spPr>
      </p:pic>
      <p:pic>
        <p:nvPicPr>
          <p:cNvPr id="3" name="Picture 3"/>
          <p:cNvPicPr>
            <a:picLocks noChangeAspect="1"/>
          </p:cNvPicPr>
          <p:nvPr/>
        </p:nvPicPr>
        <p:blipFill>
          <a:blip r:embed="rId4"/>
          <a:srcRect/>
          <a:stretch>
            <a:fillRect/>
          </a:stretch>
        </p:blipFill>
        <p:spPr>
          <a:xfrm>
            <a:off x="15758071" y="3689207"/>
            <a:ext cx="4607903" cy="610318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925114" y="-1028700"/>
            <a:ext cx="1832956" cy="4114800"/>
          </a:xfrm>
          <a:prstGeom prst="rect">
            <a:avLst/>
          </a:prstGeom>
        </p:spPr>
      </p:pic>
      <p:pic>
        <p:nvPicPr>
          <p:cNvPr id="6" name="Picture 6"/>
          <p:cNvPicPr>
            <a:picLocks noChangeAspect="1"/>
          </p:cNvPicPr>
          <p:nvPr/>
        </p:nvPicPr>
        <p:blipFill>
          <a:blip r:embed="rId7"/>
          <a:srcRect/>
          <a:stretch>
            <a:fillRect/>
          </a:stretch>
        </p:blipFill>
        <p:spPr>
          <a:xfrm rot="-2061635">
            <a:off x="-871283" y="298871"/>
            <a:ext cx="6334366" cy="3349296"/>
          </a:xfrm>
          <a:prstGeom prst="rect">
            <a:avLst/>
          </a:prstGeom>
        </p:spPr>
      </p:pic>
      <p:pic>
        <p:nvPicPr>
          <p:cNvPr id="7" name="Picture 7"/>
          <p:cNvPicPr>
            <a:picLocks noChangeAspect="1"/>
          </p:cNvPicPr>
          <p:nvPr/>
        </p:nvPicPr>
        <p:blipFill>
          <a:blip r:embed="rId3"/>
          <a:srcRect/>
          <a:stretch>
            <a:fillRect/>
          </a:stretch>
        </p:blipFill>
        <p:spPr>
          <a:xfrm>
            <a:off x="-1033801" y="7850747"/>
            <a:ext cx="13778774" cy="6355459"/>
          </a:xfrm>
          <a:prstGeom prst="rect">
            <a:avLst/>
          </a:prstGeom>
        </p:spPr>
      </p:pic>
      <p:pic>
        <p:nvPicPr>
          <p:cNvPr id="8" name="Picture 8"/>
          <p:cNvPicPr>
            <a:picLocks noChangeAspect="1"/>
          </p:cNvPicPr>
          <p:nvPr/>
        </p:nvPicPr>
        <p:blipFill>
          <a:blip r:embed="rId4"/>
          <a:srcRect/>
          <a:stretch>
            <a:fillRect/>
          </a:stretch>
        </p:blipFill>
        <p:spPr>
          <a:xfrm rot="-1334791">
            <a:off x="15433691" y="5998086"/>
            <a:ext cx="4607903" cy="6103183"/>
          </a:xfrm>
          <a:prstGeom prst="rect">
            <a:avLst/>
          </a:prstGeom>
        </p:spPr>
      </p:pic>
      <p:pic>
        <p:nvPicPr>
          <p:cNvPr id="5" name="Picture 4"/>
          <p:cNvPicPr>
            <a:picLocks noChangeAspect="1"/>
          </p:cNvPicPr>
          <p:nvPr/>
        </p:nvPicPr>
        <p:blipFill>
          <a:blip r:embed="rId8"/>
          <a:stretch>
            <a:fillRect/>
          </a:stretch>
        </p:blipFill>
        <p:spPr>
          <a:xfrm>
            <a:off x="3078095" y="3105444"/>
            <a:ext cx="11365677" cy="3020651"/>
          </a:xfrm>
          <a:prstGeom prst="rect">
            <a:avLst/>
          </a:prstGeom>
        </p:spPr>
      </p:pic>
    </p:spTree>
    <p:extLst>
      <p:ext uri="{BB962C8B-B14F-4D97-AF65-F5344CB8AC3E}">
        <p14:creationId xmlns:p14="http://schemas.microsoft.com/office/powerpoint/2010/main" val="45619774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4314514" y="311749"/>
            <a:ext cx="4173960" cy="2666117"/>
          </a:xfrm>
          <a:prstGeom prst="rect">
            <a:avLst/>
          </a:prstGeom>
        </p:spPr>
      </p:pic>
      <p:pic>
        <p:nvPicPr>
          <p:cNvPr id="3" name="Picture 3"/>
          <p:cNvPicPr>
            <a:picLocks noChangeAspect="1"/>
          </p:cNvPicPr>
          <p:nvPr/>
        </p:nvPicPr>
        <p:blipFill>
          <a:blip r:embed="rId3"/>
          <a:srcRect/>
          <a:stretch>
            <a:fillRect/>
          </a:stretch>
        </p:blipFill>
        <p:spPr>
          <a:xfrm>
            <a:off x="-2093506" y="4117855"/>
            <a:ext cx="6244411" cy="398861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77901" y="-1227392"/>
            <a:ext cx="7315200" cy="3910307"/>
          </a:xfrm>
          <a:prstGeom prst="rect">
            <a:avLst/>
          </a:prstGeom>
        </p:spPr>
      </p:pic>
      <p:pic>
        <p:nvPicPr>
          <p:cNvPr id="6" name="Picture 6"/>
          <p:cNvPicPr>
            <a:picLocks noChangeAspect="1"/>
          </p:cNvPicPr>
          <p:nvPr/>
        </p:nvPicPr>
        <p:blipFill>
          <a:blip r:embed="rId6"/>
          <a:srcRect/>
          <a:stretch>
            <a:fillRect/>
          </a:stretch>
        </p:blipFill>
        <p:spPr>
          <a:xfrm>
            <a:off x="7111266" y="7109270"/>
            <a:ext cx="13778774" cy="6355459"/>
          </a:xfrm>
          <a:prstGeom prst="rect">
            <a:avLst/>
          </a:prstGeom>
        </p:spPr>
      </p:pic>
      <p:pic>
        <p:nvPicPr>
          <p:cNvPr id="7" name="Picture 7"/>
          <p:cNvPicPr>
            <a:picLocks noChangeAspect="1"/>
          </p:cNvPicPr>
          <p:nvPr/>
        </p:nvPicPr>
        <p:blipFill>
          <a:blip r:embed="rId7"/>
          <a:srcRect/>
          <a:stretch>
            <a:fillRect/>
          </a:stretch>
        </p:blipFill>
        <p:spPr>
          <a:xfrm rot="-1334791">
            <a:off x="14984464" y="5054881"/>
            <a:ext cx="4607903" cy="6103183"/>
          </a:xfrm>
          <a:prstGeom prst="rect">
            <a:avLst/>
          </a:prstGeom>
        </p:spPr>
      </p:pic>
      <p:pic>
        <p:nvPicPr>
          <p:cNvPr id="5" name="Picture 4"/>
          <p:cNvPicPr>
            <a:picLocks noChangeAspect="1"/>
          </p:cNvPicPr>
          <p:nvPr/>
        </p:nvPicPr>
        <p:blipFill>
          <a:blip r:embed="rId8"/>
          <a:stretch>
            <a:fillRect/>
          </a:stretch>
        </p:blipFill>
        <p:spPr>
          <a:xfrm>
            <a:off x="1314342" y="2697304"/>
            <a:ext cx="15564437" cy="3694496"/>
          </a:xfrm>
          <a:prstGeom prst="rect">
            <a:avLst/>
          </a:prstGeom>
        </p:spPr>
      </p:pic>
    </p:spTree>
    <p:extLst>
      <p:ext uri="{BB962C8B-B14F-4D97-AF65-F5344CB8AC3E}">
        <p14:creationId xmlns:p14="http://schemas.microsoft.com/office/powerpoint/2010/main" val="802229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7765194" y="7912108"/>
            <a:ext cx="13778774" cy="6355459"/>
          </a:xfrm>
          <a:prstGeom prst="rect">
            <a:avLst/>
          </a:prstGeom>
        </p:spPr>
      </p:pic>
      <p:pic>
        <p:nvPicPr>
          <p:cNvPr id="3" name="Picture 3"/>
          <p:cNvPicPr>
            <a:picLocks noChangeAspect="1"/>
          </p:cNvPicPr>
          <p:nvPr/>
        </p:nvPicPr>
        <p:blipFill>
          <a:blip r:embed="rId4"/>
          <a:srcRect/>
          <a:stretch>
            <a:fillRect/>
          </a:stretch>
        </p:blipFill>
        <p:spPr>
          <a:xfrm>
            <a:off x="16473179" y="4990345"/>
            <a:ext cx="4607903" cy="610318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758071" y="-787836"/>
            <a:ext cx="1832956" cy="4114800"/>
          </a:xfrm>
          <a:prstGeom prst="rect">
            <a:avLst/>
          </a:prstGeom>
        </p:spPr>
      </p:pic>
      <p:pic>
        <p:nvPicPr>
          <p:cNvPr id="7" name="Picture 7"/>
          <p:cNvPicPr>
            <a:picLocks noChangeAspect="1"/>
          </p:cNvPicPr>
          <p:nvPr/>
        </p:nvPicPr>
        <p:blipFill>
          <a:blip r:embed="rId3"/>
          <a:srcRect/>
          <a:stretch>
            <a:fillRect/>
          </a:stretch>
        </p:blipFill>
        <p:spPr>
          <a:xfrm>
            <a:off x="-990600" y="8394603"/>
            <a:ext cx="13778774" cy="6355459"/>
          </a:xfrm>
          <a:prstGeom prst="rect">
            <a:avLst/>
          </a:prstGeom>
        </p:spPr>
      </p:pic>
      <p:pic>
        <p:nvPicPr>
          <p:cNvPr id="8" name="Picture 8"/>
          <p:cNvPicPr>
            <a:picLocks noChangeAspect="1"/>
          </p:cNvPicPr>
          <p:nvPr/>
        </p:nvPicPr>
        <p:blipFill>
          <a:blip r:embed="rId4"/>
          <a:srcRect/>
          <a:stretch>
            <a:fillRect/>
          </a:stretch>
        </p:blipFill>
        <p:spPr>
          <a:xfrm rot="-1334791">
            <a:off x="15638393" y="6776984"/>
            <a:ext cx="4607903" cy="6103183"/>
          </a:xfrm>
          <a:prstGeom prst="rect">
            <a:avLst/>
          </a:prstGeom>
        </p:spPr>
      </p:pic>
      <p:grpSp>
        <p:nvGrpSpPr>
          <p:cNvPr id="11" name="Group 10"/>
          <p:cNvGrpSpPr/>
          <p:nvPr/>
        </p:nvGrpSpPr>
        <p:grpSpPr>
          <a:xfrm>
            <a:off x="1752600" y="3086100"/>
            <a:ext cx="2021754" cy="2121764"/>
            <a:chOff x="7383676" y="5054516"/>
            <a:chExt cx="2681172" cy="2681172"/>
          </a:xfrm>
        </p:grpSpPr>
        <p:grpSp>
          <p:nvGrpSpPr>
            <p:cNvPr id="12" name="Group 8"/>
            <p:cNvGrpSpPr/>
            <p:nvPr/>
          </p:nvGrpSpPr>
          <p:grpSpPr>
            <a:xfrm>
              <a:off x="7383676" y="5054516"/>
              <a:ext cx="2681172" cy="2681172"/>
              <a:chOff x="0" y="0"/>
              <a:chExt cx="812800" cy="812800"/>
            </a:xfrm>
          </p:grpSpPr>
          <p:sp>
            <p:nvSpPr>
              <p:cNvPr id="16"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ACD6B"/>
              </a:solidFill>
            </p:spPr>
          </p:sp>
          <p:sp>
            <p:nvSpPr>
              <p:cNvPr id="17" name="TextBox 10"/>
              <p:cNvSpPr txBox="1"/>
              <p:nvPr/>
            </p:nvSpPr>
            <p:spPr>
              <a:xfrm>
                <a:off x="76200" y="-19050"/>
                <a:ext cx="660400" cy="755650"/>
              </a:xfrm>
              <a:prstGeom prst="rect">
                <a:avLst/>
              </a:prstGeom>
            </p:spPr>
            <p:txBody>
              <a:bodyPr lIns="50800" tIns="50800" rIns="50800" bIns="50800" rtlCol="0" anchor="ctr"/>
              <a:lstStyle/>
              <a:p>
                <a:pPr algn="just">
                  <a:lnSpc>
                    <a:spcPts val="3220"/>
                  </a:lnSpc>
                </a:pPr>
                <a:endParaRPr sz="4400">
                  <a:solidFill>
                    <a:prstClr val="black"/>
                  </a:solidFill>
                  <a:latin typeface="Times New Roman" panose="02020603050405020304" pitchFamily="18" charset="0"/>
                  <a:cs typeface="Times New Roman" panose="02020603050405020304" pitchFamily="18" charset="0"/>
                </a:endParaRPr>
              </a:p>
            </p:txBody>
          </p:sp>
        </p:grpSp>
        <p:grpSp>
          <p:nvGrpSpPr>
            <p:cNvPr id="13" name="Group 14"/>
            <p:cNvGrpSpPr/>
            <p:nvPr/>
          </p:nvGrpSpPr>
          <p:grpSpPr>
            <a:xfrm>
              <a:off x="7835498" y="5497251"/>
              <a:ext cx="1795701" cy="1795701"/>
              <a:chOff x="0" y="0"/>
              <a:chExt cx="812800" cy="812800"/>
            </a:xfrm>
          </p:grpSpPr>
          <p:sp>
            <p:nvSpPr>
              <p:cNvPr id="14"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BF5"/>
              </a:solidFill>
            </p:spPr>
          </p:sp>
          <p:sp>
            <p:nvSpPr>
              <p:cNvPr id="15" name="TextBox 16"/>
              <p:cNvSpPr txBox="1"/>
              <p:nvPr/>
            </p:nvSpPr>
            <p:spPr>
              <a:xfrm>
                <a:off x="76200" y="-19050"/>
                <a:ext cx="660400" cy="755650"/>
              </a:xfrm>
              <a:prstGeom prst="rect">
                <a:avLst/>
              </a:prstGeom>
            </p:spPr>
            <p:txBody>
              <a:bodyPr lIns="50800" tIns="50800" rIns="50800" bIns="50800" rtlCol="0" anchor="ctr"/>
              <a:lstStyle/>
              <a:p>
                <a:pPr algn="just">
                  <a:lnSpc>
                    <a:spcPts val="3220"/>
                  </a:lnSpc>
                </a:pPr>
                <a:endParaRPr sz="4400">
                  <a:solidFill>
                    <a:prstClr val="black"/>
                  </a:solidFill>
                  <a:latin typeface="Times New Roman" panose="02020603050405020304" pitchFamily="18" charset="0"/>
                  <a:cs typeface="Times New Roman" panose="02020603050405020304" pitchFamily="18" charset="0"/>
                </a:endParaRPr>
              </a:p>
            </p:txBody>
          </p:sp>
        </p:grpSp>
      </p:grpSp>
      <p:grpSp>
        <p:nvGrpSpPr>
          <p:cNvPr id="18" name="Group 17"/>
          <p:cNvGrpSpPr/>
          <p:nvPr/>
        </p:nvGrpSpPr>
        <p:grpSpPr>
          <a:xfrm>
            <a:off x="2722057" y="2011470"/>
            <a:ext cx="2049787" cy="1978745"/>
            <a:chOff x="9331777" y="3552005"/>
            <a:chExt cx="2681172" cy="2681172"/>
          </a:xfrm>
        </p:grpSpPr>
        <p:grpSp>
          <p:nvGrpSpPr>
            <p:cNvPr id="19" name="Group 11"/>
            <p:cNvGrpSpPr/>
            <p:nvPr/>
          </p:nvGrpSpPr>
          <p:grpSpPr>
            <a:xfrm>
              <a:off x="9331777" y="3552005"/>
              <a:ext cx="2681172" cy="2681172"/>
              <a:chOff x="0" y="0"/>
              <a:chExt cx="812800" cy="812800"/>
            </a:xfrm>
          </p:grpSpPr>
          <p:sp>
            <p:nvSpPr>
              <p:cNvPr id="23"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2D198"/>
              </a:solidFill>
            </p:spPr>
          </p:sp>
          <p:sp>
            <p:nvSpPr>
              <p:cNvPr id="24" name="TextBox 13"/>
              <p:cNvSpPr txBox="1"/>
              <p:nvPr/>
            </p:nvSpPr>
            <p:spPr>
              <a:xfrm>
                <a:off x="76200" y="-19050"/>
                <a:ext cx="660400" cy="755650"/>
              </a:xfrm>
              <a:prstGeom prst="rect">
                <a:avLst/>
              </a:prstGeom>
            </p:spPr>
            <p:txBody>
              <a:bodyPr lIns="50800" tIns="50800" rIns="50800" bIns="50800" rtlCol="0" anchor="ctr"/>
              <a:lstStyle/>
              <a:p>
                <a:pPr algn="just">
                  <a:lnSpc>
                    <a:spcPts val="3220"/>
                  </a:lnSpc>
                </a:pPr>
                <a:endParaRPr sz="4400">
                  <a:solidFill>
                    <a:prstClr val="black"/>
                  </a:solidFill>
                  <a:latin typeface="Times New Roman" panose="02020603050405020304" pitchFamily="18" charset="0"/>
                  <a:cs typeface="Times New Roman" panose="02020603050405020304" pitchFamily="18" charset="0"/>
                </a:endParaRPr>
              </a:p>
            </p:txBody>
          </p:sp>
        </p:grpSp>
        <p:grpSp>
          <p:nvGrpSpPr>
            <p:cNvPr id="20" name="Group 17"/>
            <p:cNvGrpSpPr/>
            <p:nvPr/>
          </p:nvGrpSpPr>
          <p:grpSpPr>
            <a:xfrm>
              <a:off x="9774512" y="3994741"/>
              <a:ext cx="1795701" cy="1795701"/>
              <a:chOff x="0" y="0"/>
              <a:chExt cx="812800" cy="812800"/>
            </a:xfrm>
          </p:grpSpPr>
          <p:sp>
            <p:nvSpPr>
              <p:cNvPr id="21"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BF5"/>
              </a:solidFill>
            </p:spPr>
          </p:sp>
          <p:sp>
            <p:nvSpPr>
              <p:cNvPr id="22" name="TextBox 19"/>
              <p:cNvSpPr txBox="1"/>
              <p:nvPr/>
            </p:nvSpPr>
            <p:spPr>
              <a:xfrm>
                <a:off x="76200" y="-19050"/>
                <a:ext cx="660400" cy="755650"/>
              </a:xfrm>
              <a:prstGeom prst="rect">
                <a:avLst/>
              </a:prstGeom>
            </p:spPr>
            <p:txBody>
              <a:bodyPr lIns="50800" tIns="50800" rIns="50800" bIns="50800" rtlCol="0" anchor="ctr"/>
              <a:lstStyle/>
              <a:p>
                <a:pPr algn="just">
                  <a:lnSpc>
                    <a:spcPts val="3220"/>
                  </a:lnSpc>
                </a:pPr>
                <a:endParaRPr sz="4400">
                  <a:solidFill>
                    <a:prstClr val="black"/>
                  </a:solidFill>
                  <a:latin typeface="Times New Roman" panose="02020603050405020304" pitchFamily="18" charset="0"/>
                  <a:cs typeface="Times New Roman" panose="02020603050405020304" pitchFamily="18" charset="0"/>
                </a:endParaRPr>
              </a:p>
            </p:txBody>
          </p:sp>
        </p:grpSp>
      </p:grpSp>
      <p:grpSp>
        <p:nvGrpSpPr>
          <p:cNvPr id="25" name="Group 24"/>
          <p:cNvGrpSpPr/>
          <p:nvPr/>
        </p:nvGrpSpPr>
        <p:grpSpPr>
          <a:xfrm>
            <a:off x="1610819" y="956895"/>
            <a:ext cx="1995192" cy="2092411"/>
            <a:chOff x="7383676" y="2211420"/>
            <a:chExt cx="2681172" cy="2681172"/>
          </a:xfrm>
        </p:grpSpPr>
        <p:grpSp>
          <p:nvGrpSpPr>
            <p:cNvPr id="26" name="Group 5"/>
            <p:cNvGrpSpPr/>
            <p:nvPr/>
          </p:nvGrpSpPr>
          <p:grpSpPr>
            <a:xfrm>
              <a:off x="7383676" y="2211420"/>
              <a:ext cx="2681172" cy="2681172"/>
              <a:chOff x="0" y="0"/>
              <a:chExt cx="812800" cy="812800"/>
            </a:xfrm>
          </p:grpSpPr>
          <p:sp>
            <p:nvSpPr>
              <p:cNvPr id="30"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B8F5C"/>
              </a:solidFill>
            </p:spPr>
          </p:sp>
          <p:sp>
            <p:nvSpPr>
              <p:cNvPr id="31" name="TextBox 7"/>
              <p:cNvSpPr txBox="1"/>
              <p:nvPr/>
            </p:nvSpPr>
            <p:spPr>
              <a:xfrm>
                <a:off x="76200" y="-19050"/>
                <a:ext cx="660400" cy="755650"/>
              </a:xfrm>
              <a:prstGeom prst="rect">
                <a:avLst/>
              </a:prstGeom>
            </p:spPr>
            <p:txBody>
              <a:bodyPr lIns="50800" tIns="50800" rIns="50800" bIns="50800" rtlCol="0" anchor="ctr"/>
              <a:lstStyle/>
              <a:p>
                <a:pPr algn="just">
                  <a:lnSpc>
                    <a:spcPts val="3220"/>
                  </a:lnSpc>
                </a:pPr>
                <a:endParaRPr sz="4400">
                  <a:solidFill>
                    <a:prstClr val="black"/>
                  </a:solidFill>
                  <a:latin typeface="Times New Roman" panose="02020603050405020304" pitchFamily="18" charset="0"/>
                  <a:cs typeface="Times New Roman" panose="02020603050405020304" pitchFamily="18" charset="0"/>
                </a:endParaRPr>
              </a:p>
            </p:txBody>
          </p:sp>
        </p:grpSp>
        <p:grpSp>
          <p:nvGrpSpPr>
            <p:cNvPr id="27" name="Group 20"/>
            <p:cNvGrpSpPr/>
            <p:nvPr/>
          </p:nvGrpSpPr>
          <p:grpSpPr>
            <a:xfrm>
              <a:off x="7826411" y="2654155"/>
              <a:ext cx="1795701" cy="1795701"/>
              <a:chOff x="0" y="0"/>
              <a:chExt cx="812800" cy="812800"/>
            </a:xfrm>
          </p:grpSpPr>
          <p:sp>
            <p:nvSpPr>
              <p:cNvPr id="28"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BF5"/>
              </a:solidFill>
            </p:spPr>
          </p:sp>
          <p:sp>
            <p:nvSpPr>
              <p:cNvPr id="29" name="TextBox 22"/>
              <p:cNvSpPr txBox="1"/>
              <p:nvPr/>
            </p:nvSpPr>
            <p:spPr>
              <a:xfrm>
                <a:off x="76200" y="-19050"/>
                <a:ext cx="660400" cy="755650"/>
              </a:xfrm>
              <a:prstGeom prst="rect">
                <a:avLst/>
              </a:prstGeom>
            </p:spPr>
            <p:txBody>
              <a:bodyPr lIns="50800" tIns="50800" rIns="50800" bIns="50800" rtlCol="0" anchor="ctr"/>
              <a:lstStyle/>
              <a:p>
                <a:pPr algn="just">
                  <a:lnSpc>
                    <a:spcPts val="3220"/>
                  </a:lnSpc>
                </a:pPr>
                <a:endParaRPr sz="4400">
                  <a:solidFill>
                    <a:prstClr val="black"/>
                  </a:solidFill>
                  <a:latin typeface="Times New Roman" panose="02020603050405020304" pitchFamily="18" charset="0"/>
                  <a:cs typeface="Times New Roman" panose="02020603050405020304" pitchFamily="18" charset="0"/>
                </a:endParaRPr>
              </a:p>
            </p:txBody>
          </p:sp>
        </p:grpSp>
      </p:grpSp>
      <p:grpSp>
        <p:nvGrpSpPr>
          <p:cNvPr id="32" name="Group 31"/>
          <p:cNvGrpSpPr/>
          <p:nvPr/>
        </p:nvGrpSpPr>
        <p:grpSpPr>
          <a:xfrm>
            <a:off x="477053" y="2209872"/>
            <a:ext cx="1933231" cy="1867696"/>
            <a:chOff x="5394621" y="3570128"/>
            <a:chExt cx="2681172" cy="2681172"/>
          </a:xfrm>
        </p:grpSpPr>
        <p:grpSp>
          <p:nvGrpSpPr>
            <p:cNvPr id="33" name="Group 2"/>
            <p:cNvGrpSpPr/>
            <p:nvPr/>
          </p:nvGrpSpPr>
          <p:grpSpPr>
            <a:xfrm>
              <a:off x="5394621" y="3570128"/>
              <a:ext cx="2681172" cy="2681172"/>
              <a:chOff x="0" y="0"/>
              <a:chExt cx="812800" cy="812800"/>
            </a:xfrm>
          </p:grpSpPr>
          <p:sp>
            <p:nvSpPr>
              <p:cNvPr id="37"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3CBFC"/>
              </a:solidFill>
            </p:spPr>
          </p:sp>
          <p:sp>
            <p:nvSpPr>
              <p:cNvPr id="38" name="TextBox 4"/>
              <p:cNvSpPr txBox="1"/>
              <p:nvPr/>
            </p:nvSpPr>
            <p:spPr>
              <a:xfrm>
                <a:off x="76200" y="-19050"/>
                <a:ext cx="660400" cy="755650"/>
              </a:xfrm>
              <a:prstGeom prst="rect">
                <a:avLst/>
              </a:prstGeom>
            </p:spPr>
            <p:txBody>
              <a:bodyPr lIns="50800" tIns="50800" rIns="50800" bIns="50800" rtlCol="0" anchor="ctr"/>
              <a:lstStyle/>
              <a:p>
                <a:pPr algn="just">
                  <a:lnSpc>
                    <a:spcPts val="3220"/>
                  </a:lnSpc>
                </a:pPr>
                <a:endParaRPr sz="4400">
                  <a:solidFill>
                    <a:prstClr val="black"/>
                  </a:solidFill>
                  <a:latin typeface="Times New Roman" panose="02020603050405020304" pitchFamily="18" charset="0"/>
                  <a:cs typeface="Times New Roman" panose="02020603050405020304" pitchFamily="18" charset="0"/>
                </a:endParaRPr>
              </a:p>
            </p:txBody>
          </p:sp>
        </p:grpSp>
        <p:grpSp>
          <p:nvGrpSpPr>
            <p:cNvPr id="34" name="Group 23"/>
            <p:cNvGrpSpPr/>
            <p:nvPr/>
          </p:nvGrpSpPr>
          <p:grpSpPr>
            <a:xfrm>
              <a:off x="5857505" y="4007280"/>
              <a:ext cx="1795701" cy="1795701"/>
              <a:chOff x="0" y="0"/>
              <a:chExt cx="812800" cy="812800"/>
            </a:xfrm>
          </p:grpSpPr>
          <p:sp>
            <p:nvSpPr>
              <p:cNvPr id="35"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BF5"/>
              </a:solidFill>
            </p:spPr>
          </p:sp>
          <p:sp>
            <p:nvSpPr>
              <p:cNvPr id="36" name="TextBox 25"/>
              <p:cNvSpPr txBox="1"/>
              <p:nvPr/>
            </p:nvSpPr>
            <p:spPr>
              <a:xfrm>
                <a:off x="76200" y="-19050"/>
                <a:ext cx="660400" cy="755650"/>
              </a:xfrm>
              <a:prstGeom prst="rect">
                <a:avLst/>
              </a:prstGeom>
            </p:spPr>
            <p:txBody>
              <a:bodyPr lIns="50800" tIns="50800" rIns="50800" bIns="50800" rtlCol="0" anchor="ctr"/>
              <a:lstStyle/>
              <a:p>
                <a:pPr algn="just">
                  <a:lnSpc>
                    <a:spcPts val="3220"/>
                  </a:lnSpc>
                </a:pPr>
                <a:endParaRPr sz="4400">
                  <a:solidFill>
                    <a:prstClr val="black"/>
                  </a:solidFill>
                  <a:latin typeface="Times New Roman" panose="02020603050405020304" pitchFamily="18" charset="0"/>
                  <a:cs typeface="Times New Roman" panose="02020603050405020304" pitchFamily="18" charset="0"/>
                </a:endParaRPr>
              </a:p>
            </p:txBody>
          </p:sp>
        </p:grpSp>
      </p:grpSp>
      <p:pic>
        <p:nvPicPr>
          <p:cNvPr id="5" name="Picture 4"/>
          <p:cNvPicPr>
            <a:picLocks noChangeAspect="1"/>
          </p:cNvPicPr>
          <p:nvPr/>
        </p:nvPicPr>
        <p:blipFill>
          <a:blip r:embed="rId7"/>
          <a:stretch>
            <a:fillRect/>
          </a:stretch>
        </p:blipFill>
        <p:spPr>
          <a:xfrm>
            <a:off x="3825006" y="471937"/>
            <a:ext cx="12424725" cy="6383065"/>
          </a:xfrm>
          <a:prstGeom prst="rect">
            <a:avLst/>
          </a:prstGeom>
        </p:spPr>
      </p:pic>
      <p:sp>
        <p:nvSpPr>
          <p:cNvPr id="40" name="Rectangle 39"/>
          <p:cNvSpPr/>
          <p:nvPr/>
        </p:nvSpPr>
        <p:spPr>
          <a:xfrm>
            <a:off x="2673187" y="5241170"/>
            <a:ext cx="12867551" cy="2800767"/>
          </a:xfrm>
          <a:prstGeom prst="rect">
            <a:avLst/>
          </a:prstGeom>
        </p:spPr>
        <p:txBody>
          <a:bodyPr wrap="square">
            <a:spAutoFit/>
          </a:bodyPr>
          <a:lstStyle/>
          <a:p>
            <a:pPr algn="just"/>
            <a:r>
              <a:rPr lang="vi-VN" sz="4400" b="1" dirty="0">
                <a:solidFill>
                  <a:srgbClr val="222222"/>
                </a:solidFill>
                <a:latin typeface="+mj-lt"/>
              </a:rPr>
              <a:t>Luật chơi: </a:t>
            </a:r>
            <a:r>
              <a:rPr lang="vi-VN" sz="4400" dirty="0">
                <a:solidFill>
                  <a:srgbClr val="222222"/>
                </a:solidFill>
                <a:latin typeface="+mj-lt"/>
              </a:rPr>
              <a:t>Mỗi đội cử 5 HS đại diện tham gia trò chơi. Mỗi bạn cầm 1 tờ giấy, ghi 1 từ có thể điền vào chỗ trống. Đội nào hoàn thành trước, đúng và lý giải hợp lý sẽ giành chiến thắng.</a:t>
            </a:r>
            <a:endParaRPr lang="en-US" sz="4400" dirty="0">
              <a:latin typeface="+mj-lt"/>
            </a:endParaRPr>
          </a:p>
        </p:txBody>
      </p:sp>
    </p:spTree>
    <p:extLst>
      <p:ext uri="{BB962C8B-B14F-4D97-AF65-F5344CB8AC3E}">
        <p14:creationId xmlns:p14="http://schemas.microsoft.com/office/powerpoint/2010/main" val="1769799749"/>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a:stretch>
            <a:fillRect/>
          </a:stretch>
        </p:blipFill>
        <p:spPr>
          <a:xfrm flipH="1">
            <a:off x="-762000" y="-772312"/>
            <a:ext cx="6579347" cy="2623515"/>
          </a:xfrm>
          <a:prstGeom prst="rect">
            <a:avLst/>
          </a:prstGeom>
        </p:spPr>
      </p:pic>
      <p:sp>
        <p:nvSpPr>
          <p:cNvPr id="9" name="TextBox 8"/>
          <p:cNvSpPr txBox="1"/>
          <p:nvPr/>
        </p:nvSpPr>
        <p:spPr>
          <a:xfrm>
            <a:off x="919298" y="1829269"/>
            <a:ext cx="16009895" cy="1446550"/>
          </a:xfrm>
          <a:prstGeom prst="rect">
            <a:avLst/>
          </a:prstGeom>
          <a:noFill/>
        </p:spPr>
        <p:txBody>
          <a:bodyPr wrap="square" rtlCol="0">
            <a:spAutoFit/>
          </a:bodyPr>
          <a:lstStyle/>
          <a:p>
            <a:r>
              <a:rPr lang="vi-VN" sz="4400" b="1" dirty="0">
                <a:latin typeface="Times New Roman" panose="02020603050405020304" pitchFamily="18" charset="0"/>
                <a:cs typeface="Times New Roman" panose="02020603050405020304" pitchFamily="18" charset="0"/>
              </a:rPr>
              <a:t>a) Chọn những tiếng trong ngoặc đơn phù hợp với chỗ trống (…). Từ đó, xác định cách gieo vần ở mỗi khổ thơ.</a:t>
            </a:r>
          </a:p>
        </p:txBody>
      </p:sp>
      <p:sp>
        <p:nvSpPr>
          <p:cNvPr id="10" name="TextBox 9"/>
          <p:cNvSpPr txBox="1"/>
          <p:nvPr/>
        </p:nvSpPr>
        <p:spPr>
          <a:xfrm>
            <a:off x="1676400" y="4452784"/>
            <a:ext cx="4472202" cy="1138773"/>
          </a:xfrm>
          <a:prstGeom prst="rect">
            <a:avLst/>
          </a:prstGeom>
          <a:solidFill>
            <a:schemeClr val="accent3">
              <a:lumMod val="40000"/>
              <a:lumOff val="60000"/>
            </a:schemeClr>
          </a:solidFill>
        </p:spPr>
        <p:txBody>
          <a:bodyPr wrap="square" rtlCol="0" anchor="ctr">
            <a:spAutoFit/>
          </a:bodyPr>
          <a:lstStyle/>
          <a:p>
            <a:pPr algn="ctr"/>
            <a:endParaRPr lang="en-US" sz="2400" i="1" dirty="0">
              <a:solidFill>
                <a:prstClr val="black"/>
              </a:solidFill>
              <a:latin typeface="Times New Roman" panose="02020603050405020304" pitchFamily="18" charset="0"/>
              <a:cs typeface="Times New Roman" panose="02020603050405020304" pitchFamily="18" charset="0"/>
            </a:endParaRPr>
          </a:p>
          <a:p>
            <a:pPr algn="ct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gạch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ngõ</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giếng</a:t>
            </a:r>
            <a:r>
              <a:rPr lang="en-US" sz="4400" dirty="0">
                <a:latin typeface="Times New Roman" panose="02020603050405020304" pitchFamily="18" charset="0"/>
                <a:cs typeface="Times New Roman" panose="02020603050405020304" pitchFamily="18" charset="0"/>
              </a:rPr>
              <a:t>)</a:t>
            </a:r>
            <a:endParaRPr lang="en-US" sz="1575" i="1" dirty="0">
              <a:solidFill>
                <a:prstClr val="black"/>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994147" y="3485276"/>
            <a:ext cx="7529648" cy="3170099"/>
          </a:xfrm>
          <a:prstGeom prst="rect">
            <a:avLst/>
          </a:prstGeom>
          <a:noFill/>
        </p:spPr>
        <p:txBody>
          <a:bodyPr wrap="square" rtlCol="0">
            <a:spAutoFit/>
          </a:bodyPr>
          <a:lstStyle/>
          <a:p>
            <a:r>
              <a:rPr lang="vi-VN" sz="4000" i="1" dirty="0">
                <a:latin typeface="Times New Roman" panose="02020603050405020304" pitchFamily="18" charset="0"/>
                <a:cs typeface="Times New Roman" panose="02020603050405020304" pitchFamily="18" charset="0"/>
              </a:rPr>
              <a:t>Mặt Trời lặn xuống bờ ao</a:t>
            </a:r>
          </a:p>
          <a:p>
            <a:r>
              <a:rPr lang="vi-VN" sz="4000" i="1" dirty="0">
                <a:latin typeface="Times New Roman" panose="02020603050405020304" pitchFamily="18" charset="0"/>
                <a:cs typeface="Times New Roman" panose="02020603050405020304" pitchFamily="18" charset="0"/>
              </a:rPr>
              <a:t>Ngọn khói xanh lên lúng liếng</a:t>
            </a:r>
          </a:p>
          <a:p>
            <a:r>
              <a:rPr lang="vi-VN" sz="4000" i="1" dirty="0">
                <a:latin typeface="Times New Roman" panose="02020603050405020304" pitchFamily="18" charset="0"/>
                <a:cs typeface="Times New Roman" panose="02020603050405020304" pitchFamily="18" charset="0"/>
              </a:rPr>
              <a:t>Vườn sau gió chẳng đuổi nhau</a:t>
            </a:r>
          </a:p>
          <a:p>
            <a:r>
              <a:rPr lang="vi-VN" sz="4000" i="1" dirty="0">
                <a:latin typeface="Times New Roman" panose="02020603050405020304" pitchFamily="18" charset="0"/>
                <a:cs typeface="Times New Roman" panose="02020603050405020304" pitchFamily="18" charset="0"/>
              </a:rPr>
              <a:t>Lá vẫn bay vàng sân </a:t>
            </a:r>
            <a:r>
              <a:rPr lang="en-US" sz="4000" i="1" dirty="0">
                <a:latin typeface="Times New Roman" panose="02020603050405020304" pitchFamily="18" charset="0"/>
                <a:cs typeface="Times New Roman" panose="02020603050405020304" pitchFamily="18" charset="0"/>
              </a:rPr>
              <a:t>….</a:t>
            </a:r>
            <a:r>
              <a:rPr lang="vi-VN" sz="4000" i="1" dirty="0">
                <a:latin typeface="Times New Roman" panose="02020603050405020304" pitchFamily="18" charset="0"/>
                <a:cs typeface="Times New Roman" panose="02020603050405020304" pitchFamily="18" charset="0"/>
              </a:rPr>
              <a:t>…</a:t>
            </a:r>
          </a:p>
          <a:p>
            <a:pPr algn="r"/>
            <a:r>
              <a:rPr lang="vi-VN" sz="4000" i="1" dirty="0">
                <a:latin typeface="Times New Roman" panose="02020603050405020304" pitchFamily="18" charset="0"/>
                <a:cs typeface="Times New Roman" panose="02020603050405020304" pitchFamily="18" charset="0"/>
              </a:rPr>
              <a:t>(Trần Đăng Khoa)</a:t>
            </a:r>
          </a:p>
        </p:txBody>
      </p:sp>
      <p:sp>
        <p:nvSpPr>
          <p:cNvPr id="12" name="TextBox 11"/>
          <p:cNvSpPr txBox="1"/>
          <p:nvPr/>
        </p:nvSpPr>
        <p:spPr>
          <a:xfrm>
            <a:off x="1676400" y="7109715"/>
            <a:ext cx="4472202" cy="2123658"/>
          </a:xfrm>
          <a:prstGeom prst="rect">
            <a:avLst/>
          </a:prstGeom>
          <a:solidFill>
            <a:schemeClr val="accent3">
              <a:lumMod val="40000"/>
              <a:lumOff val="60000"/>
            </a:schemeClr>
          </a:solidFill>
        </p:spPr>
        <p:txBody>
          <a:bodyPr wrap="square" rtlCol="0">
            <a:spAutoFit/>
          </a:bodyPr>
          <a:lstStyle/>
          <a:p>
            <a:pPr algn="ctr"/>
            <a:r>
              <a:rPr lang="vi-VN" sz="4400" dirty="0">
                <a:latin typeface="Times New Roman" panose="02020603050405020304" pitchFamily="18" charset="0"/>
                <a:cs typeface="Times New Roman" panose="02020603050405020304" pitchFamily="18" charset="0"/>
              </a:rPr>
              <a:t>(làng, về, người)</a:t>
            </a:r>
          </a:p>
          <a:p>
            <a:pPr algn="ctr"/>
            <a:endParaRPr lang="en-US" sz="4400" dirty="0">
              <a:latin typeface="Times New Roman" panose="02020603050405020304" pitchFamily="18" charset="0"/>
              <a:cs typeface="Times New Roman" panose="02020603050405020304" pitchFamily="18" charset="0"/>
            </a:endParaRPr>
          </a:p>
          <a:p>
            <a:pPr algn="ctr"/>
            <a:r>
              <a:rPr lang="vi-VN" sz="4400" dirty="0">
                <a:latin typeface="Times New Roman" panose="02020603050405020304" pitchFamily="18" charset="0"/>
                <a:cs typeface="Times New Roman" panose="02020603050405020304" pitchFamily="18" charset="0"/>
              </a:rPr>
              <a:t>(gió, cũ, trắng)</a:t>
            </a:r>
          </a:p>
        </p:txBody>
      </p:sp>
      <p:sp>
        <p:nvSpPr>
          <p:cNvPr id="13" name="TextBox 12"/>
          <p:cNvSpPr txBox="1"/>
          <p:nvPr/>
        </p:nvSpPr>
        <p:spPr>
          <a:xfrm>
            <a:off x="7922076" y="7040465"/>
            <a:ext cx="9179922" cy="3170099"/>
          </a:xfrm>
          <a:prstGeom prst="rect">
            <a:avLst/>
          </a:prstGeom>
          <a:noFill/>
        </p:spPr>
        <p:txBody>
          <a:bodyPr wrap="square" rtlCol="0">
            <a:spAutoFit/>
          </a:bodyPr>
          <a:lstStyle/>
          <a:p>
            <a:r>
              <a:rPr lang="en-US" sz="4000" i="1" dirty="0" err="1">
                <a:latin typeface="Times New Roman" panose="02020603050405020304" pitchFamily="18" charset="0"/>
                <a:cs typeface="Times New Roman" panose="02020603050405020304" pitchFamily="18" charset="0"/>
              </a:rPr>
              <a:t>Khách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xa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gặp</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lúc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mùa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xuân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chín</a:t>
            </a:r>
            <a:r>
              <a:rPr lang="en-US" sz="4000" i="1" dirty="0">
                <a:latin typeface="Times New Roman" panose="02020603050405020304" pitchFamily="18" charset="0"/>
                <a:cs typeface="Times New Roman" panose="02020603050405020304" pitchFamily="18" charset="0"/>
              </a:rPr>
              <a:t>,</a:t>
            </a:r>
          </a:p>
          <a:p>
            <a:r>
              <a:rPr lang="en-US" sz="4000" i="1" dirty="0" err="1">
                <a:latin typeface="Times New Roman" panose="02020603050405020304" pitchFamily="18" charset="0"/>
                <a:cs typeface="Times New Roman" panose="02020603050405020304" pitchFamily="18" charset="0"/>
              </a:rPr>
              <a:t>Lòng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trí</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bâng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khuâng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sức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nhớ</a:t>
            </a:r>
            <a:r>
              <a:rPr lang="en-US" sz="4000" i="1" dirty="0">
                <a:latin typeface="Times New Roman" panose="02020603050405020304" pitchFamily="18" charset="0"/>
                <a:cs typeface="Times New Roman" panose="02020603050405020304" pitchFamily="18" charset="0"/>
              </a:rPr>
              <a:t> ..…</a:t>
            </a:r>
          </a:p>
          <a:p>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Chị</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ấy</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năm</a:t>
            </a:r>
            <a:r>
              <a:rPr lang="en-US" sz="4000" i="1" dirty="0">
                <a:latin typeface="Times New Roman" panose="02020603050405020304" pitchFamily="18" charset="0"/>
                <a:cs typeface="Times New Roman" panose="02020603050405020304" pitchFamily="18" charset="0"/>
              </a:rPr>
              <a:t> nay </a:t>
            </a:r>
            <a:r>
              <a:rPr lang="en-US" sz="4000" i="1" dirty="0" err="1">
                <a:latin typeface="Times New Roman" panose="02020603050405020304" pitchFamily="18" charset="0"/>
                <a:cs typeface="Times New Roman" panose="02020603050405020304" pitchFamily="18" charset="0"/>
              </a:rPr>
              <a:t>còn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gánh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thóc</a:t>
            </a:r>
            <a:endParaRPr lang="en-US" sz="4000" i="1" dirty="0">
              <a:latin typeface="Times New Roman" panose="02020603050405020304" pitchFamily="18" charset="0"/>
              <a:cs typeface="Times New Roman" panose="02020603050405020304" pitchFamily="18" charset="0"/>
            </a:endParaRPr>
          </a:p>
          <a:p>
            <a:r>
              <a:rPr lang="en-US" sz="4000" i="1" dirty="0" err="1">
                <a:latin typeface="Times New Roman" panose="02020603050405020304" pitchFamily="18" charset="0"/>
                <a:cs typeface="Times New Roman" panose="02020603050405020304" pitchFamily="18" charset="0"/>
              </a:rPr>
              <a:t>Dọc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bờ</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sông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nắng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chang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chang</a:t>
            </a:r>
            <a:r>
              <a:rPr lang="en-US" sz="4000" i="1" dirty="0">
                <a:latin typeface="Times New Roman" panose="02020603050405020304" pitchFamily="18" charset="0"/>
                <a:cs typeface="Times New Roman" panose="02020603050405020304" pitchFamily="18" charset="0"/>
              </a:rPr>
              <a:t>?</a:t>
            </a:r>
          </a:p>
          <a:p>
            <a:pPr algn="r"/>
            <a:r>
              <a:rPr lang="en-US" sz="4000" i="1" dirty="0">
                <a:latin typeface="Times New Roman" panose="02020603050405020304" pitchFamily="18" charset="0"/>
                <a:cs typeface="Times New Roman" panose="02020603050405020304" pitchFamily="18" charset="0"/>
              </a:rPr>
              <a:t>(</a:t>
            </a:r>
            <a:r>
              <a:rPr lang="en-US" sz="4000" i="1" dirty="0" err="1">
                <a:latin typeface="Times New Roman" panose="02020603050405020304" pitchFamily="18" charset="0"/>
                <a:cs typeface="Times New Roman" panose="02020603050405020304" pitchFamily="18" charset="0"/>
              </a:rPr>
              <a:t>Hàn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Mặc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Tử</a:t>
            </a:r>
            <a:r>
              <a:rPr lang="en-US" sz="4000" i="1" dirty="0">
                <a:latin typeface="Times New Roman" panose="02020603050405020304" pitchFamily="18" charset="0"/>
                <a:cs typeface="Times New Roman" panose="02020603050405020304" pitchFamily="18" charset="0"/>
              </a:rPr>
              <a:t>)</a:t>
            </a:r>
          </a:p>
        </p:txBody>
      </p:sp>
      <p:sp>
        <p:nvSpPr>
          <p:cNvPr id="14" name="TextBox 13"/>
          <p:cNvSpPr txBox="1"/>
          <p:nvPr/>
        </p:nvSpPr>
        <p:spPr>
          <a:xfrm>
            <a:off x="12455080" y="5178748"/>
            <a:ext cx="1619795" cy="769441"/>
          </a:xfrm>
          <a:prstGeom prst="rect">
            <a:avLst/>
          </a:prstGeom>
          <a:noFill/>
        </p:spPr>
        <p:txBody>
          <a:bodyPr wrap="square" rtlCol="0">
            <a:spAutoFit/>
          </a:bodyPr>
          <a:lstStyle/>
          <a:p>
            <a:pPr algn="just"/>
            <a:r>
              <a:rPr lang="en-US" sz="4400" i="1" dirty="0" err="1">
                <a:solidFill>
                  <a:srgbClr val="FF0000"/>
                </a:solidFill>
                <a:latin typeface="Times New Roman" panose="02020603050405020304" pitchFamily="18" charset="0"/>
                <a:cs typeface="Times New Roman" panose="02020603050405020304" pitchFamily="18" charset="0"/>
              </a:rPr>
              <a:t>giếng</a:t>
            </a:r>
            <a:endParaRPr lang="en-US" sz="4400" i="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4320218" y="7538808"/>
            <a:ext cx="1580610" cy="738664"/>
          </a:xfrm>
          <a:prstGeom prst="rect">
            <a:avLst/>
          </a:prstGeom>
          <a:noFill/>
        </p:spPr>
        <p:txBody>
          <a:bodyPr wrap="square" rtlCol="0">
            <a:spAutoFit/>
          </a:bodyPr>
          <a:lstStyle/>
          <a:p>
            <a:pPr algn="just"/>
            <a:r>
              <a:rPr lang="en-US" sz="4200" i="1" dirty="0" err="1">
                <a:solidFill>
                  <a:srgbClr val="FF0000"/>
                </a:solidFill>
                <a:latin typeface="Times New Roman" panose="02020603050405020304" pitchFamily="18" charset="0"/>
                <a:cs typeface="Times New Roman" panose="02020603050405020304" pitchFamily="18" charset="0"/>
              </a:rPr>
              <a:t>làng</a:t>
            </a:r>
            <a:endParaRPr lang="en-US" sz="4200" i="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0823343" y="8857220"/>
            <a:ext cx="1871255" cy="738664"/>
          </a:xfrm>
          <a:prstGeom prst="rect">
            <a:avLst/>
          </a:prstGeom>
          <a:noFill/>
        </p:spPr>
        <p:txBody>
          <a:bodyPr wrap="square" rtlCol="0">
            <a:spAutoFit/>
          </a:bodyPr>
          <a:lstStyle/>
          <a:p>
            <a:pPr algn="just"/>
            <a:r>
              <a:rPr lang="en-US" sz="4200" i="1" dirty="0" err="1">
                <a:solidFill>
                  <a:srgbClr val="FF0000"/>
                </a:solidFill>
                <a:latin typeface="Times New Roman" panose="02020603050405020304" pitchFamily="18" charset="0"/>
                <a:cs typeface="Times New Roman" panose="02020603050405020304" pitchFamily="18" charset="0"/>
              </a:rPr>
              <a:t>trắng</a:t>
            </a:r>
            <a:endParaRPr lang="en-US" sz="42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3802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animBg="1"/>
      <p:bldP spid="13" grpId="0"/>
      <p:bldP spid="14"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a:stretch>
            <a:fillRect/>
          </a:stretch>
        </p:blipFill>
        <p:spPr>
          <a:xfrm flipH="1">
            <a:off x="-2438400" y="-876300"/>
            <a:ext cx="6579347" cy="2623515"/>
          </a:xfrm>
          <a:prstGeom prst="rect">
            <a:avLst/>
          </a:prstGeom>
        </p:spPr>
      </p:pic>
      <p:sp>
        <p:nvSpPr>
          <p:cNvPr id="9" name="TextBox 8"/>
          <p:cNvSpPr txBox="1"/>
          <p:nvPr/>
        </p:nvSpPr>
        <p:spPr>
          <a:xfrm>
            <a:off x="4876800" y="124003"/>
            <a:ext cx="13182600" cy="1323439"/>
          </a:xfrm>
          <a:prstGeom prst="rect">
            <a:avLst/>
          </a:prstGeom>
          <a:noFill/>
        </p:spPr>
        <p:txBody>
          <a:bodyPr wrap="square" rtlCol="0">
            <a:spAutoFit/>
          </a:bodyPr>
          <a:lstStyle/>
          <a:p>
            <a:pPr algn="just"/>
            <a:r>
              <a:rPr lang="vi-VN" sz="4000" dirty="0">
                <a:solidFill>
                  <a:srgbClr val="FF0000"/>
                </a:solidFill>
                <a:latin typeface="+mj-lt"/>
              </a:rPr>
              <a:t>b) </a:t>
            </a:r>
            <a:r>
              <a:rPr lang="en-US" sz="4000" dirty="0">
                <a:solidFill>
                  <a:srgbClr val="FF0000"/>
                </a:solidFill>
                <a:latin typeface="+mj-lt"/>
              </a:rPr>
              <a:t>	</a:t>
            </a:r>
            <a:r>
              <a:rPr lang="en-US" sz="4000" dirty="0" err="1">
                <a:solidFill>
                  <a:srgbClr val="FF0000"/>
                </a:solidFill>
                <a:latin typeface="Times New Roman" panose="02020603050405020304" pitchFamily="18" charset="0"/>
                <a:cs typeface="Times New Roman" panose="02020603050405020304" pitchFamily="18" charset="0"/>
              </a:rPr>
              <a:t>Viết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bài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thơ</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sáu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chữ</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bảy</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chữ</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theo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đề</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tài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tự</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chọn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quê</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hương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người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thân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bạn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bè</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trường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lớp</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gia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đình</a:t>
            </a:r>
            <a:r>
              <a:rPr lang="en-US" sz="4000" dirty="0">
                <a:solidFill>
                  <a:srgbClr val="FF0000"/>
                </a:solidFill>
                <a:latin typeface="Times New Roman" panose="02020603050405020304" pitchFamily="18" charset="0"/>
                <a:cs typeface="Times New Roman" panose="02020603050405020304" pitchFamily="18" charset="0"/>
              </a:rPr>
              <a:t>…)</a:t>
            </a:r>
          </a:p>
        </p:txBody>
      </p:sp>
      <p:graphicFrame>
        <p:nvGraphicFramePr>
          <p:cNvPr id="2" name="Table 1"/>
          <p:cNvGraphicFramePr>
            <a:graphicFrameLocks noGrp="1"/>
          </p:cNvGraphicFramePr>
          <p:nvPr>
            <p:extLst>
              <p:ext uri="{D42A27DB-BD31-4B8C-83A1-F6EECF244321}">
                <p14:modId xmlns:p14="http://schemas.microsoft.com/office/powerpoint/2010/main" val="2069343223"/>
              </p:ext>
            </p:extLst>
          </p:nvPr>
        </p:nvGraphicFramePr>
        <p:xfrm>
          <a:off x="152400" y="1450340"/>
          <a:ext cx="17983200" cy="8808720"/>
        </p:xfrm>
        <a:graphic>
          <a:graphicData uri="http://schemas.openxmlformats.org/drawingml/2006/table">
            <a:tbl>
              <a:tblPr>
                <a:tableStyleId>{5940675A-B579-460E-94D1-54222C63F5DA}</a:tableStyleId>
              </a:tblPr>
              <a:tblGrid>
                <a:gridCol w="1472136">
                  <a:extLst>
                    <a:ext uri="{9D8B030D-6E8A-4147-A177-3AD203B41FA5}">
                      <a16:colId xmlns:a16="http://schemas.microsoft.com/office/drawing/2014/main" val="20000"/>
                    </a:ext>
                  </a:extLst>
                </a:gridCol>
                <a:gridCol w="16511064">
                  <a:extLst>
                    <a:ext uri="{9D8B030D-6E8A-4147-A177-3AD203B41FA5}">
                      <a16:colId xmlns:a16="http://schemas.microsoft.com/office/drawing/2014/main" val="20001"/>
                    </a:ext>
                  </a:extLst>
                </a:gridCol>
              </a:tblGrid>
              <a:tr h="1293132">
                <a:tc>
                  <a:txBody>
                    <a:bodyPr/>
                    <a:lstStyle/>
                    <a:p>
                      <a:pPr algn="ctr"/>
                      <a:r>
                        <a:rPr lang="en-US" sz="3400" b="1" dirty="0" err="1">
                          <a:effectLst/>
                          <a:latin typeface="Times New Roman" panose="02020603050405020304" pitchFamily="18" charset="0"/>
                          <a:cs typeface="Times New Roman" panose="02020603050405020304" pitchFamily="18" charset="0"/>
                        </a:rPr>
                        <a:t>Chuẩn</a:t>
                      </a:r>
                      <a:r>
                        <a:rPr lang="en-US" sz="3400" b="1" dirty="0">
                          <a:effectLst/>
                          <a:latin typeface="Times New Roman" panose="02020603050405020304" pitchFamily="18" charset="0"/>
                          <a:cs typeface="Times New Roman" panose="02020603050405020304" pitchFamily="18" charset="0"/>
                        </a:rPr>
                        <a:t> </a:t>
                      </a:r>
                      <a:r>
                        <a:rPr lang="en-US" sz="3400" b="1" dirty="0" err="1">
                          <a:effectLst/>
                          <a:latin typeface="Times New Roman" panose="02020603050405020304" pitchFamily="18" charset="0"/>
                          <a:cs typeface="Times New Roman" panose="02020603050405020304" pitchFamily="18" charset="0"/>
                        </a:rPr>
                        <a:t>bị</a:t>
                      </a:r>
                      <a:endParaRPr lang="en-US" sz="3400" b="1"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5">
                        <a:lumMod val="20000"/>
                        <a:lumOff val="80000"/>
                      </a:schemeClr>
                    </a:solidFill>
                  </a:tcPr>
                </a:tc>
                <a:tc>
                  <a:txBody>
                    <a:bodyPr/>
                    <a:lstStyle/>
                    <a:p>
                      <a:pPr algn="just"/>
                      <a:r>
                        <a:rPr lang="vi-VN" sz="3400" dirty="0">
                          <a:effectLst/>
                          <a:latin typeface="Times New Roman" panose="02020603050405020304" pitchFamily="18" charset="0"/>
                          <a:cs typeface="Times New Roman" panose="02020603050405020304" pitchFamily="18" charset="0"/>
                        </a:rPr>
                        <a:t>+ Em muốn viết về ai, về điều gì?</a:t>
                      </a:r>
                    </a:p>
                    <a:p>
                      <a:pPr algn="just"/>
                      <a:r>
                        <a:rPr lang="vi-VN" sz="3400" dirty="0">
                          <a:effectLst/>
                          <a:latin typeface="Times New Roman" panose="02020603050405020304" pitchFamily="18" charset="0"/>
                          <a:cs typeface="Times New Roman" panose="02020603050405020304" pitchFamily="18" charset="0"/>
                        </a:rPr>
                        <a:t>+ Em sử dụng thể thơ sáu chữ hay bảy chữ?</a:t>
                      </a:r>
                    </a:p>
                    <a:p>
                      <a:pPr algn="just"/>
                      <a:r>
                        <a:rPr lang="vi-VN" sz="3400" dirty="0">
                          <a:effectLst/>
                          <a:latin typeface="Times New Roman" panose="02020603050405020304" pitchFamily="18" charset="0"/>
                          <a:cs typeface="Times New Roman" panose="02020603050405020304" pitchFamily="18" charset="0"/>
                        </a:rPr>
                        <a:t>+ Tình cảm, cảm xúc của em với đối tượng đó như thế nào?</a:t>
                      </a:r>
                    </a:p>
                    <a:p>
                      <a:pPr algn="just"/>
                      <a:r>
                        <a:rPr lang="vi-VN" sz="3400" dirty="0">
                          <a:effectLst/>
                          <a:latin typeface="Times New Roman" panose="02020603050405020304" pitchFamily="18" charset="0"/>
                          <a:cs typeface="Times New Roman" panose="02020603050405020304" pitchFamily="18" charset="0"/>
                        </a:rPr>
                        <a:t>+ Những hình ảnh, chi tiết,… nào của người hoặc sự vật, sự việc em định viết để lại ấn tượng sâu sắc trong em?</a:t>
                      </a:r>
                    </a:p>
                    <a:p>
                      <a:pPr algn="just"/>
                      <a:r>
                        <a:rPr lang="vi-VN" sz="3400" dirty="0">
                          <a:effectLst/>
                          <a:latin typeface="Times New Roman" panose="02020603050405020304" pitchFamily="18" charset="0"/>
                          <a:cs typeface="Times New Roman" panose="02020603050405020304" pitchFamily="18" charset="0"/>
                        </a:rPr>
                        <a:t>+ Em định đặt nhan đề cho bài thơ như thế nào?</a:t>
                      </a:r>
                      <a:endParaRPr lang="vi-VN" sz="3400"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0000"/>
                  </a:ext>
                </a:extLst>
              </a:tr>
              <a:tr h="1724176">
                <a:tc>
                  <a:txBody>
                    <a:bodyPr/>
                    <a:lstStyle/>
                    <a:p>
                      <a:pPr algn="ctr"/>
                      <a:r>
                        <a:rPr lang="vi-VN" sz="3400" b="1" dirty="0">
                          <a:effectLst/>
                          <a:latin typeface="Times New Roman" panose="02020603050405020304" pitchFamily="18" charset="0"/>
                          <a:cs typeface="Times New Roman" panose="02020603050405020304" pitchFamily="18" charset="0"/>
                        </a:rPr>
                        <a:t>Viết bài thơ</a:t>
                      </a:r>
                      <a:endParaRPr lang="vi-VN" sz="3400" b="1"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5">
                        <a:lumMod val="20000"/>
                        <a:lumOff val="80000"/>
                      </a:schemeClr>
                    </a:solidFill>
                  </a:tcPr>
                </a:tc>
                <a:tc>
                  <a:txBody>
                    <a:bodyPr/>
                    <a:lstStyle/>
                    <a:p>
                      <a:pPr algn="just"/>
                      <a:r>
                        <a:rPr lang="vi-VN" sz="3400" dirty="0">
                          <a:effectLst/>
                          <a:latin typeface="Times New Roman" panose="02020603050405020304" pitchFamily="18" charset="0"/>
                          <a:cs typeface="Times New Roman" panose="02020603050405020304" pitchFamily="18" charset="0"/>
                        </a:rPr>
                        <a:t>+ Kể hoặc miêu tả hình ảnh của đối tượng trong cảm nhận của em; qua đó, thể hiện tình cảm, cảm xúc của em dành cho đối tượng.</a:t>
                      </a:r>
                    </a:p>
                    <a:p>
                      <a:pPr algn="just"/>
                      <a:r>
                        <a:rPr lang="vi-VN" sz="3400" dirty="0">
                          <a:effectLst/>
                          <a:latin typeface="Times New Roman" panose="02020603050405020304" pitchFamily="18" charset="0"/>
                          <a:cs typeface="Times New Roman" panose="02020603050405020304" pitchFamily="18" charset="0"/>
                        </a:rPr>
                        <a:t>+ Lựa chọn từ ngữ thích hợp để thể hiện các đặc điểm của đối tượng. Vận dụng các biện pháp tu từ như: so sánh, nhân hóa, ẩn dụ, điệp cấu trúc,… phù hợp.</a:t>
                      </a:r>
                    </a:p>
                    <a:p>
                      <a:pPr algn="just"/>
                      <a:r>
                        <a:rPr lang="vi-VN" sz="3400" dirty="0">
                          <a:effectLst/>
                          <a:latin typeface="Times New Roman" panose="02020603050405020304" pitchFamily="18" charset="0"/>
                          <a:cs typeface="Times New Roman" panose="02020603050405020304" pitchFamily="18" charset="0"/>
                        </a:rPr>
                        <a:t>+ Sắp xếp các từ ngữ trong dòng và trong khổ thơ theo quy định về số tiếng, vần, nhịp của thơ sáu chữ hoặc bảy chữ.</a:t>
                      </a:r>
                      <a:endParaRPr lang="vi-VN" sz="3400"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0001"/>
                  </a:ext>
                </a:extLst>
              </a:tr>
              <a:tr h="1508654">
                <a:tc>
                  <a:txBody>
                    <a:bodyPr/>
                    <a:lstStyle/>
                    <a:p>
                      <a:pPr algn="ctr"/>
                      <a:r>
                        <a:rPr lang="en-US" sz="3400" b="1" dirty="0" err="1">
                          <a:effectLst/>
                          <a:latin typeface="Times New Roman" panose="02020603050405020304" pitchFamily="18" charset="0"/>
                          <a:cs typeface="Times New Roman" panose="02020603050405020304" pitchFamily="18" charset="0"/>
                        </a:rPr>
                        <a:t>Kiểm</a:t>
                      </a:r>
                      <a:r>
                        <a:rPr lang="en-US" sz="3400" b="1" dirty="0">
                          <a:effectLst/>
                          <a:latin typeface="Times New Roman" panose="02020603050405020304" pitchFamily="18" charset="0"/>
                          <a:cs typeface="Times New Roman" panose="02020603050405020304" pitchFamily="18" charset="0"/>
                        </a:rPr>
                        <a:t> </a:t>
                      </a:r>
                      <a:r>
                        <a:rPr lang="en-US" sz="3400" b="1" dirty="0" err="1">
                          <a:effectLst/>
                          <a:latin typeface="Times New Roman" panose="02020603050405020304" pitchFamily="18" charset="0"/>
                          <a:cs typeface="Times New Roman" panose="02020603050405020304" pitchFamily="18" charset="0"/>
                        </a:rPr>
                        <a:t>tra</a:t>
                      </a:r>
                      <a:r>
                        <a:rPr lang="en-US" sz="3400" b="1" dirty="0">
                          <a:effectLst/>
                          <a:latin typeface="Times New Roman" panose="02020603050405020304" pitchFamily="18" charset="0"/>
                          <a:cs typeface="Times New Roman" panose="02020603050405020304" pitchFamily="18" charset="0"/>
                        </a:rPr>
                        <a:t> </a:t>
                      </a:r>
                      <a:r>
                        <a:rPr lang="en-US" sz="3400" b="1" dirty="0" err="1">
                          <a:effectLst/>
                          <a:latin typeface="Times New Roman" panose="02020603050405020304" pitchFamily="18" charset="0"/>
                          <a:cs typeface="Times New Roman" panose="02020603050405020304" pitchFamily="18" charset="0"/>
                        </a:rPr>
                        <a:t>và</a:t>
                      </a:r>
                      <a:r>
                        <a:rPr lang="en-US" sz="3400" b="1" dirty="0">
                          <a:effectLst/>
                          <a:latin typeface="Times New Roman" panose="02020603050405020304" pitchFamily="18" charset="0"/>
                          <a:cs typeface="Times New Roman" panose="02020603050405020304" pitchFamily="18" charset="0"/>
                        </a:rPr>
                        <a:t> </a:t>
                      </a:r>
                      <a:r>
                        <a:rPr lang="en-US" sz="3400" b="1" dirty="0" err="1">
                          <a:effectLst/>
                          <a:latin typeface="Times New Roman" panose="02020603050405020304" pitchFamily="18" charset="0"/>
                          <a:cs typeface="Times New Roman" panose="02020603050405020304" pitchFamily="18" charset="0"/>
                        </a:rPr>
                        <a:t>chỉnh</a:t>
                      </a:r>
                      <a:r>
                        <a:rPr lang="en-US" sz="3400" b="1" dirty="0">
                          <a:effectLst/>
                          <a:latin typeface="Times New Roman" panose="02020603050405020304" pitchFamily="18" charset="0"/>
                          <a:cs typeface="Times New Roman" panose="02020603050405020304" pitchFamily="18" charset="0"/>
                        </a:rPr>
                        <a:t> </a:t>
                      </a:r>
                      <a:r>
                        <a:rPr lang="en-US" sz="3400" b="1" dirty="0" err="1">
                          <a:effectLst/>
                          <a:latin typeface="Times New Roman" panose="02020603050405020304" pitchFamily="18" charset="0"/>
                          <a:cs typeface="Times New Roman" panose="02020603050405020304" pitchFamily="18" charset="0"/>
                        </a:rPr>
                        <a:t>sửa</a:t>
                      </a:r>
                      <a:endParaRPr lang="en-US" sz="3400" b="1"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5">
                        <a:lumMod val="20000"/>
                        <a:lumOff val="80000"/>
                      </a:schemeClr>
                    </a:solidFill>
                  </a:tcPr>
                </a:tc>
                <a:tc>
                  <a:txBody>
                    <a:bodyPr/>
                    <a:lstStyle/>
                    <a:p>
                      <a:pPr algn="just"/>
                      <a:r>
                        <a:rPr lang="vi-VN" sz="3400" dirty="0">
                          <a:effectLst/>
                          <a:latin typeface="Times New Roman" panose="02020603050405020304" pitchFamily="18" charset="0"/>
                          <a:cs typeface="Times New Roman" panose="02020603050405020304" pitchFamily="18" charset="0"/>
                        </a:rPr>
                        <a:t>+ Đọc lại bài thơ đã viết</a:t>
                      </a:r>
                    </a:p>
                    <a:p>
                      <a:pPr algn="just"/>
                      <a:r>
                        <a:rPr lang="vi-VN" sz="3400" dirty="0">
                          <a:effectLst/>
                          <a:latin typeface="Times New Roman" panose="02020603050405020304" pitchFamily="18" charset="0"/>
                          <a:cs typeface="Times New Roman" panose="02020603050405020304" pitchFamily="18" charset="0"/>
                        </a:rPr>
                        <a:t>+ Bài thơ đã đảm bảo số tiếng, vần, nhịp của thơ sáu chữ hoặc bảy chữ chưa?</a:t>
                      </a:r>
                    </a:p>
                    <a:p>
                      <a:pPr algn="just"/>
                      <a:r>
                        <a:rPr lang="vi-VN" sz="3400" dirty="0">
                          <a:effectLst/>
                          <a:latin typeface="Times New Roman" panose="02020603050405020304" pitchFamily="18" charset="0"/>
                          <a:cs typeface="Times New Roman" panose="02020603050405020304" pitchFamily="18" charset="0"/>
                        </a:rPr>
                        <a:t>+ Bài thơ có tập trung thể hiện về đối tượng em chọn viết và tình cảm của em dành cho đối tượng đó không?</a:t>
                      </a:r>
                    </a:p>
                    <a:p>
                      <a:pPr algn="just"/>
                      <a:r>
                        <a:rPr lang="vi-VN" sz="3400" dirty="0">
                          <a:effectLst/>
                          <a:latin typeface="Times New Roman" panose="02020603050405020304" pitchFamily="18" charset="0"/>
                          <a:cs typeface="Times New Roman" panose="02020603050405020304" pitchFamily="18" charset="0"/>
                        </a:rPr>
                        <a:t>+ Có nên thay thế từ ngữ nào để bài thơ diễn tả chính xác hoặc hay hơn không?</a:t>
                      </a:r>
                      <a:endParaRPr lang="vi-VN" sz="3400"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435500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3"/>
          <a:srcRect/>
          <a:stretch>
            <a:fillRect/>
          </a:stretch>
        </p:blipFill>
        <p:spPr>
          <a:xfrm rot="-3729585" flipH="1">
            <a:off x="15339850" y="-2064653"/>
            <a:ext cx="2965114" cy="6997319"/>
          </a:xfrm>
          <a:prstGeom prst="rect">
            <a:avLst/>
          </a:prstGeom>
        </p:spPr>
      </p:pic>
      <p:pic>
        <p:nvPicPr>
          <p:cNvPr id="22" name="Picture 3"/>
          <p:cNvPicPr>
            <a:picLocks noChangeAspect="1"/>
          </p:cNvPicPr>
          <p:nvPr/>
        </p:nvPicPr>
        <p:blipFill>
          <a:blip r:embed="rId4"/>
          <a:srcRect/>
          <a:stretch>
            <a:fillRect/>
          </a:stretch>
        </p:blipFill>
        <p:spPr>
          <a:xfrm>
            <a:off x="-2743200" y="-462073"/>
            <a:ext cx="4959398" cy="3167815"/>
          </a:xfrm>
          <a:prstGeom prst="rect">
            <a:avLst/>
          </a:prstGeom>
        </p:spPr>
      </p:pic>
      <p:sp>
        <p:nvSpPr>
          <p:cNvPr id="16" name="Rectangle 15"/>
          <p:cNvSpPr/>
          <p:nvPr/>
        </p:nvSpPr>
        <p:spPr>
          <a:xfrm>
            <a:off x="1600200" y="3543300"/>
            <a:ext cx="14935200" cy="4154984"/>
          </a:xfrm>
          <a:prstGeom prst="rect">
            <a:avLst/>
          </a:prstGeom>
        </p:spPr>
        <p:txBody>
          <a:bodyPr wrap="square">
            <a:spAutoFit/>
          </a:bodyPr>
          <a:lstStyle/>
          <a:p>
            <a:pPr algn="just"/>
            <a:r>
              <a:rPr lang="en-US" sz="4400" b="1" dirty="0" err="1">
                <a:latin typeface="Times New Roman" panose="02020603050405020304" pitchFamily="18" charset="0"/>
                <a:cs typeface="Times New Roman" panose="02020603050405020304" pitchFamily="18" charset="0"/>
              </a:rPr>
              <a:t>Trạm</a:t>
            </a:r>
            <a:r>
              <a:rPr lang="en-US" sz="4400" b="1" dirty="0">
                <a:latin typeface="Times New Roman" panose="02020603050405020304" pitchFamily="18" charset="0"/>
                <a:cs typeface="Times New Roman" panose="02020603050405020304" pitchFamily="18" charset="0"/>
              </a:rPr>
              <a:t> 1</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quê</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hương</a:t>
            </a:r>
            <a:endParaRPr lang="en-US" sz="4400" dirty="0">
              <a:latin typeface="Times New Roman" panose="02020603050405020304" pitchFamily="18" charset="0"/>
              <a:cs typeface="Times New Roman" panose="02020603050405020304" pitchFamily="18" charset="0"/>
            </a:endParaRPr>
          </a:p>
          <a:p>
            <a:pPr algn="just"/>
            <a:r>
              <a:rPr lang="en-US" sz="4400" b="1" dirty="0" err="1">
                <a:latin typeface="Times New Roman" panose="02020603050405020304" pitchFamily="18" charset="0"/>
                <a:cs typeface="Times New Roman" panose="02020603050405020304" pitchFamily="18" charset="0"/>
              </a:rPr>
              <a:t>Trạm</a:t>
            </a:r>
            <a:r>
              <a:rPr lang="en-US" sz="4400" b="1" dirty="0">
                <a:latin typeface="Times New Roman" panose="02020603050405020304" pitchFamily="18" charset="0"/>
                <a:cs typeface="Times New Roman" panose="02020603050405020304" pitchFamily="18" charset="0"/>
              </a:rPr>
              <a:t> 2</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đình</a:t>
            </a:r>
            <a:r>
              <a:rPr lang="en-US" sz="4400" dirty="0">
                <a:latin typeface="Times New Roman" panose="02020603050405020304" pitchFamily="18" charset="0"/>
                <a:cs typeface="Times New Roman" panose="02020603050405020304" pitchFamily="18" charset="0"/>
              </a:rPr>
              <a:t> </a:t>
            </a:r>
          </a:p>
          <a:p>
            <a:pPr algn="just"/>
            <a:r>
              <a:rPr lang="en-US" sz="4400" b="1" dirty="0" err="1">
                <a:latin typeface="Times New Roman" panose="02020603050405020304" pitchFamily="18" charset="0"/>
                <a:cs typeface="Times New Roman" panose="02020603050405020304" pitchFamily="18" charset="0"/>
              </a:rPr>
              <a:t>Trạm</a:t>
            </a:r>
            <a:r>
              <a:rPr lang="en-US" sz="4400" b="1" dirty="0">
                <a:latin typeface="Times New Roman" panose="02020603050405020304" pitchFamily="18" charset="0"/>
                <a:cs typeface="Times New Roman" panose="02020603050405020304" pitchFamily="18" charset="0"/>
              </a:rPr>
              <a:t> 3</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bè</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lớp</a:t>
            </a:r>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 </a:t>
            </a:r>
          </a:p>
          <a:p>
            <a:pPr algn="just"/>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Thời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gian</a:t>
            </a:r>
            <a:r>
              <a:rPr lang="en-US" sz="4400" b="1"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10 </a:t>
            </a:r>
            <a:r>
              <a:rPr lang="en-US" sz="4400" dirty="0" err="1">
                <a:latin typeface="Times New Roman" panose="02020603050405020304" pitchFamily="18" charset="0"/>
                <a:cs typeface="Times New Roman" panose="02020603050405020304" pitchFamily="18" charset="0"/>
              </a:rPr>
              <a:t>phút</a:t>
            </a:r>
            <a:endParaRPr lang="en-US" sz="4400" dirty="0">
              <a:latin typeface="Times New Roman" panose="02020603050405020304" pitchFamily="18" charset="0"/>
              <a:cs typeface="Times New Roman" panose="02020603050405020304" pitchFamily="18" charset="0"/>
            </a:endParaRPr>
          </a:p>
          <a:p>
            <a:pPr algn="just"/>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Yêu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cầu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phẩm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dưới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tường</a:t>
            </a:r>
            <a:r>
              <a:rPr lang="en-US" sz="4400" dirty="0">
                <a:latin typeface="Times New Roman" panose="02020603050405020304" pitchFamily="18" charset="0"/>
                <a:cs typeface="Times New Roman" panose="02020603050405020304" pitchFamily="18" charset="0"/>
              </a:rPr>
              <a:t>.</a:t>
            </a:r>
          </a:p>
        </p:txBody>
      </p:sp>
      <p:sp>
        <p:nvSpPr>
          <p:cNvPr id="6" name="Title 2">
            <a:extLst>
              <a:ext uri="{FF2B5EF4-FFF2-40B4-BE49-F238E27FC236}">
                <a16:creationId xmlns:a16="http://schemas.microsoft.com/office/drawing/2014/main" id="{A0E4601A-9191-47B6-85F5-EC61077580AD}"/>
              </a:ext>
            </a:extLst>
          </p:cNvPr>
          <p:cNvSpPr txBox="1">
            <a:spLocks/>
          </p:cNvSpPr>
          <p:nvPr/>
        </p:nvSpPr>
        <p:spPr>
          <a:xfrm>
            <a:off x="3124200" y="1012521"/>
            <a:ext cx="10147200" cy="1357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dirty="0" err="1">
                <a:solidFill>
                  <a:srgbClr val="FF0000"/>
                </a:solidFill>
                <a:latin typeface="Cambria" panose="02040503050406030204" pitchFamily="18" charset="0"/>
                <a:ea typeface="Cambria" panose="02040503050406030204" pitchFamily="18" charset="0"/>
              </a:rPr>
              <a:t>Trạm</a:t>
            </a:r>
            <a:r>
              <a:rPr lang="en-US" sz="9600" b="1" dirty="0">
                <a:solidFill>
                  <a:srgbClr val="FF0000"/>
                </a:solidFill>
                <a:latin typeface="Cambria" panose="02040503050406030204" pitchFamily="18" charset="0"/>
                <a:ea typeface="Cambria" panose="02040503050406030204" pitchFamily="18" charset="0"/>
              </a:rPr>
              <a:t> </a:t>
            </a:r>
            <a:r>
              <a:rPr lang="en-US" sz="9600" b="1" dirty="0" err="1">
                <a:solidFill>
                  <a:srgbClr val="FF0000"/>
                </a:solidFill>
                <a:latin typeface="Cambria" panose="02040503050406030204" pitchFamily="18" charset="0"/>
                <a:ea typeface="Cambria" panose="02040503050406030204" pitchFamily="18" charset="0"/>
              </a:rPr>
              <a:t>sáng</a:t>
            </a:r>
            <a:r>
              <a:rPr lang="en-US" sz="9600" b="1" dirty="0">
                <a:solidFill>
                  <a:srgbClr val="FF0000"/>
                </a:solidFill>
                <a:latin typeface="Cambria" panose="02040503050406030204" pitchFamily="18" charset="0"/>
                <a:ea typeface="Cambria" panose="02040503050406030204" pitchFamily="18" charset="0"/>
              </a:rPr>
              <a:t> </a:t>
            </a:r>
            <a:r>
              <a:rPr lang="en-US" sz="9600" b="1" dirty="0" err="1">
                <a:solidFill>
                  <a:srgbClr val="FF0000"/>
                </a:solidFill>
                <a:latin typeface="Cambria" panose="02040503050406030204" pitchFamily="18" charset="0"/>
                <a:ea typeface="Cambria" panose="02040503050406030204" pitchFamily="18" charset="0"/>
              </a:rPr>
              <a:t>tác</a:t>
            </a:r>
            <a:endParaRPr lang="en-US" sz="96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150993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7451333" y="7422093"/>
            <a:ext cx="13778774" cy="6355459"/>
          </a:xfrm>
          <a:prstGeom prst="rect">
            <a:avLst/>
          </a:prstGeom>
        </p:spPr>
      </p:pic>
      <p:pic>
        <p:nvPicPr>
          <p:cNvPr id="3" name="Picture 3"/>
          <p:cNvPicPr>
            <a:picLocks noChangeAspect="1"/>
          </p:cNvPicPr>
          <p:nvPr/>
        </p:nvPicPr>
        <p:blipFill>
          <a:blip r:embed="rId4"/>
          <a:srcRect/>
          <a:stretch>
            <a:fillRect/>
          </a:stretch>
        </p:blipFill>
        <p:spPr>
          <a:xfrm>
            <a:off x="15758071" y="3689207"/>
            <a:ext cx="4607903" cy="610318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925114" y="-1028700"/>
            <a:ext cx="1832956" cy="4114800"/>
          </a:xfrm>
          <a:prstGeom prst="rect">
            <a:avLst/>
          </a:prstGeom>
        </p:spPr>
      </p:pic>
      <p:pic>
        <p:nvPicPr>
          <p:cNvPr id="6" name="Picture 6"/>
          <p:cNvPicPr>
            <a:picLocks noChangeAspect="1"/>
          </p:cNvPicPr>
          <p:nvPr/>
        </p:nvPicPr>
        <p:blipFill>
          <a:blip r:embed="rId7"/>
          <a:srcRect/>
          <a:stretch>
            <a:fillRect/>
          </a:stretch>
        </p:blipFill>
        <p:spPr>
          <a:xfrm rot="-2061635">
            <a:off x="-871283" y="298871"/>
            <a:ext cx="6334366" cy="3349296"/>
          </a:xfrm>
          <a:prstGeom prst="rect">
            <a:avLst/>
          </a:prstGeom>
        </p:spPr>
      </p:pic>
      <p:pic>
        <p:nvPicPr>
          <p:cNvPr id="7" name="Picture 7"/>
          <p:cNvPicPr>
            <a:picLocks noChangeAspect="1"/>
          </p:cNvPicPr>
          <p:nvPr/>
        </p:nvPicPr>
        <p:blipFill>
          <a:blip r:embed="rId3"/>
          <a:srcRect/>
          <a:stretch>
            <a:fillRect/>
          </a:stretch>
        </p:blipFill>
        <p:spPr>
          <a:xfrm>
            <a:off x="-1033801" y="7850747"/>
            <a:ext cx="13778774" cy="6355459"/>
          </a:xfrm>
          <a:prstGeom prst="rect">
            <a:avLst/>
          </a:prstGeom>
        </p:spPr>
      </p:pic>
      <p:pic>
        <p:nvPicPr>
          <p:cNvPr id="8" name="Picture 8"/>
          <p:cNvPicPr>
            <a:picLocks noChangeAspect="1"/>
          </p:cNvPicPr>
          <p:nvPr/>
        </p:nvPicPr>
        <p:blipFill>
          <a:blip r:embed="rId4"/>
          <a:srcRect/>
          <a:stretch>
            <a:fillRect/>
          </a:stretch>
        </p:blipFill>
        <p:spPr>
          <a:xfrm rot="-1334791">
            <a:off x="15433691" y="5998086"/>
            <a:ext cx="4607903" cy="6103183"/>
          </a:xfrm>
          <a:prstGeom prst="rect">
            <a:avLst/>
          </a:prstGeom>
        </p:spPr>
      </p:pic>
      <p:pic>
        <p:nvPicPr>
          <p:cNvPr id="5" name="Picture 4"/>
          <p:cNvPicPr>
            <a:picLocks noChangeAspect="1"/>
          </p:cNvPicPr>
          <p:nvPr/>
        </p:nvPicPr>
        <p:blipFill>
          <a:blip r:embed="rId8"/>
          <a:stretch>
            <a:fillRect/>
          </a:stretch>
        </p:blipFill>
        <p:spPr>
          <a:xfrm>
            <a:off x="3539941" y="3268003"/>
            <a:ext cx="11365677" cy="3020651"/>
          </a:xfrm>
          <a:prstGeom prst="rect">
            <a:avLst/>
          </a:prstGeom>
        </p:spPr>
      </p:pic>
    </p:spTree>
    <p:extLst>
      <p:ext uri="{BB962C8B-B14F-4D97-AF65-F5344CB8AC3E}">
        <p14:creationId xmlns:p14="http://schemas.microsoft.com/office/powerpoint/2010/main" val="19945360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7451333" y="7422093"/>
            <a:ext cx="13778774" cy="6355459"/>
          </a:xfrm>
          <a:prstGeom prst="rect">
            <a:avLst/>
          </a:prstGeom>
        </p:spPr>
      </p:pic>
      <p:pic>
        <p:nvPicPr>
          <p:cNvPr id="3" name="Picture 3"/>
          <p:cNvPicPr>
            <a:picLocks noChangeAspect="1"/>
          </p:cNvPicPr>
          <p:nvPr/>
        </p:nvPicPr>
        <p:blipFill>
          <a:blip r:embed="rId4"/>
          <a:srcRect/>
          <a:stretch>
            <a:fillRect/>
          </a:stretch>
        </p:blipFill>
        <p:spPr>
          <a:xfrm>
            <a:off x="15758071" y="3689207"/>
            <a:ext cx="4607903" cy="6103183"/>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925114" y="-1028700"/>
            <a:ext cx="1832956" cy="4114800"/>
          </a:xfrm>
          <a:prstGeom prst="rect">
            <a:avLst/>
          </a:prstGeom>
        </p:spPr>
      </p:pic>
      <p:sp>
        <p:nvSpPr>
          <p:cNvPr id="6" name="TextBox 6"/>
          <p:cNvSpPr txBox="1"/>
          <p:nvPr/>
        </p:nvSpPr>
        <p:spPr>
          <a:xfrm>
            <a:off x="1490531" y="1418365"/>
            <a:ext cx="11326948" cy="1474763"/>
          </a:xfrm>
          <a:prstGeom prst="rect">
            <a:avLst/>
          </a:prstGeom>
        </p:spPr>
        <p:txBody>
          <a:bodyPr lIns="0" tIns="0" rIns="0" bIns="0" rtlCol="0" anchor="t">
            <a:spAutoFit/>
          </a:bodyPr>
          <a:lstStyle/>
          <a:p>
            <a:pPr>
              <a:lnSpc>
                <a:spcPts val="11479"/>
              </a:lnSpc>
            </a:pPr>
            <a:r>
              <a:rPr lang="en-US" sz="8000" dirty="0">
                <a:solidFill>
                  <a:srgbClr val="DB8F5C"/>
                </a:solidFill>
                <a:latin typeface="Times New Roman" panose="02020603050405020304" pitchFamily="18" charset="0"/>
                <a:cs typeface="Times New Roman" panose="02020603050405020304" pitchFamily="18" charset="0"/>
              </a:rPr>
              <a:t>1. </a:t>
            </a:r>
            <a:r>
              <a:rPr lang="en-US" sz="8000" dirty="0" err="1">
                <a:solidFill>
                  <a:srgbClr val="DB8F5C"/>
                </a:solidFill>
                <a:latin typeface="Times New Roman" panose="02020603050405020304" pitchFamily="18" charset="0"/>
                <a:cs typeface="Times New Roman" panose="02020603050405020304" pitchFamily="18" charset="0"/>
              </a:rPr>
              <a:t>Phân</a:t>
            </a:r>
            <a:r>
              <a:rPr lang="en-US" sz="8000" dirty="0">
                <a:solidFill>
                  <a:srgbClr val="DB8F5C"/>
                </a:solidFill>
                <a:latin typeface="Times New Roman" panose="02020603050405020304" pitchFamily="18" charset="0"/>
                <a:cs typeface="Times New Roman" panose="02020603050405020304" pitchFamily="18" charset="0"/>
              </a:rPr>
              <a:t> </a:t>
            </a:r>
            <a:r>
              <a:rPr lang="en-US" sz="8000" dirty="0" err="1">
                <a:solidFill>
                  <a:srgbClr val="DB8F5C"/>
                </a:solidFill>
                <a:latin typeface="Times New Roman" panose="02020603050405020304" pitchFamily="18" charset="0"/>
                <a:cs typeface="Times New Roman" panose="02020603050405020304" pitchFamily="18" charset="0"/>
              </a:rPr>
              <a:t>tích</a:t>
            </a:r>
            <a:r>
              <a:rPr lang="en-US" sz="8000" dirty="0">
                <a:solidFill>
                  <a:srgbClr val="DB8F5C"/>
                </a:solidFill>
                <a:latin typeface="Times New Roman" panose="02020603050405020304" pitchFamily="18" charset="0"/>
                <a:cs typeface="Times New Roman" panose="02020603050405020304" pitchFamily="18" charset="0"/>
              </a:rPr>
              <a:t> </a:t>
            </a:r>
            <a:r>
              <a:rPr lang="en-US" sz="8000" dirty="0" err="1">
                <a:solidFill>
                  <a:srgbClr val="DB8F5C"/>
                </a:solidFill>
                <a:latin typeface="Times New Roman" panose="02020603050405020304" pitchFamily="18" charset="0"/>
                <a:cs typeface="Times New Roman" panose="02020603050405020304" pitchFamily="18" charset="0"/>
              </a:rPr>
              <a:t>ví</a:t>
            </a:r>
            <a:r>
              <a:rPr lang="en-US" sz="8000" dirty="0">
                <a:solidFill>
                  <a:srgbClr val="DB8F5C"/>
                </a:solidFill>
                <a:latin typeface="Times New Roman" panose="02020603050405020304" pitchFamily="18" charset="0"/>
                <a:cs typeface="Times New Roman" panose="02020603050405020304" pitchFamily="18" charset="0"/>
              </a:rPr>
              <a:t> </a:t>
            </a:r>
            <a:r>
              <a:rPr lang="en-US" sz="8000" dirty="0" err="1">
                <a:solidFill>
                  <a:srgbClr val="DB8F5C"/>
                </a:solidFill>
                <a:latin typeface="Times New Roman" panose="02020603050405020304" pitchFamily="18" charset="0"/>
                <a:cs typeface="Times New Roman" panose="02020603050405020304" pitchFamily="18" charset="0"/>
              </a:rPr>
              <a:t>dụ</a:t>
            </a:r>
            <a:endParaRPr lang="en-US" sz="8000" dirty="0">
              <a:solidFill>
                <a:srgbClr val="DB8F5C"/>
              </a:solidFill>
              <a:latin typeface="Times New Roman" panose="02020603050405020304" pitchFamily="18" charset="0"/>
              <a:cs typeface="Times New Roman" panose="02020603050405020304" pitchFamily="18" charset="0"/>
            </a:endParaRPr>
          </a:p>
        </p:txBody>
      </p:sp>
      <p:sp>
        <p:nvSpPr>
          <p:cNvPr id="19" name="TextBox 4"/>
          <p:cNvSpPr txBox="1"/>
          <p:nvPr/>
        </p:nvSpPr>
        <p:spPr>
          <a:xfrm>
            <a:off x="1061412" y="4819885"/>
            <a:ext cx="8920788" cy="2925353"/>
          </a:xfrm>
          <a:prstGeom prst="rect">
            <a:avLst/>
          </a:prstGeom>
        </p:spPr>
        <p:txBody>
          <a:bodyPr wrap="square" lIns="0" tIns="0" rIns="0" bIns="0" rtlCol="0" anchor="t">
            <a:spAutoFit/>
          </a:bodyPr>
          <a:lstStyle/>
          <a:p>
            <a:pPr algn="just">
              <a:lnSpc>
                <a:spcPct val="150000"/>
              </a:lnSpc>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Gv</a:t>
            </a:r>
            <a:r>
              <a:rPr lang="en-US" sz="4400" dirty="0">
                <a:latin typeface="Times New Roman" panose="02020603050405020304" pitchFamily="18" charset="0"/>
                <a:cs typeface="Times New Roman" panose="02020603050405020304" pitchFamily="18" charset="0"/>
              </a:rPr>
              <a:t> chia </a:t>
            </a:r>
            <a:r>
              <a:rPr lang="en-US" sz="4400" dirty="0" err="1">
                <a:latin typeface="Times New Roman" panose="02020603050405020304" pitchFamily="18" charset="0"/>
                <a:cs typeface="Times New Roman" panose="02020603050405020304" pitchFamily="18" charset="0"/>
              </a:rPr>
              <a:t>nhóm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đôi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theo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cầu</a:t>
            </a:r>
            <a:r>
              <a:rPr lang="en-US" sz="4400" dirty="0">
                <a:latin typeface="Times New Roman" panose="02020603050405020304" pitchFamily="18" charset="0"/>
                <a:cs typeface="Times New Roman" panose="02020603050405020304" pitchFamily="18" charset="0"/>
              </a:rPr>
              <a:t> HS </a:t>
            </a:r>
            <a:r>
              <a:rPr lang="en-US" sz="4400" dirty="0" err="1">
                <a:latin typeface="Times New Roman" panose="02020603050405020304" pitchFamily="18" charset="0"/>
                <a:cs typeface="Times New Roman" panose="02020603050405020304" pitchFamily="18" charset="0"/>
              </a:rPr>
              <a:t>hoàn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PHT</a:t>
            </a:r>
          </a:p>
          <a:p>
            <a:pPr algn="just">
              <a:lnSpc>
                <a:spcPct val="150000"/>
              </a:lnSpc>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gian</a:t>
            </a:r>
            <a:r>
              <a:rPr lang="en-US" sz="4400" dirty="0">
                <a:latin typeface="Times New Roman" panose="02020603050405020304" pitchFamily="18" charset="0"/>
                <a:cs typeface="Times New Roman" panose="02020603050405020304" pitchFamily="18" charset="0"/>
              </a:rPr>
              <a:t>: 7 </a:t>
            </a:r>
            <a:r>
              <a:rPr lang="en-US" sz="4400" dirty="0" err="1">
                <a:latin typeface="Times New Roman" panose="02020603050405020304" pitchFamily="18" charset="0"/>
                <a:cs typeface="Times New Roman" panose="02020603050405020304" pitchFamily="18" charset="0"/>
              </a:rPr>
              <a:t>phút</a:t>
            </a:r>
            <a:endParaRPr lang="en-US" sz="4400" dirty="0">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7"/>
          <a:stretch>
            <a:fillRect/>
          </a:stretch>
        </p:blipFill>
        <p:spPr>
          <a:xfrm>
            <a:off x="2257650" y="2890886"/>
            <a:ext cx="6633023" cy="2353260"/>
          </a:xfrm>
          <a:prstGeom prst="rect">
            <a:avLst/>
          </a:prstGeom>
        </p:spPr>
      </p:pic>
      <p:pic>
        <p:nvPicPr>
          <p:cNvPr id="4" name="Picture 3"/>
          <p:cNvPicPr>
            <a:picLocks noChangeAspect="1"/>
          </p:cNvPicPr>
          <p:nvPr/>
        </p:nvPicPr>
        <p:blipFill rotWithShape="1">
          <a:blip r:embed="rId8"/>
          <a:srcRect l="30674" r="30673"/>
          <a:stretch/>
        </p:blipFill>
        <p:spPr>
          <a:xfrm>
            <a:off x="10856696" y="447818"/>
            <a:ext cx="6593103" cy="9589968"/>
          </a:xfrm>
          <a:prstGeom prst="rect">
            <a:avLst/>
          </a:prstGeom>
        </p:spPr>
      </p:pic>
    </p:spTree>
    <p:extLst>
      <p:ext uri="{BB962C8B-B14F-4D97-AF65-F5344CB8AC3E}">
        <p14:creationId xmlns:p14="http://schemas.microsoft.com/office/powerpoint/2010/main" val="242971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4314514" y="311749"/>
            <a:ext cx="4173960" cy="2666117"/>
          </a:xfrm>
          <a:prstGeom prst="rect">
            <a:avLst/>
          </a:prstGeom>
        </p:spPr>
      </p:pic>
      <p:pic>
        <p:nvPicPr>
          <p:cNvPr id="4" name="Picture 4"/>
          <p:cNvPicPr>
            <a:picLocks noChangeAspect="1"/>
          </p:cNvPicPr>
          <p:nvPr/>
        </p:nvPicPr>
        <p:blipFill>
          <a:blip r:embed="rId4"/>
          <a:srcRect/>
          <a:stretch>
            <a:fillRect/>
          </a:stretch>
        </p:blipFill>
        <p:spPr>
          <a:xfrm flipH="1">
            <a:off x="15217049" y="5759641"/>
            <a:ext cx="2965114" cy="6997319"/>
          </a:xfrm>
          <a:prstGeom prst="rect">
            <a:avLst/>
          </a:prstGeom>
        </p:spPr>
      </p:pic>
      <p:sp>
        <p:nvSpPr>
          <p:cNvPr id="9" name="TextBox 6"/>
          <p:cNvSpPr txBox="1"/>
          <p:nvPr/>
        </p:nvSpPr>
        <p:spPr>
          <a:xfrm>
            <a:off x="5562600" y="625912"/>
            <a:ext cx="11326948" cy="1474763"/>
          </a:xfrm>
          <a:prstGeom prst="rect">
            <a:avLst/>
          </a:prstGeom>
        </p:spPr>
        <p:txBody>
          <a:bodyPr lIns="0" tIns="0" rIns="0" bIns="0" rtlCol="0" anchor="t">
            <a:spAutoFit/>
          </a:bodyPr>
          <a:lstStyle/>
          <a:p>
            <a:pPr>
              <a:lnSpc>
                <a:spcPts val="11479"/>
              </a:lnSpc>
            </a:pPr>
            <a:r>
              <a:rPr lang="en-US" sz="8000" dirty="0">
                <a:solidFill>
                  <a:srgbClr val="DB8F5C"/>
                </a:solidFill>
                <a:latin typeface="Times New Roman" panose="02020603050405020304" pitchFamily="18" charset="0"/>
                <a:cs typeface="Times New Roman" panose="02020603050405020304" pitchFamily="18" charset="0"/>
              </a:rPr>
              <a:t>1. </a:t>
            </a:r>
            <a:r>
              <a:rPr lang="en-US" sz="8000" dirty="0" err="1">
                <a:solidFill>
                  <a:srgbClr val="DB8F5C"/>
                </a:solidFill>
                <a:latin typeface="Times New Roman" panose="02020603050405020304" pitchFamily="18" charset="0"/>
                <a:cs typeface="Times New Roman" panose="02020603050405020304" pitchFamily="18" charset="0"/>
              </a:rPr>
              <a:t>Phân</a:t>
            </a:r>
            <a:r>
              <a:rPr lang="en-US" sz="8000" dirty="0">
                <a:solidFill>
                  <a:srgbClr val="DB8F5C"/>
                </a:solidFill>
                <a:latin typeface="Times New Roman" panose="02020603050405020304" pitchFamily="18" charset="0"/>
                <a:cs typeface="Times New Roman" panose="02020603050405020304" pitchFamily="18" charset="0"/>
              </a:rPr>
              <a:t> </a:t>
            </a:r>
            <a:r>
              <a:rPr lang="en-US" sz="8000" dirty="0" err="1">
                <a:solidFill>
                  <a:srgbClr val="DB8F5C"/>
                </a:solidFill>
                <a:latin typeface="Times New Roman" panose="02020603050405020304" pitchFamily="18" charset="0"/>
                <a:cs typeface="Times New Roman" panose="02020603050405020304" pitchFamily="18" charset="0"/>
              </a:rPr>
              <a:t>tích</a:t>
            </a:r>
            <a:r>
              <a:rPr lang="en-US" sz="8000" dirty="0">
                <a:solidFill>
                  <a:srgbClr val="DB8F5C"/>
                </a:solidFill>
                <a:latin typeface="Times New Roman" panose="02020603050405020304" pitchFamily="18" charset="0"/>
                <a:cs typeface="Times New Roman" panose="02020603050405020304" pitchFamily="18" charset="0"/>
              </a:rPr>
              <a:t> </a:t>
            </a:r>
            <a:r>
              <a:rPr lang="en-US" sz="8000" dirty="0" err="1">
                <a:solidFill>
                  <a:srgbClr val="DB8F5C"/>
                </a:solidFill>
                <a:latin typeface="Times New Roman" panose="02020603050405020304" pitchFamily="18" charset="0"/>
                <a:cs typeface="Times New Roman" panose="02020603050405020304" pitchFamily="18" charset="0"/>
              </a:rPr>
              <a:t>ví</a:t>
            </a:r>
            <a:r>
              <a:rPr lang="en-US" sz="8000" dirty="0">
                <a:solidFill>
                  <a:srgbClr val="DB8F5C"/>
                </a:solidFill>
                <a:latin typeface="Times New Roman" panose="02020603050405020304" pitchFamily="18" charset="0"/>
                <a:cs typeface="Times New Roman" panose="02020603050405020304" pitchFamily="18" charset="0"/>
              </a:rPr>
              <a:t> </a:t>
            </a:r>
            <a:r>
              <a:rPr lang="en-US" sz="8000" dirty="0" err="1">
                <a:solidFill>
                  <a:srgbClr val="DB8F5C"/>
                </a:solidFill>
                <a:latin typeface="Times New Roman" panose="02020603050405020304" pitchFamily="18" charset="0"/>
                <a:cs typeface="Times New Roman" panose="02020603050405020304" pitchFamily="18" charset="0"/>
              </a:rPr>
              <a:t>dụ</a:t>
            </a:r>
            <a:endParaRPr lang="en-US" sz="8000" dirty="0">
              <a:solidFill>
                <a:srgbClr val="DB8F5C"/>
              </a:solidFill>
              <a:latin typeface="Times New Roman" panose="02020603050405020304" pitchFamily="18" charset="0"/>
              <a:cs typeface="Times New Roman" panose="02020603050405020304" pitchFamily="18" charset="0"/>
            </a:endParaRPr>
          </a:p>
        </p:txBody>
      </p:sp>
      <p:sp>
        <p:nvSpPr>
          <p:cNvPr id="10" name="Rectangle 9"/>
          <p:cNvSpPr/>
          <p:nvPr/>
        </p:nvSpPr>
        <p:spPr>
          <a:xfrm>
            <a:off x="762000" y="2666486"/>
            <a:ext cx="14140643" cy="6186309"/>
          </a:xfrm>
          <a:prstGeom prst="rect">
            <a:avLst/>
          </a:prstGeom>
        </p:spPr>
        <p:txBody>
          <a:bodyPr wrap="square">
            <a:spAutoFit/>
          </a:bodyPr>
          <a:lstStyle/>
          <a:p>
            <a:pPr algn="just">
              <a:spcAft>
                <a:spcPts val="0"/>
              </a:spcAft>
            </a:pPr>
            <a:r>
              <a:rPr lang="vi-VN" sz="4400" b="1" dirty="0">
                <a:solidFill>
                  <a:srgbClr val="222222"/>
                </a:solidFill>
                <a:latin typeface="+mj-lt"/>
              </a:rPr>
              <a:t>- Nhà văn Nguyên Hồng ấn tượng với những hình ảnh, chi tiết:</a:t>
            </a:r>
          </a:p>
          <a:p>
            <a:pPr algn="just">
              <a:spcAft>
                <a:spcPts val="0"/>
              </a:spcAft>
            </a:pPr>
            <a:r>
              <a:rPr lang="vi-VN" sz="4400" dirty="0">
                <a:solidFill>
                  <a:srgbClr val="222222"/>
                </a:solidFill>
                <a:latin typeface="+mj-lt"/>
              </a:rPr>
              <a:t>+ Thuộc lòng, xúc động và nhớ mãi những câu thơ trong bài Qua Đèo Ngang.</a:t>
            </a:r>
          </a:p>
          <a:p>
            <a:pPr algn="just">
              <a:spcAft>
                <a:spcPts val="0"/>
              </a:spcAft>
            </a:pPr>
            <a:r>
              <a:rPr lang="vi-VN" sz="4400" dirty="0">
                <a:solidFill>
                  <a:srgbClr val="222222"/>
                </a:solidFill>
                <a:latin typeface="+mj-lt"/>
              </a:rPr>
              <a:t>+ Đèo Ngang vào buổi chiều tà.</a:t>
            </a:r>
          </a:p>
          <a:p>
            <a:pPr algn="just">
              <a:spcAft>
                <a:spcPts val="0"/>
              </a:spcAft>
            </a:pPr>
            <a:r>
              <a:rPr lang="vi-VN" sz="4400" dirty="0">
                <a:solidFill>
                  <a:srgbClr val="222222"/>
                </a:solidFill>
                <a:latin typeface="+mj-lt"/>
              </a:rPr>
              <a:t>+ Với cảnh cây cỏ và núi non thấy được sự heo hút của những câu thơ trên kia.</a:t>
            </a:r>
          </a:p>
          <a:p>
            <a:pPr algn="just">
              <a:spcAft>
                <a:spcPts val="0"/>
              </a:spcAft>
            </a:pPr>
            <a:r>
              <a:rPr lang="vi-VN" sz="4400" dirty="0">
                <a:solidFill>
                  <a:srgbClr val="222222"/>
                </a:solidFill>
                <a:latin typeface="+mj-lt"/>
              </a:rPr>
              <a:t>+ Cứ nghe thấy những tiếng đanh đanh khắc khoải “cuốc cuốc” vang lên,…</a:t>
            </a:r>
          </a:p>
        </p:txBody>
      </p:sp>
    </p:spTree>
    <p:extLst>
      <p:ext uri="{BB962C8B-B14F-4D97-AF65-F5344CB8AC3E}">
        <p14:creationId xmlns:p14="http://schemas.microsoft.com/office/powerpoint/2010/main" val="375277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5"/>
          <p:cNvPicPr>
            <a:picLocks noChangeAspect="1"/>
          </p:cNvPicPr>
          <p:nvPr/>
        </p:nvPicPr>
        <p:blipFill>
          <a:blip r:embed="rId3"/>
          <a:srcRect/>
          <a:stretch>
            <a:fillRect/>
          </a:stretch>
        </p:blipFill>
        <p:spPr>
          <a:xfrm rot="-3729585" flipH="1">
            <a:off x="15790909" y="-2923267"/>
            <a:ext cx="2965114" cy="6997319"/>
          </a:xfrm>
          <a:prstGeom prst="rect">
            <a:avLst/>
          </a:prstGeom>
        </p:spPr>
      </p:pic>
      <p:sp>
        <p:nvSpPr>
          <p:cNvPr id="21" name="TextBox 6"/>
          <p:cNvSpPr txBox="1"/>
          <p:nvPr/>
        </p:nvSpPr>
        <p:spPr>
          <a:xfrm>
            <a:off x="5562600" y="625912"/>
            <a:ext cx="11326948" cy="1474763"/>
          </a:xfrm>
          <a:prstGeom prst="rect">
            <a:avLst/>
          </a:prstGeom>
        </p:spPr>
        <p:txBody>
          <a:bodyPr lIns="0" tIns="0" rIns="0" bIns="0" rtlCol="0" anchor="t">
            <a:spAutoFit/>
          </a:bodyPr>
          <a:lstStyle/>
          <a:p>
            <a:pPr>
              <a:lnSpc>
                <a:spcPts val="11479"/>
              </a:lnSpc>
            </a:pPr>
            <a:r>
              <a:rPr lang="en-US" sz="8000" dirty="0">
                <a:solidFill>
                  <a:srgbClr val="DB8F5C"/>
                </a:solidFill>
                <a:latin typeface="Times New Roman" panose="02020603050405020304" pitchFamily="18" charset="0"/>
                <a:cs typeface="Times New Roman" panose="02020603050405020304" pitchFamily="18" charset="0"/>
              </a:rPr>
              <a:t>1. </a:t>
            </a:r>
            <a:r>
              <a:rPr lang="en-US" sz="8000" dirty="0" err="1">
                <a:solidFill>
                  <a:srgbClr val="DB8F5C"/>
                </a:solidFill>
                <a:latin typeface="Times New Roman" panose="02020603050405020304" pitchFamily="18" charset="0"/>
                <a:cs typeface="Times New Roman" panose="02020603050405020304" pitchFamily="18" charset="0"/>
              </a:rPr>
              <a:t>Phân</a:t>
            </a:r>
            <a:r>
              <a:rPr lang="en-US" sz="8000" dirty="0">
                <a:solidFill>
                  <a:srgbClr val="DB8F5C"/>
                </a:solidFill>
                <a:latin typeface="Times New Roman" panose="02020603050405020304" pitchFamily="18" charset="0"/>
                <a:cs typeface="Times New Roman" panose="02020603050405020304" pitchFamily="18" charset="0"/>
              </a:rPr>
              <a:t> </a:t>
            </a:r>
            <a:r>
              <a:rPr lang="en-US" sz="8000" dirty="0" err="1">
                <a:solidFill>
                  <a:srgbClr val="DB8F5C"/>
                </a:solidFill>
                <a:latin typeface="Times New Roman" panose="02020603050405020304" pitchFamily="18" charset="0"/>
                <a:cs typeface="Times New Roman" panose="02020603050405020304" pitchFamily="18" charset="0"/>
              </a:rPr>
              <a:t>tích</a:t>
            </a:r>
            <a:r>
              <a:rPr lang="en-US" sz="8000" dirty="0">
                <a:solidFill>
                  <a:srgbClr val="DB8F5C"/>
                </a:solidFill>
                <a:latin typeface="Times New Roman" panose="02020603050405020304" pitchFamily="18" charset="0"/>
                <a:cs typeface="Times New Roman" panose="02020603050405020304" pitchFamily="18" charset="0"/>
              </a:rPr>
              <a:t> </a:t>
            </a:r>
            <a:r>
              <a:rPr lang="en-US" sz="8000" dirty="0" err="1">
                <a:solidFill>
                  <a:srgbClr val="DB8F5C"/>
                </a:solidFill>
                <a:latin typeface="Times New Roman" panose="02020603050405020304" pitchFamily="18" charset="0"/>
                <a:cs typeface="Times New Roman" panose="02020603050405020304" pitchFamily="18" charset="0"/>
              </a:rPr>
              <a:t>ví</a:t>
            </a:r>
            <a:r>
              <a:rPr lang="en-US" sz="8000" dirty="0">
                <a:solidFill>
                  <a:srgbClr val="DB8F5C"/>
                </a:solidFill>
                <a:latin typeface="Times New Roman" panose="02020603050405020304" pitchFamily="18" charset="0"/>
                <a:cs typeface="Times New Roman" panose="02020603050405020304" pitchFamily="18" charset="0"/>
              </a:rPr>
              <a:t> </a:t>
            </a:r>
            <a:r>
              <a:rPr lang="en-US" sz="8000" dirty="0" err="1">
                <a:solidFill>
                  <a:srgbClr val="DB8F5C"/>
                </a:solidFill>
                <a:latin typeface="Times New Roman" panose="02020603050405020304" pitchFamily="18" charset="0"/>
                <a:cs typeface="Times New Roman" panose="02020603050405020304" pitchFamily="18" charset="0"/>
              </a:rPr>
              <a:t>dụ</a:t>
            </a:r>
            <a:endParaRPr lang="en-US" sz="8000" dirty="0">
              <a:solidFill>
                <a:srgbClr val="DB8F5C"/>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794556" y="2286597"/>
            <a:ext cx="16094992" cy="6863417"/>
          </a:xfrm>
          <a:prstGeom prst="rect">
            <a:avLst/>
          </a:prstGeom>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Các từ ngữ, câu văn thể hiện cảm xúc, sự liên tưởng và tưởng tượng mà bài thơ gợi ra cho người viết:</a:t>
            </a:r>
            <a:endParaRPr lang="en-US" sz="4400" b="1" dirty="0">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a:p>
            <a:pPr algn="just"/>
            <a:r>
              <a:rPr lang="vi-VN" sz="4400" dirty="0">
                <a:latin typeface="Times New Roman" panose="02020603050405020304" pitchFamily="18" charset="0"/>
                <a:cs typeface="Times New Roman" panose="02020603050405020304" pitchFamily="18" charset="0"/>
              </a:rPr>
              <a:t>+ …tôi thuộc lòng, xúc động và nhớ mãi những câu thơ….</a:t>
            </a:r>
          </a:p>
          <a:p>
            <a:pPr algn="just"/>
            <a:r>
              <a:rPr lang="vi-VN" sz="4400" dirty="0">
                <a:latin typeface="Times New Roman" panose="02020603050405020304" pitchFamily="18" charset="0"/>
                <a:cs typeface="Times New Roman" panose="02020603050405020304" pitchFamily="18" charset="0"/>
              </a:rPr>
              <a:t>+ Trong trí tưởng tượng, Bà Huyện Thanh Quan đã đưa tôi đến Đèo Ngang đúng vào buổi chiều tà.</a:t>
            </a:r>
          </a:p>
          <a:p>
            <a:pPr algn="just"/>
            <a:r>
              <a:rPr lang="vi-VN" sz="4400" dirty="0">
                <a:latin typeface="Times New Roman" panose="02020603050405020304" pitchFamily="18" charset="0"/>
                <a:cs typeface="Times New Roman" panose="02020603050405020304" pitchFamily="18" charset="0"/>
              </a:rPr>
              <a:t>+ Tuổi lên bảy, lên tám của tôi khi ấy lại còn được những rung động này nữa:…</a:t>
            </a:r>
          </a:p>
          <a:p>
            <a:pPr algn="just"/>
            <a:r>
              <a:rPr lang="vi-VN" sz="4400" dirty="0">
                <a:latin typeface="Times New Roman" panose="02020603050405020304" pitchFamily="18" charset="0"/>
                <a:cs typeface="Times New Roman" panose="02020603050405020304" pitchFamily="18" charset="0"/>
              </a:rPr>
              <a:t>+ Không ai bày cách cho tôi cảm xúc, nhưng tôi cứ nghe thấy những tiếng đanh đanh khắc khoải “cuốc cuốc” vang lên,…</a:t>
            </a:r>
          </a:p>
        </p:txBody>
      </p:sp>
    </p:spTree>
    <p:extLst>
      <p:ext uri="{BB962C8B-B14F-4D97-AF65-F5344CB8AC3E}">
        <p14:creationId xmlns:p14="http://schemas.microsoft.com/office/powerpoint/2010/main" val="133649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4684249" y="-969287"/>
            <a:ext cx="4942493" cy="3157018"/>
          </a:xfrm>
          <a:prstGeom prst="rect">
            <a:avLst/>
          </a:prstGeom>
        </p:spPr>
      </p:pic>
      <p:pic>
        <p:nvPicPr>
          <p:cNvPr id="3" name="Picture 3"/>
          <p:cNvPicPr>
            <a:picLocks noChangeAspect="1"/>
          </p:cNvPicPr>
          <p:nvPr/>
        </p:nvPicPr>
        <p:blipFill>
          <a:blip r:embed="rId3"/>
          <a:srcRect/>
          <a:stretch>
            <a:fillRect/>
          </a:stretch>
        </p:blipFill>
        <p:spPr>
          <a:xfrm>
            <a:off x="-2645699" y="-311964"/>
            <a:ext cx="4959398" cy="3167815"/>
          </a:xfrm>
          <a:prstGeom prst="rect">
            <a:avLst/>
          </a:prstGeom>
        </p:spPr>
      </p:pic>
      <p:pic>
        <p:nvPicPr>
          <p:cNvPr id="4" name="Picture 4"/>
          <p:cNvPicPr>
            <a:picLocks noChangeAspect="1"/>
          </p:cNvPicPr>
          <p:nvPr/>
        </p:nvPicPr>
        <p:blipFill>
          <a:blip r:embed="rId4"/>
          <a:srcRect/>
          <a:stretch>
            <a:fillRect/>
          </a:stretch>
        </p:blipFill>
        <p:spPr>
          <a:xfrm rot="17622956" flipH="1">
            <a:off x="2774131" y="6357476"/>
            <a:ext cx="2965114" cy="6997319"/>
          </a:xfrm>
          <a:prstGeom prst="rect">
            <a:avLst/>
          </a:prstGeom>
        </p:spPr>
      </p:pic>
      <p:sp>
        <p:nvSpPr>
          <p:cNvPr id="5" name="TextBox 5"/>
          <p:cNvSpPr txBox="1"/>
          <p:nvPr/>
        </p:nvSpPr>
        <p:spPr>
          <a:xfrm>
            <a:off x="3357301" y="413861"/>
            <a:ext cx="11326948" cy="1474763"/>
          </a:xfrm>
          <a:prstGeom prst="rect">
            <a:avLst/>
          </a:prstGeom>
        </p:spPr>
        <p:txBody>
          <a:bodyPr lIns="0" tIns="0" rIns="0" bIns="0" rtlCol="0" anchor="t">
            <a:spAutoFit/>
          </a:bodyPr>
          <a:lstStyle/>
          <a:p>
            <a:pPr algn="ctr">
              <a:lnSpc>
                <a:spcPts val="11479"/>
              </a:lnSpc>
            </a:pPr>
            <a:r>
              <a:rPr lang="en-US" sz="8199" dirty="0">
                <a:solidFill>
                  <a:srgbClr val="DB8F5C"/>
                </a:solidFill>
                <a:latin typeface="Times New Roman" panose="02020603050405020304" pitchFamily="18" charset="0"/>
                <a:cs typeface="Times New Roman" panose="02020603050405020304" pitchFamily="18" charset="0"/>
              </a:rPr>
              <a:t>2. </a:t>
            </a:r>
            <a:r>
              <a:rPr lang="en-US" sz="8199" dirty="0" err="1">
                <a:solidFill>
                  <a:srgbClr val="DB8F5C"/>
                </a:solidFill>
                <a:latin typeface="Times New Roman" panose="02020603050405020304" pitchFamily="18" charset="0"/>
                <a:cs typeface="Times New Roman" panose="02020603050405020304" pitchFamily="18" charset="0"/>
              </a:rPr>
              <a:t>Yêu</a:t>
            </a:r>
            <a:r>
              <a:rPr lang="en-US" sz="8199" dirty="0">
                <a:solidFill>
                  <a:srgbClr val="DB8F5C"/>
                </a:solidFill>
                <a:latin typeface="Times New Roman" panose="02020603050405020304" pitchFamily="18" charset="0"/>
                <a:cs typeface="Times New Roman" panose="02020603050405020304" pitchFamily="18" charset="0"/>
              </a:rPr>
              <a:t> </a:t>
            </a:r>
            <a:r>
              <a:rPr lang="en-US" sz="8199" dirty="0" err="1">
                <a:solidFill>
                  <a:srgbClr val="DB8F5C"/>
                </a:solidFill>
                <a:latin typeface="Times New Roman" panose="02020603050405020304" pitchFamily="18" charset="0"/>
                <a:cs typeface="Times New Roman" panose="02020603050405020304" pitchFamily="18" charset="0"/>
              </a:rPr>
              <a:t>cầu</a:t>
            </a:r>
            <a:endParaRPr lang="en-US" sz="8199" dirty="0">
              <a:solidFill>
                <a:srgbClr val="DB8F5C"/>
              </a:solidFill>
              <a:latin typeface="Times New Roman" panose="02020603050405020304" pitchFamily="18" charset="0"/>
              <a:cs typeface="Times New Roman" panose="02020603050405020304" pitchFamily="18" charset="0"/>
            </a:endParaRPr>
          </a:p>
        </p:txBody>
      </p:sp>
      <p:sp>
        <p:nvSpPr>
          <p:cNvPr id="8" name="TextBox 8"/>
          <p:cNvSpPr txBox="1"/>
          <p:nvPr/>
        </p:nvSpPr>
        <p:spPr>
          <a:xfrm>
            <a:off x="914400" y="2486859"/>
            <a:ext cx="5667976" cy="5416868"/>
          </a:xfrm>
          <a:prstGeom prst="rect">
            <a:avLst/>
          </a:prstGeom>
        </p:spPr>
        <p:txBody>
          <a:bodyPr wrap="square" lIns="0" tIns="0" rIns="0" bIns="0" rtlCol="0" anchor="t">
            <a:spAutoFit/>
          </a:bodyPr>
          <a:lstStyle/>
          <a:p>
            <a:pPr algn="just"/>
            <a:r>
              <a:rPr lang="vi-VN" sz="4400" dirty="0">
                <a:solidFill>
                  <a:srgbClr val="000000"/>
                </a:solidFill>
                <a:latin typeface="Times New Roman" panose="02020603050405020304" pitchFamily="18" charset="0"/>
                <a:cs typeface="Times New Roman" panose="02020603050405020304" pitchFamily="18" charset="0"/>
              </a:rPr>
              <a:t>- Đọc kĩ để hiểu nội dung và nghệ thuật của bài thơ. Xác định được các yếu tố nội dung hay nghệ thuật đặc sắc trong bài thơ gây ấn tượng và gợi cảm xúc, suy nghĩ của em.</a:t>
            </a:r>
          </a:p>
        </p:txBody>
      </p:sp>
      <p:sp>
        <p:nvSpPr>
          <p:cNvPr id="10" name="TextBox 8"/>
          <p:cNvSpPr txBox="1"/>
          <p:nvPr/>
        </p:nvSpPr>
        <p:spPr>
          <a:xfrm>
            <a:off x="7572975" y="2486838"/>
            <a:ext cx="9572025" cy="6093976"/>
          </a:xfrm>
          <a:prstGeom prst="rect">
            <a:avLst/>
          </a:prstGeom>
        </p:spPr>
        <p:txBody>
          <a:bodyPr wrap="square" lIns="0" tIns="0" rIns="0" bIns="0" rtlCol="0" anchor="t">
            <a:spAutoFit/>
          </a:bodyPr>
          <a:lstStyle/>
          <a:p>
            <a:pPr algn="just"/>
            <a:r>
              <a:rPr lang="vi-VN" sz="4400" dirty="0">
                <a:solidFill>
                  <a:srgbClr val="000000"/>
                </a:solidFill>
                <a:latin typeface="Times New Roman" panose="02020603050405020304" pitchFamily="18" charset="0"/>
                <a:cs typeface="Times New Roman" panose="02020603050405020304" pitchFamily="18" charset="0"/>
              </a:rPr>
              <a:t>- Viết đoạn văn, trong đó nêu rõ: Em có cảm xúc, suy nghĩ về điều gì trong bài thơ (nội dung hay nghệ thuật; một dòng, khổ, đoạn hay cả bài thơ)? Đó là cảm xúc, suy nghĩ gì (xúc động, vui, thích, buồn, nhớ, đồng cảm, băn khoăn,…)? Vì sao em lại có cảm xúc, suy nghĩ đó? Lựa chọn đưa vào đoạn văn một số dòng thơ mà em ấn tượng để làm rõ cảm nghĩ của bản thân</a:t>
            </a:r>
          </a:p>
        </p:txBody>
      </p:sp>
    </p:spTree>
    <p:extLst>
      <p:ext uri="{BB962C8B-B14F-4D97-AF65-F5344CB8AC3E}">
        <p14:creationId xmlns:p14="http://schemas.microsoft.com/office/powerpoint/2010/main" val="45978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7451333" y="7422093"/>
            <a:ext cx="13778774" cy="6355459"/>
          </a:xfrm>
          <a:prstGeom prst="rect">
            <a:avLst/>
          </a:prstGeom>
        </p:spPr>
      </p:pic>
      <p:pic>
        <p:nvPicPr>
          <p:cNvPr id="3" name="Picture 3"/>
          <p:cNvPicPr>
            <a:picLocks noChangeAspect="1"/>
          </p:cNvPicPr>
          <p:nvPr/>
        </p:nvPicPr>
        <p:blipFill>
          <a:blip r:embed="rId4"/>
          <a:srcRect/>
          <a:stretch>
            <a:fillRect/>
          </a:stretch>
        </p:blipFill>
        <p:spPr>
          <a:xfrm>
            <a:off x="15758071" y="3689207"/>
            <a:ext cx="4607903" cy="610318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925114" y="-1028700"/>
            <a:ext cx="1832956" cy="4114800"/>
          </a:xfrm>
          <a:prstGeom prst="rect">
            <a:avLst/>
          </a:prstGeom>
        </p:spPr>
      </p:pic>
      <p:pic>
        <p:nvPicPr>
          <p:cNvPr id="6" name="Picture 6"/>
          <p:cNvPicPr>
            <a:picLocks noChangeAspect="1"/>
          </p:cNvPicPr>
          <p:nvPr/>
        </p:nvPicPr>
        <p:blipFill>
          <a:blip r:embed="rId7"/>
          <a:srcRect/>
          <a:stretch>
            <a:fillRect/>
          </a:stretch>
        </p:blipFill>
        <p:spPr>
          <a:xfrm rot="-2061635">
            <a:off x="-871283" y="298871"/>
            <a:ext cx="6334366" cy="3349296"/>
          </a:xfrm>
          <a:prstGeom prst="rect">
            <a:avLst/>
          </a:prstGeom>
        </p:spPr>
      </p:pic>
      <p:pic>
        <p:nvPicPr>
          <p:cNvPr id="7" name="Picture 7"/>
          <p:cNvPicPr>
            <a:picLocks noChangeAspect="1"/>
          </p:cNvPicPr>
          <p:nvPr/>
        </p:nvPicPr>
        <p:blipFill>
          <a:blip r:embed="rId3"/>
          <a:srcRect/>
          <a:stretch>
            <a:fillRect/>
          </a:stretch>
        </p:blipFill>
        <p:spPr>
          <a:xfrm>
            <a:off x="-1033801" y="7850747"/>
            <a:ext cx="13778774" cy="6355459"/>
          </a:xfrm>
          <a:prstGeom prst="rect">
            <a:avLst/>
          </a:prstGeom>
        </p:spPr>
      </p:pic>
      <p:pic>
        <p:nvPicPr>
          <p:cNvPr id="8" name="Picture 8"/>
          <p:cNvPicPr>
            <a:picLocks noChangeAspect="1"/>
          </p:cNvPicPr>
          <p:nvPr/>
        </p:nvPicPr>
        <p:blipFill>
          <a:blip r:embed="rId4"/>
          <a:srcRect/>
          <a:stretch>
            <a:fillRect/>
          </a:stretch>
        </p:blipFill>
        <p:spPr>
          <a:xfrm rot="-1334791">
            <a:off x="15433691" y="5998086"/>
            <a:ext cx="4607903" cy="6103183"/>
          </a:xfrm>
          <a:prstGeom prst="rect">
            <a:avLst/>
          </a:prstGeom>
        </p:spPr>
      </p:pic>
      <p:pic>
        <p:nvPicPr>
          <p:cNvPr id="5" name="Picture 4"/>
          <p:cNvPicPr>
            <a:picLocks noChangeAspect="1"/>
          </p:cNvPicPr>
          <p:nvPr/>
        </p:nvPicPr>
        <p:blipFill>
          <a:blip r:embed="rId8"/>
          <a:stretch>
            <a:fillRect/>
          </a:stretch>
        </p:blipFill>
        <p:spPr>
          <a:xfrm>
            <a:off x="3078095" y="3105444"/>
            <a:ext cx="11365677" cy="3020651"/>
          </a:xfrm>
          <a:prstGeom prst="rect">
            <a:avLst/>
          </a:prstGeom>
        </p:spPr>
      </p:pic>
    </p:spTree>
    <p:extLst>
      <p:ext uri="{BB962C8B-B14F-4D97-AF65-F5344CB8AC3E}">
        <p14:creationId xmlns:p14="http://schemas.microsoft.com/office/powerpoint/2010/main" val="287899742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1904</TotalTime>
  <Words>2292</Words>
  <Application>Microsoft Office PowerPoint</Application>
  <PresentationFormat>Custom</PresentationFormat>
  <Paragraphs>157</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Calibri</vt:lpstr>
      <vt:lpstr>Times New Roman</vt:lpstr>
      <vt:lpstr>Arial</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Cute Illustration Introduction About Me Presentation</dc:title>
  <cp:lastModifiedBy>Nguyen Thi Thanh Tu</cp:lastModifiedBy>
  <cp:revision>58</cp:revision>
  <dcterms:created xsi:type="dcterms:W3CDTF">2006-08-16T00:00:00Z</dcterms:created>
  <dcterms:modified xsi:type="dcterms:W3CDTF">2024-10-14T09:00:11Z</dcterms:modified>
  <dc:identifier>DAFjsnaSyvg</dc:identifier>
</cp:coreProperties>
</file>