
<file path=[Content_Types].xml><?xml version="1.0" encoding="utf-8"?>
<Types xmlns="http://schemas.openxmlformats.org/package/2006/content-types">
  <Default Extension="mp3" ContentType="audio/mpeg"/>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9" r:id="rId2"/>
    <p:sldId id="256" r:id="rId3"/>
    <p:sldId id="258" r:id="rId4"/>
    <p:sldId id="260" r:id="rId5"/>
    <p:sldId id="295" r:id="rId6"/>
    <p:sldId id="298" r:id="rId7"/>
    <p:sldId id="296" r:id="rId8"/>
    <p:sldId id="297" r:id="rId9"/>
    <p:sldId id="292" r:id="rId10"/>
    <p:sldId id="293" r:id="rId11"/>
    <p:sldId id="294" r:id="rId12"/>
    <p:sldId id="289" r:id="rId13"/>
    <p:sldId id="290" r:id="rId14"/>
    <p:sldId id="291" r:id="rId15"/>
    <p:sldId id="286" r:id="rId16"/>
    <p:sldId id="287" r:id="rId17"/>
    <p:sldId id="288" r:id="rId18"/>
    <p:sldId id="285" r:id="rId19"/>
    <p:sldId id="301" r:id="rId20"/>
    <p:sldId id="306" r:id="rId21"/>
    <p:sldId id="307" r:id="rId22"/>
    <p:sldId id="308" r:id="rId23"/>
    <p:sldId id="302" r:id="rId24"/>
    <p:sldId id="310"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D15DB8-A7C9-8416-E6D7-EA0F5AA45AF6}" name="ngô Thống" initials="nT" userId="eaf7b98e0db4377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042"/>
    <a:srgbClr val="97B39E"/>
    <a:srgbClr val="BDDACA"/>
    <a:srgbClr val="E0EAE2"/>
    <a:srgbClr val="F7FAF3"/>
    <a:srgbClr val="E3E7E1"/>
    <a:srgbClr val="305B5A"/>
    <a:srgbClr val="E2412F"/>
    <a:srgbClr val="E1E3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98" d="100"/>
          <a:sy n="98" d="100"/>
        </p:scale>
        <p:origin x="110" y="77"/>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EBF90-8D83-4262-9424-20CEACD76743}" type="datetimeFigureOut">
              <a:rPr lang="zh-CN" altLang="en-US" smtClean="0"/>
              <a:t>2024/9/19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7870E-17EF-4EA8-9838-95759C4C7142}" type="slidenum">
              <a:rPr lang="zh-CN" altLang="en-US" smtClean="0"/>
              <a:t>‹#›</a:t>
            </a:fld>
            <a:endParaRPr lang="zh-CN" altLang="en-US"/>
          </a:p>
        </p:txBody>
      </p:sp>
    </p:spTree>
    <p:extLst>
      <p:ext uri="{BB962C8B-B14F-4D97-AF65-F5344CB8AC3E}">
        <p14:creationId xmlns:p14="http://schemas.microsoft.com/office/powerpoint/2010/main" val="127131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ChangeArrowheads="1" noTextEdit="1"/>
          </p:cNvSpPr>
          <p:nvPr>
            <p:ph type="sldImg"/>
          </p:nvPr>
        </p:nvSpPr>
        <p:spPr>
          <a:xfrm>
            <a:off x="381000" y="685800"/>
            <a:ext cx="6096000" cy="3429000"/>
          </a:xfrm>
          <a:ln/>
        </p:spPr>
      </p:sp>
      <p:sp>
        <p:nvSpPr>
          <p:cNvPr id="3399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cs typeface="Arial" panose="020B0604020202020204" pitchFamily="34" charset="0"/>
            </a:endParaRPr>
          </a:p>
        </p:txBody>
      </p:sp>
      <p:sp>
        <p:nvSpPr>
          <p:cNvPr id="339972" name="Slide Number Placeholder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hangingPunct="1"/>
            <a:fld id="{5E42BC4A-1EBF-45EA-AF8C-2ABDDC30BA19}" type="slidenum">
              <a:rPr lang="en-US" altLang="vi-VN" sz="1200" b="0">
                <a:solidFill>
                  <a:srgbClr val="000000"/>
                </a:solidFill>
                <a:latin typeface="Calibri" panose="020F0502020204030204" pitchFamily="34" charset="0"/>
              </a:rPr>
              <a:pPr eaLnBrk="1" hangingPunct="1"/>
              <a:t>1</a:t>
            </a:fld>
            <a:endParaRPr lang="en-US" altLang="vi-VN" sz="1200" b="0">
              <a:solidFill>
                <a:srgbClr val="000000"/>
              </a:solidFill>
              <a:latin typeface="Calibri" panose="020F0502020204030204" pitchFamily="34" charset="0"/>
            </a:endParaRPr>
          </a:p>
        </p:txBody>
      </p:sp>
    </p:spTree>
    <p:extLst>
      <p:ext uri="{BB962C8B-B14F-4D97-AF65-F5344CB8AC3E}">
        <p14:creationId xmlns:p14="http://schemas.microsoft.com/office/powerpoint/2010/main" val="302136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10</a:t>
            </a:fld>
            <a:endParaRPr lang="zh-CN" altLang="en-US"/>
          </a:p>
        </p:txBody>
      </p:sp>
    </p:spTree>
    <p:extLst>
      <p:ext uri="{BB962C8B-B14F-4D97-AF65-F5344CB8AC3E}">
        <p14:creationId xmlns:p14="http://schemas.microsoft.com/office/powerpoint/2010/main" val="324208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11</a:t>
            </a:fld>
            <a:endParaRPr lang="zh-CN" altLang="en-US"/>
          </a:p>
        </p:txBody>
      </p:sp>
    </p:spTree>
    <p:extLst>
      <p:ext uri="{BB962C8B-B14F-4D97-AF65-F5344CB8AC3E}">
        <p14:creationId xmlns:p14="http://schemas.microsoft.com/office/powerpoint/2010/main" val="100767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12</a:t>
            </a:fld>
            <a:endParaRPr lang="zh-CN" altLang="en-US"/>
          </a:p>
        </p:txBody>
      </p:sp>
    </p:spTree>
    <p:extLst>
      <p:ext uri="{BB962C8B-B14F-4D97-AF65-F5344CB8AC3E}">
        <p14:creationId xmlns:p14="http://schemas.microsoft.com/office/powerpoint/2010/main" val="841521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13</a:t>
            </a:fld>
            <a:endParaRPr lang="zh-CN" altLang="en-US"/>
          </a:p>
        </p:txBody>
      </p:sp>
    </p:spTree>
    <p:extLst>
      <p:ext uri="{BB962C8B-B14F-4D97-AF65-F5344CB8AC3E}">
        <p14:creationId xmlns:p14="http://schemas.microsoft.com/office/powerpoint/2010/main" val="352738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14</a:t>
            </a:fld>
            <a:endParaRPr lang="zh-CN" altLang="en-US"/>
          </a:p>
        </p:txBody>
      </p:sp>
    </p:spTree>
    <p:extLst>
      <p:ext uri="{BB962C8B-B14F-4D97-AF65-F5344CB8AC3E}">
        <p14:creationId xmlns:p14="http://schemas.microsoft.com/office/powerpoint/2010/main" val="3058566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15</a:t>
            </a:fld>
            <a:endParaRPr lang="zh-CN" altLang="en-US"/>
          </a:p>
        </p:txBody>
      </p:sp>
    </p:spTree>
    <p:extLst>
      <p:ext uri="{BB962C8B-B14F-4D97-AF65-F5344CB8AC3E}">
        <p14:creationId xmlns:p14="http://schemas.microsoft.com/office/powerpoint/2010/main" val="2529044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16</a:t>
            </a:fld>
            <a:endParaRPr lang="zh-CN" altLang="en-US"/>
          </a:p>
        </p:txBody>
      </p:sp>
    </p:spTree>
    <p:extLst>
      <p:ext uri="{BB962C8B-B14F-4D97-AF65-F5344CB8AC3E}">
        <p14:creationId xmlns:p14="http://schemas.microsoft.com/office/powerpoint/2010/main" val="1777126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17</a:t>
            </a:fld>
            <a:endParaRPr lang="zh-CN" altLang="en-US"/>
          </a:p>
        </p:txBody>
      </p:sp>
    </p:spTree>
    <p:extLst>
      <p:ext uri="{BB962C8B-B14F-4D97-AF65-F5344CB8AC3E}">
        <p14:creationId xmlns:p14="http://schemas.microsoft.com/office/powerpoint/2010/main" val="3777324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18</a:t>
            </a:fld>
            <a:endParaRPr lang="zh-CN" altLang="en-US"/>
          </a:p>
        </p:txBody>
      </p:sp>
    </p:spTree>
    <p:extLst>
      <p:ext uri="{BB962C8B-B14F-4D97-AF65-F5344CB8AC3E}">
        <p14:creationId xmlns:p14="http://schemas.microsoft.com/office/powerpoint/2010/main" val="376320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19</a:t>
            </a:fld>
            <a:endParaRPr lang="zh-CN" altLang="en-US"/>
          </a:p>
        </p:txBody>
      </p:sp>
    </p:spTree>
    <p:extLst>
      <p:ext uri="{BB962C8B-B14F-4D97-AF65-F5344CB8AC3E}">
        <p14:creationId xmlns:p14="http://schemas.microsoft.com/office/powerpoint/2010/main" val="335421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2</a:t>
            </a:fld>
            <a:endParaRPr lang="zh-CN" altLang="en-US"/>
          </a:p>
        </p:txBody>
      </p:sp>
    </p:spTree>
    <p:extLst>
      <p:ext uri="{BB962C8B-B14F-4D97-AF65-F5344CB8AC3E}">
        <p14:creationId xmlns:p14="http://schemas.microsoft.com/office/powerpoint/2010/main" val="3108255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20</a:t>
            </a:fld>
            <a:endParaRPr lang="zh-CN" altLang="en-US"/>
          </a:p>
        </p:txBody>
      </p:sp>
    </p:spTree>
    <p:extLst>
      <p:ext uri="{BB962C8B-B14F-4D97-AF65-F5344CB8AC3E}">
        <p14:creationId xmlns:p14="http://schemas.microsoft.com/office/powerpoint/2010/main" val="2197731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21</a:t>
            </a:fld>
            <a:endParaRPr lang="zh-CN" altLang="en-US"/>
          </a:p>
        </p:txBody>
      </p:sp>
    </p:spTree>
    <p:extLst>
      <p:ext uri="{BB962C8B-B14F-4D97-AF65-F5344CB8AC3E}">
        <p14:creationId xmlns:p14="http://schemas.microsoft.com/office/powerpoint/2010/main" val="423369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22</a:t>
            </a:fld>
            <a:endParaRPr lang="zh-CN" altLang="en-US"/>
          </a:p>
        </p:txBody>
      </p:sp>
    </p:spTree>
    <p:extLst>
      <p:ext uri="{BB962C8B-B14F-4D97-AF65-F5344CB8AC3E}">
        <p14:creationId xmlns:p14="http://schemas.microsoft.com/office/powerpoint/2010/main" val="4114191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23</a:t>
            </a:fld>
            <a:endParaRPr lang="zh-CN" altLang="en-US"/>
          </a:p>
        </p:txBody>
      </p:sp>
    </p:spTree>
    <p:extLst>
      <p:ext uri="{BB962C8B-B14F-4D97-AF65-F5344CB8AC3E}">
        <p14:creationId xmlns:p14="http://schemas.microsoft.com/office/powerpoint/2010/main" val="27246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3</a:t>
            </a:fld>
            <a:endParaRPr lang="zh-CN" altLang="en-US"/>
          </a:p>
        </p:txBody>
      </p:sp>
    </p:spTree>
    <p:extLst>
      <p:ext uri="{BB962C8B-B14F-4D97-AF65-F5344CB8AC3E}">
        <p14:creationId xmlns:p14="http://schemas.microsoft.com/office/powerpoint/2010/main" val="406671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4</a:t>
            </a:fld>
            <a:endParaRPr lang="zh-CN" altLang="en-US"/>
          </a:p>
        </p:txBody>
      </p:sp>
    </p:spTree>
    <p:extLst>
      <p:ext uri="{BB962C8B-B14F-4D97-AF65-F5344CB8AC3E}">
        <p14:creationId xmlns:p14="http://schemas.microsoft.com/office/powerpoint/2010/main" val="212254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5</a:t>
            </a:fld>
            <a:endParaRPr lang="zh-CN" altLang="en-US"/>
          </a:p>
        </p:txBody>
      </p:sp>
    </p:spTree>
    <p:extLst>
      <p:ext uri="{BB962C8B-B14F-4D97-AF65-F5344CB8AC3E}">
        <p14:creationId xmlns:p14="http://schemas.microsoft.com/office/powerpoint/2010/main" val="300347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6</a:t>
            </a:fld>
            <a:endParaRPr lang="zh-CN" altLang="en-US"/>
          </a:p>
        </p:txBody>
      </p:sp>
    </p:spTree>
    <p:extLst>
      <p:ext uri="{BB962C8B-B14F-4D97-AF65-F5344CB8AC3E}">
        <p14:creationId xmlns:p14="http://schemas.microsoft.com/office/powerpoint/2010/main" val="239158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7</a:t>
            </a:fld>
            <a:endParaRPr lang="zh-CN" altLang="en-US"/>
          </a:p>
        </p:txBody>
      </p:sp>
    </p:spTree>
    <p:extLst>
      <p:ext uri="{BB962C8B-B14F-4D97-AF65-F5344CB8AC3E}">
        <p14:creationId xmlns:p14="http://schemas.microsoft.com/office/powerpoint/2010/main" val="154227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8</a:t>
            </a:fld>
            <a:endParaRPr lang="zh-CN" altLang="en-US"/>
          </a:p>
        </p:txBody>
      </p:sp>
    </p:spTree>
    <p:extLst>
      <p:ext uri="{BB962C8B-B14F-4D97-AF65-F5344CB8AC3E}">
        <p14:creationId xmlns:p14="http://schemas.microsoft.com/office/powerpoint/2010/main" val="251211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07870E-17EF-4EA8-9838-95759C4C7142}" type="slidenum">
              <a:rPr lang="zh-CN" altLang="en-US" smtClean="0"/>
              <a:t>9</a:t>
            </a:fld>
            <a:endParaRPr lang="zh-CN" altLang="en-US"/>
          </a:p>
        </p:txBody>
      </p:sp>
    </p:spTree>
    <p:extLst>
      <p:ext uri="{BB962C8B-B14F-4D97-AF65-F5344CB8AC3E}">
        <p14:creationId xmlns:p14="http://schemas.microsoft.com/office/powerpoint/2010/main" val="49505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8232AE-F092-4988-AF24-EBC89DB896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3110B1F-52A6-46C6-9B21-896B3BAFD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6E68D1-D36F-482F-9FC4-037BCABCD6FD}"/>
              </a:ext>
            </a:extLst>
          </p:cNvPr>
          <p:cNvSpPr>
            <a:spLocks noGrp="1"/>
          </p:cNvSpPr>
          <p:nvPr>
            <p:ph type="dt" sz="half" idx="10"/>
          </p:nvPr>
        </p:nvSpPr>
        <p:spPr/>
        <p:txBody>
          <a:bodyPr/>
          <a:lstStyle/>
          <a:p>
            <a:fld id="{5984F3B7-1CD2-4BCF-9BD0-667B88E0DCAE}" type="datetimeFigureOut">
              <a:rPr lang="zh-CN" altLang="en-US" smtClean="0"/>
              <a:t>2024/9/19</a:t>
            </a:fld>
            <a:endParaRPr lang="zh-CN" altLang="en-US"/>
          </a:p>
        </p:txBody>
      </p:sp>
      <p:sp>
        <p:nvSpPr>
          <p:cNvPr id="5" name="页脚占位符 4">
            <a:extLst>
              <a:ext uri="{FF2B5EF4-FFF2-40B4-BE49-F238E27FC236}">
                <a16:creationId xmlns:a16="http://schemas.microsoft.com/office/drawing/2014/main" id="{08C2BF45-150B-41E5-88E8-7A1E24227C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C040FB-0C0F-4A4D-A26D-B3245AF04E56}"/>
              </a:ext>
            </a:extLst>
          </p:cNvPr>
          <p:cNvSpPr>
            <a:spLocks noGrp="1"/>
          </p:cNvSpPr>
          <p:nvPr>
            <p:ph type="sldNum" sz="quarter" idx="12"/>
          </p:nvPr>
        </p:nvSpPr>
        <p:spPr/>
        <p:txBody>
          <a:bodyPr/>
          <a:lstStyle/>
          <a:p>
            <a:fld id="{3411D256-4B8B-4E53-9956-D16BCFA47D64}" type="slidenum">
              <a:rPr lang="zh-CN" altLang="en-US" smtClean="0"/>
              <a:t>‹#›</a:t>
            </a:fld>
            <a:endParaRPr lang="zh-CN" altLang="en-US"/>
          </a:p>
        </p:txBody>
      </p:sp>
    </p:spTree>
    <p:extLst>
      <p:ext uri="{BB962C8B-B14F-4D97-AF65-F5344CB8AC3E}">
        <p14:creationId xmlns:p14="http://schemas.microsoft.com/office/powerpoint/2010/main" val="1996959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2B0C88-BF89-4961-B2B2-BB4730AABA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9594ED0-A843-4796-8F20-2BA10EB5B7A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616069-92DD-4FB5-898D-944A410A936B}"/>
              </a:ext>
            </a:extLst>
          </p:cNvPr>
          <p:cNvSpPr>
            <a:spLocks noGrp="1"/>
          </p:cNvSpPr>
          <p:nvPr>
            <p:ph type="dt" sz="half" idx="10"/>
          </p:nvPr>
        </p:nvSpPr>
        <p:spPr/>
        <p:txBody>
          <a:bodyPr/>
          <a:lstStyle/>
          <a:p>
            <a:fld id="{5984F3B7-1CD2-4BCF-9BD0-667B88E0DCAE}" type="datetimeFigureOut">
              <a:rPr lang="zh-CN" altLang="en-US" smtClean="0"/>
              <a:t>2024/9/19</a:t>
            </a:fld>
            <a:endParaRPr lang="zh-CN" altLang="en-US"/>
          </a:p>
        </p:txBody>
      </p:sp>
      <p:sp>
        <p:nvSpPr>
          <p:cNvPr id="5" name="页脚占位符 4">
            <a:extLst>
              <a:ext uri="{FF2B5EF4-FFF2-40B4-BE49-F238E27FC236}">
                <a16:creationId xmlns:a16="http://schemas.microsoft.com/office/drawing/2014/main" id="{93169EE6-9E35-4E33-8B78-827BD001CD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0AEE60-B4A6-4D3D-A822-E59710EF6636}"/>
              </a:ext>
            </a:extLst>
          </p:cNvPr>
          <p:cNvSpPr>
            <a:spLocks noGrp="1"/>
          </p:cNvSpPr>
          <p:nvPr>
            <p:ph type="sldNum" sz="quarter" idx="12"/>
          </p:nvPr>
        </p:nvSpPr>
        <p:spPr/>
        <p:txBody>
          <a:bodyPr/>
          <a:lstStyle/>
          <a:p>
            <a:fld id="{3411D256-4B8B-4E53-9956-D16BCFA47D64}" type="slidenum">
              <a:rPr lang="zh-CN" altLang="en-US" smtClean="0"/>
              <a:t>‹#›</a:t>
            </a:fld>
            <a:endParaRPr lang="zh-CN" altLang="en-US"/>
          </a:p>
        </p:txBody>
      </p:sp>
    </p:spTree>
    <p:extLst>
      <p:ext uri="{BB962C8B-B14F-4D97-AF65-F5344CB8AC3E}">
        <p14:creationId xmlns:p14="http://schemas.microsoft.com/office/powerpoint/2010/main" val="303324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A1231C7-7348-4C26-8F20-179D37639AA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F8CF75B-CC88-43F7-9BA1-51F9BDE0010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078049B-5615-4DA7-9930-56F8DD68FA3E}"/>
              </a:ext>
            </a:extLst>
          </p:cNvPr>
          <p:cNvSpPr>
            <a:spLocks noGrp="1"/>
          </p:cNvSpPr>
          <p:nvPr>
            <p:ph type="dt" sz="half" idx="10"/>
          </p:nvPr>
        </p:nvSpPr>
        <p:spPr/>
        <p:txBody>
          <a:bodyPr/>
          <a:lstStyle/>
          <a:p>
            <a:fld id="{5984F3B7-1CD2-4BCF-9BD0-667B88E0DCAE}" type="datetimeFigureOut">
              <a:rPr lang="zh-CN" altLang="en-US" smtClean="0"/>
              <a:t>2024/9/19</a:t>
            </a:fld>
            <a:endParaRPr lang="zh-CN" altLang="en-US"/>
          </a:p>
        </p:txBody>
      </p:sp>
      <p:sp>
        <p:nvSpPr>
          <p:cNvPr id="5" name="页脚占位符 4">
            <a:extLst>
              <a:ext uri="{FF2B5EF4-FFF2-40B4-BE49-F238E27FC236}">
                <a16:creationId xmlns:a16="http://schemas.microsoft.com/office/drawing/2014/main" id="{939A6D95-6AC9-4A3E-A263-07DDB9E9DB6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B914D-02D6-4E15-9DA0-45199B273519}"/>
              </a:ext>
            </a:extLst>
          </p:cNvPr>
          <p:cNvSpPr>
            <a:spLocks noGrp="1"/>
          </p:cNvSpPr>
          <p:nvPr>
            <p:ph type="sldNum" sz="quarter" idx="12"/>
          </p:nvPr>
        </p:nvSpPr>
        <p:spPr/>
        <p:txBody>
          <a:bodyPr/>
          <a:lstStyle/>
          <a:p>
            <a:fld id="{3411D256-4B8B-4E53-9956-D16BCFA47D64}" type="slidenum">
              <a:rPr lang="zh-CN" altLang="en-US" smtClean="0"/>
              <a:t>‹#›</a:t>
            </a:fld>
            <a:endParaRPr lang="zh-CN" altLang="en-US"/>
          </a:p>
        </p:txBody>
      </p:sp>
    </p:spTree>
    <p:extLst>
      <p:ext uri="{BB962C8B-B14F-4D97-AF65-F5344CB8AC3E}">
        <p14:creationId xmlns:p14="http://schemas.microsoft.com/office/powerpoint/2010/main" val="444586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CA00CC-8A28-4B7E-A695-945C8A64035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CA14E2B-A128-4F69-9271-98F4029E280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466876-145E-4BA7-8EC3-FFCFEC0D70D3}"/>
              </a:ext>
            </a:extLst>
          </p:cNvPr>
          <p:cNvSpPr>
            <a:spLocks noGrp="1"/>
          </p:cNvSpPr>
          <p:nvPr>
            <p:ph type="dt" sz="half" idx="10"/>
          </p:nvPr>
        </p:nvSpPr>
        <p:spPr/>
        <p:txBody>
          <a:bodyPr/>
          <a:lstStyle/>
          <a:p>
            <a:fld id="{5984F3B7-1CD2-4BCF-9BD0-667B88E0DCAE}" type="datetimeFigureOut">
              <a:rPr lang="zh-CN" altLang="en-US" smtClean="0"/>
              <a:t>2024/9/19</a:t>
            </a:fld>
            <a:endParaRPr lang="zh-CN" altLang="en-US"/>
          </a:p>
        </p:txBody>
      </p:sp>
      <p:sp>
        <p:nvSpPr>
          <p:cNvPr id="5" name="页脚占位符 4">
            <a:extLst>
              <a:ext uri="{FF2B5EF4-FFF2-40B4-BE49-F238E27FC236}">
                <a16:creationId xmlns:a16="http://schemas.microsoft.com/office/drawing/2014/main" id="{BFC3F64E-8655-486E-9E14-7897981BD4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30B34A-8368-444F-871C-B9CAB73D8FBA}"/>
              </a:ext>
            </a:extLst>
          </p:cNvPr>
          <p:cNvSpPr>
            <a:spLocks noGrp="1"/>
          </p:cNvSpPr>
          <p:nvPr>
            <p:ph type="sldNum" sz="quarter" idx="12"/>
          </p:nvPr>
        </p:nvSpPr>
        <p:spPr/>
        <p:txBody>
          <a:bodyPr/>
          <a:lstStyle/>
          <a:p>
            <a:fld id="{3411D256-4B8B-4E53-9956-D16BCFA47D64}" type="slidenum">
              <a:rPr lang="zh-CN" altLang="en-US" smtClean="0"/>
              <a:t>‹#›</a:t>
            </a:fld>
            <a:endParaRPr lang="zh-CN" altLang="en-US"/>
          </a:p>
        </p:txBody>
      </p:sp>
    </p:spTree>
    <p:extLst>
      <p:ext uri="{BB962C8B-B14F-4D97-AF65-F5344CB8AC3E}">
        <p14:creationId xmlns:p14="http://schemas.microsoft.com/office/powerpoint/2010/main" val="3562431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34A37-8C27-4B79-A09E-32D2537EF49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C6F14A3-CB1E-4B30-A4F9-B5935DD79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BA3D165-3159-4CC7-BA3C-0401081BE6E2}"/>
              </a:ext>
            </a:extLst>
          </p:cNvPr>
          <p:cNvSpPr>
            <a:spLocks noGrp="1"/>
          </p:cNvSpPr>
          <p:nvPr>
            <p:ph type="dt" sz="half" idx="10"/>
          </p:nvPr>
        </p:nvSpPr>
        <p:spPr/>
        <p:txBody>
          <a:bodyPr/>
          <a:lstStyle/>
          <a:p>
            <a:fld id="{5984F3B7-1CD2-4BCF-9BD0-667B88E0DCAE}" type="datetimeFigureOut">
              <a:rPr lang="zh-CN" altLang="en-US" smtClean="0"/>
              <a:t>2024/9/19</a:t>
            </a:fld>
            <a:endParaRPr lang="zh-CN" altLang="en-US"/>
          </a:p>
        </p:txBody>
      </p:sp>
      <p:sp>
        <p:nvSpPr>
          <p:cNvPr id="5" name="页脚占位符 4">
            <a:extLst>
              <a:ext uri="{FF2B5EF4-FFF2-40B4-BE49-F238E27FC236}">
                <a16:creationId xmlns:a16="http://schemas.microsoft.com/office/drawing/2014/main" id="{B68E55FB-4261-41E0-982D-23054B0D4C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29FFD91-0DEE-4270-A579-565C2ADA29F7}"/>
              </a:ext>
            </a:extLst>
          </p:cNvPr>
          <p:cNvSpPr>
            <a:spLocks noGrp="1"/>
          </p:cNvSpPr>
          <p:nvPr>
            <p:ph type="sldNum" sz="quarter" idx="12"/>
          </p:nvPr>
        </p:nvSpPr>
        <p:spPr/>
        <p:txBody>
          <a:bodyPr/>
          <a:lstStyle/>
          <a:p>
            <a:fld id="{3411D256-4B8B-4E53-9956-D16BCFA47D64}" type="slidenum">
              <a:rPr lang="zh-CN" altLang="en-US" smtClean="0"/>
              <a:t>‹#›</a:t>
            </a:fld>
            <a:endParaRPr lang="zh-CN" altLang="en-US"/>
          </a:p>
        </p:txBody>
      </p:sp>
    </p:spTree>
    <p:extLst>
      <p:ext uri="{BB962C8B-B14F-4D97-AF65-F5344CB8AC3E}">
        <p14:creationId xmlns:p14="http://schemas.microsoft.com/office/powerpoint/2010/main" val="2238541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C0DC0E-689A-4D16-8D77-F90273554C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2572A4-8CAF-4127-8F8E-CC4B5BB1A4D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6E438A5-BB9E-4F4C-96EE-884DDE0BED3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46A3AE4-5D72-4A55-924D-CDFDAB221EA8}"/>
              </a:ext>
            </a:extLst>
          </p:cNvPr>
          <p:cNvSpPr>
            <a:spLocks noGrp="1"/>
          </p:cNvSpPr>
          <p:nvPr>
            <p:ph type="dt" sz="half" idx="10"/>
          </p:nvPr>
        </p:nvSpPr>
        <p:spPr/>
        <p:txBody>
          <a:bodyPr/>
          <a:lstStyle/>
          <a:p>
            <a:fld id="{5984F3B7-1CD2-4BCF-9BD0-667B88E0DCAE}" type="datetimeFigureOut">
              <a:rPr lang="zh-CN" altLang="en-US" smtClean="0"/>
              <a:t>2024/9/19</a:t>
            </a:fld>
            <a:endParaRPr lang="zh-CN" altLang="en-US"/>
          </a:p>
        </p:txBody>
      </p:sp>
      <p:sp>
        <p:nvSpPr>
          <p:cNvPr id="6" name="页脚占位符 5">
            <a:extLst>
              <a:ext uri="{FF2B5EF4-FFF2-40B4-BE49-F238E27FC236}">
                <a16:creationId xmlns:a16="http://schemas.microsoft.com/office/drawing/2014/main" id="{C6E7E473-DFF2-426C-BC71-4DAC69055A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17EA41-2BBC-4F68-8779-D07C22BAE40C}"/>
              </a:ext>
            </a:extLst>
          </p:cNvPr>
          <p:cNvSpPr>
            <a:spLocks noGrp="1"/>
          </p:cNvSpPr>
          <p:nvPr>
            <p:ph type="sldNum" sz="quarter" idx="12"/>
          </p:nvPr>
        </p:nvSpPr>
        <p:spPr/>
        <p:txBody>
          <a:bodyPr/>
          <a:lstStyle/>
          <a:p>
            <a:fld id="{3411D256-4B8B-4E53-9956-D16BCFA47D64}" type="slidenum">
              <a:rPr lang="zh-CN" altLang="en-US" smtClean="0"/>
              <a:t>‹#›</a:t>
            </a:fld>
            <a:endParaRPr lang="zh-CN" altLang="en-US"/>
          </a:p>
        </p:txBody>
      </p:sp>
    </p:spTree>
    <p:extLst>
      <p:ext uri="{BB962C8B-B14F-4D97-AF65-F5344CB8AC3E}">
        <p14:creationId xmlns:p14="http://schemas.microsoft.com/office/powerpoint/2010/main" val="811618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219CEF-8753-433B-91E3-3EFD69FDC97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A7AD96-D6C5-40ED-B2A9-CF1CA10E5F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1DFC57D-9FB5-4045-86B6-045B9DABB4B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74733CD-5A9F-4384-A1C4-5EB0CFEEB3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9EC80D20-44A9-4D07-B6B3-2F65D4045C1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BF75AA3-80C3-4B53-BEB7-79943C7011D1}"/>
              </a:ext>
            </a:extLst>
          </p:cNvPr>
          <p:cNvSpPr>
            <a:spLocks noGrp="1"/>
          </p:cNvSpPr>
          <p:nvPr>
            <p:ph type="dt" sz="half" idx="10"/>
          </p:nvPr>
        </p:nvSpPr>
        <p:spPr/>
        <p:txBody>
          <a:bodyPr/>
          <a:lstStyle/>
          <a:p>
            <a:fld id="{5984F3B7-1CD2-4BCF-9BD0-667B88E0DCAE}" type="datetimeFigureOut">
              <a:rPr lang="zh-CN" altLang="en-US" smtClean="0"/>
              <a:t>2024/9/19</a:t>
            </a:fld>
            <a:endParaRPr lang="zh-CN" altLang="en-US"/>
          </a:p>
        </p:txBody>
      </p:sp>
      <p:sp>
        <p:nvSpPr>
          <p:cNvPr id="8" name="页脚占位符 7">
            <a:extLst>
              <a:ext uri="{FF2B5EF4-FFF2-40B4-BE49-F238E27FC236}">
                <a16:creationId xmlns:a16="http://schemas.microsoft.com/office/drawing/2014/main" id="{1E3B714B-253E-4081-AB50-4EE5D6E036E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2512225-6819-4148-BE17-773D37A67BC9}"/>
              </a:ext>
            </a:extLst>
          </p:cNvPr>
          <p:cNvSpPr>
            <a:spLocks noGrp="1"/>
          </p:cNvSpPr>
          <p:nvPr>
            <p:ph type="sldNum" sz="quarter" idx="12"/>
          </p:nvPr>
        </p:nvSpPr>
        <p:spPr/>
        <p:txBody>
          <a:bodyPr/>
          <a:lstStyle/>
          <a:p>
            <a:fld id="{3411D256-4B8B-4E53-9956-D16BCFA47D64}" type="slidenum">
              <a:rPr lang="zh-CN" altLang="en-US" smtClean="0"/>
              <a:t>‹#›</a:t>
            </a:fld>
            <a:endParaRPr lang="zh-CN" altLang="en-US"/>
          </a:p>
        </p:txBody>
      </p:sp>
    </p:spTree>
    <p:extLst>
      <p:ext uri="{BB962C8B-B14F-4D97-AF65-F5344CB8AC3E}">
        <p14:creationId xmlns:p14="http://schemas.microsoft.com/office/powerpoint/2010/main" val="1408626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C2B2E-88C7-4C2B-BAD7-49AEA790646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FCCD9A9-0EFD-4528-9797-C90669DEC5CC}"/>
              </a:ext>
            </a:extLst>
          </p:cNvPr>
          <p:cNvSpPr>
            <a:spLocks noGrp="1"/>
          </p:cNvSpPr>
          <p:nvPr>
            <p:ph type="dt" sz="half" idx="10"/>
          </p:nvPr>
        </p:nvSpPr>
        <p:spPr/>
        <p:txBody>
          <a:bodyPr/>
          <a:lstStyle/>
          <a:p>
            <a:fld id="{5984F3B7-1CD2-4BCF-9BD0-667B88E0DCAE}" type="datetimeFigureOut">
              <a:rPr lang="zh-CN" altLang="en-US" smtClean="0"/>
              <a:t>2024/9/19</a:t>
            </a:fld>
            <a:endParaRPr lang="zh-CN" altLang="en-US"/>
          </a:p>
        </p:txBody>
      </p:sp>
      <p:sp>
        <p:nvSpPr>
          <p:cNvPr id="4" name="页脚占位符 3">
            <a:extLst>
              <a:ext uri="{FF2B5EF4-FFF2-40B4-BE49-F238E27FC236}">
                <a16:creationId xmlns:a16="http://schemas.microsoft.com/office/drawing/2014/main" id="{6EC52E2F-74CB-4126-BBFF-F5AC1DB7F8D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2752952-6E75-4AFC-8C6C-E77B3C98B0BD}"/>
              </a:ext>
            </a:extLst>
          </p:cNvPr>
          <p:cNvSpPr>
            <a:spLocks noGrp="1"/>
          </p:cNvSpPr>
          <p:nvPr>
            <p:ph type="sldNum" sz="quarter" idx="12"/>
          </p:nvPr>
        </p:nvSpPr>
        <p:spPr/>
        <p:txBody>
          <a:bodyPr/>
          <a:lstStyle/>
          <a:p>
            <a:fld id="{3411D256-4B8B-4E53-9956-D16BCFA47D64}" type="slidenum">
              <a:rPr lang="zh-CN" altLang="en-US" smtClean="0"/>
              <a:t>‹#›</a:t>
            </a:fld>
            <a:endParaRPr lang="zh-CN" altLang="en-US"/>
          </a:p>
        </p:txBody>
      </p:sp>
    </p:spTree>
    <p:extLst>
      <p:ext uri="{BB962C8B-B14F-4D97-AF65-F5344CB8AC3E}">
        <p14:creationId xmlns:p14="http://schemas.microsoft.com/office/powerpoint/2010/main" val="3711710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9A32F3B-3B0B-4F6B-858B-2F7E1479C181}"/>
              </a:ext>
            </a:extLst>
          </p:cNvPr>
          <p:cNvSpPr>
            <a:spLocks noGrp="1"/>
          </p:cNvSpPr>
          <p:nvPr>
            <p:ph type="dt" sz="half" idx="10"/>
          </p:nvPr>
        </p:nvSpPr>
        <p:spPr/>
        <p:txBody>
          <a:bodyPr/>
          <a:lstStyle/>
          <a:p>
            <a:fld id="{5984F3B7-1CD2-4BCF-9BD0-667B88E0DCAE}" type="datetimeFigureOut">
              <a:rPr lang="zh-CN" altLang="en-US" smtClean="0"/>
              <a:t>2024/9/19</a:t>
            </a:fld>
            <a:endParaRPr lang="zh-CN" altLang="en-US"/>
          </a:p>
        </p:txBody>
      </p:sp>
      <p:sp>
        <p:nvSpPr>
          <p:cNvPr id="3" name="页脚占位符 2">
            <a:extLst>
              <a:ext uri="{FF2B5EF4-FFF2-40B4-BE49-F238E27FC236}">
                <a16:creationId xmlns:a16="http://schemas.microsoft.com/office/drawing/2014/main" id="{EC0A3C14-0F55-409C-B9C5-8072C98528C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859B6A3-3F26-4020-AD57-0C96B6A055BF}"/>
              </a:ext>
            </a:extLst>
          </p:cNvPr>
          <p:cNvSpPr>
            <a:spLocks noGrp="1"/>
          </p:cNvSpPr>
          <p:nvPr>
            <p:ph type="sldNum" sz="quarter" idx="12"/>
          </p:nvPr>
        </p:nvSpPr>
        <p:spPr/>
        <p:txBody>
          <a:bodyPr/>
          <a:lstStyle/>
          <a:p>
            <a:fld id="{3411D256-4B8B-4E53-9956-D16BCFA47D64}" type="slidenum">
              <a:rPr lang="zh-CN" altLang="en-US" smtClean="0"/>
              <a:t>‹#›</a:t>
            </a:fld>
            <a:endParaRPr lang="zh-CN" altLang="en-US"/>
          </a:p>
        </p:txBody>
      </p:sp>
    </p:spTree>
    <p:extLst>
      <p:ext uri="{BB962C8B-B14F-4D97-AF65-F5344CB8AC3E}">
        <p14:creationId xmlns:p14="http://schemas.microsoft.com/office/powerpoint/2010/main" val="3094100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4BEF27-079C-4521-9915-E77BE950007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6873D50-D98D-4AFC-853C-6B3E3F18C9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B07529B-77E0-4D50-BE98-9895C716C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2234BB3-D11B-432E-9D58-4767DEAA440C}"/>
              </a:ext>
            </a:extLst>
          </p:cNvPr>
          <p:cNvSpPr>
            <a:spLocks noGrp="1"/>
          </p:cNvSpPr>
          <p:nvPr>
            <p:ph type="dt" sz="half" idx="10"/>
          </p:nvPr>
        </p:nvSpPr>
        <p:spPr/>
        <p:txBody>
          <a:bodyPr/>
          <a:lstStyle/>
          <a:p>
            <a:fld id="{5984F3B7-1CD2-4BCF-9BD0-667B88E0DCAE}" type="datetimeFigureOut">
              <a:rPr lang="zh-CN" altLang="en-US" smtClean="0"/>
              <a:t>2024/9/19</a:t>
            </a:fld>
            <a:endParaRPr lang="zh-CN" altLang="en-US"/>
          </a:p>
        </p:txBody>
      </p:sp>
      <p:sp>
        <p:nvSpPr>
          <p:cNvPr id="6" name="页脚占位符 5">
            <a:extLst>
              <a:ext uri="{FF2B5EF4-FFF2-40B4-BE49-F238E27FC236}">
                <a16:creationId xmlns:a16="http://schemas.microsoft.com/office/drawing/2014/main" id="{FC6A2127-A9BC-4F50-AD7A-7F5CFBE3E6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BE8442B-73B8-41A3-864C-F5C6E23EA2A4}"/>
              </a:ext>
            </a:extLst>
          </p:cNvPr>
          <p:cNvSpPr>
            <a:spLocks noGrp="1"/>
          </p:cNvSpPr>
          <p:nvPr>
            <p:ph type="sldNum" sz="quarter" idx="12"/>
          </p:nvPr>
        </p:nvSpPr>
        <p:spPr/>
        <p:txBody>
          <a:bodyPr/>
          <a:lstStyle/>
          <a:p>
            <a:fld id="{3411D256-4B8B-4E53-9956-D16BCFA47D64}" type="slidenum">
              <a:rPr lang="zh-CN" altLang="en-US" smtClean="0"/>
              <a:t>‹#›</a:t>
            </a:fld>
            <a:endParaRPr lang="zh-CN" altLang="en-US"/>
          </a:p>
        </p:txBody>
      </p:sp>
    </p:spTree>
    <p:extLst>
      <p:ext uri="{BB962C8B-B14F-4D97-AF65-F5344CB8AC3E}">
        <p14:creationId xmlns:p14="http://schemas.microsoft.com/office/powerpoint/2010/main" val="1641345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996668-286D-4FFF-AA71-5B56AC22EAC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8D61FC4-85A3-4F00-A1F7-1ED4B712AA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54D55EF-07F8-4F2B-B106-70584A59B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D3FEDA0-35FF-4C39-B66F-EC3B921A4328}"/>
              </a:ext>
            </a:extLst>
          </p:cNvPr>
          <p:cNvSpPr>
            <a:spLocks noGrp="1"/>
          </p:cNvSpPr>
          <p:nvPr>
            <p:ph type="dt" sz="half" idx="10"/>
          </p:nvPr>
        </p:nvSpPr>
        <p:spPr/>
        <p:txBody>
          <a:bodyPr/>
          <a:lstStyle/>
          <a:p>
            <a:fld id="{5984F3B7-1CD2-4BCF-9BD0-667B88E0DCAE}" type="datetimeFigureOut">
              <a:rPr lang="zh-CN" altLang="en-US" smtClean="0"/>
              <a:t>2024/9/19</a:t>
            </a:fld>
            <a:endParaRPr lang="zh-CN" altLang="en-US"/>
          </a:p>
        </p:txBody>
      </p:sp>
      <p:sp>
        <p:nvSpPr>
          <p:cNvPr id="6" name="页脚占位符 5">
            <a:extLst>
              <a:ext uri="{FF2B5EF4-FFF2-40B4-BE49-F238E27FC236}">
                <a16:creationId xmlns:a16="http://schemas.microsoft.com/office/drawing/2014/main" id="{BD434108-4631-4F35-8E66-DDAED7C894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D65DFF8-55F9-4C26-B246-DBFE2FDA81CA}"/>
              </a:ext>
            </a:extLst>
          </p:cNvPr>
          <p:cNvSpPr>
            <a:spLocks noGrp="1"/>
          </p:cNvSpPr>
          <p:nvPr>
            <p:ph type="sldNum" sz="quarter" idx="12"/>
          </p:nvPr>
        </p:nvSpPr>
        <p:spPr/>
        <p:txBody>
          <a:bodyPr/>
          <a:lstStyle/>
          <a:p>
            <a:fld id="{3411D256-4B8B-4E53-9956-D16BCFA47D64}" type="slidenum">
              <a:rPr lang="zh-CN" altLang="en-US" smtClean="0"/>
              <a:t>‹#›</a:t>
            </a:fld>
            <a:endParaRPr lang="zh-CN" altLang="en-US"/>
          </a:p>
        </p:txBody>
      </p:sp>
    </p:spTree>
    <p:extLst>
      <p:ext uri="{BB962C8B-B14F-4D97-AF65-F5344CB8AC3E}">
        <p14:creationId xmlns:p14="http://schemas.microsoft.com/office/powerpoint/2010/main" val="2903722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E3E810E-8615-44A6-A1A8-A70BFC615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F2C2A67-0029-45D7-ADC9-E0BEA24A32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449282D-5648-446A-9345-3DA01AAE2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4F3B7-1CD2-4BCF-9BD0-667B88E0DCAE}" type="datetimeFigureOut">
              <a:rPr lang="zh-CN" altLang="en-US" smtClean="0"/>
              <a:t>2024/9/19</a:t>
            </a:fld>
            <a:endParaRPr lang="zh-CN" altLang="en-US"/>
          </a:p>
        </p:txBody>
      </p:sp>
      <p:sp>
        <p:nvSpPr>
          <p:cNvPr id="5" name="页脚占位符 4">
            <a:extLst>
              <a:ext uri="{FF2B5EF4-FFF2-40B4-BE49-F238E27FC236}">
                <a16:creationId xmlns:a16="http://schemas.microsoft.com/office/drawing/2014/main" id="{00BB11F1-CFF1-4DF5-A235-49AE0EE46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3B7F9AE-4A2B-4548-8D13-D5AA80894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1D256-4B8B-4E53-9956-D16BCFA47D64}" type="slidenum">
              <a:rPr lang="zh-CN" altLang="en-US" smtClean="0"/>
              <a:t>‹#›</a:t>
            </a:fld>
            <a:endParaRPr lang="zh-CN" altLang="en-US"/>
          </a:p>
        </p:txBody>
      </p:sp>
    </p:spTree>
    <p:extLst>
      <p:ext uri="{BB962C8B-B14F-4D97-AF65-F5344CB8AC3E}">
        <p14:creationId xmlns:p14="http://schemas.microsoft.com/office/powerpoint/2010/main" val="229458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wmf"/><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Box 1"/>
          <p:cNvSpPr txBox="1">
            <a:spLocks noChangeArrowheads="1"/>
          </p:cNvSpPr>
          <p:nvPr/>
        </p:nvSpPr>
        <p:spPr bwMode="auto">
          <a:xfrm>
            <a:off x="2228256" y="412949"/>
            <a:ext cx="838841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defTabSz="914377" eaLnBrk="1" fontAlgn="base" hangingPunct="1">
              <a:spcBef>
                <a:spcPct val="0"/>
              </a:spcBef>
              <a:spcAft>
                <a:spcPct val="0"/>
              </a:spcAft>
            </a:pPr>
            <a:r>
              <a:rPr lang="en-US" altLang="vi-VN" sz="2667" dirty="0">
                <a:latin typeface="Times New Roman" panose="02020603050405020304" pitchFamily="18" charset="0"/>
                <a:ea typeface="宋体" panose="02010600030101010101" pitchFamily="2" charset="-122"/>
                <a:cs typeface="Times New Roman" panose="02020603050405020304" pitchFamily="18" charset="0"/>
              </a:rPr>
              <a:t>TRƯỜNG TRUNG HỌC CƠ SỞ ĐÔ THỊ VIỆT HƯNG</a:t>
            </a:r>
          </a:p>
        </p:txBody>
      </p:sp>
      <p:grpSp>
        <p:nvGrpSpPr>
          <p:cNvPr id="10" name="Group 2"/>
          <p:cNvGrpSpPr>
            <a:grpSpLocks noChangeAspect="1"/>
          </p:cNvGrpSpPr>
          <p:nvPr/>
        </p:nvGrpSpPr>
        <p:grpSpPr bwMode="auto">
          <a:xfrm>
            <a:off x="6862693" y="3377272"/>
            <a:ext cx="5647619" cy="3375025"/>
            <a:chOff x="0" y="0"/>
            <a:chExt cx="5460" cy="3810"/>
          </a:xfrm>
        </p:grpSpPr>
        <p:sp>
          <p:nvSpPr>
            <p:cNvPr id="11"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defTabSz="914377">
                <a:spcBef>
                  <a:spcPct val="0"/>
                </a:spcBef>
                <a:buClrTx/>
                <a:buSzTx/>
                <a:buNone/>
              </a:pPr>
              <a:endParaRPr lang="en-US" altLang="en-US" sz="1400">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16"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8"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9"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0"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1"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2"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3"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34"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77"/>
              <a:endParaRPr lang="en-US" sz="1400">
                <a:solidFill>
                  <a:prstClr val="black"/>
                </a:solidFill>
                <a:latin typeface="Trebuchet MS" panose="020B0603020202020204"/>
                <a:ea typeface="宋体" panose="02010600030101010101" pitchFamily="2" charset="-122"/>
                <a:cs typeface="Arial" panose="020B0604020202020204" pitchFamily="34" charset="0"/>
              </a:endParaRPr>
            </a:p>
          </p:txBody>
        </p:sp>
      </p:grpSp>
      <p:grpSp>
        <p:nvGrpSpPr>
          <p:cNvPr id="35" name="Group 27"/>
          <p:cNvGrpSpPr>
            <a:grpSpLocks/>
          </p:cNvGrpSpPr>
          <p:nvPr/>
        </p:nvGrpSpPr>
        <p:grpSpPr bwMode="auto">
          <a:xfrm rot="-637170">
            <a:off x="8449585" y="4477028"/>
            <a:ext cx="2427288" cy="995363"/>
            <a:chOff x="336" y="2040"/>
            <a:chExt cx="1200" cy="2016"/>
          </a:xfrm>
        </p:grpSpPr>
        <p:pic>
          <p:nvPicPr>
            <p:cNvPr id="36"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AutoShape 3"/>
          <p:cNvSpPr>
            <a:spLocks noChangeArrowheads="1"/>
          </p:cNvSpPr>
          <p:nvPr/>
        </p:nvSpPr>
        <p:spPr bwMode="auto">
          <a:xfrm>
            <a:off x="6625321" y="3661571"/>
            <a:ext cx="329627" cy="299243"/>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377" fontAlgn="base">
              <a:spcBef>
                <a:spcPct val="0"/>
              </a:spcBef>
              <a:spcAft>
                <a:spcPct val="0"/>
              </a:spcAft>
            </a:pPr>
            <a:endParaRPr lang="vi-VN" altLang="en-US" sz="1500">
              <a:solidFill>
                <a:srgbClr val="FFFFFF"/>
              </a:solidFill>
              <a:ea typeface="宋体" panose="02010600030101010101" pitchFamily="2" charset="-122"/>
              <a:cs typeface="Arial" panose="020B0604020202020204" pitchFamily="34" charset="0"/>
            </a:endParaRPr>
          </a:p>
        </p:txBody>
      </p:sp>
      <p:sp>
        <p:nvSpPr>
          <p:cNvPr id="41" name="AutoShape 5"/>
          <p:cNvSpPr>
            <a:spLocks noChangeArrowheads="1"/>
          </p:cNvSpPr>
          <p:nvPr/>
        </p:nvSpPr>
        <p:spPr bwMode="auto">
          <a:xfrm>
            <a:off x="1239178" y="3999539"/>
            <a:ext cx="310092" cy="28648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377">
              <a:defRPr/>
            </a:pPr>
            <a:endParaRPr lang="vi-VN" sz="1351">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2" name="AutoShape 8"/>
          <p:cNvSpPr>
            <a:spLocks noChangeArrowheads="1"/>
          </p:cNvSpPr>
          <p:nvPr/>
        </p:nvSpPr>
        <p:spPr bwMode="auto">
          <a:xfrm>
            <a:off x="4711039" y="739609"/>
            <a:ext cx="310092" cy="28648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377">
              <a:defRPr/>
            </a:pPr>
            <a:endParaRPr lang="vi-VN" sz="1351">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3" name="AutoShape 10"/>
          <p:cNvSpPr>
            <a:spLocks noChangeArrowheads="1"/>
          </p:cNvSpPr>
          <p:nvPr/>
        </p:nvSpPr>
        <p:spPr bwMode="auto">
          <a:xfrm>
            <a:off x="6635803" y="60518"/>
            <a:ext cx="283660" cy="293303"/>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377" fontAlgn="base">
              <a:spcBef>
                <a:spcPct val="0"/>
              </a:spcBef>
              <a:spcAft>
                <a:spcPct val="0"/>
              </a:spcAft>
            </a:pPr>
            <a:endParaRPr lang="vi-VN" altLang="en-US" sz="1500">
              <a:solidFill>
                <a:srgbClr val="FFFFFF"/>
              </a:solidFill>
              <a:ea typeface="宋体" panose="02010600030101010101" pitchFamily="2" charset="-122"/>
              <a:cs typeface="Arial" panose="020B0604020202020204" pitchFamily="34" charset="0"/>
            </a:endParaRPr>
          </a:p>
        </p:txBody>
      </p:sp>
      <p:sp>
        <p:nvSpPr>
          <p:cNvPr id="44" name="AutoShape 14"/>
          <p:cNvSpPr>
            <a:spLocks noChangeArrowheads="1"/>
          </p:cNvSpPr>
          <p:nvPr/>
        </p:nvSpPr>
        <p:spPr bwMode="auto">
          <a:xfrm>
            <a:off x="7482982" y="1490161"/>
            <a:ext cx="296663" cy="321283"/>
          </a:xfrm>
          <a:prstGeom prst="star5">
            <a:avLst/>
          </a:prstGeom>
          <a:gradFill rotWithShape="1">
            <a:gsLst>
              <a:gs pos="0">
                <a:schemeClr val="accent1"/>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377">
              <a:defRPr/>
            </a:pPr>
            <a:endParaRPr lang="vi-VN" sz="1351">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5" name="AutoShape 19"/>
          <p:cNvSpPr>
            <a:spLocks noChangeArrowheads="1"/>
          </p:cNvSpPr>
          <p:nvPr/>
        </p:nvSpPr>
        <p:spPr bwMode="auto">
          <a:xfrm>
            <a:off x="6899362" y="4333091"/>
            <a:ext cx="410199" cy="389712"/>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377">
              <a:defRPr/>
            </a:pPr>
            <a:endParaRPr lang="vi-VN" sz="1351">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6" name="AutoShape 20"/>
          <p:cNvSpPr>
            <a:spLocks noChangeArrowheads="1"/>
          </p:cNvSpPr>
          <p:nvPr/>
        </p:nvSpPr>
        <p:spPr bwMode="auto">
          <a:xfrm>
            <a:off x="2038416" y="4387923"/>
            <a:ext cx="379680" cy="394351"/>
          </a:xfrm>
          <a:prstGeom prst="star4">
            <a:avLst>
              <a:gd name="adj" fmla="val 12500"/>
            </a:avLst>
          </a:prstGeom>
          <a:gradFill rotWithShape="1">
            <a:gsLst>
              <a:gs pos="0">
                <a:srgbClr val="06E81C"/>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377" fontAlgn="base">
              <a:spcBef>
                <a:spcPct val="0"/>
              </a:spcBef>
              <a:spcAft>
                <a:spcPct val="0"/>
              </a:spcAft>
            </a:pPr>
            <a:endParaRPr lang="vi-VN" altLang="en-US" sz="1500">
              <a:solidFill>
                <a:srgbClr val="FFFFFF"/>
              </a:solidFill>
              <a:ea typeface="宋体" panose="02010600030101010101" pitchFamily="2" charset="-122"/>
              <a:cs typeface="Arial" panose="020B0604020202020204" pitchFamily="34" charset="0"/>
            </a:endParaRPr>
          </a:p>
        </p:txBody>
      </p:sp>
      <p:sp>
        <p:nvSpPr>
          <p:cNvPr id="47" name="AutoShape 21"/>
          <p:cNvSpPr>
            <a:spLocks noChangeArrowheads="1"/>
          </p:cNvSpPr>
          <p:nvPr/>
        </p:nvSpPr>
        <p:spPr bwMode="auto">
          <a:xfrm>
            <a:off x="6295965" y="4452905"/>
            <a:ext cx="368135" cy="403407"/>
          </a:xfrm>
          <a:prstGeom prst="star4">
            <a:avLst>
              <a:gd name="adj" fmla="val 12500"/>
            </a:avLst>
          </a:prstGeom>
          <a:gradFill rotWithShape="1">
            <a:gsLst>
              <a:gs pos="0">
                <a:srgbClr val="000082"/>
              </a:gs>
              <a:gs pos="100000">
                <a:srgbClr val="FF82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377" fontAlgn="base">
              <a:spcBef>
                <a:spcPct val="0"/>
              </a:spcBef>
              <a:spcAft>
                <a:spcPct val="0"/>
              </a:spcAft>
            </a:pPr>
            <a:endParaRPr lang="vi-VN" altLang="en-US" sz="1500">
              <a:solidFill>
                <a:srgbClr val="FFFFFF"/>
              </a:solidFill>
              <a:ea typeface="宋体" panose="02010600030101010101" pitchFamily="2" charset="-122"/>
              <a:cs typeface="Arial" panose="020B0604020202020204" pitchFamily="34" charset="0"/>
            </a:endParaRPr>
          </a:p>
        </p:txBody>
      </p:sp>
      <p:sp>
        <p:nvSpPr>
          <p:cNvPr id="48" name="AutoShape 22"/>
          <p:cNvSpPr>
            <a:spLocks noChangeArrowheads="1"/>
          </p:cNvSpPr>
          <p:nvPr/>
        </p:nvSpPr>
        <p:spPr bwMode="auto">
          <a:xfrm>
            <a:off x="7425665" y="3890002"/>
            <a:ext cx="310092" cy="286484"/>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377">
              <a:defRPr/>
            </a:pPr>
            <a:endParaRPr lang="vi-VN" sz="1351">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49" name="AutoShape 4"/>
          <p:cNvSpPr>
            <a:spLocks noChangeArrowheads="1"/>
          </p:cNvSpPr>
          <p:nvPr/>
        </p:nvSpPr>
        <p:spPr bwMode="auto">
          <a:xfrm>
            <a:off x="1139511" y="2653376"/>
            <a:ext cx="282015" cy="315483"/>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377" fontAlgn="base">
              <a:spcBef>
                <a:spcPct val="0"/>
              </a:spcBef>
              <a:spcAft>
                <a:spcPct val="0"/>
              </a:spcAft>
            </a:pPr>
            <a:endParaRPr lang="vi-VN" altLang="en-US" sz="1500">
              <a:solidFill>
                <a:srgbClr val="FFFFFF"/>
              </a:solidFill>
              <a:ea typeface="宋体" panose="02010600030101010101" pitchFamily="2" charset="-122"/>
              <a:cs typeface="Arial" panose="020B0604020202020204" pitchFamily="34" charset="0"/>
            </a:endParaRPr>
          </a:p>
        </p:txBody>
      </p:sp>
      <p:sp>
        <p:nvSpPr>
          <p:cNvPr id="50" name="AutoShape 7"/>
          <p:cNvSpPr>
            <a:spLocks noChangeArrowheads="1"/>
          </p:cNvSpPr>
          <p:nvPr/>
        </p:nvSpPr>
        <p:spPr bwMode="auto">
          <a:xfrm>
            <a:off x="2262602" y="84088"/>
            <a:ext cx="351599" cy="501059"/>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377" fontAlgn="base">
              <a:spcBef>
                <a:spcPct val="0"/>
              </a:spcBef>
              <a:spcAft>
                <a:spcPct val="0"/>
              </a:spcAft>
            </a:pPr>
            <a:endParaRPr lang="vi-VN" altLang="en-US" sz="1500">
              <a:solidFill>
                <a:srgbClr val="FFFFFF"/>
              </a:solidFill>
              <a:ea typeface="宋体" panose="02010600030101010101" pitchFamily="2" charset="-122"/>
              <a:cs typeface="Arial" panose="020B0604020202020204" pitchFamily="34" charset="0"/>
            </a:endParaRPr>
          </a:p>
        </p:txBody>
      </p:sp>
      <p:sp>
        <p:nvSpPr>
          <p:cNvPr id="51" name="AutoShape 9"/>
          <p:cNvSpPr>
            <a:spLocks noChangeArrowheads="1"/>
          </p:cNvSpPr>
          <p:nvPr/>
        </p:nvSpPr>
        <p:spPr bwMode="auto">
          <a:xfrm>
            <a:off x="2614199" y="1999661"/>
            <a:ext cx="511360" cy="455615"/>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377">
              <a:defRPr/>
            </a:pPr>
            <a:endParaRPr lang="vi-VN" sz="1351">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52" name="AutoShape 11"/>
          <p:cNvSpPr>
            <a:spLocks noChangeArrowheads="1"/>
          </p:cNvSpPr>
          <p:nvPr/>
        </p:nvSpPr>
        <p:spPr bwMode="auto">
          <a:xfrm>
            <a:off x="3983915" y="1898520"/>
            <a:ext cx="282012" cy="315483"/>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377" fontAlgn="base">
              <a:spcBef>
                <a:spcPct val="0"/>
              </a:spcBef>
              <a:spcAft>
                <a:spcPct val="0"/>
              </a:spcAft>
            </a:pPr>
            <a:endParaRPr lang="vi-VN" altLang="en-US" sz="1500">
              <a:solidFill>
                <a:srgbClr val="FFFFFF"/>
              </a:solidFill>
              <a:ea typeface="宋体" panose="02010600030101010101" pitchFamily="2" charset="-122"/>
              <a:cs typeface="Arial" panose="020B0604020202020204" pitchFamily="34" charset="0"/>
            </a:endParaRPr>
          </a:p>
        </p:txBody>
      </p:sp>
      <p:sp>
        <p:nvSpPr>
          <p:cNvPr id="53" name="AutoShape 13"/>
          <p:cNvSpPr>
            <a:spLocks noChangeArrowheads="1"/>
          </p:cNvSpPr>
          <p:nvPr/>
        </p:nvSpPr>
        <p:spPr bwMode="auto">
          <a:xfrm>
            <a:off x="2071617" y="898120"/>
            <a:ext cx="390667" cy="294603"/>
          </a:xfrm>
          <a:prstGeom prst="star4">
            <a:avLst>
              <a:gd name="adj" fmla="val 12500"/>
            </a:avLst>
          </a:prstGeom>
          <a:solidFill>
            <a:srgbClr val="FF00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377" fontAlgn="base">
              <a:spcBef>
                <a:spcPct val="0"/>
              </a:spcBef>
              <a:spcAft>
                <a:spcPct val="0"/>
              </a:spcAft>
            </a:pPr>
            <a:endParaRPr lang="vi-VN" altLang="en-US" sz="1500">
              <a:solidFill>
                <a:srgbClr val="FFFFFF"/>
              </a:solidFill>
              <a:ea typeface="宋体" panose="02010600030101010101" pitchFamily="2" charset="-122"/>
              <a:cs typeface="Arial" panose="020B0604020202020204" pitchFamily="34" charset="0"/>
            </a:endParaRPr>
          </a:p>
        </p:txBody>
      </p:sp>
      <p:sp>
        <p:nvSpPr>
          <p:cNvPr id="54" name="AutoShape 17"/>
          <p:cNvSpPr>
            <a:spLocks noChangeArrowheads="1"/>
          </p:cNvSpPr>
          <p:nvPr/>
        </p:nvSpPr>
        <p:spPr bwMode="auto">
          <a:xfrm>
            <a:off x="2858830" y="3907386"/>
            <a:ext cx="454543" cy="512564"/>
          </a:xfrm>
          <a:prstGeom prst="star5">
            <a:avLst/>
          </a:prstGeom>
          <a:gradFill rotWithShape="1">
            <a:gsLst>
              <a:gs pos="0">
                <a:srgbClr val="1907FD"/>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377">
              <a:defRPr/>
            </a:pPr>
            <a:endParaRPr lang="vi-VN" sz="1351">
              <a:solidFill>
                <a:srgbClr val="FFFFFF"/>
              </a:solidFill>
              <a:latin typeface="Arial" panose="020B0604020202020204" pitchFamily="34" charset="0"/>
              <a:ea typeface="宋体" panose="02010600030101010101" pitchFamily="2" charset="-122"/>
              <a:cs typeface="Arial" panose="020B0604020202020204" pitchFamily="34" charset="0"/>
            </a:endParaRPr>
          </a:p>
        </p:txBody>
      </p:sp>
      <p:sp>
        <p:nvSpPr>
          <p:cNvPr id="55" name="WordArt 11"/>
          <p:cNvSpPr>
            <a:spLocks noChangeArrowheads="1" noChangeShapeType="1" noTextEdit="1"/>
          </p:cNvSpPr>
          <p:nvPr/>
        </p:nvSpPr>
        <p:spPr bwMode="auto">
          <a:xfrm>
            <a:off x="1394223" y="1647979"/>
            <a:ext cx="9248540" cy="2209800"/>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defTabSz="914377" eaLnBrk="0" fontAlgn="base" hangingPunct="0">
              <a:spcBef>
                <a:spcPct val="0"/>
              </a:spcBef>
              <a:spcAft>
                <a:spcPct val="0"/>
              </a:spcAft>
            </a:pPr>
            <a:r>
              <a:rPr lang="en-US" sz="3600"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57" name="Picture 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flipV="1">
            <a:off x="9079337" y="3811194"/>
            <a:ext cx="25908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25832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7" presetClass="entr" presetSubtype="4"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0" fill="hold"/>
                                        <p:tgtEl>
                                          <p:spTgt spid="35"/>
                                        </p:tgtEl>
                                        <p:attrNameLst>
                                          <p:attrName>ppt_x</p:attrName>
                                        </p:attrNameLst>
                                      </p:cBhvr>
                                      <p:tavLst>
                                        <p:tav tm="0">
                                          <p:val>
                                            <p:strVal val="#ppt_x"/>
                                          </p:val>
                                        </p:tav>
                                        <p:tav tm="100000">
                                          <p:val>
                                            <p:strVal val="#ppt_x"/>
                                          </p:val>
                                        </p:tav>
                                      </p:tavLst>
                                    </p:anim>
                                    <p:anim calcmode="lin" valueType="num">
                                      <p:cBhvr additive="base">
                                        <p:cTn id="13" dur="5000" fill="hold"/>
                                        <p:tgtEl>
                                          <p:spTgt spid="35"/>
                                        </p:tgtEl>
                                        <p:attrNameLst>
                                          <p:attrName>ppt_y</p:attrName>
                                        </p:attrNameLst>
                                      </p:cBhvr>
                                      <p:tavLst>
                                        <p:tav tm="0">
                                          <p:val>
                                            <p:strVal val="1+#ppt_h/2"/>
                                          </p:val>
                                        </p:tav>
                                        <p:tav tm="100000">
                                          <p:val>
                                            <p:strVal val="#ppt_y"/>
                                          </p:val>
                                        </p:tav>
                                      </p:tavLst>
                                    </p:anim>
                                  </p:childTnLst>
                                </p:cTn>
                              </p:par>
                              <p:par>
                                <p:cTn id="14" presetID="23" presetClass="entr" presetSubtype="528" repeatCount="indefinite" fill="hold" grpId="0" nodeType="withEffect">
                                  <p:stCondLst>
                                    <p:cond delay="500"/>
                                  </p:stCondLst>
                                  <p:childTnLst>
                                    <p:set>
                                      <p:cBhvr>
                                        <p:cTn id="15" dur="1" fill="hold">
                                          <p:stCondLst>
                                            <p:cond delay="0"/>
                                          </p:stCondLst>
                                        </p:cTn>
                                        <p:tgtEl>
                                          <p:spTgt spid="40"/>
                                        </p:tgtEl>
                                        <p:attrNameLst>
                                          <p:attrName>style.visibility</p:attrName>
                                        </p:attrNameLst>
                                      </p:cBhvr>
                                      <p:to>
                                        <p:strVal val="visible"/>
                                      </p:to>
                                    </p:set>
                                    <p:anim calcmode="lin" valueType="num">
                                      <p:cBhvr>
                                        <p:cTn id="16" dur="1000" fill="hold"/>
                                        <p:tgtEl>
                                          <p:spTgt spid="40"/>
                                        </p:tgtEl>
                                        <p:attrNameLst>
                                          <p:attrName>ppt_w</p:attrName>
                                        </p:attrNameLst>
                                      </p:cBhvr>
                                      <p:tavLst>
                                        <p:tav tm="0">
                                          <p:val>
                                            <p:fltVal val="0"/>
                                          </p:val>
                                        </p:tav>
                                        <p:tav tm="100000">
                                          <p:val>
                                            <p:strVal val="#ppt_w"/>
                                          </p:val>
                                        </p:tav>
                                      </p:tavLst>
                                    </p:anim>
                                    <p:anim calcmode="lin" valueType="num">
                                      <p:cBhvr>
                                        <p:cTn id="17" dur="1000" fill="hold"/>
                                        <p:tgtEl>
                                          <p:spTgt spid="40"/>
                                        </p:tgtEl>
                                        <p:attrNameLst>
                                          <p:attrName>ppt_h</p:attrName>
                                        </p:attrNameLst>
                                      </p:cBhvr>
                                      <p:tavLst>
                                        <p:tav tm="0">
                                          <p:val>
                                            <p:fltVal val="0"/>
                                          </p:val>
                                        </p:tav>
                                        <p:tav tm="100000">
                                          <p:val>
                                            <p:strVal val="#ppt_h"/>
                                          </p:val>
                                        </p:tav>
                                      </p:tavLst>
                                    </p:anim>
                                    <p:anim calcmode="lin" valueType="num">
                                      <p:cBhvr>
                                        <p:cTn id="18" dur="1000" fill="hold"/>
                                        <p:tgtEl>
                                          <p:spTgt spid="40"/>
                                        </p:tgtEl>
                                        <p:attrNameLst>
                                          <p:attrName>ppt_x</p:attrName>
                                        </p:attrNameLst>
                                      </p:cBhvr>
                                      <p:tavLst>
                                        <p:tav tm="0">
                                          <p:val>
                                            <p:fltVal val="0.5"/>
                                          </p:val>
                                        </p:tav>
                                        <p:tav tm="100000">
                                          <p:val>
                                            <p:strVal val="#ppt_x"/>
                                          </p:val>
                                        </p:tav>
                                      </p:tavLst>
                                    </p:anim>
                                    <p:anim calcmode="lin" valueType="num">
                                      <p:cBhvr>
                                        <p:cTn id="19" dur="1000" fill="hold"/>
                                        <p:tgtEl>
                                          <p:spTgt spid="40"/>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00" fill="hold"/>
                                        <p:tgtEl>
                                          <p:spTgt spid="41"/>
                                        </p:tgtEl>
                                        <p:attrNameLst>
                                          <p:attrName>ppt_w</p:attrName>
                                        </p:attrNameLst>
                                      </p:cBhvr>
                                      <p:tavLst>
                                        <p:tav tm="0">
                                          <p:val>
                                            <p:fltVal val="0"/>
                                          </p:val>
                                        </p:tav>
                                        <p:tav tm="100000">
                                          <p:val>
                                            <p:strVal val="#ppt_w"/>
                                          </p:val>
                                        </p:tav>
                                      </p:tavLst>
                                    </p:anim>
                                    <p:anim calcmode="lin" valueType="num">
                                      <p:cBhvr>
                                        <p:cTn id="23" dur="1000" fill="hold"/>
                                        <p:tgtEl>
                                          <p:spTgt spid="41"/>
                                        </p:tgtEl>
                                        <p:attrNameLst>
                                          <p:attrName>ppt_h</p:attrName>
                                        </p:attrNameLst>
                                      </p:cBhvr>
                                      <p:tavLst>
                                        <p:tav tm="0">
                                          <p:val>
                                            <p:fltVal val="0"/>
                                          </p:val>
                                        </p:tav>
                                        <p:tav tm="100000">
                                          <p:val>
                                            <p:strVal val="#ppt_h"/>
                                          </p:val>
                                        </p:tav>
                                      </p:tavLst>
                                    </p:anim>
                                    <p:anim calcmode="lin" valueType="num">
                                      <p:cBhvr>
                                        <p:cTn id="24" dur="1000" fill="hold"/>
                                        <p:tgtEl>
                                          <p:spTgt spid="41"/>
                                        </p:tgtEl>
                                        <p:attrNameLst>
                                          <p:attrName>ppt_x</p:attrName>
                                        </p:attrNameLst>
                                      </p:cBhvr>
                                      <p:tavLst>
                                        <p:tav tm="0">
                                          <p:val>
                                            <p:fltVal val="0.5"/>
                                          </p:val>
                                        </p:tav>
                                        <p:tav tm="100000">
                                          <p:val>
                                            <p:strVal val="#ppt_x"/>
                                          </p:val>
                                        </p:tav>
                                      </p:tavLst>
                                    </p:anim>
                                    <p:anim calcmode="lin" valueType="num">
                                      <p:cBhvr>
                                        <p:cTn id="25" dur="1000" fill="hold"/>
                                        <p:tgtEl>
                                          <p:spTgt spid="41"/>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1000" fill="hold"/>
                                        <p:tgtEl>
                                          <p:spTgt spid="42"/>
                                        </p:tgtEl>
                                        <p:attrNameLst>
                                          <p:attrName>ppt_w</p:attrName>
                                        </p:attrNameLst>
                                      </p:cBhvr>
                                      <p:tavLst>
                                        <p:tav tm="0">
                                          <p:val>
                                            <p:fltVal val="0"/>
                                          </p:val>
                                        </p:tav>
                                        <p:tav tm="100000">
                                          <p:val>
                                            <p:strVal val="#ppt_w"/>
                                          </p:val>
                                        </p:tav>
                                      </p:tavLst>
                                    </p:anim>
                                    <p:anim calcmode="lin" valueType="num">
                                      <p:cBhvr>
                                        <p:cTn id="29" dur="1000" fill="hold"/>
                                        <p:tgtEl>
                                          <p:spTgt spid="42"/>
                                        </p:tgtEl>
                                        <p:attrNameLst>
                                          <p:attrName>ppt_h</p:attrName>
                                        </p:attrNameLst>
                                      </p:cBhvr>
                                      <p:tavLst>
                                        <p:tav tm="0">
                                          <p:val>
                                            <p:fltVal val="0"/>
                                          </p:val>
                                        </p:tav>
                                        <p:tav tm="100000">
                                          <p:val>
                                            <p:strVal val="#ppt_h"/>
                                          </p:val>
                                        </p:tav>
                                      </p:tavLst>
                                    </p:anim>
                                    <p:anim calcmode="lin" valueType="num">
                                      <p:cBhvr>
                                        <p:cTn id="30" dur="1000" fill="hold"/>
                                        <p:tgtEl>
                                          <p:spTgt spid="42"/>
                                        </p:tgtEl>
                                        <p:attrNameLst>
                                          <p:attrName>ppt_x</p:attrName>
                                        </p:attrNameLst>
                                      </p:cBhvr>
                                      <p:tavLst>
                                        <p:tav tm="0">
                                          <p:val>
                                            <p:fltVal val="0.5"/>
                                          </p:val>
                                        </p:tav>
                                        <p:tav tm="100000">
                                          <p:val>
                                            <p:strVal val="#ppt_x"/>
                                          </p:val>
                                        </p:tav>
                                      </p:tavLst>
                                    </p:anim>
                                    <p:anim calcmode="lin" valueType="num">
                                      <p:cBhvr>
                                        <p:cTn id="31" dur="1000" fill="hold"/>
                                        <p:tgtEl>
                                          <p:spTgt spid="42"/>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grpId="0" nodeType="withEffect">
                                  <p:stCondLst>
                                    <p:cond delay="1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ppt_x</p:attrName>
                                        </p:attrNameLst>
                                      </p:cBhvr>
                                      <p:tavLst>
                                        <p:tav tm="0">
                                          <p:val>
                                            <p:fltVal val="0.5"/>
                                          </p:val>
                                        </p:tav>
                                        <p:tav tm="100000">
                                          <p:val>
                                            <p:strVal val="#ppt_x"/>
                                          </p:val>
                                        </p:tav>
                                      </p:tavLst>
                                    </p:anim>
                                    <p:anim calcmode="lin" valueType="num">
                                      <p:cBhvr>
                                        <p:cTn id="37" dur="1000" fill="hold"/>
                                        <p:tgtEl>
                                          <p:spTgt spid="43"/>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000" fill="hold"/>
                                        <p:tgtEl>
                                          <p:spTgt spid="44"/>
                                        </p:tgtEl>
                                        <p:attrNameLst>
                                          <p:attrName>ppt_w</p:attrName>
                                        </p:attrNameLst>
                                      </p:cBhvr>
                                      <p:tavLst>
                                        <p:tav tm="0">
                                          <p:val>
                                            <p:fltVal val="0"/>
                                          </p:val>
                                        </p:tav>
                                        <p:tav tm="100000">
                                          <p:val>
                                            <p:strVal val="#ppt_w"/>
                                          </p:val>
                                        </p:tav>
                                      </p:tavLst>
                                    </p:anim>
                                    <p:anim calcmode="lin" valueType="num">
                                      <p:cBhvr>
                                        <p:cTn id="41" dur="1000" fill="hold"/>
                                        <p:tgtEl>
                                          <p:spTgt spid="44"/>
                                        </p:tgtEl>
                                        <p:attrNameLst>
                                          <p:attrName>ppt_h</p:attrName>
                                        </p:attrNameLst>
                                      </p:cBhvr>
                                      <p:tavLst>
                                        <p:tav tm="0">
                                          <p:val>
                                            <p:fltVal val="0"/>
                                          </p:val>
                                        </p:tav>
                                        <p:tav tm="100000">
                                          <p:val>
                                            <p:strVal val="#ppt_h"/>
                                          </p:val>
                                        </p:tav>
                                      </p:tavLst>
                                    </p:anim>
                                    <p:anim calcmode="lin" valueType="num">
                                      <p:cBhvr>
                                        <p:cTn id="42" dur="1000" fill="hold"/>
                                        <p:tgtEl>
                                          <p:spTgt spid="44"/>
                                        </p:tgtEl>
                                        <p:attrNameLst>
                                          <p:attrName>ppt_x</p:attrName>
                                        </p:attrNameLst>
                                      </p:cBhvr>
                                      <p:tavLst>
                                        <p:tav tm="0">
                                          <p:val>
                                            <p:fltVal val="0.5"/>
                                          </p:val>
                                        </p:tav>
                                        <p:tav tm="100000">
                                          <p:val>
                                            <p:strVal val="#ppt_x"/>
                                          </p:val>
                                        </p:tav>
                                      </p:tavLst>
                                    </p:anim>
                                    <p:anim calcmode="lin" valueType="num">
                                      <p:cBhvr>
                                        <p:cTn id="43" dur="1000" fill="hold"/>
                                        <p:tgtEl>
                                          <p:spTgt spid="44"/>
                                        </p:tgtEl>
                                        <p:attrNameLst>
                                          <p:attrName>ppt_y</p:attrName>
                                        </p:attrNameLst>
                                      </p:cBhvr>
                                      <p:tavLst>
                                        <p:tav tm="0">
                                          <p:val>
                                            <p:fltVal val="0.5"/>
                                          </p:val>
                                        </p:tav>
                                        <p:tav tm="100000">
                                          <p:val>
                                            <p:strVal val="#ppt_y"/>
                                          </p:val>
                                        </p:tav>
                                      </p:tavLst>
                                    </p:anim>
                                  </p:childTnLst>
                                </p:cTn>
                              </p:par>
                              <p:par>
                                <p:cTn id="44" presetID="23" presetClass="entr" presetSubtype="528" repeatCount="indefinite"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1000" fill="hold"/>
                                        <p:tgtEl>
                                          <p:spTgt spid="45"/>
                                        </p:tgtEl>
                                        <p:attrNameLst>
                                          <p:attrName>ppt_w</p:attrName>
                                        </p:attrNameLst>
                                      </p:cBhvr>
                                      <p:tavLst>
                                        <p:tav tm="0">
                                          <p:val>
                                            <p:fltVal val="0"/>
                                          </p:val>
                                        </p:tav>
                                        <p:tav tm="100000">
                                          <p:val>
                                            <p:strVal val="#ppt_w"/>
                                          </p:val>
                                        </p:tav>
                                      </p:tavLst>
                                    </p:anim>
                                    <p:anim calcmode="lin" valueType="num">
                                      <p:cBhvr>
                                        <p:cTn id="47" dur="1000" fill="hold"/>
                                        <p:tgtEl>
                                          <p:spTgt spid="45"/>
                                        </p:tgtEl>
                                        <p:attrNameLst>
                                          <p:attrName>ppt_h</p:attrName>
                                        </p:attrNameLst>
                                      </p:cBhvr>
                                      <p:tavLst>
                                        <p:tav tm="0">
                                          <p:val>
                                            <p:fltVal val="0"/>
                                          </p:val>
                                        </p:tav>
                                        <p:tav tm="100000">
                                          <p:val>
                                            <p:strVal val="#ppt_h"/>
                                          </p:val>
                                        </p:tav>
                                      </p:tavLst>
                                    </p:anim>
                                    <p:anim calcmode="lin" valueType="num">
                                      <p:cBhvr>
                                        <p:cTn id="48" dur="1000" fill="hold"/>
                                        <p:tgtEl>
                                          <p:spTgt spid="45"/>
                                        </p:tgtEl>
                                        <p:attrNameLst>
                                          <p:attrName>ppt_x</p:attrName>
                                        </p:attrNameLst>
                                      </p:cBhvr>
                                      <p:tavLst>
                                        <p:tav tm="0">
                                          <p:val>
                                            <p:fltVal val="0.5"/>
                                          </p:val>
                                        </p:tav>
                                        <p:tav tm="100000">
                                          <p:val>
                                            <p:strVal val="#ppt_x"/>
                                          </p:val>
                                        </p:tav>
                                      </p:tavLst>
                                    </p:anim>
                                    <p:anim calcmode="lin" valueType="num">
                                      <p:cBhvr>
                                        <p:cTn id="49" dur="1000" fill="hold"/>
                                        <p:tgtEl>
                                          <p:spTgt spid="45"/>
                                        </p:tgtEl>
                                        <p:attrNameLst>
                                          <p:attrName>ppt_y</p:attrName>
                                        </p:attrNameLst>
                                      </p:cBhvr>
                                      <p:tavLst>
                                        <p:tav tm="0">
                                          <p:val>
                                            <p:fltVal val="0.5"/>
                                          </p:val>
                                        </p:tav>
                                        <p:tav tm="100000">
                                          <p:val>
                                            <p:strVal val="#ppt_y"/>
                                          </p:val>
                                        </p:tav>
                                      </p:tavLst>
                                    </p:anim>
                                  </p:childTnLst>
                                </p:cTn>
                              </p:par>
                              <p:par>
                                <p:cTn id="50" presetID="23" presetClass="entr" presetSubtype="528" repeatCount="indefinite"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1000" fill="hold"/>
                                        <p:tgtEl>
                                          <p:spTgt spid="46"/>
                                        </p:tgtEl>
                                        <p:attrNameLst>
                                          <p:attrName>ppt_w</p:attrName>
                                        </p:attrNameLst>
                                      </p:cBhvr>
                                      <p:tavLst>
                                        <p:tav tm="0">
                                          <p:val>
                                            <p:fltVal val="0"/>
                                          </p:val>
                                        </p:tav>
                                        <p:tav tm="100000">
                                          <p:val>
                                            <p:strVal val="#ppt_w"/>
                                          </p:val>
                                        </p:tav>
                                      </p:tavLst>
                                    </p:anim>
                                    <p:anim calcmode="lin" valueType="num">
                                      <p:cBhvr>
                                        <p:cTn id="53" dur="1000" fill="hold"/>
                                        <p:tgtEl>
                                          <p:spTgt spid="46"/>
                                        </p:tgtEl>
                                        <p:attrNameLst>
                                          <p:attrName>ppt_h</p:attrName>
                                        </p:attrNameLst>
                                      </p:cBhvr>
                                      <p:tavLst>
                                        <p:tav tm="0">
                                          <p:val>
                                            <p:fltVal val="0"/>
                                          </p:val>
                                        </p:tav>
                                        <p:tav tm="100000">
                                          <p:val>
                                            <p:strVal val="#ppt_h"/>
                                          </p:val>
                                        </p:tav>
                                      </p:tavLst>
                                    </p:anim>
                                    <p:anim calcmode="lin" valueType="num">
                                      <p:cBhvr>
                                        <p:cTn id="54" dur="1000" fill="hold"/>
                                        <p:tgtEl>
                                          <p:spTgt spid="46"/>
                                        </p:tgtEl>
                                        <p:attrNameLst>
                                          <p:attrName>ppt_x</p:attrName>
                                        </p:attrNameLst>
                                      </p:cBhvr>
                                      <p:tavLst>
                                        <p:tav tm="0">
                                          <p:val>
                                            <p:fltVal val="0.5"/>
                                          </p:val>
                                        </p:tav>
                                        <p:tav tm="100000">
                                          <p:val>
                                            <p:strVal val="#ppt_x"/>
                                          </p:val>
                                        </p:tav>
                                      </p:tavLst>
                                    </p:anim>
                                    <p:anim calcmode="lin" valueType="num">
                                      <p:cBhvr>
                                        <p:cTn id="55" dur="1000" fill="hold"/>
                                        <p:tgtEl>
                                          <p:spTgt spid="46"/>
                                        </p:tgtEl>
                                        <p:attrNameLst>
                                          <p:attrName>ppt_y</p:attrName>
                                        </p:attrNameLst>
                                      </p:cBhvr>
                                      <p:tavLst>
                                        <p:tav tm="0">
                                          <p:val>
                                            <p:fltVal val="0.5"/>
                                          </p:val>
                                        </p:tav>
                                        <p:tav tm="100000">
                                          <p:val>
                                            <p:strVal val="#ppt_y"/>
                                          </p:val>
                                        </p:tav>
                                      </p:tavLst>
                                    </p:anim>
                                  </p:childTnLst>
                                </p:cTn>
                              </p:par>
                              <p:par>
                                <p:cTn id="56" presetID="23" presetClass="entr" presetSubtype="528" repeatCount="indefinite" fill="hold" grpId="0" nodeType="withEffect">
                                  <p:stCondLst>
                                    <p:cond delay="1500"/>
                                  </p:stCondLst>
                                  <p:childTnLst>
                                    <p:set>
                                      <p:cBhvr>
                                        <p:cTn id="57" dur="1" fill="hold">
                                          <p:stCondLst>
                                            <p:cond delay="0"/>
                                          </p:stCondLst>
                                        </p:cTn>
                                        <p:tgtEl>
                                          <p:spTgt spid="47"/>
                                        </p:tgtEl>
                                        <p:attrNameLst>
                                          <p:attrName>style.visibility</p:attrName>
                                        </p:attrNameLst>
                                      </p:cBhvr>
                                      <p:to>
                                        <p:strVal val="visible"/>
                                      </p:to>
                                    </p:set>
                                    <p:anim calcmode="lin" valueType="num">
                                      <p:cBhvr>
                                        <p:cTn id="58" dur="1000" fill="hold"/>
                                        <p:tgtEl>
                                          <p:spTgt spid="47"/>
                                        </p:tgtEl>
                                        <p:attrNameLst>
                                          <p:attrName>ppt_w</p:attrName>
                                        </p:attrNameLst>
                                      </p:cBhvr>
                                      <p:tavLst>
                                        <p:tav tm="0">
                                          <p:val>
                                            <p:fltVal val="0"/>
                                          </p:val>
                                        </p:tav>
                                        <p:tav tm="100000">
                                          <p:val>
                                            <p:strVal val="#ppt_w"/>
                                          </p:val>
                                        </p:tav>
                                      </p:tavLst>
                                    </p:anim>
                                    <p:anim calcmode="lin" valueType="num">
                                      <p:cBhvr>
                                        <p:cTn id="59" dur="1000" fill="hold"/>
                                        <p:tgtEl>
                                          <p:spTgt spid="47"/>
                                        </p:tgtEl>
                                        <p:attrNameLst>
                                          <p:attrName>ppt_h</p:attrName>
                                        </p:attrNameLst>
                                      </p:cBhvr>
                                      <p:tavLst>
                                        <p:tav tm="0">
                                          <p:val>
                                            <p:fltVal val="0"/>
                                          </p:val>
                                        </p:tav>
                                        <p:tav tm="100000">
                                          <p:val>
                                            <p:strVal val="#ppt_h"/>
                                          </p:val>
                                        </p:tav>
                                      </p:tavLst>
                                    </p:anim>
                                    <p:anim calcmode="lin" valueType="num">
                                      <p:cBhvr>
                                        <p:cTn id="60" dur="1000" fill="hold"/>
                                        <p:tgtEl>
                                          <p:spTgt spid="47"/>
                                        </p:tgtEl>
                                        <p:attrNameLst>
                                          <p:attrName>ppt_x</p:attrName>
                                        </p:attrNameLst>
                                      </p:cBhvr>
                                      <p:tavLst>
                                        <p:tav tm="0">
                                          <p:val>
                                            <p:fltVal val="0.5"/>
                                          </p:val>
                                        </p:tav>
                                        <p:tav tm="100000">
                                          <p:val>
                                            <p:strVal val="#ppt_x"/>
                                          </p:val>
                                        </p:tav>
                                      </p:tavLst>
                                    </p:anim>
                                    <p:anim calcmode="lin" valueType="num">
                                      <p:cBhvr>
                                        <p:cTn id="61" dur="1000" fill="hold"/>
                                        <p:tgtEl>
                                          <p:spTgt spid="47"/>
                                        </p:tgtEl>
                                        <p:attrNameLst>
                                          <p:attrName>ppt_y</p:attrName>
                                        </p:attrNameLst>
                                      </p:cBhvr>
                                      <p:tavLst>
                                        <p:tav tm="0">
                                          <p:val>
                                            <p:fltVal val="0.5"/>
                                          </p:val>
                                        </p:tav>
                                        <p:tav tm="100000">
                                          <p:val>
                                            <p:strVal val="#ppt_y"/>
                                          </p:val>
                                        </p:tav>
                                      </p:tavLst>
                                    </p:anim>
                                  </p:childTnLst>
                                </p:cTn>
                              </p:par>
                              <p:par>
                                <p:cTn id="62" presetID="23" presetClass="entr" presetSubtype="528" repeatCount="indefinite" fill="hold" nodeType="withEffect">
                                  <p:stCondLst>
                                    <p:cond delay="1500"/>
                                  </p:stCondLst>
                                  <p:childTnLst>
                                    <p:set>
                                      <p:cBhvr>
                                        <p:cTn id="63" dur="1" fill="hold">
                                          <p:stCondLst>
                                            <p:cond delay="0"/>
                                          </p:stCondLst>
                                        </p:cTn>
                                        <p:tgtEl>
                                          <p:spTgt spid="48"/>
                                        </p:tgtEl>
                                        <p:attrNameLst>
                                          <p:attrName>style.visibility</p:attrName>
                                        </p:attrNameLst>
                                      </p:cBhvr>
                                      <p:to>
                                        <p:strVal val="visible"/>
                                      </p:to>
                                    </p:set>
                                    <p:anim calcmode="lin" valueType="num">
                                      <p:cBhvr>
                                        <p:cTn id="64" dur="1000" fill="hold"/>
                                        <p:tgtEl>
                                          <p:spTgt spid="48"/>
                                        </p:tgtEl>
                                        <p:attrNameLst>
                                          <p:attrName>ppt_w</p:attrName>
                                        </p:attrNameLst>
                                      </p:cBhvr>
                                      <p:tavLst>
                                        <p:tav tm="0">
                                          <p:val>
                                            <p:fltVal val="0"/>
                                          </p:val>
                                        </p:tav>
                                        <p:tav tm="100000">
                                          <p:val>
                                            <p:strVal val="#ppt_w"/>
                                          </p:val>
                                        </p:tav>
                                      </p:tavLst>
                                    </p:anim>
                                    <p:anim calcmode="lin" valueType="num">
                                      <p:cBhvr>
                                        <p:cTn id="65" dur="1000" fill="hold"/>
                                        <p:tgtEl>
                                          <p:spTgt spid="48"/>
                                        </p:tgtEl>
                                        <p:attrNameLst>
                                          <p:attrName>ppt_h</p:attrName>
                                        </p:attrNameLst>
                                      </p:cBhvr>
                                      <p:tavLst>
                                        <p:tav tm="0">
                                          <p:val>
                                            <p:fltVal val="0"/>
                                          </p:val>
                                        </p:tav>
                                        <p:tav tm="100000">
                                          <p:val>
                                            <p:strVal val="#ppt_h"/>
                                          </p:val>
                                        </p:tav>
                                      </p:tavLst>
                                    </p:anim>
                                    <p:anim calcmode="lin" valueType="num">
                                      <p:cBhvr>
                                        <p:cTn id="66" dur="1000" fill="hold"/>
                                        <p:tgtEl>
                                          <p:spTgt spid="48"/>
                                        </p:tgtEl>
                                        <p:attrNameLst>
                                          <p:attrName>ppt_x</p:attrName>
                                        </p:attrNameLst>
                                      </p:cBhvr>
                                      <p:tavLst>
                                        <p:tav tm="0">
                                          <p:val>
                                            <p:fltVal val="0.5"/>
                                          </p:val>
                                        </p:tav>
                                        <p:tav tm="100000">
                                          <p:val>
                                            <p:strVal val="#ppt_x"/>
                                          </p:val>
                                        </p:tav>
                                      </p:tavLst>
                                    </p:anim>
                                    <p:anim calcmode="lin" valueType="num">
                                      <p:cBhvr>
                                        <p:cTn id="67" dur="1000" fill="hold"/>
                                        <p:tgtEl>
                                          <p:spTgt spid="48"/>
                                        </p:tgtEl>
                                        <p:attrNameLst>
                                          <p:attrName>ppt_y</p:attrName>
                                        </p:attrNameLst>
                                      </p:cBhvr>
                                      <p:tavLst>
                                        <p:tav tm="0">
                                          <p:val>
                                            <p:fltVal val="0.5"/>
                                          </p:val>
                                        </p:tav>
                                        <p:tav tm="100000">
                                          <p:val>
                                            <p:strVal val="#ppt_y"/>
                                          </p:val>
                                        </p:tav>
                                      </p:tavLst>
                                    </p:anim>
                                  </p:childTnLst>
                                </p:cTn>
                              </p:par>
                              <p:par>
                                <p:cTn id="68" presetID="23" presetClass="entr" presetSubtype="528" repeatCount="indefinite"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1000" fill="hold"/>
                                        <p:tgtEl>
                                          <p:spTgt spid="49"/>
                                        </p:tgtEl>
                                        <p:attrNameLst>
                                          <p:attrName>ppt_w</p:attrName>
                                        </p:attrNameLst>
                                      </p:cBhvr>
                                      <p:tavLst>
                                        <p:tav tm="0">
                                          <p:val>
                                            <p:fltVal val="0"/>
                                          </p:val>
                                        </p:tav>
                                        <p:tav tm="100000">
                                          <p:val>
                                            <p:strVal val="#ppt_w"/>
                                          </p:val>
                                        </p:tav>
                                      </p:tavLst>
                                    </p:anim>
                                    <p:anim calcmode="lin" valueType="num">
                                      <p:cBhvr>
                                        <p:cTn id="71" dur="1000" fill="hold"/>
                                        <p:tgtEl>
                                          <p:spTgt spid="49"/>
                                        </p:tgtEl>
                                        <p:attrNameLst>
                                          <p:attrName>ppt_h</p:attrName>
                                        </p:attrNameLst>
                                      </p:cBhvr>
                                      <p:tavLst>
                                        <p:tav tm="0">
                                          <p:val>
                                            <p:fltVal val="0"/>
                                          </p:val>
                                        </p:tav>
                                        <p:tav tm="100000">
                                          <p:val>
                                            <p:strVal val="#ppt_h"/>
                                          </p:val>
                                        </p:tav>
                                      </p:tavLst>
                                    </p:anim>
                                    <p:anim calcmode="lin" valueType="num">
                                      <p:cBhvr>
                                        <p:cTn id="72" dur="1000" fill="hold"/>
                                        <p:tgtEl>
                                          <p:spTgt spid="49"/>
                                        </p:tgtEl>
                                        <p:attrNameLst>
                                          <p:attrName>ppt_x</p:attrName>
                                        </p:attrNameLst>
                                      </p:cBhvr>
                                      <p:tavLst>
                                        <p:tav tm="0">
                                          <p:val>
                                            <p:fltVal val="0.5"/>
                                          </p:val>
                                        </p:tav>
                                        <p:tav tm="100000">
                                          <p:val>
                                            <p:strVal val="#ppt_x"/>
                                          </p:val>
                                        </p:tav>
                                      </p:tavLst>
                                    </p:anim>
                                    <p:anim calcmode="lin" valueType="num">
                                      <p:cBhvr>
                                        <p:cTn id="73" dur="1000" fill="hold"/>
                                        <p:tgtEl>
                                          <p:spTgt spid="49"/>
                                        </p:tgtEl>
                                        <p:attrNameLst>
                                          <p:attrName>ppt_y</p:attrName>
                                        </p:attrNameLst>
                                      </p:cBhvr>
                                      <p:tavLst>
                                        <p:tav tm="0">
                                          <p:val>
                                            <p:fltVal val="0.5"/>
                                          </p:val>
                                        </p:tav>
                                        <p:tav tm="100000">
                                          <p:val>
                                            <p:strVal val="#ppt_y"/>
                                          </p:val>
                                        </p:tav>
                                      </p:tavLst>
                                    </p:anim>
                                  </p:childTnLst>
                                </p:cTn>
                              </p:par>
                              <p:par>
                                <p:cTn id="74" presetID="23" presetClass="entr" presetSubtype="528" repeatCount="indefinite" fill="hold" grpId="0" nodeType="withEffect">
                                  <p:stCondLst>
                                    <p:cond delay="500"/>
                                  </p:stCondLst>
                                  <p:childTnLst>
                                    <p:set>
                                      <p:cBhvr>
                                        <p:cTn id="75" dur="1" fill="hold">
                                          <p:stCondLst>
                                            <p:cond delay="0"/>
                                          </p:stCondLst>
                                        </p:cTn>
                                        <p:tgtEl>
                                          <p:spTgt spid="50"/>
                                        </p:tgtEl>
                                        <p:attrNameLst>
                                          <p:attrName>style.visibility</p:attrName>
                                        </p:attrNameLst>
                                      </p:cBhvr>
                                      <p:to>
                                        <p:strVal val="visible"/>
                                      </p:to>
                                    </p:set>
                                    <p:anim calcmode="lin" valueType="num">
                                      <p:cBhvr>
                                        <p:cTn id="76" dur="1000" fill="hold"/>
                                        <p:tgtEl>
                                          <p:spTgt spid="50"/>
                                        </p:tgtEl>
                                        <p:attrNameLst>
                                          <p:attrName>ppt_w</p:attrName>
                                        </p:attrNameLst>
                                      </p:cBhvr>
                                      <p:tavLst>
                                        <p:tav tm="0">
                                          <p:val>
                                            <p:fltVal val="0"/>
                                          </p:val>
                                        </p:tav>
                                        <p:tav tm="100000">
                                          <p:val>
                                            <p:strVal val="#ppt_w"/>
                                          </p:val>
                                        </p:tav>
                                      </p:tavLst>
                                    </p:anim>
                                    <p:anim calcmode="lin" valueType="num">
                                      <p:cBhvr>
                                        <p:cTn id="77" dur="1000" fill="hold"/>
                                        <p:tgtEl>
                                          <p:spTgt spid="50"/>
                                        </p:tgtEl>
                                        <p:attrNameLst>
                                          <p:attrName>ppt_h</p:attrName>
                                        </p:attrNameLst>
                                      </p:cBhvr>
                                      <p:tavLst>
                                        <p:tav tm="0">
                                          <p:val>
                                            <p:fltVal val="0"/>
                                          </p:val>
                                        </p:tav>
                                        <p:tav tm="100000">
                                          <p:val>
                                            <p:strVal val="#ppt_h"/>
                                          </p:val>
                                        </p:tav>
                                      </p:tavLst>
                                    </p:anim>
                                    <p:anim calcmode="lin" valueType="num">
                                      <p:cBhvr>
                                        <p:cTn id="78" dur="1000" fill="hold"/>
                                        <p:tgtEl>
                                          <p:spTgt spid="50"/>
                                        </p:tgtEl>
                                        <p:attrNameLst>
                                          <p:attrName>ppt_x</p:attrName>
                                        </p:attrNameLst>
                                      </p:cBhvr>
                                      <p:tavLst>
                                        <p:tav tm="0">
                                          <p:val>
                                            <p:fltVal val="0.5"/>
                                          </p:val>
                                        </p:tav>
                                        <p:tav tm="100000">
                                          <p:val>
                                            <p:strVal val="#ppt_x"/>
                                          </p:val>
                                        </p:tav>
                                      </p:tavLst>
                                    </p:anim>
                                    <p:anim calcmode="lin" valueType="num">
                                      <p:cBhvr>
                                        <p:cTn id="79" dur="1000" fill="hold"/>
                                        <p:tgtEl>
                                          <p:spTgt spid="50"/>
                                        </p:tgtEl>
                                        <p:attrNameLst>
                                          <p:attrName>ppt_y</p:attrName>
                                        </p:attrNameLst>
                                      </p:cBhvr>
                                      <p:tavLst>
                                        <p:tav tm="0">
                                          <p:val>
                                            <p:fltVal val="0.5"/>
                                          </p:val>
                                        </p:tav>
                                        <p:tav tm="100000">
                                          <p:val>
                                            <p:strVal val="#ppt_y"/>
                                          </p:val>
                                        </p:tav>
                                      </p:tavLst>
                                    </p:anim>
                                  </p:childTnLst>
                                </p:cTn>
                              </p:par>
                              <p:par>
                                <p:cTn id="80" presetID="23" presetClass="entr" presetSubtype="528" repeatCount="indefinite" fill="hold"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p:cTn id="82" dur="1000" fill="hold"/>
                                        <p:tgtEl>
                                          <p:spTgt spid="51"/>
                                        </p:tgtEl>
                                        <p:attrNameLst>
                                          <p:attrName>ppt_w</p:attrName>
                                        </p:attrNameLst>
                                      </p:cBhvr>
                                      <p:tavLst>
                                        <p:tav tm="0">
                                          <p:val>
                                            <p:fltVal val="0"/>
                                          </p:val>
                                        </p:tav>
                                        <p:tav tm="100000">
                                          <p:val>
                                            <p:strVal val="#ppt_w"/>
                                          </p:val>
                                        </p:tav>
                                      </p:tavLst>
                                    </p:anim>
                                    <p:anim calcmode="lin" valueType="num">
                                      <p:cBhvr>
                                        <p:cTn id="83" dur="1000" fill="hold"/>
                                        <p:tgtEl>
                                          <p:spTgt spid="51"/>
                                        </p:tgtEl>
                                        <p:attrNameLst>
                                          <p:attrName>ppt_h</p:attrName>
                                        </p:attrNameLst>
                                      </p:cBhvr>
                                      <p:tavLst>
                                        <p:tav tm="0">
                                          <p:val>
                                            <p:fltVal val="0"/>
                                          </p:val>
                                        </p:tav>
                                        <p:tav tm="100000">
                                          <p:val>
                                            <p:strVal val="#ppt_h"/>
                                          </p:val>
                                        </p:tav>
                                      </p:tavLst>
                                    </p:anim>
                                    <p:anim calcmode="lin" valueType="num">
                                      <p:cBhvr>
                                        <p:cTn id="84" dur="1000" fill="hold"/>
                                        <p:tgtEl>
                                          <p:spTgt spid="51"/>
                                        </p:tgtEl>
                                        <p:attrNameLst>
                                          <p:attrName>ppt_x</p:attrName>
                                        </p:attrNameLst>
                                      </p:cBhvr>
                                      <p:tavLst>
                                        <p:tav tm="0">
                                          <p:val>
                                            <p:fltVal val="0.5"/>
                                          </p:val>
                                        </p:tav>
                                        <p:tav tm="100000">
                                          <p:val>
                                            <p:strVal val="#ppt_x"/>
                                          </p:val>
                                        </p:tav>
                                      </p:tavLst>
                                    </p:anim>
                                    <p:anim calcmode="lin" valueType="num">
                                      <p:cBhvr>
                                        <p:cTn id="85" dur="1000" fill="hold"/>
                                        <p:tgtEl>
                                          <p:spTgt spid="51"/>
                                        </p:tgtEl>
                                        <p:attrNameLst>
                                          <p:attrName>ppt_y</p:attrName>
                                        </p:attrNameLst>
                                      </p:cBhvr>
                                      <p:tavLst>
                                        <p:tav tm="0">
                                          <p:val>
                                            <p:fltVal val="0.5"/>
                                          </p:val>
                                        </p:tav>
                                        <p:tav tm="100000">
                                          <p:val>
                                            <p:strVal val="#ppt_y"/>
                                          </p:val>
                                        </p:tav>
                                      </p:tavLst>
                                    </p:anim>
                                  </p:childTnLst>
                                </p:cTn>
                              </p:par>
                              <p:par>
                                <p:cTn id="86" presetID="23" presetClass="entr" presetSubtype="528" repeatCount="indefinite" fill="hold" grpId="0" nodeType="withEffect">
                                  <p:stCondLst>
                                    <p:cond delay="1000"/>
                                  </p:stCondLst>
                                  <p:childTnLst>
                                    <p:set>
                                      <p:cBhvr>
                                        <p:cTn id="87" dur="1" fill="hold">
                                          <p:stCondLst>
                                            <p:cond delay="0"/>
                                          </p:stCondLst>
                                        </p:cTn>
                                        <p:tgtEl>
                                          <p:spTgt spid="52"/>
                                        </p:tgtEl>
                                        <p:attrNameLst>
                                          <p:attrName>style.visibility</p:attrName>
                                        </p:attrNameLst>
                                      </p:cBhvr>
                                      <p:to>
                                        <p:strVal val="visible"/>
                                      </p:to>
                                    </p:set>
                                    <p:anim calcmode="lin" valueType="num">
                                      <p:cBhvr>
                                        <p:cTn id="88" dur="1000" fill="hold"/>
                                        <p:tgtEl>
                                          <p:spTgt spid="52"/>
                                        </p:tgtEl>
                                        <p:attrNameLst>
                                          <p:attrName>ppt_w</p:attrName>
                                        </p:attrNameLst>
                                      </p:cBhvr>
                                      <p:tavLst>
                                        <p:tav tm="0">
                                          <p:val>
                                            <p:fltVal val="0"/>
                                          </p:val>
                                        </p:tav>
                                        <p:tav tm="100000">
                                          <p:val>
                                            <p:strVal val="#ppt_w"/>
                                          </p:val>
                                        </p:tav>
                                      </p:tavLst>
                                    </p:anim>
                                    <p:anim calcmode="lin" valueType="num">
                                      <p:cBhvr>
                                        <p:cTn id="89" dur="1000" fill="hold"/>
                                        <p:tgtEl>
                                          <p:spTgt spid="52"/>
                                        </p:tgtEl>
                                        <p:attrNameLst>
                                          <p:attrName>ppt_h</p:attrName>
                                        </p:attrNameLst>
                                      </p:cBhvr>
                                      <p:tavLst>
                                        <p:tav tm="0">
                                          <p:val>
                                            <p:fltVal val="0"/>
                                          </p:val>
                                        </p:tav>
                                        <p:tav tm="100000">
                                          <p:val>
                                            <p:strVal val="#ppt_h"/>
                                          </p:val>
                                        </p:tav>
                                      </p:tavLst>
                                    </p:anim>
                                    <p:anim calcmode="lin" valueType="num">
                                      <p:cBhvr>
                                        <p:cTn id="90" dur="1000" fill="hold"/>
                                        <p:tgtEl>
                                          <p:spTgt spid="52"/>
                                        </p:tgtEl>
                                        <p:attrNameLst>
                                          <p:attrName>ppt_x</p:attrName>
                                        </p:attrNameLst>
                                      </p:cBhvr>
                                      <p:tavLst>
                                        <p:tav tm="0">
                                          <p:val>
                                            <p:fltVal val="0.5"/>
                                          </p:val>
                                        </p:tav>
                                        <p:tav tm="100000">
                                          <p:val>
                                            <p:strVal val="#ppt_x"/>
                                          </p:val>
                                        </p:tav>
                                      </p:tavLst>
                                    </p:anim>
                                    <p:anim calcmode="lin" valueType="num">
                                      <p:cBhvr>
                                        <p:cTn id="91" dur="1000" fill="hold"/>
                                        <p:tgtEl>
                                          <p:spTgt spid="52"/>
                                        </p:tgtEl>
                                        <p:attrNameLst>
                                          <p:attrName>ppt_y</p:attrName>
                                        </p:attrNameLst>
                                      </p:cBhvr>
                                      <p:tavLst>
                                        <p:tav tm="0">
                                          <p:val>
                                            <p:fltVal val="0.5"/>
                                          </p:val>
                                        </p:tav>
                                        <p:tav tm="100000">
                                          <p:val>
                                            <p:strVal val="#ppt_y"/>
                                          </p:val>
                                        </p:tav>
                                      </p:tavLst>
                                    </p:anim>
                                  </p:childTnLst>
                                </p:cTn>
                              </p:par>
                              <p:par>
                                <p:cTn id="92" presetID="23" presetClass="entr" presetSubtype="528" repeatCount="indefinite" fill="hold" grpId="0" nodeType="with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fltVal val="0"/>
                                          </p:val>
                                        </p:tav>
                                        <p:tav tm="100000">
                                          <p:val>
                                            <p:strVal val="#ppt_w"/>
                                          </p:val>
                                        </p:tav>
                                      </p:tavLst>
                                    </p:anim>
                                    <p:anim calcmode="lin" valueType="num">
                                      <p:cBhvr>
                                        <p:cTn id="95" dur="1000" fill="hold"/>
                                        <p:tgtEl>
                                          <p:spTgt spid="53"/>
                                        </p:tgtEl>
                                        <p:attrNameLst>
                                          <p:attrName>ppt_h</p:attrName>
                                        </p:attrNameLst>
                                      </p:cBhvr>
                                      <p:tavLst>
                                        <p:tav tm="0">
                                          <p:val>
                                            <p:fltVal val="0"/>
                                          </p:val>
                                        </p:tav>
                                        <p:tav tm="100000">
                                          <p:val>
                                            <p:strVal val="#ppt_h"/>
                                          </p:val>
                                        </p:tav>
                                      </p:tavLst>
                                    </p:anim>
                                    <p:anim calcmode="lin" valueType="num">
                                      <p:cBhvr>
                                        <p:cTn id="96" dur="1000" fill="hold"/>
                                        <p:tgtEl>
                                          <p:spTgt spid="53"/>
                                        </p:tgtEl>
                                        <p:attrNameLst>
                                          <p:attrName>ppt_x</p:attrName>
                                        </p:attrNameLst>
                                      </p:cBhvr>
                                      <p:tavLst>
                                        <p:tav tm="0">
                                          <p:val>
                                            <p:fltVal val="0.5"/>
                                          </p:val>
                                        </p:tav>
                                        <p:tav tm="100000">
                                          <p:val>
                                            <p:strVal val="#ppt_x"/>
                                          </p:val>
                                        </p:tav>
                                      </p:tavLst>
                                    </p:anim>
                                    <p:anim calcmode="lin" valueType="num">
                                      <p:cBhvr>
                                        <p:cTn id="97" dur="1000" fill="hold"/>
                                        <p:tgtEl>
                                          <p:spTgt spid="53"/>
                                        </p:tgtEl>
                                        <p:attrNameLst>
                                          <p:attrName>ppt_y</p:attrName>
                                        </p:attrNameLst>
                                      </p:cBhvr>
                                      <p:tavLst>
                                        <p:tav tm="0">
                                          <p:val>
                                            <p:fltVal val="0.5"/>
                                          </p:val>
                                        </p:tav>
                                        <p:tav tm="100000">
                                          <p:val>
                                            <p:strVal val="#ppt_y"/>
                                          </p:val>
                                        </p:tav>
                                      </p:tavLst>
                                    </p:anim>
                                  </p:childTnLst>
                                </p:cTn>
                              </p:par>
                              <p:par>
                                <p:cTn id="98" presetID="23" presetClass="entr" presetSubtype="528" repeatCount="indefinite" fill="hold" nodeType="withEffect">
                                  <p:stCondLst>
                                    <p:cond delay="500"/>
                                  </p:stCondLst>
                                  <p:childTnLst>
                                    <p:set>
                                      <p:cBhvr>
                                        <p:cTn id="99" dur="1" fill="hold">
                                          <p:stCondLst>
                                            <p:cond delay="0"/>
                                          </p:stCondLst>
                                        </p:cTn>
                                        <p:tgtEl>
                                          <p:spTgt spid="54"/>
                                        </p:tgtEl>
                                        <p:attrNameLst>
                                          <p:attrName>style.visibility</p:attrName>
                                        </p:attrNameLst>
                                      </p:cBhvr>
                                      <p:to>
                                        <p:strVal val="visible"/>
                                      </p:to>
                                    </p:set>
                                    <p:anim calcmode="lin" valueType="num">
                                      <p:cBhvr>
                                        <p:cTn id="100" dur="1000" fill="hold"/>
                                        <p:tgtEl>
                                          <p:spTgt spid="54"/>
                                        </p:tgtEl>
                                        <p:attrNameLst>
                                          <p:attrName>ppt_w</p:attrName>
                                        </p:attrNameLst>
                                      </p:cBhvr>
                                      <p:tavLst>
                                        <p:tav tm="0">
                                          <p:val>
                                            <p:fltVal val="0"/>
                                          </p:val>
                                        </p:tav>
                                        <p:tav tm="100000">
                                          <p:val>
                                            <p:strVal val="#ppt_w"/>
                                          </p:val>
                                        </p:tav>
                                      </p:tavLst>
                                    </p:anim>
                                    <p:anim calcmode="lin" valueType="num">
                                      <p:cBhvr>
                                        <p:cTn id="101" dur="1000" fill="hold"/>
                                        <p:tgtEl>
                                          <p:spTgt spid="54"/>
                                        </p:tgtEl>
                                        <p:attrNameLst>
                                          <p:attrName>ppt_h</p:attrName>
                                        </p:attrNameLst>
                                      </p:cBhvr>
                                      <p:tavLst>
                                        <p:tav tm="0">
                                          <p:val>
                                            <p:fltVal val="0"/>
                                          </p:val>
                                        </p:tav>
                                        <p:tav tm="100000">
                                          <p:val>
                                            <p:strVal val="#ppt_h"/>
                                          </p:val>
                                        </p:tav>
                                      </p:tavLst>
                                    </p:anim>
                                    <p:anim calcmode="lin" valueType="num">
                                      <p:cBhvr>
                                        <p:cTn id="102" dur="1000" fill="hold"/>
                                        <p:tgtEl>
                                          <p:spTgt spid="54"/>
                                        </p:tgtEl>
                                        <p:attrNameLst>
                                          <p:attrName>ppt_x</p:attrName>
                                        </p:attrNameLst>
                                      </p:cBhvr>
                                      <p:tavLst>
                                        <p:tav tm="0">
                                          <p:val>
                                            <p:fltVal val="0.5"/>
                                          </p:val>
                                        </p:tav>
                                        <p:tav tm="100000">
                                          <p:val>
                                            <p:strVal val="#ppt_x"/>
                                          </p:val>
                                        </p:tav>
                                      </p:tavLst>
                                    </p:anim>
                                    <p:anim calcmode="lin" valueType="num">
                                      <p:cBhvr>
                                        <p:cTn id="103" dur="1000" fill="hold"/>
                                        <p:tgtEl>
                                          <p:spTgt spid="5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animBg="1"/>
      <p:bldP spid="46" grpId="0" animBg="1"/>
      <p:bldP spid="47" grpId="0" animBg="1"/>
      <p:bldP spid="49" grpId="0" animBg="1"/>
      <p:bldP spid="50" grpId="0" animBg="1"/>
      <p:bldP spid="52" grpId="0" animBg="1"/>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E168D51B-8256-6217-782B-F6256FEBD348}"/>
              </a:ext>
            </a:extLst>
          </p:cNvPr>
          <p:cNvSpPr txBox="1"/>
          <p:nvPr/>
        </p:nvSpPr>
        <p:spPr>
          <a:xfrm>
            <a:off x="2507528" y="641023"/>
            <a:ext cx="9266549" cy="3970318"/>
          </a:xfrm>
          <a:prstGeom prst="rect">
            <a:avLst/>
          </a:prstGeom>
          <a:noFill/>
        </p:spPr>
        <p:txBody>
          <a:bodyPr wrap="square" rtlCol="0">
            <a:spAutoFit/>
          </a:bodyPr>
          <a:lstStyle/>
          <a:p>
            <a:pPr marR="0" lvl="0" algn="just">
              <a:spcBef>
                <a:spcPts val="0"/>
              </a:spcBef>
              <a:spcAft>
                <a:spcPts val="0"/>
              </a:spcAft>
              <a:buSzPts val="1400"/>
              <a:tabLst>
                <a:tab pos="386080" algn="l"/>
              </a:tabLst>
            </a:pPr>
            <a:r>
              <a:rPr lang="vi-VN" sz="2800" b="1" dirty="0">
                <a:latin typeface="Times New Roman" panose="02020603050405020304" pitchFamily="18" charset="0"/>
                <a:ea typeface="Times New Roman" panose="02020603050405020304" pitchFamily="18" charset="0"/>
              </a:rPr>
              <a:t>a. </a:t>
            </a:r>
            <a:r>
              <a:rPr lang="vi-VN" sz="2800" b="1" spc="0" dirty="0">
                <a:effectLst/>
                <a:latin typeface="Times New Roman" panose="02020603050405020304" pitchFamily="18" charset="0"/>
                <a:ea typeface="Times New Roman" panose="02020603050405020304" pitchFamily="18" charset="0"/>
              </a:rPr>
              <a:t>Lời</a:t>
            </a:r>
            <a:r>
              <a:rPr lang="vi-VN" sz="2800" b="1" spc="-20"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khẳng</a:t>
            </a:r>
            <a:r>
              <a:rPr lang="vi-VN" sz="2800" b="1" spc="-1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định</a:t>
            </a:r>
            <a:r>
              <a:rPr lang="vi-VN" sz="2800" b="1" spc="-1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chủ</a:t>
            </a:r>
            <a:r>
              <a:rPr lang="vi-VN" sz="2800" b="1" spc="-20"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quyền</a:t>
            </a:r>
            <a:r>
              <a:rPr lang="vi-VN" sz="2800" b="1" spc="-2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lãnh</a:t>
            </a:r>
            <a:r>
              <a:rPr lang="vi-VN" sz="2800" b="1" spc="-1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thổ</a:t>
            </a:r>
            <a:r>
              <a:rPr lang="vi-VN" sz="2800" b="1" spc="-10"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của</a:t>
            </a:r>
            <a:r>
              <a:rPr lang="vi-VN" sz="2800" b="1" spc="-10"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quốc</a:t>
            </a:r>
            <a:r>
              <a:rPr lang="vi-VN" sz="2800" b="1" spc="-1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gia,</a:t>
            </a:r>
            <a:r>
              <a:rPr lang="vi-VN" sz="2800" b="1" spc="-20"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dân</a:t>
            </a:r>
            <a:r>
              <a:rPr lang="vi-VN" sz="2800" b="1" spc="-15" dirty="0">
                <a:effectLst/>
                <a:latin typeface="Times New Roman" panose="02020603050405020304" pitchFamily="18" charset="0"/>
                <a:ea typeface="Times New Roman" panose="02020603050405020304" pitchFamily="18" charset="0"/>
              </a:rPr>
              <a:t> </a:t>
            </a:r>
            <a:r>
              <a:rPr lang="vi-VN" sz="2800" b="1" spc="-25" dirty="0">
                <a:effectLst/>
                <a:latin typeface="Times New Roman" panose="02020603050405020304" pitchFamily="18" charset="0"/>
                <a:ea typeface="Times New Roman" panose="02020603050405020304" pitchFamily="18" charset="0"/>
              </a:rPr>
              <a:t>tộc</a:t>
            </a:r>
            <a:endParaRPr lang="en-US" sz="2800" b="1" spc="0" dirty="0">
              <a:effectLst/>
              <a:latin typeface="Times New Roman" panose="02020603050405020304" pitchFamily="18" charset="0"/>
              <a:ea typeface="Times New Roman" panose="02020603050405020304" pitchFamily="18" charset="0"/>
            </a:endParaRPr>
          </a:p>
          <a:p>
            <a:pPr marL="208280" marR="0">
              <a:spcBef>
                <a:spcPts val="0"/>
              </a:spcBef>
              <a:spcAft>
                <a:spcPts val="0"/>
              </a:spcAft>
            </a:pPr>
            <a:r>
              <a:rPr lang="vi-VN" sz="2800" b="1" dirty="0">
                <a:effectLst/>
                <a:latin typeface="Times New Roman" panose="02020603050405020304" pitchFamily="18" charset="0"/>
                <a:ea typeface="Times New Roman" panose="02020603050405020304" pitchFamily="18" charset="0"/>
              </a:rPr>
              <a:t>+</a:t>
            </a:r>
            <a:r>
              <a:rPr lang="vi-VN" sz="2800" b="1" spc="-10"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Câu</a:t>
            </a:r>
            <a:r>
              <a:rPr lang="vi-VN" sz="2800" b="1" spc="-5"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1</a:t>
            </a:r>
            <a:r>
              <a:rPr lang="vi-VN" sz="2800" i="1" dirty="0">
                <a:effectLst/>
                <a:latin typeface="Times New Roman" panose="02020603050405020304" pitchFamily="18" charset="0"/>
                <a:ea typeface="Times New Roman" panose="02020603050405020304" pitchFamily="18" charset="0"/>
              </a:rPr>
              <a:t>:</a:t>
            </a:r>
            <a:r>
              <a:rPr lang="vi-VN" sz="2800" i="1" spc="-1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Nam</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quốc</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sơn hà</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Nam</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đế</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cư</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(Sông</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núi</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nước</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Nam</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vua</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Nam</a:t>
            </a:r>
            <a:r>
              <a:rPr lang="vi-VN" sz="2800" spc="-25" dirty="0">
                <a:effectLst/>
                <a:latin typeface="Times New Roman" panose="02020603050405020304" pitchFamily="18" charset="0"/>
                <a:ea typeface="Times New Roman" panose="02020603050405020304" pitchFamily="18" charset="0"/>
              </a:rPr>
              <a:t> ở)</a:t>
            </a:r>
            <a:endParaRPr lang="en-US" sz="2800" dirty="0">
              <a:effectLst/>
              <a:latin typeface="Times New Roman" panose="02020603050405020304" pitchFamily="18" charset="0"/>
              <a:ea typeface="Times New Roman" panose="02020603050405020304" pitchFamily="18" charset="0"/>
            </a:endParaRPr>
          </a:p>
          <a:p>
            <a:pPr marL="742950" marR="341630" lvl="1" indent="-285750">
              <a:spcBef>
                <a:spcPts val="0"/>
              </a:spcBef>
              <a:spcAft>
                <a:spcPts val="0"/>
              </a:spcAft>
              <a:buFont typeface="Times New Roman" panose="02020603050405020304" pitchFamily="18" charset="0"/>
              <a:buChar char="-"/>
              <a:tabLst>
                <a:tab pos="308610" algn="l"/>
              </a:tabLst>
            </a:pPr>
            <a:r>
              <a:rPr lang="vi-VN" sz="2800" spc="0" dirty="0">
                <a:effectLst/>
                <a:latin typeface="Times New Roman" panose="02020603050405020304" pitchFamily="18" charset="0"/>
                <a:ea typeface="Times New Roman" panose="02020603050405020304" pitchFamily="18" charset="0"/>
              </a:rPr>
              <a:t>Câu</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thơ</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thứ</a:t>
            </a:r>
            <a:r>
              <a:rPr lang="vi-VN" sz="2800" spc="-4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nhất</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nêu</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lên</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một</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chân</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lí:</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Sông</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núi</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nước</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Nam</a:t>
            </a:r>
            <a:r>
              <a:rPr lang="vi-VN" sz="2800" spc="-4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là</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của</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vua</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Nam,</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đồng</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thời khẳng định vua của nước Nam tương đương với các hoàng đế Trung Hoa.</a:t>
            </a:r>
            <a:endParaRPr lang="en-US" sz="2800" spc="0" dirty="0">
              <a:effectLst/>
              <a:latin typeface="Times New Roman" panose="02020603050405020304" pitchFamily="18" charset="0"/>
              <a:ea typeface="Times New Roman" panose="02020603050405020304" pitchFamily="18" charset="0"/>
            </a:endParaRPr>
          </a:p>
          <a:p>
            <a:pPr marL="208280" marR="340360">
              <a:spcBef>
                <a:spcPts val="10"/>
              </a:spcBef>
              <a:spcAft>
                <a:spcPts val="0"/>
              </a:spcAft>
            </a:pPr>
            <a:r>
              <a:rPr lang="vi-VN" sz="2800" dirty="0">
                <a:effectLst/>
                <a:latin typeface="Times New Roman" panose="02020603050405020304" pitchFamily="18" charset="0"/>
                <a:ea typeface="Times New Roman" panose="02020603050405020304" pitchFamily="18" charset="0"/>
              </a:rPr>
              <a:t>=&gt; Khẳng định tư thế bình đẳng, độc lập về chính trị của nước ta bằng thái độ kiêu hãnh, tự hào (Nam quốc, Nam đế).</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9142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5AABECC3-8CDD-51C5-FCAE-852381278DE6}"/>
              </a:ext>
            </a:extLst>
          </p:cNvPr>
          <p:cNvSpPr txBox="1"/>
          <p:nvPr/>
        </p:nvSpPr>
        <p:spPr>
          <a:xfrm>
            <a:off x="2696066" y="329938"/>
            <a:ext cx="9219414" cy="5909310"/>
          </a:xfrm>
          <a:prstGeom prst="rect">
            <a:avLst/>
          </a:prstGeom>
          <a:noFill/>
        </p:spPr>
        <p:txBody>
          <a:bodyPr wrap="square" rtlCol="0">
            <a:spAutoFit/>
          </a:bodyPr>
          <a:lstStyle/>
          <a:p>
            <a:pPr marL="208280" marR="340360">
              <a:spcBef>
                <a:spcPts val="10"/>
              </a:spcBef>
              <a:spcAft>
                <a:spcPts val="0"/>
              </a:spcAft>
            </a:pPr>
            <a:r>
              <a:rPr lang="vi-VN" sz="1400"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20828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a:t>
            </a:r>
            <a:r>
              <a:rPr lang="vi-VN" sz="2800" b="1" spc="-15"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Câu</a:t>
            </a:r>
            <a:r>
              <a:rPr lang="vi-VN" sz="2800" b="1" spc="-10"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2:</a:t>
            </a:r>
            <a:r>
              <a:rPr lang="vi-VN" sz="2800" b="1"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Tiệt</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nhiên</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định</a:t>
            </a:r>
            <a:r>
              <a:rPr lang="vi-VN" sz="2800" spc="-1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phận</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tại</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thiên</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thư</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(Vành</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vạch</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sách</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trời</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chia</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xứ</a:t>
            </a:r>
            <a:r>
              <a:rPr lang="vi-VN" sz="2800" spc="-15" dirty="0">
                <a:effectLst/>
                <a:latin typeface="Times New Roman" panose="02020603050405020304" pitchFamily="18" charset="0"/>
                <a:ea typeface="Times New Roman" panose="02020603050405020304" pitchFamily="18" charset="0"/>
              </a:rPr>
              <a:t> </a:t>
            </a:r>
            <a:r>
              <a:rPr lang="vi-VN" sz="2800" spc="-25" dirty="0">
                <a:effectLst/>
                <a:latin typeface="Times New Roman" panose="02020603050405020304" pitchFamily="18" charset="0"/>
                <a:ea typeface="Times New Roman" panose="02020603050405020304" pitchFamily="18" charset="0"/>
              </a:rPr>
              <a:t>sở)</a:t>
            </a:r>
            <a:endParaRPr lang="en-US" sz="28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Times New Roman" panose="02020603050405020304" pitchFamily="18" charset="0"/>
              <a:buChar char="-"/>
              <a:tabLst>
                <a:tab pos="313055" algn="l"/>
              </a:tabLst>
            </a:pPr>
            <a:r>
              <a:rPr lang="vi-VN" sz="2800" spc="0" dirty="0">
                <a:effectLst/>
                <a:latin typeface="Times New Roman" panose="02020603050405020304" pitchFamily="18" charset="0"/>
                <a:ea typeface="Times New Roman" panose="02020603050405020304" pitchFamily="18" charset="0"/>
              </a:rPr>
              <a:t>“Thiên</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thư”:</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sách</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trời -</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Lãnh</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thổ,</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địa</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phận</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của</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đất</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nước</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đã</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được</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ghi</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tại</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sách</a:t>
            </a:r>
            <a:r>
              <a:rPr lang="vi-VN" sz="2800" spc="15" dirty="0">
                <a:effectLst/>
                <a:latin typeface="Times New Roman" panose="02020603050405020304" pitchFamily="18" charset="0"/>
                <a:ea typeface="Times New Roman" panose="02020603050405020304" pitchFamily="18" charset="0"/>
              </a:rPr>
              <a:t> </a:t>
            </a:r>
            <a:r>
              <a:rPr lang="vi-VN" sz="2800" spc="-10" dirty="0">
                <a:effectLst/>
                <a:latin typeface="Times New Roman" panose="02020603050405020304" pitchFamily="18" charset="0"/>
                <a:ea typeface="Times New Roman" panose="02020603050405020304" pitchFamily="18" charset="0"/>
              </a:rPr>
              <a:t>trời.</a:t>
            </a:r>
            <a:endParaRPr lang="en-US" sz="2800" spc="0" dirty="0">
              <a:effectLst/>
              <a:latin typeface="Times New Roman" panose="02020603050405020304" pitchFamily="18" charset="0"/>
              <a:ea typeface="Times New Roman" panose="02020603050405020304" pitchFamily="18" charset="0"/>
            </a:endParaRPr>
          </a:p>
          <a:p>
            <a:pPr marL="742950" marR="346710" lvl="1" indent="-285750" algn="just">
              <a:spcBef>
                <a:spcPts val="0"/>
              </a:spcBef>
              <a:spcAft>
                <a:spcPts val="0"/>
              </a:spcAft>
              <a:buFont typeface="Times New Roman" panose="02020603050405020304" pitchFamily="18" charset="0"/>
              <a:buChar char="-"/>
              <a:tabLst>
                <a:tab pos="308610" algn="l"/>
              </a:tabLst>
            </a:pPr>
            <a:r>
              <a:rPr lang="vi-VN" sz="2800" spc="0" dirty="0">
                <a:effectLst/>
                <a:latin typeface="Times New Roman" panose="02020603050405020304" pitchFamily="18" charset="0"/>
                <a:ea typeface="Times New Roman" panose="02020603050405020304" pitchFamily="18" charset="0"/>
              </a:rPr>
              <a:t>Điều</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này</a:t>
            </a:r>
            <a:r>
              <a:rPr lang="vi-VN" sz="2800" spc="-5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khẳng</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định</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chủ</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quyền</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lãnh</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thổ</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của</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dân</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tộc</a:t>
            </a:r>
            <a:r>
              <a:rPr lang="vi-VN" sz="2800" spc="-4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ta</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là</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một</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chân</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lý</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không</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thể</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chối</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cãi</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và thay đổi được.</a:t>
            </a:r>
            <a:endParaRPr lang="en-US" sz="2800" spc="0" dirty="0">
              <a:effectLst/>
              <a:latin typeface="Times New Roman" panose="02020603050405020304" pitchFamily="18" charset="0"/>
              <a:ea typeface="Times New Roman" panose="02020603050405020304" pitchFamily="18" charset="0"/>
            </a:endParaRPr>
          </a:p>
          <a:p>
            <a:pPr marL="742950" marR="340360" lvl="1" indent="-285750" algn="just">
              <a:spcBef>
                <a:spcPts val="5"/>
              </a:spcBef>
              <a:spcAft>
                <a:spcPts val="0"/>
              </a:spcAft>
              <a:buFont typeface="Times New Roman" panose="02020603050405020304" pitchFamily="18" charset="0"/>
              <a:buChar char="-"/>
              <a:tabLst>
                <a:tab pos="321945" algn="l"/>
              </a:tabLst>
            </a:pPr>
            <a:r>
              <a:rPr lang="vi-VN" sz="2800" spc="0" dirty="0">
                <a:effectLst/>
                <a:latin typeface="Times New Roman" panose="02020603050405020304" pitchFamily="18" charset="0"/>
                <a:ea typeface="Times New Roman" panose="02020603050405020304" pitchFamily="18" charset="0"/>
              </a:rPr>
              <a:t>Người xưa quan niệm rằng các vùng đất đai dưới mặt đất ứng với các vùng sao trên trời.</a:t>
            </a:r>
            <a:r>
              <a:rPr lang="vi-VN" sz="2800" spc="20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Nước nào có vua nước đó. Điều đó là do trời định nên thiêng liêng và bất khả xâm phạm.</a:t>
            </a:r>
            <a:endParaRPr lang="en-US" sz="2800" spc="0" dirty="0">
              <a:effectLst/>
              <a:latin typeface="Times New Roman" panose="02020603050405020304" pitchFamily="18" charset="0"/>
              <a:ea typeface="Times New Roman" panose="02020603050405020304" pitchFamily="18" charset="0"/>
            </a:endParaRPr>
          </a:p>
          <a:p>
            <a:pPr marL="208280" marR="34036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=&gt; Nhấn mạnh chủ quyền của</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nước Nam</a:t>
            </a:r>
            <a:r>
              <a:rPr lang="vi-VN" sz="2800" spc="-1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đã được ghi rõ trong sách trời (Thiên thư).</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Trời đã phân định cho nước Nam bờ cõi riêng.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9746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barn(inVertical)">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515AA259-0D79-3098-6D97-D5EDDC9C7844}"/>
              </a:ext>
            </a:extLst>
          </p:cNvPr>
          <p:cNvSpPr txBox="1"/>
          <p:nvPr/>
        </p:nvSpPr>
        <p:spPr>
          <a:xfrm>
            <a:off x="2507530" y="440977"/>
            <a:ext cx="8597245" cy="6124754"/>
          </a:xfrm>
          <a:prstGeom prst="rect">
            <a:avLst/>
          </a:prstGeom>
          <a:noFill/>
        </p:spPr>
        <p:txBody>
          <a:bodyPr wrap="square" rtlCol="0">
            <a:spAutoFit/>
          </a:bodyPr>
          <a:lstStyle/>
          <a:p>
            <a:pPr marL="208280" marR="34036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R="0" lvl="0" algn="just">
              <a:spcBef>
                <a:spcPts val="0"/>
              </a:spcBef>
              <a:spcAft>
                <a:spcPts val="0"/>
              </a:spcAft>
              <a:buSzPts val="1400"/>
              <a:tabLst>
                <a:tab pos="394970" algn="l"/>
              </a:tabLst>
            </a:pPr>
            <a:r>
              <a:rPr lang="vi-VN" sz="2800" b="1" dirty="0">
                <a:latin typeface="Times New Roman" panose="02020603050405020304" pitchFamily="18" charset="0"/>
                <a:ea typeface="Times New Roman" panose="02020603050405020304" pitchFamily="18" charset="0"/>
              </a:rPr>
              <a:t>b. </a:t>
            </a:r>
            <a:r>
              <a:rPr lang="vi-VN" sz="2800" b="1" spc="0" dirty="0">
                <a:effectLst/>
                <a:latin typeface="Times New Roman" panose="02020603050405020304" pitchFamily="18" charset="0"/>
                <a:ea typeface="Times New Roman" panose="02020603050405020304" pitchFamily="18" charset="0"/>
              </a:rPr>
              <a:t>Sự</a:t>
            </a:r>
            <a:r>
              <a:rPr lang="vi-VN" sz="2800" b="1" spc="-2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quyết</a:t>
            </a:r>
            <a:r>
              <a:rPr lang="vi-VN" sz="2800" b="1" spc="-10"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tâm</a:t>
            </a:r>
            <a:r>
              <a:rPr lang="vi-VN" sz="2800" b="1" spc="-30"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bảo</a:t>
            </a:r>
            <a:r>
              <a:rPr lang="vi-VN" sz="2800" b="1" spc="-20"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vệ</a:t>
            </a:r>
            <a:r>
              <a:rPr lang="vi-VN" sz="2800" b="1" spc="-10"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chủ</a:t>
            </a:r>
            <a:r>
              <a:rPr lang="vi-VN" sz="2800" b="1" spc="-1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quyền</a:t>
            </a:r>
            <a:r>
              <a:rPr lang="vi-VN" sz="2800" b="1" spc="-1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lãnh</a:t>
            </a:r>
            <a:r>
              <a:rPr lang="vi-VN" sz="2800" b="1" spc="-1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thổ</a:t>
            </a:r>
            <a:r>
              <a:rPr lang="vi-VN" sz="2800" b="1" spc="-10"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của</a:t>
            </a:r>
            <a:r>
              <a:rPr lang="vi-VN" sz="2800" b="1" spc="-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quốc</a:t>
            </a:r>
            <a:r>
              <a:rPr lang="vi-VN" sz="2800" b="1" spc="-1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gia,</a:t>
            </a:r>
            <a:r>
              <a:rPr lang="vi-VN" sz="2800" b="1" spc="-1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dân</a:t>
            </a:r>
            <a:r>
              <a:rPr lang="vi-VN" sz="2800" b="1" spc="-20" dirty="0">
                <a:effectLst/>
                <a:latin typeface="Times New Roman" panose="02020603050405020304" pitchFamily="18" charset="0"/>
                <a:ea typeface="Times New Roman" panose="02020603050405020304" pitchFamily="18" charset="0"/>
              </a:rPr>
              <a:t> </a:t>
            </a:r>
            <a:r>
              <a:rPr lang="vi-VN" sz="2800" b="1" spc="-25" dirty="0">
                <a:effectLst/>
                <a:latin typeface="Times New Roman" panose="02020603050405020304" pitchFamily="18" charset="0"/>
                <a:ea typeface="Times New Roman" panose="02020603050405020304" pitchFamily="18" charset="0"/>
              </a:rPr>
              <a:t>tộc</a:t>
            </a:r>
            <a:endParaRPr lang="en-US" sz="2800" b="1" spc="0" dirty="0">
              <a:effectLst/>
              <a:latin typeface="Times New Roman" panose="02020603050405020304" pitchFamily="18" charset="0"/>
              <a:ea typeface="Times New Roman" panose="02020603050405020304" pitchFamily="18" charset="0"/>
            </a:endParaRPr>
          </a:p>
          <a:p>
            <a:pPr marL="20828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a:t>
            </a:r>
            <a:r>
              <a:rPr lang="vi-VN" sz="2800" b="1" spc="-10"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Câu</a:t>
            </a:r>
            <a:r>
              <a:rPr lang="vi-VN" sz="2800" b="1" spc="-10"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3:</a:t>
            </a:r>
            <a:r>
              <a:rPr lang="vi-VN" sz="2800" b="1" spc="-1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Như</a:t>
            </a:r>
            <a:r>
              <a:rPr lang="vi-VN" sz="2800" spc="-1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hà</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nghịch</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lỗ lai xâm</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phạm</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(Giặc</a:t>
            </a:r>
            <a:r>
              <a:rPr lang="vi-VN" sz="2800" spc="-1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giữ</a:t>
            </a:r>
            <a:r>
              <a:rPr lang="vi-VN" sz="2800" spc="-1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cớ</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sao</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xâm</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phạm</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đến </a:t>
            </a:r>
            <a:r>
              <a:rPr lang="vi-VN" sz="2800" spc="-10" dirty="0">
                <a:effectLst/>
                <a:latin typeface="Times New Roman" panose="02020603050405020304" pitchFamily="18" charset="0"/>
                <a:ea typeface="Times New Roman" panose="02020603050405020304" pitchFamily="18" charset="0"/>
              </a:rPr>
              <a:t>đây?)</a:t>
            </a:r>
            <a:endParaRPr lang="en-US" sz="28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Times New Roman" panose="02020603050405020304" pitchFamily="18" charset="0"/>
              <a:buChar char="-"/>
              <a:tabLst>
                <a:tab pos="311785" algn="l"/>
              </a:tabLst>
            </a:pPr>
            <a:r>
              <a:rPr lang="vi-VN" sz="2800" spc="0" dirty="0">
                <a:effectLst/>
                <a:latin typeface="Times New Roman" panose="02020603050405020304" pitchFamily="18" charset="0"/>
                <a:ea typeface="Times New Roman" panose="02020603050405020304" pitchFamily="18" charset="0"/>
              </a:rPr>
              <a:t>Câu</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hỏi</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tu</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từ:</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“như</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hà” -</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“cớ</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sao?”</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nhằm</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khẳng</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định</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lại</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chủ</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quyền</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dân</a:t>
            </a:r>
            <a:r>
              <a:rPr lang="vi-VN" sz="2800" spc="-5" dirty="0">
                <a:effectLst/>
                <a:latin typeface="Times New Roman" panose="02020603050405020304" pitchFamily="18" charset="0"/>
                <a:ea typeface="Times New Roman" panose="02020603050405020304" pitchFamily="18" charset="0"/>
              </a:rPr>
              <a:t> </a:t>
            </a:r>
            <a:r>
              <a:rPr lang="vi-VN" sz="2800" spc="-20" dirty="0">
                <a:effectLst/>
                <a:latin typeface="Times New Roman" panose="02020603050405020304" pitchFamily="18" charset="0"/>
                <a:ea typeface="Times New Roman" panose="02020603050405020304" pitchFamily="18" charset="0"/>
              </a:rPr>
              <a:t>tộc.</a:t>
            </a:r>
            <a:endParaRPr lang="en-US" sz="2800" spc="0" dirty="0">
              <a:effectLst/>
              <a:latin typeface="Times New Roman" panose="02020603050405020304" pitchFamily="18" charset="0"/>
              <a:ea typeface="Times New Roman" panose="02020603050405020304" pitchFamily="18" charset="0"/>
            </a:endParaRPr>
          </a:p>
          <a:p>
            <a:pPr marL="742950" marR="0" lvl="1" indent="-285750" algn="just">
              <a:spcBef>
                <a:spcPts val="10"/>
              </a:spcBef>
              <a:spcAft>
                <a:spcPts val="0"/>
              </a:spcAft>
              <a:buFont typeface="Times New Roman" panose="02020603050405020304" pitchFamily="18" charset="0"/>
              <a:buChar char="-"/>
              <a:tabLst>
                <a:tab pos="313055" algn="l"/>
              </a:tabLst>
            </a:pPr>
            <a:r>
              <a:rPr lang="vi-VN" sz="2800" spc="0" dirty="0">
                <a:effectLst/>
                <a:latin typeface="Times New Roman" panose="02020603050405020304" pitchFamily="18" charset="0"/>
                <a:ea typeface="Times New Roman" panose="02020603050405020304" pitchFamily="18" charset="0"/>
              </a:rPr>
              <a:t>“nghịch</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lỗ”:</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Khẳng</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định</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những</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kẻ</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xâm</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lược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đi</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xâm</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lược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lãnh</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thổ</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là</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đang</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làm</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trái</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ý</a:t>
            </a:r>
            <a:r>
              <a:rPr lang="vi-VN" sz="2800" spc="-5" dirty="0">
                <a:effectLst/>
                <a:latin typeface="Times New Roman" panose="02020603050405020304" pitchFamily="18" charset="0"/>
                <a:ea typeface="Times New Roman" panose="02020603050405020304" pitchFamily="18" charset="0"/>
              </a:rPr>
              <a:t> </a:t>
            </a:r>
            <a:r>
              <a:rPr lang="vi-VN" sz="2800" spc="-10" dirty="0">
                <a:effectLst/>
                <a:latin typeface="Times New Roman" panose="02020603050405020304" pitchFamily="18" charset="0"/>
                <a:ea typeface="Times New Roman" panose="02020603050405020304" pitchFamily="18" charset="0"/>
              </a:rPr>
              <a:t>trời.</a:t>
            </a:r>
            <a:endParaRPr lang="en-US" sz="2800" spc="0" dirty="0">
              <a:effectLst/>
              <a:latin typeface="Times New Roman" panose="02020603050405020304" pitchFamily="18" charset="0"/>
              <a:ea typeface="Times New Roman" panose="02020603050405020304" pitchFamily="18" charset="0"/>
            </a:endParaRPr>
          </a:p>
          <a:p>
            <a:pPr marL="208280" marR="34036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=&gt;</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Thái</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độ của</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tác</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giả</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là</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câm</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giận</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và</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khinh bỉ: Gọi</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quân</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xâm</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lược</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là</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nghịch</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lỗ,</a:t>
            </a:r>
            <a:r>
              <a:rPr lang="vi-VN" sz="2800" spc="-1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tức</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lũ</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giặc ngạo ngược, làm trái đạo trời, đạo người.</a:t>
            </a:r>
            <a:endParaRPr lang="en-US" sz="28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Times New Roman" panose="02020603050405020304" pitchFamily="18" charset="0"/>
              <a:buChar char="-"/>
              <a:tabLst>
                <a:tab pos="311785" algn="l"/>
              </a:tabLst>
            </a:pPr>
            <a:r>
              <a:rPr lang="vi-VN" sz="2800" spc="0" dirty="0">
                <a:effectLst/>
                <a:latin typeface="Times New Roman" panose="02020603050405020304" pitchFamily="18" charset="0"/>
                <a:ea typeface="Times New Roman" panose="02020603050405020304" pitchFamily="18" charset="0"/>
              </a:rPr>
              <a:t>Ngạc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nhiên</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trước</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việc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một</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nước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lớn</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tự</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xưng</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là</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thiên</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triều</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mà</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lại</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dám</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phạm</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tới</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lệnh</a:t>
            </a:r>
            <a:r>
              <a:rPr lang="vi-VN" sz="2800" spc="-10" dirty="0">
                <a:effectLst/>
                <a:latin typeface="Times New Roman" panose="02020603050405020304" pitchFamily="18" charset="0"/>
                <a:ea typeface="Times New Roman" panose="02020603050405020304" pitchFamily="18" charset="0"/>
              </a:rPr>
              <a:t> trời.</a:t>
            </a:r>
            <a:endParaRPr lang="en-US" sz="28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14140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arn(inVertical)">
                                      <p:cBhvr>
                                        <p:cTn id="21" dur="500"/>
                                        <p:tgtEl>
                                          <p:spTgt spid="2">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arn(inVertical)">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A9BEE98A-F0F0-BD37-E672-832BCAA96560}"/>
              </a:ext>
            </a:extLst>
          </p:cNvPr>
          <p:cNvSpPr txBox="1"/>
          <p:nvPr/>
        </p:nvSpPr>
        <p:spPr>
          <a:xfrm>
            <a:off x="2619652" y="366623"/>
            <a:ext cx="9030878" cy="6124754"/>
          </a:xfrm>
          <a:prstGeom prst="rect">
            <a:avLst/>
          </a:prstGeom>
          <a:noFill/>
        </p:spPr>
        <p:txBody>
          <a:bodyPr wrap="square" rtlCol="0">
            <a:spAutoFit/>
          </a:bodyPr>
          <a:lstStyle/>
          <a:p>
            <a:pPr marL="208280" marR="0" algn="just">
              <a:spcBef>
                <a:spcPts val="0"/>
              </a:spcBef>
              <a:spcAft>
                <a:spcPts val="0"/>
              </a:spcAft>
            </a:pPr>
            <a:r>
              <a:rPr lang="vi-VN" sz="2800" b="1" dirty="0">
                <a:effectLst/>
                <a:latin typeface="Times New Roman" panose="02020603050405020304" pitchFamily="18" charset="0"/>
                <a:ea typeface="Times New Roman" panose="02020603050405020304" pitchFamily="18" charset="0"/>
              </a:rPr>
              <a:t>+</a:t>
            </a:r>
            <a:r>
              <a:rPr lang="vi-VN" sz="2800" b="1" spc="-15"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Câu</a:t>
            </a:r>
            <a:r>
              <a:rPr lang="vi-VN" sz="2800" b="1" spc="-10"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4:</a:t>
            </a:r>
            <a:r>
              <a:rPr lang="vi-VN" sz="2800" b="1"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Nhữ</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đẳng</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hành</a:t>
            </a:r>
            <a:r>
              <a:rPr lang="vi-VN" sz="2800" spc="-1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khan</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thủ</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bại</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hư</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(Chúng</a:t>
            </a:r>
            <a:r>
              <a:rPr lang="vi-VN" sz="2800" spc="-1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mày</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nhất</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định</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phải</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tan</a:t>
            </a:r>
            <a:r>
              <a:rPr lang="vi-VN" sz="2800" spc="-20" dirty="0">
                <a:effectLst/>
                <a:latin typeface="Times New Roman" panose="02020603050405020304" pitchFamily="18" charset="0"/>
                <a:ea typeface="Times New Roman" panose="02020603050405020304" pitchFamily="18" charset="0"/>
              </a:rPr>
              <a:t> </a:t>
            </a:r>
            <a:r>
              <a:rPr lang="vi-VN" sz="2800" spc="-25" dirty="0">
                <a:effectLst/>
                <a:latin typeface="Times New Roman" panose="02020603050405020304" pitchFamily="18" charset="0"/>
                <a:ea typeface="Times New Roman" panose="02020603050405020304" pitchFamily="18" charset="0"/>
              </a:rPr>
              <a:t>vỡ)</a:t>
            </a:r>
            <a:endParaRPr lang="en-US" sz="280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Times New Roman" panose="02020603050405020304" pitchFamily="18" charset="0"/>
              <a:buChar char="-"/>
              <a:tabLst>
                <a:tab pos="311785" algn="l"/>
              </a:tabLst>
            </a:pPr>
            <a:r>
              <a:rPr lang="vi-VN" sz="2800" spc="0" dirty="0">
                <a:effectLst/>
                <a:latin typeface="Times New Roman" panose="02020603050405020304" pitchFamily="18" charset="0"/>
                <a:ea typeface="Times New Roman" panose="02020603050405020304" pitchFamily="18" charset="0"/>
              </a:rPr>
              <a:t>Những</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kẻ</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đi</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xâm</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lược,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cướp</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nước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của</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dân</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tộc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khác</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sẽ</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không</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có</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được</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kết</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thúc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tốt</a:t>
            </a:r>
            <a:r>
              <a:rPr lang="vi-VN" sz="2800" spc="-20" dirty="0">
                <a:effectLst/>
                <a:latin typeface="Times New Roman" panose="02020603050405020304" pitchFamily="18" charset="0"/>
                <a:ea typeface="Times New Roman" panose="02020603050405020304" pitchFamily="18" charset="0"/>
              </a:rPr>
              <a:t> đẹp.</a:t>
            </a:r>
            <a:endParaRPr lang="en-US" sz="2800" spc="0" dirty="0">
              <a:effectLst/>
              <a:latin typeface="Times New Roman" panose="02020603050405020304" pitchFamily="18" charset="0"/>
              <a:ea typeface="Times New Roman" panose="02020603050405020304" pitchFamily="18" charset="0"/>
            </a:endParaRPr>
          </a:p>
          <a:p>
            <a:pPr marL="742950" marR="373380" lvl="1" indent="-285750" algn="just">
              <a:spcBef>
                <a:spcPts val="10"/>
              </a:spcBef>
              <a:spcAft>
                <a:spcPts val="0"/>
              </a:spcAft>
              <a:buFont typeface="Times New Roman" panose="02020603050405020304" pitchFamily="18" charset="0"/>
              <a:buChar char="-"/>
              <a:tabLst>
                <a:tab pos="311785" algn="l"/>
              </a:tabLst>
            </a:pPr>
            <a:r>
              <a:rPr lang="vi-VN" sz="2800" spc="0" dirty="0">
                <a:effectLst/>
                <a:latin typeface="Times New Roman" panose="02020603050405020304" pitchFamily="18" charset="0"/>
                <a:ea typeface="Times New Roman" panose="02020603050405020304" pitchFamily="18" charset="0"/>
              </a:rPr>
              <a:t>Cảnh</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cáo</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quân</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xâm</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lược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rằng</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làm</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trái đạo</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trời,</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ý</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trời</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thì</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tất</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yếu</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sẽ</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chuốc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lấy</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thất</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bại</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thảm hại. Đó là quy luật không thể tránh khỏi.</a:t>
            </a:r>
            <a:endParaRPr lang="en-US" sz="2800" spc="0" dirty="0">
              <a:effectLst/>
              <a:latin typeface="Times New Roman" panose="02020603050405020304" pitchFamily="18" charset="0"/>
              <a:ea typeface="Times New Roman" panose="02020603050405020304" pitchFamily="18" charset="0"/>
            </a:endParaRPr>
          </a:p>
          <a:p>
            <a:pPr marL="742950" marR="379095" lvl="1" indent="-285750" algn="just">
              <a:spcBef>
                <a:spcPts val="0"/>
              </a:spcBef>
              <a:spcAft>
                <a:spcPts val="0"/>
              </a:spcAft>
              <a:buFont typeface="Times New Roman" panose="02020603050405020304" pitchFamily="18" charset="0"/>
              <a:buChar char="-"/>
              <a:tabLst>
                <a:tab pos="311785" algn="l"/>
              </a:tabLst>
            </a:pPr>
            <a:r>
              <a:rPr lang="vi-VN" sz="2800" spc="0" dirty="0">
                <a:effectLst/>
                <a:latin typeface="Times New Roman" panose="02020603050405020304" pitchFamily="18" charset="0"/>
                <a:ea typeface="Times New Roman" panose="02020603050405020304" pitchFamily="18" charset="0"/>
              </a:rPr>
              <a:t>Thể</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hiện</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niềm</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tin</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mãnh</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liệt</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vào</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sức</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mạnh</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chính</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nghĩa</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của</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quân</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và</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dân</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nước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Nam</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sẽ</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đánh tan quân thù, bảo vệ chủ quyền độc lập, tự do của Tổ quốc.</a:t>
            </a:r>
            <a:endParaRPr lang="en-US" sz="2800" spc="0" dirty="0">
              <a:effectLst/>
              <a:latin typeface="Times New Roman" panose="02020603050405020304" pitchFamily="18" charset="0"/>
              <a:ea typeface="Times New Roman" panose="02020603050405020304" pitchFamily="18" charset="0"/>
            </a:endParaRPr>
          </a:p>
          <a:p>
            <a:pPr marL="208280" marR="340995"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=&gt; Một lần nữa tác giả khẳng định quyết tâm bảo vệ chủ quyền lãnh thổ. Đồng thời lên án tính</a:t>
            </a:r>
            <a:r>
              <a:rPr lang="vi-VN" sz="2800" spc="-8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chất</a:t>
            </a:r>
            <a:r>
              <a:rPr lang="vi-VN" sz="2800" spc="-7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phi</a:t>
            </a:r>
            <a:r>
              <a:rPr lang="vi-VN" sz="2800" spc="-7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nghĩa</a:t>
            </a:r>
            <a:r>
              <a:rPr lang="vi-VN" sz="2800" spc="-7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của</a:t>
            </a:r>
            <a:r>
              <a:rPr lang="vi-VN" sz="2800" spc="-7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hành</a:t>
            </a:r>
            <a:r>
              <a:rPr lang="vi-VN" sz="2800" spc="-7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động</a:t>
            </a:r>
            <a:r>
              <a:rPr lang="vi-VN" sz="2800" spc="-7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xâm</a:t>
            </a:r>
            <a:r>
              <a:rPr lang="vi-VN" sz="2800" spc="-9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lược</a:t>
            </a:r>
            <a:r>
              <a:rPr lang="vi-VN" sz="2800" spc="-6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cùng</a:t>
            </a:r>
            <a:r>
              <a:rPr lang="vi-VN" sz="2800" spc="-7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sự</a:t>
            </a:r>
            <a:r>
              <a:rPr lang="vi-VN" sz="2800" spc="-7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bại</a:t>
            </a:r>
            <a:r>
              <a:rPr lang="vi-VN" sz="2800" spc="-7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vong</a:t>
            </a:r>
            <a:r>
              <a:rPr lang="vi-VN" sz="2800" spc="-6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tất</a:t>
            </a:r>
            <a:r>
              <a:rPr lang="vi-VN" sz="2800" spc="-7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yếu</a:t>
            </a:r>
            <a:r>
              <a:rPr lang="vi-VN" sz="2800" spc="-6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của</a:t>
            </a:r>
            <a:r>
              <a:rPr lang="vi-VN" sz="2800" spc="-7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kẻ</a:t>
            </a:r>
            <a:r>
              <a:rPr lang="vi-VN" sz="2800" spc="-8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dám</a:t>
            </a:r>
            <a:r>
              <a:rPr lang="vi-VN" sz="2800" spc="-9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ngang</a:t>
            </a:r>
            <a:r>
              <a:rPr lang="vi-VN" sz="2800" spc="-7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ngược xâm phạm chân lí đó.</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8538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Văn học hoa nhỏ zalo 0352015953 bonghoanho102022@gmail.com</a:t>
            </a: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09CC41EA-D341-55E3-C57F-C32C16023857}"/>
              </a:ext>
            </a:extLst>
          </p:cNvPr>
          <p:cNvSpPr txBox="1"/>
          <p:nvPr/>
        </p:nvSpPr>
        <p:spPr>
          <a:xfrm>
            <a:off x="2318994" y="556181"/>
            <a:ext cx="9285402" cy="3539430"/>
          </a:xfrm>
          <a:prstGeom prst="rect">
            <a:avLst/>
          </a:prstGeom>
          <a:noFill/>
        </p:spPr>
        <p:txBody>
          <a:bodyPr wrap="square" rtlCol="0">
            <a:spAutoFit/>
          </a:bodyPr>
          <a:lstStyle/>
          <a:p>
            <a:pPr marL="208280" marR="340995" algn="just">
              <a:spcBef>
                <a:spcPts val="0"/>
              </a:spcBef>
              <a:spcAft>
                <a:spcPts val="0"/>
              </a:spcAft>
            </a:pPr>
            <a:r>
              <a:rPr lang="vi-VN"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R="0" lvl="0" algn="just">
              <a:spcBef>
                <a:spcPts val="0"/>
              </a:spcBef>
              <a:spcAft>
                <a:spcPts val="0"/>
              </a:spcAft>
              <a:buSzPts val="1400"/>
              <a:tabLst>
                <a:tab pos="386080" algn="l"/>
              </a:tabLst>
            </a:pPr>
            <a:r>
              <a:rPr lang="vi-VN" sz="3200" b="1" spc="0" dirty="0">
                <a:effectLst/>
                <a:latin typeface="Times New Roman" panose="02020603050405020304" pitchFamily="18" charset="0"/>
                <a:ea typeface="Times New Roman" panose="02020603050405020304" pitchFamily="18" charset="0"/>
              </a:rPr>
              <a:t>3. Kết</a:t>
            </a:r>
            <a:r>
              <a:rPr lang="vi-VN" sz="3200" b="1" spc="-25" dirty="0">
                <a:effectLst/>
                <a:latin typeface="Times New Roman" panose="02020603050405020304" pitchFamily="18" charset="0"/>
                <a:ea typeface="Times New Roman" panose="02020603050405020304" pitchFamily="18" charset="0"/>
              </a:rPr>
              <a:t> bài</a:t>
            </a:r>
            <a:endParaRPr lang="en-US" sz="3200" b="1" spc="0" dirty="0">
              <a:effectLst/>
              <a:latin typeface="Times New Roman" panose="02020603050405020304" pitchFamily="18" charset="0"/>
              <a:ea typeface="Times New Roman" panose="02020603050405020304" pitchFamily="18" charset="0"/>
            </a:endParaRPr>
          </a:p>
          <a:p>
            <a:pPr marL="742950" marR="0" lvl="1" indent="-285750" algn="just">
              <a:spcBef>
                <a:spcPts val="0"/>
              </a:spcBef>
              <a:spcAft>
                <a:spcPts val="0"/>
              </a:spcAft>
              <a:buFont typeface="Times New Roman" panose="02020603050405020304" pitchFamily="18" charset="0"/>
              <a:buChar char="-"/>
              <a:tabLst>
                <a:tab pos="311785" algn="l"/>
              </a:tabLst>
            </a:pPr>
            <a:r>
              <a:rPr lang="vi-VN" sz="3200" spc="0" dirty="0">
                <a:effectLst/>
                <a:latin typeface="Times New Roman" panose="02020603050405020304" pitchFamily="18" charset="0"/>
                <a:ea typeface="Times New Roman" panose="02020603050405020304" pitchFamily="18" charset="0"/>
              </a:rPr>
              <a:t>Đánh</a:t>
            </a:r>
            <a:r>
              <a:rPr lang="vi-VN" sz="3200" spc="-25" dirty="0">
                <a:effectLst/>
                <a:latin typeface="Times New Roman" panose="02020603050405020304" pitchFamily="18" charset="0"/>
                <a:ea typeface="Times New Roman" panose="02020603050405020304" pitchFamily="18" charset="0"/>
              </a:rPr>
              <a:t> </a:t>
            </a:r>
            <a:r>
              <a:rPr lang="vi-VN" sz="3200" spc="0" dirty="0">
                <a:effectLst/>
                <a:latin typeface="Times New Roman" panose="02020603050405020304" pitchFamily="18" charset="0"/>
                <a:ea typeface="Times New Roman" panose="02020603050405020304" pitchFamily="18" charset="0"/>
              </a:rPr>
              <a:t>giá</a:t>
            </a:r>
            <a:r>
              <a:rPr lang="vi-VN" sz="3200" spc="-10" dirty="0">
                <a:effectLst/>
                <a:latin typeface="Times New Roman" panose="02020603050405020304" pitchFamily="18" charset="0"/>
                <a:ea typeface="Times New Roman" panose="02020603050405020304" pitchFamily="18" charset="0"/>
              </a:rPr>
              <a:t> </a:t>
            </a:r>
            <a:r>
              <a:rPr lang="vi-VN" sz="3200" spc="0" dirty="0">
                <a:effectLst/>
                <a:latin typeface="Times New Roman" panose="02020603050405020304" pitchFamily="18" charset="0"/>
                <a:ea typeface="Times New Roman" panose="02020603050405020304" pitchFamily="18" charset="0"/>
              </a:rPr>
              <a:t>về</a:t>
            </a:r>
            <a:r>
              <a:rPr lang="vi-VN" sz="3200" spc="-25" dirty="0">
                <a:effectLst/>
                <a:latin typeface="Times New Roman" panose="02020603050405020304" pitchFamily="18" charset="0"/>
                <a:ea typeface="Times New Roman" panose="02020603050405020304" pitchFamily="18" charset="0"/>
              </a:rPr>
              <a:t> </a:t>
            </a:r>
            <a:r>
              <a:rPr lang="vi-VN" sz="3200" spc="0" dirty="0">
                <a:effectLst/>
                <a:latin typeface="Times New Roman" panose="02020603050405020304" pitchFamily="18" charset="0"/>
                <a:ea typeface="Times New Roman" panose="02020603050405020304" pitchFamily="18" charset="0"/>
              </a:rPr>
              <a:t>giá</a:t>
            </a:r>
            <a:r>
              <a:rPr lang="vi-VN" sz="3200" spc="-10" dirty="0">
                <a:effectLst/>
                <a:latin typeface="Times New Roman" panose="02020603050405020304" pitchFamily="18" charset="0"/>
                <a:ea typeface="Times New Roman" panose="02020603050405020304" pitchFamily="18" charset="0"/>
              </a:rPr>
              <a:t> </a:t>
            </a:r>
            <a:r>
              <a:rPr lang="vi-VN" sz="3200" spc="0" dirty="0">
                <a:effectLst/>
                <a:latin typeface="Times New Roman" panose="02020603050405020304" pitchFamily="18" charset="0"/>
                <a:ea typeface="Times New Roman" panose="02020603050405020304" pitchFamily="18" charset="0"/>
              </a:rPr>
              <a:t>trị</a:t>
            </a:r>
            <a:r>
              <a:rPr lang="vi-VN" sz="3200" spc="-20" dirty="0">
                <a:effectLst/>
                <a:latin typeface="Times New Roman" panose="02020603050405020304" pitchFamily="18" charset="0"/>
                <a:ea typeface="Times New Roman" panose="02020603050405020304" pitchFamily="18" charset="0"/>
              </a:rPr>
              <a:t> </a:t>
            </a:r>
            <a:r>
              <a:rPr lang="vi-VN" sz="3200" spc="0" dirty="0">
                <a:effectLst/>
                <a:latin typeface="Times New Roman" panose="02020603050405020304" pitchFamily="18" charset="0"/>
                <a:ea typeface="Times New Roman" panose="02020603050405020304" pitchFamily="18" charset="0"/>
              </a:rPr>
              <a:t>nội</a:t>
            </a:r>
            <a:r>
              <a:rPr lang="vi-VN" sz="3200" spc="-5" dirty="0">
                <a:effectLst/>
                <a:latin typeface="Times New Roman" panose="02020603050405020304" pitchFamily="18" charset="0"/>
                <a:ea typeface="Times New Roman" panose="02020603050405020304" pitchFamily="18" charset="0"/>
              </a:rPr>
              <a:t> </a:t>
            </a:r>
            <a:r>
              <a:rPr lang="vi-VN" sz="3200" spc="0" dirty="0">
                <a:effectLst/>
                <a:latin typeface="Times New Roman" panose="02020603050405020304" pitchFamily="18" charset="0"/>
                <a:ea typeface="Times New Roman" panose="02020603050405020304" pitchFamily="18" charset="0"/>
              </a:rPr>
              <a:t>dung</a:t>
            </a:r>
            <a:r>
              <a:rPr lang="vi-VN" sz="3200" spc="-25" dirty="0">
                <a:effectLst/>
                <a:latin typeface="Times New Roman" panose="02020603050405020304" pitchFamily="18" charset="0"/>
                <a:ea typeface="Times New Roman" panose="02020603050405020304" pitchFamily="18" charset="0"/>
              </a:rPr>
              <a:t> </a:t>
            </a:r>
            <a:r>
              <a:rPr lang="vi-VN" sz="3200" spc="0" dirty="0">
                <a:effectLst/>
                <a:latin typeface="Times New Roman" panose="02020603050405020304" pitchFamily="18" charset="0"/>
                <a:ea typeface="Times New Roman" panose="02020603050405020304" pitchFamily="18" charset="0"/>
              </a:rPr>
              <a:t>và</a:t>
            </a:r>
            <a:r>
              <a:rPr lang="vi-VN" sz="3200" spc="-25" dirty="0">
                <a:effectLst/>
                <a:latin typeface="Times New Roman" panose="02020603050405020304" pitchFamily="18" charset="0"/>
                <a:ea typeface="Times New Roman" panose="02020603050405020304" pitchFamily="18" charset="0"/>
              </a:rPr>
              <a:t> </a:t>
            </a:r>
            <a:r>
              <a:rPr lang="vi-VN" sz="3200" spc="0" dirty="0">
                <a:effectLst/>
                <a:latin typeface="Times New Roman" panose="02020603050405020304" pitchFamily="18" charset="0"/>
                <a:ea typeface="Times New Roman" panose="02020603050405020304" pitchFamily="18" charset="0"/>
              </a:rPr>
              <a:t>nghệ</a:t>
            </a:r>
            <a:r>
              <a:rPr lang="vi-VN" sz="3200" spc="-25" dirty="0">
                <a:effectLst/>
                <a:latin typeface="Times New Roman" panose="02020603050405020304" pitchFamily="18" charset="0"/>
                <a:ea typeface="Times New Roman" panose="02020603050405020304" pitchFamily="18" charset="0"/>
              </a:rPr>
              <a:t> </a:t>
            </a:r>
            <a:r>
              <a:rPr lang="vi-VN" sz="3200" spc="0" dirty="0">
                <a:effectLst/>
                <a:latin typeface="Times New Roman" panose="02020603050405020304" pitchFamily="18" charset="0"/>
                <a:ea typeface="Times New Roman" panose="02020603050405020304" pitchFamily="18" charset="0"/>
              </a:rPr>
              <a:t>thuật</a:t>
            </a:r>
            <a:r>
              <a:rPr lang="vi-VN" sz="3200" spc="-5" dirty="0">
                <a:effectLst/>
                <a:latin typeface="Times New Roman" panose="02020603050405020304" pitchFamily="18" charset="0"/>
                <a:ea typeface="Times New Roman" panose="02020603050405020304" pitchFamily="18" charset="0"/>
              </a:rPr>
              <a:t> </a:t>
            </a:r>
            <a:r>
              <a:rPr lang="vi-VN" sz="3200" spc="0" dirty="0">
                <a:effectLst/>
                <a:latin typeface="Times New Roman" panose="02020603050405020304" pitchFamily="18" charset="0"/>
                <a:ea typeface="Times New Roman" panose="02020603050405020304" pitchFamily="18" charset="0"/>
              </a:rPr>
              <a:t>của</a:t>
            </a:r>
            <a:r>
              <a:rPr lang="vi-VN" sz="3200" spc="-10" dirty="0">
                <a:effectLst/>
                <a:latin typeface="Times New Roman" panose="02020603050405020304" pitchFamily="18" charset="0"/>
                <a:ea typeface="Times New Roman" panose="02020603050405020304" pitchFamily="18" charset="0"/>
              </a:rPr>
              <a:t> </a:t>
            </a:r>
            <a:r>
              <a:rPr lang="vi-VN" sz="3200" spc="0" dirty="0">
                <a:effectLst/>
                <a:latin typeface="Times New Roman" panose="02020603050405020304" pitchFamily="18" charset="0"/>
                <a:ea typeface="Times New Roman" panose="02020603050405020304" pitchFamily="18" charset="0"/>
              </a:rPr>
              <a:t>bài</a:t>
            </a:r>
            <a:r>
              <a:rPr lang="vi-VN" sz="3200" spc="-5" dirty="0">
                <a:effectLst/>
                <a:latin typeface="Times New Roman" panose="02020603050405020304" pitchFamily="18" charset="0"/>
                <a:ea typeface="Times New Roman" panose="02020603050405020304" pitchFamily="18" charset="0"/>
              </a:rPr>
              <a:t> </a:t>
            </a:r>
            <a:r>
              <a:rPr lang="vi-VN" sz="3200" spc="-20" dirty="0">
                <a:effectLst/>
                <a:latin typeface="Times New Roman" panose="02020603050405020304" pitchFamily="18" charset="0"/>
                <a:ea typeface="Times New Roman" panose="02020603050405020304" pitchFamily="18" charset="0"/>
              </a:rPr>
              <a:t>thơ.</a:t>
            </a:r>
            <a:endParaRPr lang="en-US" sz="3200" spc="0" dirty="0">
              <a:effectLst/>
              <a:latin typeface="Times New Roman" panose="02020603050405020304" pitchFamily="18" charset="0"/>
              <a:ea typeface="Times New Roman" panose="02020603050405020304" pitchFamily="18" charset="0"/>
            </a:endParaRPr>
          </a:p>
          <a:p>
            <a:pPr marL="742950" marR="347980" lvl="1" indent="-285750" algn="just">
              <a:spcBef>
                <a:spcPts val="0"/>
              </a:spcBef>
              <a:spcAft>
                <a:spcPts val="0"/>
              </a:spcAft>
              <a:buFont typeface="Times New Roman" panose="02020603050405020304" pitchFamily="18" charset="0"/>
              <a:buChar char="-"/>
              <a:tabLst>
                <a:tab pos="320675" algn="l"/>
              </a:tabLst>
            </a:pPr>
            <a:r>
              <a:rPr lang="vi-VN" sz="3200" spc="0" dirty="0">
                <a:effectLst/>
                <a:latin typeface="Times New Roman" panose="02020603050405020304" pitchFamily="18" charset="0"/>
                <a:ea typeface="Times New Roman" panose="02020603050405020304" pitchFamily="18" charset="0"/>
              </a:rPr>
              <a:t>Khẳng định tác phẩm xứng đáng là áng thiên cổ hùng văn của dân tộc, là bản tuyên ngôn đầu tiên của đất nước ta.</a:t>
            </a:r>
            <a:endParaRPr lang="en-US" sz="32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3519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effectLst/>
                <a:latin typeface="Segoe UI" panose="020B0502040204020203" pitchFamily="34" charset="0"/>
              </a:rPr>
              <a:t>Văn học hoa nhỏ zalo 0352015953 bonghoanho102022@gmail.com</a:t>
            </a: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B8345364-94F3-1964-E9B0-55B788EE478A}"/>
              </a:ext>
            </a:extLst>
          </p:cNvPr>
          <p:cNvSpPr txBox="1"/>
          <p:nvPr/>
        </p:nvSpPr>
        <p:spPr>
          <a:xfrm>
            <a:off x="1951348" y="405155"/>
            <a:ext cx="9916998" cy="4244752"/>
          </a:xfrm>
          <a:prstGeom prst="rect">
            <a:avLst/>
          </a:prstGeom>
          <a:noFill/>
        </p:spPr>
        <p:txBody>
          <a:bodyPr wrap="square" rtlCol="0">
            <a:spAutoFit/>
          </a:bodyPr>
          <a:lstStyle/>
          <a:p>
            <a:pPr marL="742950" marR="347980" lvl="1" indent="-285750">
              <a:spcBef>
                <a:spcPts val="0"/>
              </a:spcBef>
              <a:spcAft>
                <a:spcPts val="0"/>
              </a:spcAft>
              <a:buFont typeface="Times New Roman" panose="02020603050405020304" pitchFamily="18" charset="0"/>
              <a:buChar char="-"/>
              <a:tabLst>
                <a:tab pos="320675" algn="l"/>
              </a:tabLst>
            </a:pPr>
            <a:r>
              <a:rPr lang="vi-VN" sz="1400" spc="0" dirty="0">
                <a:effectLst/>
                <a:latin typeface="Times New Roman" panose="02020603050405020304" pitchFamily="18" charset="0"/>
                <a:ea typeface="Times New Roman" panose="02020603050405020304" pitchFamily="18" charset="0"/>
              </a:rPr>
              <a:t> </a:t>
            </a:r>
            <a:endParaRPr lang="en-US" sz="1100" spc="0" dirty="0">
              <a:effectLst/>
              <a:latin typeface="Times New Roman" panose="02020603050405020304" pitchFamily="18" charset="0"/>
              <a:ea typeface="Times New Roman" panose="02020603050405020304" pitchFamily="18" charset="0"/>
            </a:endParaRPr>
          </a:p>
          <a:p>
            <a:pPr marL="208280" marR="0">
              <a:lnSpc>
                <a:spcPts val="1610"/>
              </a:lnSpc>
              <a:spcBef>
                <a:spcPts val="0"/>
              </a:spcBef>
              <a:spcAft>
                <a:spcPts val="0"/>
              </a:spcAft>
            </a:pPr>
            <a:r>
              <a:rPr lang="vi-VN" sz="2400" b="1" dirty="0">
                <a:effectLst/>
                <a:latin typeface="Times New Roman" panose="02020603050405020304" pitchFamily="18" charset="0"/>
                <a:ea typeface="Times New Roman" panose="02020603050405020304" pitchFamily="18" charset="0"/>
              </a:rPr>
              <a:t>Bước</a:t>
            </a:r>
            <a:r>
              <a:rPr lang="vi-VN" sz="2400" b="1" spc="-10" dirty="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3.</a:t>
            </a:r>
            <a:r>
              <a:rPr lang="vi-VN" sz="2400" b="1" spc="-10" dirty="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Viết</a:t>
            </a:r>
            <a:r>
              <a:rPr lang="vi-VN" sz="2400" b="1" spc="-5" dirty="0">
                <a:effectLst/>
                <a:latin typeface="Times New Roman" panose="02020603050405020304" pitchFamily="18" charset="0"/>
                <a:ea typeface="Times New Roman" panose="02020603050405020304" pitchFamily="18" charset="0"/>
              </a:rPr>
              <a:t> </a:t>
            </a:r>
            <a:r>
              <a:rPr lang="vi-VN" sz="2400" b="1" spc="-25" dirty="0">
                <a:effectLst/>
                <a:latin typeface="Times New Roman" panose="02020603050405020304" pitchFamily="18" charset="0"/>
                <a:ea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endParaRPr>
          </a:p>
          <a:p>
            <a:pPr marL="306070" marR="440690" algn="ctr">
              <a:spcBef>
                <a:spcPts val="345"/>
              </a:spcBef>
              <a:spcAft>
                <a:spcPts val="0"/>
              </a:spcAft>
            </a:pPr>
            <a:r>
              <a:rPr lang="vi-VN" sz="2400" dirty="0">
                <a:effectLst/>
                <a:latin typeface="Times New Roman" panose="02020603050405020304" pitchFamily="18" charset="0"/>
                <a:ea typeface="Times New Roman" panose="02020603050405020304" pitchFamily="18" charset="0"/>
              </a:rPr>
              <a:t/>
            </a:r>
            <a:br>
              <a:rPr lang="vi-VN" sz="2400" dirty="0">
                <a:effectLst/>
                <a:latin typeface="Times New Roman" panose="02020603050405020304" pitchFamily="18" charset="0"/>
                <a:ea typeface="Times New Roman" panose="02020603050405020304" pitchFamily="18" charset="0"/>
              </a:rPr>
            </a:br>
            <a:r>
              <a:rPr lang="vi-VN" sz="2400" b="1" dirty="0">
                <a:effectLst/>
                <a:latin typeface="Times New Roman" panose="02020603050405020304" pitchFamily="18" charset="0"/>
                <a:ea typeface="Times New Roman" panose="02020603050405020304" pitchFamily="18" charset="0"/>
              </a:rPr>
              <a:t>BÀI</a:t>
            </a:r>
            <a:r>
              <a:rPr lang="vi-VN" sz="2400" b="1" spc="-15" dirty="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VIẾT</a:t>
            </a:r>
            <a:r>
              <a:rPr lang="vi-VN" sz="2400" b="1" spc="-15" dirty="0">
                <a:effectLst/>
                <a:latin typeface="Times New Roman" panose="02020603050405020304" pitchFamily="18" charset="0"/>
                <a:ea typeface="Times New Roman" panose="02020603050405020304" pitchFamily="18" charset="0"/>
              </a:rPr>
              <a:t> </a:t>
            </a:r>
            <a:r>
              <a:rPr lang="vi-VN" sz="2400" b="1" dirty="0">
                <a:effectLst/>
                <a:latin typeface="Times New Roman" panose="02020603050405020304" pitchFamily="18" charset="0"/>
                <a:ea typeface="Times New Roman" panose="02020603050405020304" pitchFamily="18" charset="0"/>
              </a:rPr>
              <a:t>THAM</a:t>
            </a:r>
            <a:r>
              <a:rPr lang="vi-VN" sz="2400" b="1" spc="-30" dirty="0">
                <a:effectLst/>
                <a:latin typeface="Times New Roman" panose="02020603050405020304" pitchFamily="18" charset="0"/>
                <a:ea typeface="Times New Roman" panose="02020603050405020304" pitchFamily="18" charset="0"/>
              </a:rPr>
              <a:t> </a:t>
            </a:r>
            <a:r>
              <a:rPr lang="vi-VN" sz="2400" b="1" spc="-20" dirty="0">
                <a:effectLst/>
                <a:latin typeface="Times New Roman" panose="02020603050405020304" pitchFamily="18" charset="0"/>
                <a:ea typeface="Times New Roman" panose="02020603050405020304" pitchFamily="18" charset="0"/>
              </a:rPr>
              <a:t>KHẢO</a:t>
            </a:r>
            <a:endParaRPr lang="en-US" sz="2400" b="1" dirty="0">
              <a:effectLst/>
              <a:latin typeface="Times New Roman" panose="02020603050405020304" pitchFamily="18" charset="0"/>
              <a:ea typeface="Times New Roman" panose="02020603050405020304" pitchFamily="18" charset="0"/>
            </a:endParaRPr>
          </a:p>
          <a:p>
            <a:pPr marL="208280" marR="340360" indent="457200" algn="just">
              <a:spcBef>
                <a:spcPts val="0"/>
              </a:spcBef>
              <a:spcAft>
                <a:spcPts val="0"/>
              </a:spcAft>
            </a:pPr>
            <a:r>
              <a:rPr lang="vi-VN" sz="2400" dirty="0">
                <a:effectLst/>
                <a:latin typeface="Times New Roman" panose="02020603050405020304" pitchFamily="18" charset="0"/>
                <a:ea typeface="Times New Roman" panose="02020603050405020304" pitchFamily="18" charset="0"/>
              </a:rPr>
              <a:t>Lòng yêu nước là mạch nguồn, là dòng chảy bất tận trong dòng văn học Việt Nam từ ngàn đời nay. Tình yêu mước qua mỗi thời kì lịch sử lại biểu hiện khác nhau. Bài thơ thần </a:t>
            </a:r>
            <a:r>
              <a:rPr lang="vi-VN" sz="2400" i="1" dirty="0">
                <a:effectLst/>
                <a:latin typeface="Times New Roman" panose="02020603050405020304" pitchFamily="18" charset="0"/>
                <a:ea typeface="Times New Roman" panose="02020603050405020304" pitchFamily="18" charset="0"/>
              </a:rPr>
              <a:t>“Nam</a:t>
            </a:r>
            <a:r>
              <a:rPr lang="vi-VN" sz="2400" i="1" spc="-5" dirty="0">
                <a:effectLst/>
                <a:latin typeface="Times New Roman" panose="02020603050405020304" pitchFamily="18" charset="0"/>
                <a:ea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rPr>
              <a:t>quốc sơn hà” </a:t>
            </a:r>
            <a:r>
              <a:rPr lang="vi-VN" sz="2400" dirty="0">
                <a:effectLst/>
                <a:latin typeface="Times New Roman" panose="02020603050405020304" pitchFamily="18" charset="0"/>
                <a:ea typeface="Times New Roman" panose="02020603050405020304" pitchFamily="18" charset="0"/>
              </a:rPr>
              <a:t>được xem</a:t>
            </a:r>
            <a:r>
              <a:rPr lang="vi-VN" sz="2400" spc="-1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là bản tuyên ngôn độc lập đầu tiên của dân tộc Việt Nam, đã trở</a:t>
            </a:r>
            <a:r>
              <a:rPr lang="vi-VN" sz="2400" spc="-3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thành</a:t>
            </a:r>
            <a:r>
              <a:rPr lang="vi-VN" sz="2400" spc="-2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một</a:t>
            </a:r>
            <a:r>
              <a:rPr lang="vi-VN" sz="2400" spc="-15"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áng</a:t>
            </a:r>
            <a:r>
              <a:rPr lang="vi-VN" sz="2400" spc="-3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thơ</a:t>
            </a:r>
            <a:r>
              <a:rPr lang="vi-VN" sz="2400" spc="-35"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văn</a:t>
            </a:r>
            <a:r>
              <a:rPr lang="vi-VN" sz="2400" spc="-2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bất</a:t>
            </a:r>
            <a:r>
              <a:rPr lang="vi-VN" sz="2400" spc="-3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hủ.</a:t>
            </a:r>
            <a:r>
              <a:rPr lang="vi-VN" sz="2400" spc="-25"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Không</a:t>
            </a:r>
            <a:r>
              <a:rPr lang="vi-VN" sz="2400" spc="-2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chỉ</a:t>
            </a:r>
            <a:r>
              <a:rPr lang="vi-VN" sz="2400" spc="-25"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khẳng</a:t>
            </a:r>
            <a:r>
              <a:rPr lang="vi-VN" sz="2400" spc="-3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định</a:t>
            </a:r>
            <a:r>
              <a:rPr lang="vi-VN" sz="2400" spc="-3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được</a:t>
            </a:r>
            <a:r>
              <a:rPr lang="vi-VN" sz="2400" spc="-35"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vấn</a:t>
            </a:r>
            <a:r>
              <a:rPr lang="vi-VN" sz="2400" spc="-3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đề</a:t>
            </a:r>
            <a:r>
              <a:rPr lang="vi-VN" sz="2400" spc="-35"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về</a:t>
            </a:r>
            <a:r>
              <a:rPr lang="vi-VN" sz="2400" spc="-2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lãnh</a:t>
            </a:r>
            <a:r>
              <a:rPr lang="vi-VN" sz="2400" spc="-30"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thổ,</a:t>
            </a:r>
            <a:r>
              <a:rPr lang="vi-VN" sz="2400" spc="-25"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chủ</a:t>
            </a:r>
            <a:r>
              <a:rPr lang="vi-VN" sz="2400" spc="-25"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quyền, độc lập của dân tộc Việt Nam, mà bài thơ còn thể hiện được tinh thần tự lực, tự tôn dân tộc mạnh mẽ. Bài thơ là tiếng nói khẳng định độc lập, chủ quyền và ý chí quyết tâm</a:t>
            </a:r>
            <a:r>
              <a:rPr lang="vi-VN" sz="2400" spc="-5" dirty="0">
                <a:effectLst/>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bảo vệ chủ quyền đó trước mọi kẻ thù xâm lược.</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9734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6E5BC83C-C7D6-98D7-5AA6-48376975C087}"/>
              </a:ext>
            </a:extLst>
          </p:cNvPr>
          <p:cNvSpPr txBox="1"/>
          <p:nvPr/>
        </p:nvSpPr>
        <p:spPr>
          <a:xfrm>
            <a:off x="2375555" y="263951"/>
            <a:ext cx="9530499" cy="5016758"/>
          </a:xfrm>
          <a:prstGeom prst="rect">
            <a:avLst/>
          </a:prstGeom>
          <a:noFill/>
        </p:spPr>
        <p:txBody>
          <a:bodyPr wrap="square" rtlCol="0">
            <a:spAutoFit/>
          </a:bodyPr>
          <a:lstStyle/>
          <a:p>
            <a:pPr marL="208280" marR="340360" indent="457200" algn="just">
              <a:spcBef>
                <a:spcPts val="0"/>
              </a:spcBef>
              <a:spcAft>
                <a:spcPts val="0"/>
              </a:spcAft>
            </a:pPr>
            <a:r>
              <a:rPr lang="vi-VN"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208280" marR="340995" indent="457200" algn="just">
              <a:spcBef>
                <a:spcPts val="0"/>
              </a:spcBef>
              <a:spcAft>
                <a:spcPts val="0"/>
              </a:spcAft>
            </a:pPr>
            <a:r>
              <a:rPr lang="vi-VN" sz="3200" dirty="0">
                <a:effectLst/>
                <a:latin typeface="Times New Roman" panose="02020603050405020304" pitchFamily="18" charset="0"/>
                <a:ea typeface="Times New Roman" panose="02020603050405020304" pitchFamily="18" charset="0"/>
              </a:rPr>
              <a:t>Bài</a:t>
            </a:r>
            <a:r>
              <a:rPr lang="vi-VN" sz="3200" spc="-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thơ</a:t>
            </a:r>
            <a:r>
              <a:rPr lang="vi-VN" sz="3200" spc="-10" dirty="0">
                <a:effectLst/>
                <a:latin typeface="Times New Roman" panose="02020603050405020304" pitchFamily="18" charset="0"/>
                <a:ea typeface="Times New Roman" panose="02020603050405020304" pitchFamily="18" charset="0"/>
              </a:rPr>
              <a:t> </a:t>
            </a:r>
            <a:r>
              <a:rPr lang="vi-VN" sz="3200" i="1" dirty="0">
                <a:effectLst/>
                <a:latin typeface="Times New Roman" panose="02020603050405020304" pitchFamily="18" charset="0"/>
                <a:ea typeface="Times New Roman" panose="02020603050405020304" pitchFamily="18" charset="0"/>
              </a:rPr>
              <a:t>“Nam</a:t>
            </a:r>
            <a:r>
              <a:rPr lang="vi-VN" sz="3200" i="1" spc="-15" dirty="0">
                <a:effectLst/>
                <a:latin typeface="Times New Roman" panose="02020603050405020304" pitchFamily="18" charset="0"/>
                <a:ea typeface="Times New Roman" panose="02020603050405020304" pitchFamily="18" charset="0"/>
              </a:rPr>
              <a:t> </a:t>
            </a:r>
            <a:r>
              <a:rPr lang="vi-VN" sz="3200" i="1" dirty="0">
                <a:effectLst/>
                <a:latin typeface="Times New Roman" panose="02020603050405020304" pitchFamily="18" charset="0"/>
                <a:ea typeface="Times New Roman" panose="02020603050405020304" pitchFamily="18" charset="0"/>
              </a:rPr>
              <a:t>quốc</a:t>
            </a:r>
            <a:r>
              <a:rPr lang="vi-VN" sz="3200" i="1" spc="-10" dirty="0">
                <a:effectLst/>
                <a:latin typeface="Times New Roman" panose="02020603050405020304" pitchFamily="18" charset="0"/>
                <a:ea typeface="Times New Roman" panose="02020603050405020304" pitchFamily="18" charset="0"/>
              </a:rPr>
              <a:t> </a:t>
            </a:r>
            <a:r>
              <a:rPr lang="vi-VN" sz="3200" i="1" dirty="0">
                <a:effectLst/>
                <a:latin typeface="Times New Roman" panose="02020603050405020304" pitchFamily="18" charset="0"/>
                <a:ea typeface="Times New Roman" panose="02020603050405020304" pitchFamily="18" charset="0"/>
              </a:rPr>
              <a:t>sơn</a:t>
            </a:r>
            <a:r>
              <a:rPr lang="vi-VN" sz="3200" i="1" spc="-5" dirty="0">
                <a:effectLst/>
                <a:latin typeface="Times New Roman" panose="02020603050405020304" pitchFamily="18" charset="0"/>
                <a:ea typeface="Times New Roman" panose="02020603050405020304" pitchFamily="18" charset="0"/>
              </a:rPr>
              <a:t> </a:t>
            </a:r>
            <a:r>
              <a:rPr lang="vi-VN" sz="3200" i="1" dirty="0">
                <a:effectLst/>
                <a:latin typeface="Times New Roman" panose="02020603050405020304" pitchFamily="18" charset="0"/>
                <a:ea typeface="Times New Roman" panose="02020603050405020304" pitchFamily="18" charset="0"/>
              </a:rPr>
              <a:t>hà”</a:t>
            </a:r>
            <a:r>
              <a:rPr lang="vi-VN" sz="3200" i="1"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hiện</a:t>
            </a:r>
            <a:r>
              <a:rPr lang="vi-VN" sz="3200" spc="-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chưa</a:t>
            </a:r>
            <a:r>
              <a:rPr lang="vi-VN" sz="3200"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rõ</a:t>
            </a:r>
            <a:r>
              <a:rPr lang="vi-VN" sz="3200" spc="-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tác</a:t>
            </a:r>
            <a:r>
              <a:rPr lang="vi-VN" sz="3200"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giả</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thuộc</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dòng</a:t>
            </a:r>
            <a:r>
              <a:rPr lang="vi-VN" sz="3200" spc="-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văn</a:t>
            </a:r>
            <a:r>
              <a:rPr lang="vi-VN" sz="3200" spc="-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học</a:t>
            </a:r>
            <a:r>
              <a:rPr lang="vi-VN" sz="3200"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thời</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đại</a:t>
            </a:r>
            <a:r>
              <a:rPr lang="vi-VN" sz="3200"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Lí</a:t>
            </a:r>
            <a:r>
              <a:rPr lang="vi-VN" sz="3200"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-Trần khơi nguồn từ cảm</a:t>
            </a:r>
            <a:r>
              <a:rPr lang="vi-VN" sz="3200" spc="-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xúc về đất nước, về dân tộc. Gắn bó với một hoàn cảnh lịch sử đặc biệt - thời đại hào hùng đấu tranh chống ngoại xâm, dường như đất nước và dân tộc là mối quan tâm</a:t>
            </a:r>
            <a:r>
              <a:rPr lang="vi-VN" sz="3200" spc="-4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hàng</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đầu</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của</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các</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nhà</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văn,</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nhà</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thơ.</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Và</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do</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đó,</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tình</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cảm</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yêu</a:t>
            </a:r>
            <a:r>
              <a:rPr lang="vi-VN" sz="3200"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nước</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và</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tự</a:t>
            </a:r>
            <a:r>
              <a:rPr lang="vi-VN" sz="3200" spc="-3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hào</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dân</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tộc</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đã</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trở thành cảm hứng chủ đạo cho các sáng tác văn chương thời kì này.</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6517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3583CD2D-A0F5-C919-E7A0-E7E4E3F00441}"/>
              </a:ext>
            </a:extLst>
          </p:cNvPr>
          <p:cNvSpPr txBox="1"/>
          <p:nvPr/>
        </p:nvSpPr>
        <p:spPr>
          <a:xfrm>
            <a:off x="2246721" y="440977"/>
            <a:ext cx="9945279" cy="5970865"/>
          </a:xfrm>
          <a:prstGeom prst="rect">
            <a:avLst/>
          </a:prstGeom>
          <a:noFill/>
        </p:spPr>
        <p:txBody>
          <a:bodyPr wrap="square" rtlCol="0">
            <a:spAutoFit/>
          </a:bodyPr>
          <a:lstStyle/>
          <a:p>
            <a:pPr marL="208280" marR="340995" indent="457200" algn="just">
              <a:spcBef>
                <a:spcPts val="0"/>
              </a:spcBef>
              <a:spcAft>
                <a:spcPts val="0"/>
              </a:spcAft>
            </a:pPr>
            <a:r>
              <a:rPr lang="vi-VN"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08280" marR="340360" indent="457200" algn="just">
              <a:spcBef>
                <a:spcPts val="5"/>
              </a:spcBef>
              <a:spcAft>
                <a:spcPts val="0"/>
              </a:spcAft>
            </a:pPr>
            <a:r>
              <a:rPr lang="vi-VN" sz="2800" dirty="0">
                <a:effectLst/>
                <a:latin typeface="Times New Roman" panose="02020603050405020304" pitchFamily="18" charset="0"/>
                <a:ea typeface="Times New Roman" panose="02020603050405020304" pitchFamily="18" charset="0"/>
              </a:rPr>
              <a:t>Nói</a:t>
            </a:r>
            <a:r>
              <a:rPr lang="vi-VN" sz="2800" spc="-5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về</a:t>
            </a:r>
            <a:r>
              <a:rPr lang="vi-VN" sz="2800" spc="-4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sự</a:t>
            </a:r>
            <a:r>
              <a:rPr lang="vi-VN" sz="2800" spc="-5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ra</a:t>
            </a:r>
            <a:r>
              <a:rPr lang="vi-VN" sz="2800" spc="-5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đời</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của</a:t>
            </a:r>
            <a:r>
              <a:rPr lang="vi-VN" sz="2800" spc="-5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bài</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thơ,</a:t>
            </a:r>
            <a:r>
              <a:rPr lang="vi-VN" sz="2800" spc="-4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có</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rất</a:t>
            </a:r>
            <a:r>
              <a:rPr lang="vi-VN" sz="2800" spc="-5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nhiều</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tài</a:t>
            </a:r>
            <a:r>
              <a:rPr lang="vi-VN" sz="2800" spc="-5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liệu</a:t>
            </a:r>
            <a:r>
              <a:rPr lang="vi-VN" sz="2800" spc="-5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ghi</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chép</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khác</a:t>
            </a:r>
            <a:r>
              <a:rPr lang="vi-VN" sz="2800" spc="-5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nhau,</a:t>
            </a:r>
            <a:r>
              <a:rPr lang="vi-VN" sz="2800" spc="-5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a:t>
            </a:r>
            <a:r>
              <a:rPr lang="vi-VN" sz="2800" spc="-5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đó</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có</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tương truyền</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năm</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1077 quân Tống</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do Quách Quỳ</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chỉ</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huy</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sang xâm</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lược</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nước</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ta,</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Lý Thường Kiệt đem quân chặn đánh giặc trên phòng tuyến sông Như Nguyệt, Bỗng một đêm, quan sĩ nghe từ trong đền thờ hai anh em Trương Hống và Trương Hát - hai vị tướng đánh giặc giỏi của Triệu Quang Phục được tôn là thần sông Như Nguyệt - có giọng ngâm bài thơ này: Khi bài thơ thần này vang lên vào thời điểm đêm khuya, lại được vọng ra hùng tráng, đanh thép từ một ngôi đền thiêng liêng nên đã làm cho quân Tống vô cùng khiếp sợ, chúng đã vô cùng hoảng</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loạn,</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lo</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lắng,</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nhuệ</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khí</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của</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quân</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giặc</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bị</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suy</a:t>
            </a:r>
            <a:r>
              <a:rPr lang="vi-VN" sz="2800" spc="-4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giảm</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một</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cách</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nhanh</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chóng.</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Cũng</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nhờ</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đó mà quân dân ta có thể tạo ra một chiến thắng lừng lẫy, oai hùng sau đó.</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8878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055A9373-E06E-4DE4-B313-66F7A16A1BD0}"/>
              </a:ext>
            </a:extLst>
          </p:cNvPr>
          <p:cNvSpPr txBox="1"/>
          <p:nvPr/>
        </p:nvSpPr>
        <p:spPr>
          <a:xfrm>
            <a:off x="2375554" y="440977"/>
            <a:ext cx="9653047" cy="5970865"/>
          </a:xfrm>
          <a:prstGeom prst="rect">
            <a:avLst/>
          </a:prstGeom>
          <a:noFill/>
        </p:spPr>
        <p:txBody>
          <a:bodyPr wrap="square" rtlCol="0">
            <a:spAutoFit/>
          </a:bodyPr>
          <a:lstStyle/>
          <a:p>
            <a:pPr marL="208280" marR="340360" indent="457200" algn="just">
              <a:spcBef>
                <a:spcPts val="5"/>
              </a:spcBef>
              <a:spcAft>
                <a:spcPts val="0"/>
              </a:spcAft>
            </a:pPr>
            <a:r>
              <a:rPr lang="vi-VN"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08280" marR="340360" indent="45720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Mở đầu bài thơ, đã khẳng định một cách chắc chắn, mạnh mẽ về vấn đề chủ quyền, ranh</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giới</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lãnh</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thổ</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của</a:t>
            </a:r>
            <a:r>
              <a:rPr lang="vi-VN" sz="2800" spc="-4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dân</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tộc</a:t>
            </a:r>
            <a:r>
              <a:rPr lang="vi-VN" sz="2800" spc="-4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Đại</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Việt,</a:t>
            </a:r>
            <a:r>
              <a:rPr lang="vi-VN" sz="2800" spc="-5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đó</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là</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ranh</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giới</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đã</a:t>
            </a:r>
            <a:r>
              <a:rPr lang="vi-VN" sz="2800" spc="-4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được</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định</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sẵn,</a:t>
            </a:r>
            <a:r>
              <a:rPr lang="vi-VN" sz="2800" spc="-5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là</a:t>
            </a:r>
            <a:r>
              <a:rPr lang="vi-VN" sz="2800" spc="-4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nơi</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sinh</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sống</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của người</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dân</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Đại</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Việt.</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Lời</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khẳng</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định</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đó</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được</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tác</a:t>
            </a:r>
            <a:r>
              <a:rPr lang="vi-VN" sz="2800" spc="-4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giả</a:t>
            </a:r>
            <a:r>
              <a:rPr lang="vi-VN" sz="2800" spc="-4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bài</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thơ</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đưa</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ra</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những</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luận</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chứng</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sắc</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sảo, đó</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là</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bởi</a:t>
            </a:r>
            <a:r>
              <a:rPr lang="vi-VN" sz="2800" spc="-1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“thiên</a:t>
            </a:r>
            <a:r>
              <a:rPr lang="vi-VN" sz="2800" i="1" spc="-3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thư”</a:t>
            </a:r>
            <a:r>
              <a:rPr lang="vi-VN" sz="2800" i="1"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quy</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định</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để</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khẳng</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định</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độc</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lập,</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chủ</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quyền</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về</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lãnh</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thổ</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ấy</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được</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trời</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đất quy định, chứng giám. Một sự thật hiển nhiên mà không một ai có thể chối cãi được:</a:t>
            </a:r>
            <a:endParaRPr lang="en-US" sz="2800" dirty="0">
              <a:effectLst/>
              <a:latin typeface="Times New Roman" panose="02020603050405020304" pitchFamily="18" charset="0"/>
              <a:ea typeface="Times New Roman" panose="02020603050405020304" pitchFamily="18" charset="0"/>
            </a:endParaRPr>
          </a:p>
          <a:p>
            <a:pPr marL="2209800" marR="0">
              <a:spcBef>
                <a:spcPts val="0"/>
              </a:spcBef>
              <a:spcAft>
                <a:spcPts val="0"/>
              </a:spcAft>
            </a:pPr>
            <a:r>
              <a:rPr lang="vi-VN" sz="2800" i="1" dirty="0">
                <a:effectLst/>
                <a:latin typeface="Times New Roman" panose="02020603050405020304" pitchFamily="18" charset="0"/>
                <a:ea typeface="Times New Roman" panose="02020603050405020304" pitchFamily="18" charset="0"/>
              </a:rPr>
              <a:t>“Nam</a:t>
            </a:r>
            <a:r>
              <a:rPr lang="vi-VN" sz="2800" i="1" spc="-2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quốc</a:t>
            </a:r>
            <a:r>
              <a:rPr lang="vi-VN" sz="2800" i="1" spc="-1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sơn</a:t>
            </a:r>
            <a:r>
              <a:rPr lang="vi-VN" sz="2800" i="1" spc="-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hà</a:t>
            </a:r>
            <a:r>
              <a:rPr lang="vi-VN" sz="2800" i="1" spc="-1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Nam</a:t>
            </a:r>
            <a:r>
              <a:rPr lang="vi-VN" sz="2800" i="1" spc="-2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đế</a:t>
            </a:r>
            <a:r>
              <a:rPr lang="vi-VN" sz="2800" i="1" spc="-15" dirty="0">
                <a:effectLst/>
                <a:latin typeface="Times New Roman" panose="02020603050405020304" pitchFamily="18" charset="0"/>
                <a:ea typeface="Times New Roman" panose="02020603050405020304" pitchFamily="18" charset="0"/>
              </a:rPr>
              <a:t> </a:t>
            </a:r>
            <a:r>
              <a:rPr lang="vi-VN" sz="2800" i="1" spc="-25" dirty="0">
                <a:effectLst/>
                <a:latin typeface="Times New Roman" panose="02020603050405020304" pitchFamily="18" charset="0"/>
                <a:ea typeface="Times New Roman" panose="02020603050405020304" pitchFamily="18" charset="0"/>
              </a:rPr>
              <a:t>cư</a:t>
            </a:r>
            <a:endParaRPr lang="en-US" sz="2800" dirty="0">
              <a:effectLst/>
              <a:latin typeface="Times New Roman" panose="02020603050405020304" pitchFamily="18" charset="0"/>
              <a:ea typeface="Times New Roman" panose="02020603050405020304" pitchFamily="18" charset="0"/>
            </a:endParaRPr>
          </a:p>
          <a:p>
            <a:pPr marL="2209800" marR="2296160">
              <a:spcBef>
                <a:spcPts val="0"/>
              </a:spcBef>
              <a:spcAft>
                <a:spcPts val="0"/>
              </a:spcAft>
            </a:pPr>
            <a:r>
              <a:rPr lang="vi-VN" sz="2800" i="1" dirty="0">
                <a:effectLst/>
                <a:latin typeface="Times New Roman" panose="02020603050405020304" pitchFamily="18" charset="0"/>
                <a:ea typeface="Times New Roman" panose="02020603050405020304" pitchFamily="18" charset="0"/>
              </a:rPr>
              <a:t>Tiệt</a:t>
            </a:r>
            <a:r>
              <a:rPr lang="vi-VN" sz="2800" i="1" spc="-3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nhiên</a:t>
            </a:r>
            <a:r>
              <a:rPr lang="vi-VN" sz="2800" i="1" spc="-3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định</a:t>
            </a:r>
            <a:r>
              <a:rPr lang="vi-VN" sz="2800" i="1" spc="-3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phận</a:t>
            </a:r>
            <a:r>
              <a:rPr lang="vi-VN" sz="2800" i="1" spc="-3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tại</a:t>
            </a:r>
            <a:r>
              <a:rPr lang="vi-VN" sz="2800" i="1" spc="-2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thiên</a:t>
            </a:r>
            <a:r>
              <a:rPr lang="vi-VN" sz="2800" i="1" spc="-3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thư” (Sông núi nước Nam vua Nam ở Rành rành định phận ở sách trời)</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4512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B5027031-91AC-B45C-FDF5-4D31594AF370}"/>
              </a:ext>
            </a:extLst>
          </p:cNvPr>
          <p:cNvSpPr txBox="1"/>
          <p:nvPr/>
        </p:nvSpPr>
        <p:spPr>
          <a:xfrm>
            <a:off x="2174346" y="197963"/>
            <a:ext cx="10017654" cy="6494085"/>
          </a:xfrm>
          <a:prstGeom prst="rect">
            <a:avLst/>
          </a:prstGeom>
          <a:noFill/>
        </p:spPr>
        <p:txBody>
          <a:bodyPr wrap="square" rtlCol="0">
            <a:spAutoFit/>
          </a:bodyPr>
          <a:lstStyle/>
          <a:p>
            <a:pPr marL="208280" marR="342900" algn="just">
              <a:spcBef>
                <a:spcPts val="5"/>
              </a:spcBef>
              <a:spcAft>
                <a:spcPts val="0"/>
              </a:spcAft>
            </a:pPr>
            <a:r>
              <a:rPr lang="vi-VN" sz="2600" dirty="0">
                <a:effectLst/>
                <a:latin typeface="Times New Roman" panose="02020603050405020304" pitchFamily="18" charset="0"/>
                <a:ea typeface="Times New Roman" panose="02020603050405020304" pitchFamily="18" charset="0"/>
              </a:rPr>
              <a:t>Câu thơ ngắt nhịp 4/3, tách thành hai vế “sông núi nước Nam”, “vua Nam ở”. Đây là hai vế có mối quan hệ mật thiết gắn bó. Ý thức về không gian lãnh thổ đất nước quan trọng nhưng việc</a:t>
            </a:r>
            <a:r>
              <a:rPr lang="vi-VN" sz="2600" spc="-4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xác</a:t>
            </a:r>
            <a:r>
              <a:rPr lang="vi-VN" sz="2600" spc="-4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định</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quyền</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làm</a:t>
            </a:r>
            <a:r>
              <a:rPr lang="vi-VN" sz="2600" spc="-7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chủ</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đối</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với</a:t>
            </a:r>
            <a:r>
              <a:rPr lang="vi-VN" sz="2600" spc="-5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lãnh</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thổ</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ấy</a:t>
            </a:r>
            <a:r>
              <a:rPr lang="vi-VN" sz="2600" spc="-6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còn</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quan</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trọng</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hơn</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gấp</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bội.</a:t>
            </a:r>
            <a:r>
              <a:rPr lang="vi-VN" sz="2600" spc="-5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Tương</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xứng</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với </a:t>
            </a:r>
            <a:r>
              <a:rPr lang="vi-VN" sz="2600" i="1" dirty="0">
                <a:effectLst/>
                <a:latin typeface="Times New Roman" panose="02020603050405020304" pitchFamily="18" charset="0"/>
                <a:ea typeface="Times New Roman" panose="02020603050405020304" pitchFamily="18" charset="0"/>
              </a:rPr>
              <a:t>“Nam quốc</a:t>
            </a:r>
            <a:r>
              <a:rPr lang="vi-VN" sz="2600" dirty="0">
                <a:effectLst/>
                <a:latin typeface="Times New Roman" panose="02020603050405020304" pitchFamily="18" charset="0"/>
                <a:ea typeface="Times New Roman" panose="02020603050405020304" pitchFamily="18" charset="0"/>
              </a:rPr>
              <a:t>” đó chính là </a:t>
            </a:r>
            <a:r>
              <a:rPr lang="vi-VN" sz="2600" i="1" dirty="0">
                <a:effectLst/>
                <a:latin typeface="Times New Roman" panose="02020603050405020304" pitchFamily="18" charset="0"/>
                <a:ea typeface="Times New Roman" panose="02020603050405020304" pitchFamily="18" charset="0"/>
              </a:rPr>
              <a:t>“Nam đế”. </a:t>
            </a:r>
            <a:r>
              <a:rPr lang="vi-VN" sz="2600" dirty="0">
                <a:effectLst/>
                <a:latin typeface="Times New Roman" panose="02020603050405020304" pitchFamily="18" charset="0"/>
                <a:ea typeface="Times New Roman" panose="02020603050405020304" pitchFamily="18" charset="0"/>
              </a:rPr>
              <a:t>Đó cũng là lời khẳng định chủ quyền.</a:t>
            </a:r>
            <a:endParaRPr lang="en-US" sz="2600" dirty="0">
              <a:effectLst/>
              <a:latin typeface="Times New Roman" panose="02020603050405020304" pitchFamily="18" charset="0"/>
              <a:ea typeface="Times New Roman" panose="02020603050405020304" pitchFamily="18" charset="0"/>
            </a:endParaRPr>
          </a:p>
          <a:p>
            <a:pPr marL="208280" marR="341630" algn="just">
              <a:spcBef>
                <a:spcPts val="0"/>
              </a:spcBef>
              <a:spcAft>
                <a:spcPts val="0"/>
              </a:spcAft>
            </a:pPr>
            <a:r>
              <a:rPr lang="en-US" sz="260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Chủ quyền đó được</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thể</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hiện</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rõ qua cụm</a:t>
            </a:r>
            <a:r>
              <a:rPr lang="vi-VN" sz="2600" spc="-2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từ </a:t>
            </a:r>
            <a:r>
              <a:rPr lang="vi-VN" sz="2600" i="1" dirty="0">
                <a:effectLst/>
                <a:latin typeface="Times New Roman" panose="02020603050405020304" pitchFamily="18" charset="0"/>
                <a:ea typeface="Times New Roman" panose="02020603050405020304" pitchFamily="18" charset="0"/>
              </a:rPr>
              <a:t>“Nam</a:t>
            </a:r>
            <a:r>
              <a:rPr lang="vi-VN" sz="2600" i="1" spc="-10" dirty="0">
                <a:effectLst/>
                <a:latin typeface="Times New Roman" panose="02020603050405020304" pitchFamily="18" charset="0"/>
                <a:ea typeface="Times New Roman" panose="02020603050405020304" pitchFamily="18" charset="0"/>
              </a:rPr>
              <a:t> </a:t>
            </a:r>
            <a:r>
              <a:rPr lang="vi-VN" sz="2600" i="1" dirty="0">
                <a:effectLst/>
                <a:latin typeface="Times New Roman" panose="02020603050405020304" pitchFamily="18" charset="0"/>
                <a:ea typeface="Times New Roman" panose="02020603050405020304" pitchFamily="18" charset="0"/>
              </a:rPr>
              <a:t>đế cư”. “đế</a:t>
            </a:r>
            <a:r>
              <a:rPr lang="vi-VN" sz="2600" dirty="0">
                <a:effectLst/>
                <a:latin typeface="Times New Roman" panose="02020603050405020304" pitchFamily="18" charset="0"/>
                <a:ea typeface="Times New Roman" panose="02020603050405020304" pitchFamily="18" charset="0"/>
              </a:rPr>
              <a:t>”</a:t>
            </a:r>
            <a:r>
              <a:rPr lang="vi-VN" sz="2600" spc="-1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ở đây</a:t>
            </a:r>
            <a:r>
              <a:rPr lang="vi-VN" sz="2600" spc="-1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được</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hiểu</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là duy</a:t>
            </a:r>
            <a:r>
              <a:rPr lang="vi-VN" sz="2600" spc="-2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nhất, toàn quyền, có quyền lực cao nhất, là người đứng đầu một quốc gia. Còn “</a:t>
            </a:r>
            <a:r>
              <a:rPr lang="vi-VN" sz="2600" i="1" dirty="0">
                <a:effectLst/>
                <a:latin typeface="Times New Roman" panose="02020603050405020304" pitchFamily="18" charset="0"/>
                <a:ea typeface="Times New Roman" panose="02020603050405020304" pitchFamily="18" charset="0"/>
              </a:rPr>
              <a:t>Vua” </a:t>
            </a:r>
            <a:r>
              <a:rPr lang="vi-VN" sz="2600" dirty="0">
                <a:effectLst/>
                <a:latin typeface="Times New Roman" panose="02020603050405020304" pitchFamily="18" charset="0"/>
                <a:ea typeface="Times New Roman" panose="02020603050405020304" pitchFamily="18" charset="0"/>
              </a:rPr>
              <a:t>la người đứng</a:t>
            </a:r>
            <a:r>
              <a:rPr lang="vi-VN" sz="2600" spc="-4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đầu</a:t>
            </a:r>
            <a:r>
              <a:rPr lang="vi-VN" sz="2600" spc="-4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một</a:t>
            </a:r>
            <a:r>
              <a:rPr lang="vi-VN" sz="2600" spc="-4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nước</a:t>
            </a:r>
            <a:r>
              <a:rPr lang="vi-VN" sz="2600" spc="-6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nhỏ,</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một</a:t>
            </a:r>
            <a:r>
              <a:rPr lang="vi-VN" sz="2600" spc="-4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nước</a:t>
            </a:r>
            <a:r>
              <a:rPr lang="vi-VN" sz="2600" spc="-5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chư</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hầu,</a:t>
            </a:r>
            <a:r>
              <a:rPr lang="vi-VN" sz="2600" spc="-2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phụ</a:t>
            </a:r>
            <a:r>
              <a:rPr lang="vi-VN" sz="2600" spc="-4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thuộc</a:t>
            </a:r>
            <a:r>
              <a:rPr lang="vi-VN" sz="2600" spc="-6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vào</a:t>
            </a:r>
            <a:r>
              <a:rPr lang="vi-VN" sz="2600" spc="-4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đế,</a:t>
            </a:r>
            <a:r>
              <a:rPr lang="vi-VN" sz="2600" spc="-5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quyền</a:t>
            </a:r>
            <a:r>
              <a:rPr lang="vi-VN" sz="2600" spc="-4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lực</a:t>
            </a:r>
            <a:r>
              <a:rPr lang="vi-VN" sz="2600" spc="-5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xếp</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sau</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đế.</a:t>
            </a:r>
            <a:r>
              <a:rPr lang="vi-VN" sz="2600" spc="-5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Bởi</a:t>
            </a:r>
            <a:r>
              <a:rPr lang="vi-VN" sz="2600" spc="-4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vậy, khi sử dụng chữ đế trong bài đã đem </a:t>
            </a:r>
            <a:r>
              <a:rPr lang="vi-VN" sz="2600" i="1" dirty="0">
                <a:effectLst/>
                <a:latin typeface="Times New Roman" panose="02020603050405020304" pitchFamily="18" charset="0"/>
                <a:ea typeface="Times New Roman" panose="02020603050405020304" pitchFamily="18" charset="0"/>
              </a:rPr>
              <a:t>“Nam đế</a:t>
            </a:r>
            <a:r>
              <a:rPr lang="vi-VN" sz="2600" dirty="0">
                <a:effectLst/>
                <a:latin typeface="Times New Roman" panose="02020603050405020304" pitchFamily="18" charset="0"/>
                <a:ea typeface="Times New Roman" panose="02020603050405020304" pitchFamily="18" charset="0"/>
              </a:rPr>
              <a:t>” đặt ngang hàng với </a:t>
            </a:r>
            <a:r>
              <a:rPr lang="vi-VN" sz="2600" i="1" dirty="0">
                <a:effectLst/>
                <a:latin typeface="Times New Roman" panose="02020603050405020304" pitchFamily="18" charset="0"/>
                <a:ea typeface="Times New Roman" panose="02020603050405020304" pitchFamily="18" charset="0"/>
              </a:rPr>
              <a:t>“Bắc đế” </a:t>
            </a:r>
            <a:r>
              <a:rPr lang="vi-VN" sz="2600" dirty="0">
                <a:effectLst/>
                <a:latin typeface="Times New Roman" panose="02020603050405020304" pitchFamily="18" charset="0"/>
                <a:ea typeface="Times New Roman" panose="02020603050405020304" pitchFamily="18" charset="0"/>
              </a:rPr>
              <a:t>trong hai câu thơ</a:t>
            </a:r>
            <a:r>
              <a:rPr lang="vi-VN" sz="2600" spc="-2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trên.</a:t>
            </a:r>
            <a:r>
              <a:rPr lang="vi-VN" sz="2600" spc="-2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Đó</a:t>
            </a:r>
            <a:r>
              <a:rPr lang="vi-VN" sz="2600" spc="-2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chính</a:t>
            </a:r>
            <a:r>
              <a:rPr lang="vi-VN" sz="2600" spc="-2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là</a:t>
            </a:r>
            <a:r>
              <a:rPr lang="vi-VN" sz="2600" spc="-4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giá</a:t>
            </a:r>
            <a:r>
              <a:rPr lang="vi-VN" sz="2600" spc="-3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trị</a:t>
            </a:r>
            <a:r>
              <a:rPr lang="vi-VN" sz="2600" spc="-1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của</a:t>
            </a:r>
            <a:r>
              <a:rPr lang="vi-VN" sz="2600" spc="-2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câu</a:t>
            </a:r>
            <a:r>
              <a:rPr lang="vi-VN" sz="2600" spc="-3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thơ.</a:t>
            </a:r>
            <a:r>
              <a:rPr lang="vi-VN" sz="2600" spc="-2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Sự</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tồn</a:t>
            </a:r>
            <a:r>
              <a:rPr lang="vi-VN" sz="2600" spc="-3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tại</a:t>
            </a:r>
            <a:r>
              <a:rPr lang="vi-VN" sz="2600" spc="-1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của</a:t>
            </a:r>
            <a:r>
              <a:rPr lang="vi-VN" sz="2600" spc="-3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đất</a:t>
            </a:r>
            <a:r>
              <a:rPr lang="vi-VN" sz="2600" spc="-3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nước</a:t>
            </a:r>
            <a:r>
              <a:rPr lang="vi-VN" sz="2600" spc="-3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Đại</a:t>
            </a:r>
            <a:r>
              <a:rPr lang="vi-VN" sz="2600" spc="-1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Việt</a:t>
            </a:r>
            <a:r>
              <a:rPr lang="vi-VN" sz="2600" spc="-1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thuộc</a:t>
            </a:r>
            <a:r>
              <a:rPr lang="vi-VN" sz="2600" spc="-2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quyền</a:t>
            </a:r>
            <a:r>
              <a:rPr lang="vi-VN" sz="2600" spc="-3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sở</a:t>
            </a:r>
            <a:r>
              <a:rPr lang="vi-VN" sz="2600" spc="-3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hữu của vua Việt là điều hiển nhiên và đã được sách trời ghi rõ. Câu thơ đầu tiên vang lên như một</a:t>
            </a:r>
            <a:r>
              <a:rPr lang="vi-VN" sz="2600" spc="6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lời</a:t>
            </a:r>
            <a:r>
              <a:rPr lang="vi-VN" sz="2600" spc="6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khẳng</a:t>
            </a:r>
            <a:r>
              <a:rPr lang="vi-VN" sz="2600" spc="6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định hùng hồn:</a:t>
            </a:r>
            <a:r>
              <a:rPr lang="vi-VN" sz="2600" spc="6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Lãnh</a:t>
            </a:r>
            <a:r>
              <a:rPr lang="vi-VN" sz="2600" spc="6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thổ của</a:t>
            </a:r>
            <a:r>
              <a:rPr lang="vi-VN" sz="2600" spc="6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nước</a:t>
            </a:r>
            <a:r>
              <a:rPr lang="vi-VN" sz="2600" spc="6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Nam phải do chính</a:t>
            </a:r>
            <a:r>
              <a:rPr lang="vi-VN" sz="2600" spc="6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người</a:t>
            </a:r>
            <a:r>
              <a:rPr lang="vi-VN" sz="2600" spc="6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Nam cai</a:t>
            </a:r>
            <a:r>
              <a:rPr lang="vi-VN" sz="2600" spc="6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quản.</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696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cbfabbfb93a2">
            <a:hlinkClick r:id="" action="ppaction://media"/>
            <a:extLst>
              <a:ext uri="{FF2B5EF4-FFF2-40B4-BE49-F238E27FC236}">
                <a16:creationId xmlns:a16="http://schemas.microsoft.com/office/drawing/2014/main" id="{F286446F-E5DF-4132-99A1-6AA0ABFB9E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5281" y="277090"/>
            <a:ext cx="609600" cy="609600"/>
          </a:xfrm>
          <a:prstGeom prst="rect">
            <a:avLst/>
          </a:prstGeom>
        </p:spPr>
      </p:pic>
      <p:pic>
        <p:nvPicPr>
          <p:cNvPr id="7" name="图片 6">
            <a:extLst>
              <a:ext uri="{FF2B5EF4-FFF2-40B4-BE49-F238E27FC236}">
                <a16:creationId xmlns:a16="http://schemas.microsoft.com/office/drawing/2014/main" id="{B4C898AF-32F7-40A6-8B1C-0C284C7D0C14}"/>
              </a:ext>
            </a:extLst>
          </p:cNvPr>
          <p:cNvPicPr>
            <a:picLocks noChangeAspect="1"/>
          </p:cNvPicPr>
          <p:nvPr/>
        </p:nvPicPr>
        <p:blipFill rotWithShape="1">
          <a:blip r:embed="rId6">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6" name="文本框 5">
            <a:extLst>
              <a:ext uri="{FF2B5EF4-FFF2-40B4-BE49-F238E27FC236}">
                <a16:creationId xmlns:a16="http://schemas.microsoft.com/office/drawing/2014/main" id="{9C1EFCD0-B2DC-4164-B199-41247E39F3FB}"/>
              </a:ext>
            </a:extLst>
          </p:cNvPr>
          <p:cNvSpPr txBox="1"/>
          <p:nvPr/>
        </p:nvSpPr>
        <p:spPr>
          <a:xfrm rot="15979343">
            <a:off x="4891272" y="-3941469"/>
            <a:ext cx="2031325" cy="10589305"/>
          </a:xfrm>
          <a:prstGeom prst="rect">
            <a:avLst/>
          </a:prstGeom>
          <a:noFill/>
        </p:spPr>
        <p:txBody>
          <a:bodyPr vert="eaVert" wrap="square" rtlCol="0">
            <a:spAutoFit/>
          </a:bodyPr>
          <a:lstStyle/>
          <a:p>
            <a:r>
              <a:rPr lang="vi-VN" sz="6000" b="1" dirty="0">
                <a:solidFill>
                  <a:srgbClr val="FF0000"/>
                </a:solidFill>
                <a:latin typeface="FzThuPhapTieuTu" pitchFamily="2" charset="0"/>
              </a:rPr>
              <a:t>BÀI 1: RÈN KĨ NĂNG VIẾT PHÂN TÍCH MỘT TÁC PHẨM THƠ</a:t>
            </a:r>
            <a:endParaRPr lang="en-US" sz="6000" b="1" dirty="0">
              <a:solidFill>
                <a:srgbClr val="FF0000"/>
              </a:solidFill>
              <a:latin typeface="FzThuPhapTieuTu" pitchFamily="2" charset="0"/>
            </a:endParaRPr>
          </a:p>
        </p:txBody>
      </p:sp>
    </p:spTree>
    <p:extLst>
      <p:ext uri="{BB962C8B-B14F-4D97-AF65-F5344CB8AC3E}">
        <p14:creationId xmlns:p14="http://schemas.microsoft.com/office/powerpoint/2010/main" val="874419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4"/>
                </p:tgtEl>
              </p:cMediaNode>
            </p:audio>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3158239D-8D5F-0008-86E7-2965DE934747}"/>
              </a:ext>
            </a:extLst>
          </p:cNvPr>
          <p:cNvSpPr txBox="1"/>
          <p:nvPr/>
        </p:nvSpPr>
        <p:spPr>
          <a:xfrm>
            <a:off x="2317994" y="239145"/>
            <a:ext cx="9634194" cy="5509200"/>
          </a:xfrm>
          <a:prstGeom prst="rect">
            <a:avLst/>
          </a:prstGeom>
          <a:noFill/>
        </p:spPr>
        <p:txBody>
          <a:bodyPr wrap="square" rtlCol="0">
            <a:spAutoFit/>
          </a:bodyPr>
          <a:lstStyle/>
          <a:p>
            <a:pPr marL="208280" marR="343535" algn="just">
              <a:spcBef>
                <a:spcPts val="345"/>
              </a:spcBef>
              <a:spcAft>
                <a:spcPts val="0"/>
              </a:spcAft>
            </a:pPr>
            <a:r>
              <a:rPr lang="en-US" sz="320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Không</a:t>
            </a:r>
            <a:r>
              <a:rPr lang="vi-VN" sz="3200"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dừng</a:t>
            </a:r>
            <a:r>
              <a:rPr lang="vi-VN" sz="3200"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lại</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ở</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đó,</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đến câu</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thơ</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thứ</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hai</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lại</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tiếp</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tục</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khẳng</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định</a:t>
            </a:r>
            <a:r>
              <a:rPr lang="vi-VN" sz="3200"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điều</a:t>
            </a:r>
            <a:r>
              <a:rPr lang="vi-VN" sz="3200"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ở</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trên</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là</a:t>
            </a:r>
            <a:r>
              <a:rPr lang="vi-VN" sz="3200" spc="-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chân</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lý</a:t>
            </a:r>
            <a:r>
              <a:rPr lang="vi-VN" sz="3200"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không thể</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chối</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cãi</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được,</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nó</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đã</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được</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ghi</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tại</a:t>
            </a:r>
            <a:r>
              <a:rPr lang="vi-VN" sz="3200" spc="-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“thiên</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thư” -</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sách</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trời.</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Tư</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tưởng</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phương</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Đông</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luôn</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coi trọng</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trời</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đất.</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Chủ</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quyền</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của</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dân</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tộc</a:t>
            </a:r>
            <a:r>
              <a:rPr lang="vi-VN" sz="3200" spc="-3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được</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ghi</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tại</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sách</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trời</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thì</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không</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ai</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có</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thể</a:t>
            </a:r>
            <a:r>
              <a:rPr lang="vi-VN" sz="3200" spc="-3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chối</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cãi</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được. Câu thơ thứ</a:t>
            </a:r>
            <a:r>
              <a:rPr lang="vi-VN" sz="3200" spc="-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hai trong bài thơ giúp khẳng định thêm</a:t>
            </a:r>
            <a:r>
              <a:rPr lang="vi-VN" sz="3200" spc="-1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chân lý đã xuất hiện trong câu thứ nhất. Tư</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tưởng</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phương</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Đông</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nói</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chung</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đề</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cao</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mệnh</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của</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ý</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trời</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còn</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cao</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hơn</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cả</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lệnh</a:t>
            </a:r>
            <a:r>
              <a:rPr lang="vi-VN" sz="3200" spc="-3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vua,</a:t>
            </a:r>
            <a:r>
              <a:rPr lang="vi-VN" sz="3200" spc="-2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vua</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cũng phải</a:t>
            </a:r>
            <a:r>
              <a:rPr lang="vi-VN" sz="3200" spc="-15"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tuân</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theo</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mệnh</a:t>
            </a:r>
            <a:r>
              <a:rPr lang="vi-VN" sz="3200" spc="-2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trời.</a:t>
            </a:r>
            <a:r>
              <a:rPr lang="vi-VN" sz="3200" spc="-25" dirty="0">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Chủ</a:t>
            </a:r>
            <a:r>
              <a:rPr lang="vi-VN" sz="3200" spc="-20"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quyền</a:t>
            </a:r>
            <a:r>
              <a:rPr lang="vi-VN" sz="3200" spc="-15"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của</a:t>
            </a:r>
            <a:r>
              <a:rPr lang="vi-VN" sz="3200" spc="-20"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Đại</a:t>
            </a:r>
            <a:r>
              <a:rPr lang="vi-VN" sz="3200" spc="-15"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Việt</a:t>
            </a:r>
            <a:r>
              <a:rPr lang="vi-VN" sz="3200" spc="-15"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được</a:t>
            </a:r>
            <a:r>
              <a:rPr lang="vi-VN" sz="3200" spc="-20"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sách</a:t>
            </a:r>
            <a:r>
              <a:rPr lang="vi-VN" sz="3200" spc="-20"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trời</a:t>
            </a:r>
            <a:r>
              <a:rPr lang="vi-VN" sz="3200" spc="-25"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ghi</a:t>
            </a:r>
            <a:r>
              <a:rPr lang="vi-VN" sz="3200" spc="-15"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thì</a:t>
            </a:r>
            <a:r>
              <a:rPr lang="vi-VN" sz="3200" spc="-15"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không</a:t>
            </a:r>
            <a:r>
              <a:rPr lang="vi-VN" sz="3200" spc="-20"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ai</a:t>
            </a:r>
            <a:r>
              <a:rPr lang="vi-VN" sz="3200" spc="-15"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có</a:t>
            </a:r>
            <a:r>
              <a:rPr lang="vi-VN" sz="3200" spc="-20"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thể</a:t>
            </a:r>
            <a:r>
              <a:rPr lang="vi-VN" sz="3200" spc="-20" dirty="0">
                <a:solidFill>
                  <a:srgbClr val="FF0000"/>
                </a:solidFill>
                <a:effectLst/>
                <a:latin typeface="Times New Roman" panose="02020603050405020304" pitchFamily="18" charset="0"/>
                <a:ea typeface="Times New Roman" panose="02020603050405020304" pitchFamily="18" charset="0"/>
              </a:rPr>
              <a:t> </a:t>
            </a:r>
            <a:r>
              <a:rPr lang="vi-VN" sz="3200" dirty="0">
                <a:solidFill>
                  <a:srgbClr val="FF0000"/>
                </a:solidFill>
                <a:effectLst/>
                <a:latin typeface="Times New Roman" panose="02020603050405020304" pitchFamily="18" charset="0"/>
                <a:ea typeface="Times New Roman" panose="02020603050405020304" pitchFamily="18" charset="0"/>
              </a:rPr>
              <a:t>thay đổi được.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14194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228EA637-2482-C36B-D767-05069C97AF70}"/>
              </a:ext>
            </a:extLst>
          </p:cNvPr>
          <p:cNvSpPr txBox="1"/>
          <p:nvPr/>
        </p:nvSpPr>
        <p:spPr>
          <a:xfrm>
            <a:off x="2441542" y="141402"/>
            <a:ext cx="9209988" cy="6986528"/>
          </a:xfrm>
          <a:prstGeom prst="rect">
            <a:avLst/>
          </a:prstGeom>
          <a:noFill/>
        </p:spPr>
        <p:txBody>
          <a:bodyPr wrap="square" rtlCol="0">
            <a:spAutoFit/>
          </a:bodyPr>
          <a:lstStyle/>
          <a:p>
            <a:pPr marL="208280" marR="343535" algn="just">
              <a:spcBef>
                <a:spcPts val="345"/>
              </a:spcBef>
              <a:spcAft>
                <a:spcPts val="0"/>
              </a:spcAft>
            </a:pPr>
            <a:r>
              <a:rPr lang="vi-VN"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08280" marR="34163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Chủ quyền lãnh thổ của đất nước ta đã được ghi rõ ở </a:t>
            </a:r>
            <a:r>
              <a:rPr lang="vi-VN" sz="2800" i="1" dirty="0">
                <a:effectLst/>
                <a:latin typeface="Times New Roman" panose="02020603050405020304" pitchFamily="18" charset="0"/>
                <a:ea typeface="Times New Roman" panose="02020603050405020304" pitchFamily="18" charset="0"/>
              </a:rPr>
              <a:t>“thiên thư” </a:t>
            </a:r>
            <a:r>
              <a:rPr lang="vi-VN" sz="2800" dirty="0">
                <a:effectLst/>
                <a:latin typeface="Times New Roman" panose="02020603050405020304" pitchFamily="18" charset="0"/>
                <a:ea typeface="Times New Roman" panose="02020603050405020304" pitchFamily="18" charset="0"/>
              </a:rPr>
              <a:t>- sách trời. Nó vừa có giá trị lịch sử, vừa có giá trị pháp lý. Điều này khẳng định chủ quyền lãnh thổ của dân tộc ta là một</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chân</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lý</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không</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thể</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chối</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cãi</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và</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thay</a:t>
            </a:r>
            <a:r>
              <a:rPr lang="vi-VN" sz="2800" spc="-5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đổi</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được</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như</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a:t>
            </a:r>
            <a:r>
              <a:rPr lang="vi-VN" sz="2800" i="1" dirty="0">
                <a:effectLst/>
                <a:latin typeface="Times New Roman" panose="02020603050405020304" pitchFamily="18" charset="0"/>
                <a:ea typeface="Times New Roman" panose="02020603050405020304" pitchFamily="18" charset="0"/>
              </a:rPr>
              <a:t>Bình</a:t>
            </a:r>
            <a:r>
              <a:rPr lang="vi-VN" sz="2800" i="1" spc="-4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Ngô</a:t>
            </a:r>
            <a:r>
              <a:rPr lang="vi-VN" sz="2800" i="1" spc="-3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đại</a:t>
            </a:r>
            <a:r>
              <a:rPr lang="vi-VN" sz="2800" i="1" spc="-3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cáo”,</a:t>
            </a:r>
            <a:r>
              <a:rPr lang="vi-VN" sz="2800" i="1"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Nguyễn</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Trãi từng viết:</a:t>
            </a:r>
            <a:endParaRPr lang="en-US" sz="2800" dirty="0">
              <a:effectLst/>
              <a:latin typeface="Times New Roman" panose="02020603050405020304" pitchFamily="18" charset="0"/>
              <a:ea typeface="Times New Roman" panose="02020603050405020304" pitchFamily="18" charset="0"/>
            </a:endParaRPr>
          </a:p>
          <a:p>
            <a:pPr marL="1694180" marR="3150870">
              <a:spcBef>
                <a:spcPts val="1205"/>
              </a:spcBef>
              <a:spcAft>
                <a:spcPts val="0"/>
              </a:spcAft>
            </a:pPr>
            <a:r>
              <a:rPr lang="vi-VN" sz="2800" i="1" dirty="0">
                <a:effectLst/>
                <a:latin typeface="Times New Roman" panose="02020603050405020304" pitchFamily="18" charset="0"/>
                <a:ea typeface="Times New Roman" panose="02020603050405020304" pitchFamily="18" charset="0"/>
              </a:rPr>
              <a:t>“Như</a:t>
            </a:r>
            <a:r>
              <a:rPr lang="vi-VN" sz="2800" i="1" spc="-3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nước</a:t>
            </a:r>
            <a:r>
              <a:rPr lang="vi-VN" sz="2800" i="1" spc="-3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Đại</a:t>
            </a:r>
            <a:r>
              <a:rPr lang="vi-VN" sz="2800" i="1" spc="-2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Việt</a:t>
            </a:r>
            <a:r>
              <a:rPr lang="vi-VN" sz="2800" i="1" spc="-2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ta</a:t>
            </a:r>
            <a:r>
              <a:rPr lang="vi-VN" sz="2800" i="1" spc="-2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từ</a:t>
            </a:r>
            <a:r>
              <a:rPr lang="vi-VN" sz="2800" i="1" spc="-4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trước, Vốn xưng nền văn hiến đã lâu, Nước non bờ cõi đã chia,</a:t>
            </a:r>
            <a:r>
              <a:rPr lang="vi-VN" sz="2800" i="1" spc="20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Phong tục Bắc Nam cũng khác;</a:t>
            </a:r>
            <a:endParaRPr lang="en-US" sz="2800" dirty="0">
              <a:effectLst/>
              <a:latin typeface="Times New Roman" panose="02020603050405020304" pitchFamily="18" charset="0"/>
              <a:ea typeface="Times New Roman" panose="02020603050405020304" pitchFamily="18" charset="0"/>
            </a:endParaRPr>
          </a:p>
          <a:p>
            <a:pPr marL="1694180" marR="0">
              <a:spcBef>
                <a:spcPts val="0"/>
              </a:spcBef>
              <a:spcAft>
                <a:spcPts val="0"/>
              </a:spcAft>
            </a:pPr>
            <a:r>
              <a:rPr lang="vi-VN" sz="2800" i="1" dirty="0">
                <a:effectLst/>
                <a:latin typeface="Times New Roman" panose="02020603050405020304" pitchFamily="18" charset="0"/>
                <a:ea typeface="Times New Roman" panose="02020603050405020304" pitchFamily="18" charset="0"/>
              </a:rPr>
              <a:t>Từ,</a:t>
            </a:r>
            <a:r>
              <a:rPr lang="vi-VN" sz="2800" i="1" spc="-2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Triệu,</a:t>
            </a:r>
            <a:r>
              <a:rPr lang="vi-VN" sz="2800" i="1" spc="-2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Đinh,</a:t>
            </a:r>
            <a:r>
              <a:rPr lang="vi-VN" sz="2800" i="1" spc="-1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Lý,</a:t>
            </a:r>
            <a:r>
              <a:rPr lang="vi-VN" sz="2800" i="1" spc="-2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Trần,</a:t>
            </a:r>
            <a:r>
              <a:rPr lang="vi-VN" sz="2800" i="1" spc="-1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bao</a:t>
            </a:r>
            <a:r>
              <a:rPr lang="vi-VN" sz="2800" i="1" spc="-1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đời</a:t>
            </a:r>
            <a:r>
              <a:rPr lang="vi-VN" sz="2800" i="1" spc="-2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gây</a:t>
            </a:r>
            <a:r>
              <a:rPr lang="vi-VN" sz="2800" i="1" spc="-1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nền</a:t>
            </a:r>
            <a:r>
              <a:rPr lang="vi-VN" sz="2800" i="1" spc="-1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độc</a:t>
            </a:r>
            <a:r>
              <a:rPr lang="vi-VN" sz="2800" i="1" spc="-10" dirty="0">
                <a:effectLst/>
                <a:latin typeface="Times New Roman" panose="02020603050405020304" pitchFamily="18" charset="0"/>
                <a:ea typeface="Times New Roman" panose="02020603050405020304" pitchFamily="18" charset="0"/>
              </a:rPr>
              <a:t> </a:t>
            </a:r>
            <a:r>
              <a:rPr lang="vi-VN" sz="2800" i="1" spc="-20" dirty="0">
                <a:effectLst/>
                <a:latin typeface="Times New Roman" panose="02020603050405020304" pitchFamily="18" charset="0"/>
                <a:ea typeface="Times New Roman" panose="02020603050405020304" pitchFamily="18" charset="0"/>
              </a:rPr>
              <a:t>lập;</a:t>
            </a:r>
            <a:endParaRPr lang="en-US" sz="2800" dirty="0">
              <a:effectLst/>
              <a:latin typeface="Times New Roman" panose="02020603050405020304" pitchFamily="18" charset="0"/>
              <a:ea typeface="Times New Roman" panose="02020603050405020304" pitchFamily="18" charset="0"/>
            </a:endParaRPr>
          </a:p>
          <a:p>
            <a:pPr marL="1694180" marR="0">
              <a:spcBef>
                <a:spcPts val="10"/>
              </a:spcBef>
              <a:spcAft>
                <a:spcPts val="0"/>
              </a:spcAft>
            </a:pPr>
            <a:r>
              <a:rPr lang="vi-VN" sz="2800" i="1" dirty="0">
                <a:effectLst/>
                <a:latin typeface="Times New Roman" panose="02020603050405020304" pitchFamily="18" charset="0"/>
                <a:ea typeface="Times New Roman" panose="02020603050405020304" pitchFamily="18" charset="0"/>
              </a:rPr>
              <a:t>Cùng</a:t>
            </a:r>
            <a:r>
              <a:rPr lang="vi-VN" sz="2800" i="1" spc="-2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Hán,</a:t>
            </a:r>
            <a:r>
              <a:rPr lang="vi-VN" sz="2800" i="1" spc="-2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Đường,</a:t>
            </a:r>
            <a:r>
              <a:rPr lang="vi-VN" sz="2800" i="1" spc="-2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Tống,</a:t>
            </a:r>
            <a:r>
              <a:rPr lang="vi-VN" sz="2800" i="1" spc="-1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Nguyên,</a:t>
            </a:r>
            <a:r>
              <a:rPr lang="vi-VN" sz="2800" i="1" spc="-2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mỗi</a:t>
            </a:r>
            <a:r>
              <a:rPr lang="vi-VN" sz="2800" i="1" spc="-1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bên</a:t>
            </a:r>
            <a:r>
              <a:rPr lang="vi-VN" sz="2800" i="1" spc="-2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hùng</a:t>
            </a:r>
            <a:r>
              <a:rPr lang="vi-VN" sz="2800" i="1" spc="-2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cứ</a:t>
            </a:r>
            <a:r>
              <a:rPr lang="vi-VN" sz="2800" i="1" spc="-1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một</a:t>
            </a:r>
            <a:r>
              <a:rPr lang="vi-VN" sz="2800" i="1" spc="-15" dirty="0">
                <a:effectLst/>
                <a:latin typeface="Times New Roman" panose="02020603050405020304" pitchFamily="18" charset="0"/>
                <a:ea typeface="Times New Roman" panose="02020603050405020304" pitchFamily="18" charset="0"/>
              </a:rPr>
              <a:t> </a:t>
            </a:r>
            <a:r>
              <a:rPr lang="vi-VN" sz="2800" i="1" spc="-10" dirty="0">
                <a:effectLst/>
                <a:latin typeface="Times New Roman" panose="02020603050405020304" pitchFamily="18" charset="0"/>
                <a:ea typeface="Times New Roman" panose="02020603050405020304" pitchFamily="18" charset="0"/>
              </a:rPr>
              <a:t>phương…”</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93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Văn học hoa nhỏ zalo 0352015953 bonghoanho102022@gmail.com</a:t>
            </a: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B59E127B-689D-0EAF-E396-98C527520D93}"/>
              </a:ext>
            </a:extLst>
          </p:cNvPr>
          <p:cNvSpPr txBox="1"/>
          <p:nvPr/>
        </p:nvSpPr>
        <p:spPr>
          <a:xfrm>
            <a:off x="2281286" y="220489"/>
            <a:ext cx="9634194" cy="5693866"/>
          </a:xfrm>
          <a:prstGeom prst="rect">
            <a:avLst/>
          </a:prstGeom>
          <a:noFill/>
        </p:spPr>
        <p:txBody>
          <a:bodyPr wrap="square" rtlCol="0">
            <a:spAutoFit/>
          </a:bodyPr>
          <a:lstStyle/>
          <a:p>
            <a:pPr marL="208280" marR="341630" algn="just">
              <a:spcBef>
                <a:spcPts val="0"/>
              </a:spcBef>
              <a:spcAft>
                <a:spcPts val="0"/>
              </a:spcAft>
            </a:pPr>
            <a:r>
              <a:rPr lang="vi-VN" sz="2600" dirty="0">
                <a:effectLst/>
                <a:latin typeface="Times New Roman" panose="02020603050405020304" pitchFamily="18" charset="0"/>
                <a:ea typeface="Times New Roman" panose="02020603050405020304" pitchFamily="18" charset="0"/>
              </a:rPr>
              <a:t>Từ sự khẳng định mạnh mẽ vấn đề chủ quyền của dân tộc Đại Việt, bài thơ đã tiếng khẳng định, cũng là lời cảnh cáo đến kẻ thù, đó chính là cái kết cục đầy bi thảm mà chúng sẽ phải đón</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nhận</a:t>
            </a:r>
            <a:r>
              <a:rPr lang="vi-VN" sz="2600" spc="-5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nếu</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biết</a:t>
            </a:r>
            <a:r>
              <a:rPr lang="vi-VN" sz="2600" spc="-5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nhưng</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vẫn</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cố</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tình</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thực</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hiện</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hành</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động</a:t>
            </a:r>
            <a:r>
              <a:rPr lang="vi-VN" sz="2600" spc="-5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xâm</a:t>
            </a:r>
            <a:r>
              <a:rPr lang="vi-VN" sz="2600" spc="-7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lăng</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lãnh</a:t>
            </a:r>
            <a:r>
              <a:rPr lang="vi-VN" sz="2600" spc="-5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thổ,</a:t>
            </a:r>
            <a:r>
              <a:rPr lang="vi-VN" sz="2600" spc="-6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gây</a:t>
            </a:r>
            <a:r>
              <a:rPr lang="vi-VN" sz="2600" spc="-6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đau</a:t>
            </a:r>
            <a:r>
              <a:rPr lang="vi-VN" sz="2600" spc="-5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khổ</a:t>
            </a:r>
            <a:r>
              <a:rPr lang="vi-VN" sz="2600" spc="-4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cho nhân dân Đại Việt:</a:t>
            </a:r>
            <a:endParaRPr lang="en-US" sz="2600" dirty="0">
              <a:effectLst/>
              <a:latin typeface="Times New Roman" panose="02020603050405020304" pitchFamily="18" charset="0"/>
              <a:ea typeface="Times New Roman" panose="02020603050405020304" pitchFamily="18" charset="0"/>
            </a:endParaRPr>
          </a:p>
          <a:p>
            <a:pPr marL="2095500" marR="2599690" algn="just">
              <a:spcBef>
                <a:spcPts val="0"/>
              </a:spcBef>
              <a:spcAft>
                <a:spcPts val="0"/>
              </a:spcAft>
            </a:pPr>
            <a:r>
              <a:rPr lang="vi-VN" sz="2600" i="1" dirty="0">
                <a:effectLst/>
                <a:latin typeface="Times New Roman" panose="02020603050405020304" pitchFamily="18" charset="0"/>
                <a:ea typeface="Times New Roman" panose="02020603050405020304" pitchFamily="18" charset="0"/>
              </a:rPr>
              <a:t>“Như</a:t>
            </a:r>
            <a:r>
              <a:rPr lang="vi-VN" sz="2600" i="1" spc="-35" dirty="0">
                <a:effectLst/>
                <a:latin typeface="Times New Roman" panose="02020603050405020304" pitchFamily="18" charset="0"/>
                <a:ea typeface="Times New Roman" panose="02020603050405020304" pitchFamily="18" charset="0"/>
              </a:rPr>
              <a:t> </a:t>
            </a:r>
            <a:r>
              <a:rPr lang="vi-VN" sz="2600" i="1" dirty="0">
                <a:effectLst/>
                <a:latin typeface="Times New Roman" panose="02020603050405020304" pitchFamily="18" charset="0"/>
                <a:ea typeface="Times New Roman" panose="02020603050405020304" pitchFamily="18" charset="0"/>
              </a:rPr>
              <a:t>hà</a:t>
            </a:r>
            <a:r>
              <a:rPr lang="vi-VN" sz="2600" i="1" spc="-35" dirty="0">
                <a:effectLst/>
                <a:latin typeface="Times New Roman" panose="02020603050405020304" pitchFamily="18" charset="0"/>
                <a:ea typeface="Times New Roman" panose="02020603050405020304" pitchFamily="18" charset="0"/>
              </a:rPr>
              <a:t> </a:t>
            </a:r>
            <a:r>
              <a:rPr lang="vi-VN" sz="2600" i="1" dirty="0">
                <a:effectLst/>
                <a:latin typeface="Times New Roman" panose="02020603050405020304" pitchFamily="18" charset="0"/>
                <a:ea typeface="Times New Roman" panose="02020603050405020304" pitchFamily="18" charset="0"/>
              </a:rPr>
              <a:t>nghịch</a:t>
            </a:r>
            <a:r>
              <a:rPr lang="vi-VN" sz="2600" i="1" spc="-25" dirty="0">
                <a:effectLst/>
                <a:latin typeface="Times New Roman" panose="02020603050405020304" pitchFamily="18" charset="0"/>
                <a:ea typeface="Times New Roman" panose="02020603050405020304" pitchFamily="18" charset="0"/>
              </a:rPr>
              <a:t> </a:t>
            </a:r>
            <a:r>
              <a:rPr lang="vi-VN" sz="2600" i="1" dirty="0">
                <a:effectLst/>
                <a:latin typeface="Times New Roman" panose="02020603050405020304" pitchFamily="18" charset="0"/>
                <a:ea typeface="Times New Roman" panose="02020603050405020304" pitchFamily="18" charset="0"/>
              </a:rPr>
              <a:t>lỗ</a:t>
            </a:r>
            <a:r>
              <a:rPr lang="vi-VN" sz="2600" i="1" spc="-25" dirty="0">
                <a:effectLst/>
                <a:latin typeface="Times New Roman" panose="02020603050405020304" pitchFamily="18" charset="0"/>
                <a:ea typeface="Times New Roman" panose="02020603050405020304" pitchFamily="18" charset="0"/>
              </a:rPr>
              <a:t> </a:t>
            </a:r>
            <a:r>
              <a:rPr lang="vi-VN" sz="2600" i="1" dirty="0">
                <a:effectLst/>
                <a:latin typeface="Times New Roman" panose="02020603050405020304" pitchFamily="18" charset="0"/>
                <a:ea typeface="Times New Roman" panose="02020603050405020304" pitchFamily="18" charset="0"/>
              </a:rPr>
              <a:t>lai</a:t>
            </a:r>
            <a:r>
              <a:rPr lang="vi-VN" sz="2600" i="1" spc="-25" dirty="0">
                <a:effectLst/>
                <a:latin typeface="Times New Roman" panose="02020603050405020304" pitchFamily="18" charset="0"/>
                <a:ea typeface="Times New Roman" panose="02020603050405020304" pitchFamily="18" charset="0"/>
              </a:rPr>
              <a:t> </a:t>
            </a:r>
            <a:r>
              <a:rPr lang="vi-VN" sz="2600" i="1" dirty="0">
                <a:effectLst/>
                <a:latin typeface="Times New Roman" panose="02020603050405020304" pitchFamily="18" charset="0"/>
                <a:ea typeface="Times New Roman" panose="02020603050405020304" pitchFamily="18" charset="0"/>
              </a:rPr>
              <a:t>xâm</a:t>
            </a:r>
            <a:r>
              <a:rPr lang="vi-VN" sz="2600" i="1" spc="-45" dirty="0">
                <a:effectLst/>
                <a:latin typeface="Times New Roman" panose="02020603050405020304" pitchFamily="18" charset="0"/>
                <a:ea typeface="Times New Roman" panose="02020603050405020304" pitchFamily="18" charset="0"/>
              </a:rPr>
              <a:t> </a:t>
            </a:r>
            <a:r>
              <a:rPr lang="vi-VN" sz="2600" i="1" dirty="0">
                <a:effectLst/>
                <a:latin typeface="Times New Roman" panose="02020603050405020304" pitchFamily="18" charset="0"/>
                <a:ea typeface="Times New Roman" panose="02020603050405020304" pitchFamily="18" charset="0"/>
              </a:rPr>
              <a:t>phạm? Nhữ đẳng hành khan thủ bại hư” (Cớ sao lũ giặc sang xâm phạm Chúng bay sẽ bị đánh tơi bời)</a:t>
            </a:r>
            <a:endParaRPr lang="en-US" sz="2600" dirty="0">
              <a:effectLst/>
              <a:latin typeface="Times New Roman" panose="02020603050405020304" pitchFamily="18" charset="0"/>
              <a:ea typeface="Times New Roman" panose="02020603050405020304" pitchFamily="18" charset="0"/>
            </a:endParaRPr>
          </a:p>
          <a:p>
            <a:pPr marL="208280" marR="340995" algn="just">
              <a:spcBef>
                <a:spcPts val="0"/>
              </a:spcBef>
              <a:spcAft>
                <a:spcPts val="0"/>
              </a:spcAft>
            </a:pPr>
            <a:r>
              <a:rPr lang="vi-VN" sz="2600" dirty="0">
                <a:effectLst/>
                <a:latin typeface="Times New Roman" panose="02020603050405020304" pitchFamily="18" charset="0"/>
                <a:ea typeface="Times New Roman" panose="02020603050405020304" pitchFamily="18" charset="0"/>
              </a:rPr>
              <a:t>Đó là lời cảnh báo đanh thép với kẻ thù, kẻ đi xâm lược đất nước của dân tộc khác đều là đang</a:t>
            </a:r>
            <a:r>
              <a:rPr lang="vi-VN" sz="2600" spc="-1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làm</a:t>
            </a:r>
            <a:r>
              <a:rPr lang="vi-VN" sz="2600" spc="-3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trái</a:t>
            </a:r>
            <a:r>
              <a:rPr lang="vi-VN" sz="2600" spc="-1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với</a:t>
            </a:r>
            <a:r>
              <a:rPr lang="vi-VN" sz="2600" spc="-1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ý</a:t>
            </a:r>
            <a:r>
              <a:rPr lang="vi-VN" sz="2600" spc="-2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trời.</a:t>
            </a:r>
            <a:r>
              <a:rPr lang="vi-VN" sz="2600" spc="-1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Để</a:t>
            </a:r>
            <a:r>
              <a:rPr lang="vi-VN" sz="2600" spc="-1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rồi</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cuối</a:t>
            </a:r>
            <a:r>
              <a:rPr lang="vi-VN" sz="2600" spc="-2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cùng</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chúng</a:t>
            </a:r>
            <a:r>
              <a:rPr lang="vi-VN" sz="2600" spc="-2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sẽ</a:t>
            </a:r>
            <a:r>
              <a:rPr lang="vi-VN" sz="2600" spc="-2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phải</a:t>
            </a:r>
            <a:r>
              <a:rPr lang="vi-VN" sz="2600" spc="-1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chịu</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một</a:t>
            </a:r>
            <a:r>
              <a:rPr lang="vi-VN" sz="2600" spc="-2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kết</a:t>
            </a:r>
            <a:r>
              <a:rPr lang="vi-VN" sz="2600" spc="-1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cục</a:t>
            </a:r>
            <a:r>
              <a:rPr lang="vi-VN" sz="2600" spc="-2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hết</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sức</a:t>
            </a:r>
            <a:r>
              <a:rPr lang="vi-VN" sz="2600" spc="-2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bi</a:t>
            </a:r>
            <a:r>
              <a:rPr lang="vi-VN" sz="2600" spc="-2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thảm.</a:t>
            </a:r>
            <a:r>
              <a:rPr lang="vi-VN" sz="2600" spc="-1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Kẻ đi</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cướp</a:t>
            </a:r>
            <a:r>
              <a:rPr lang="vi-VN" sz="2600" spc="-2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nước</a:t>
            </a:r>
            <a:r>
              <a:rPr lang="vi-VN" sz="2600" spc="-1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cuối</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cùng</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rồi</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cũng</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sẽ</a:t>
            </a:r>
            <a:r>
              <a:rPr lang="vi-VN" sz="2600" spc="-2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bị </a:t>
            </a:r>
            <a:r>
              <a:rPr lang="vi-VN" sz="2600" i="1" dirty="0">
                <a:effectLst/>
                <a:latin typeface="Times New Roman" panose="02020603050405020304" pitchFamily="18" charset="0"/>
                <a:ea typeface="Times New Roman" panose="02020603050405020304" pitchFamily="18" charset="0"/>
              </a:rPr>
              <a:t>“đánh</a:t>
            </a:r>
            <a:r>
              <a:rPr lang="vi-VN" sz="2600" i="1" spc="-5" dirty="0">
                <a:effectLst/>
                <a:latin typeface="Times New Roman" panose="02020603050405020304" pitchFamily="18" charset="0"/>
                <a:ea typeface="Times New Roman" panose="02020603050405020304" pitchFamily="18" charset="0"/>
              </a:rPr>
              <a:t> </a:t>
            </a:r>
            <a:r>
              <a:rPr lang="vi-VN" sz="2600" i="1" dirty="0">
                <a:effectLst/>
                <a:latin typeface="Times New Roman" panose="02020603050405020304" pitchFamily="18" charset="0"/>
                <a:ea typeface="Times New Roman" panose="02020603050405020304" pitchFamily="18" charset="0"/>
              </a:rPr>
              <a:t>cho</a:t>
            </a:r>
            <a:r>
              <a:rPr lang="vi-VN" sz="2600" i="1" spc="-5" dirty="0">
                <a:effectLst/>
                <a:latin typeface="Times New Roman" panose="02020603050405020304" pitchFamily="18" charset="0"/>
                <a:ea typeface="Times New Roman" panose="02020603050405020304" pitchFamily="18" charset="0"/>
              </a:rPr>
              <a:t> </a:t>
            </a:r>
            <a:r>
              <a:rPr lang="vi-VN" sz="2600" i="1" dirty="0">
                <a:effectLst/>
                <a:latin typeface="Times New Roman" panose="02020603050405020304" pitchFamily="18" charset="0"/>
                <a:ea typeface="Times New Roman" panose="02020603050405020304" pitchFamily="18" charset="0"/>
              </a:rPr>
              <a:t>tơi</a:t>
            </a:r>
            <a:r>
              <a:rPr lang="vi-VN" sz="2600" i="1" spc="-5" dirty="0">
                <a:effectLst/>
                <a:latin typeface="Times New Roman" panose="02020603050405020304" pitchFamily="18" charset="0"/>
                <a:ea typeface="Times New Roman" panose="02020603050405020304" pitchFamily="18" charset="0"/>
              </a:rPr>
              <a:t> </a:t>
            </a:r>
            <a:r>
              <a:rPr lang="vi-VN" sz="2600" i="1" dirty="0">
                <a:effectLst/>
                <a:latin typeface="Times New Roman" panose="02020603050405020304" pitchFamily="18" charset="0"/>
                <a:ea typeface="Times New Roman" panose="02020603050405020304" pitchFamily="18" charset="0"/>
              </a:rPr>
              <a:t>bời”.</a:t>
            </a:r>
            <a:r>
              <a:rPr lang="vi-VN" sz="2600" i="1"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Và</a:t>
            </a:r>
            <a:r>
              <a:rPr lang="vi-VN" sz="2600" spc="-1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chiến</a:t>
            </a:r>
            <a:r>
              <a:rPr lang="vi-VN" sz="2600" spc="-2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thắng</a:t>
            </a:r>
            <a:r>
              <a:rPr lang="vi-VN" sz="2600" spc="-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luôn</a:t>
            </a:r>
            <a:r>
              <a:rPr lang="vi-VN" sz="2600" spc="-25"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thuộc</a:t>
            </a:r>
            <a:r>
              <a:rPr lang="vi-VN" sz="2600" spc="-2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về</a:t>
            </a:r>
            <a:r>
              <a:rPr lang="vi-VN" sz="2600" spc="-10" dirty="0">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phe chính nghĩa.</a:t>
            </a:r>
            <a:endParaRPr lang="en-US" sz="2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2756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C0E4FB4B-B621-3985-1585-DCD6A427E40D}"/>
              </a:ext>
            </a:extLst>
          </p:cNvPr>
          <p:cNvSpPr txBox="1"/>
          <p:nvPr/>
        </p:nvSpPr>
        <p:spPr>
          <a:xfrm>
            <a:off x="2224726" y="169682"/>
            <a:ext cx="9860437" cy="5578450"/>
          </a:xfrm>
          <a:prstGeom prst="rect">
            <a:avLst/>
          </a:prstGeom>
          <a:noFill/>
        </p:spPr>
        <p:txBody>
          <a:bodyPr wrap="square" rtlCol="0">
            <a:spAutoFit/>
          </a:bodyPr>
          <a:lstStyle/>
          <a:p>
            <a:pPr marL="208280" marR="343535" algn="just">
              <a:spcBef>
                <a:spcPts val="5"/>
              </a:spcBef>
              <a:spcAft>
                <a:spcPts val="0"/>
              </a:spcAft>
            </a:pPr>
            <a:r>
              <a:rPr lang="vi-VN"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08280" marR="34544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Sự thật hiển đã được khẳng định ở “Sách trời”, </a:t>
            </a:r>
            <a:r>
              <a:rPr lang="vi-VN" sz="2800" i="1" dirty="0">
                <a:effectLst/>
                <a:latin typeface="Times New Roman" panose="02020603050405020304" pitchFamily="18" charset="0"/>
                <a:ea typeface="Times New Roman" panose="02020603050405020304" pitchFamily="18" charset="0"/>
              </a:rPr>
              <a:t>"Sông núi nước Nam" </a:t>
            </a:r>
            <a:r>
              <a:rPr lang="vi-VN" sz="2800" dirty="0">
                <a:effectLst/>
                <a:latin typeface="Times New Roman" panose="02020603050405020304" pitchFamily="18" charset="0"/>
                <a:ea typeface="Times New Roman" panose="02020603050405020304" pitchFamily="18" charset="0"/>
              </a:rPr>
              <a:t>là do người Nam ở, người Nam làm chủ. Nếu chúng cố tình xâm phạm Đại Việt cũng là xúc phạm đến sự tôn nghiêm của đạo lí, của luật trời. Hành động ngông cuồng, phi nghĩa này của bọn chúng thật</a:t>
            </a:r>
            <a:r>
              <a:rPr lang="en-US" sz="2800" dirty="0">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đáng bị phê phán, thậm chí đáng để trừng phạt bằng những hình thức thích đáng nhất. Và ở trong bài thơ này, tác giả cũng đã đanh thép khẳng định cái kết cục đầy bi đát, ê chề cho lũ cướp</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nước,</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coi</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thường</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đạo</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lí:</a:t>
            </a:r>
            <a:r>
              <a:rPr lang="vi-VN" sz="2800" spc="-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"Chúng</a:t>
            </a:r>
            <a:r>
              <a:rPr lang="vi-VN" sz="2800" i="1" spc="-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bay</a:t>
            </a:r>
            <a:r>
              <a:rPr lang="vi-VN" sz="2800" i="1" spc="-1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sẽ</a:t>
            </a:r>
            <a:r>
              <a:rPr lang="vi-VN" sz="2800" i="1" spc="-1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bị</a:t>
            </a:r>
            <a:r>
              <a:rPr lang="vi-VN" sz="2800" i="1" spc="-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đánh</a:t>
            </a:r>
            <a:r>
              <a:rPr lang="vi-VN" sz="2800" i="1" spc="-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cho</a:t>
            </a:r>
            <a:r>
              <a:rPr lang="vi-VN" sz="2800" i="1" spc="-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tơi</a:t>
            </a:r>
            <a:r>
              <a:rPr lang="vi-VN" sz="2800" i="1" spc="-5"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bời". </a:t>
            </a:r>
            <a:r>
              <a:rPr lang="vi-VN" sz="2800" dirty="0">
                <a:effectLst/>
                <a:latin typeface="Times New Roman" panose="02020603050405020304" pitchFamily="18" charset="0"/>
                <a:ea typeface="Times New Roman" panose="02020603050405020304" pitchFamily="18" charset="0"/>
              </a:rPr>
              <a:t>Với</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tất</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cả</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sức</a:t>
            </a:r>
            <a:r>
              <a:rPr lang="vi-VN" sz="2800" spc="-1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mạnh</a:t>
            </a:r>
            <a:r>
              <a:rPr lang="vi-VN" sz="2800" spc="-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cũng như</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lòng</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tự</a:t>
            </a:r>
            <a:r>
              <a:rPr lang="vi-VN" sz="2800" spc="-4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tôn,</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tính</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chính</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nghĩa</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của</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dân</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tộc</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Đại</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Việt</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thì</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lũ</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xâm</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lăng</a:t>
            </a:r>
            <a:r>
              <a:rPr lang="vi-VN" sz="2800" spc="-3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chỉ</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có</a:t>
            </a:r>
            <a:r>
              <a:rPr lang="vi-VN" sz="2800" spc="-2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một</a:t>
            </a:r>
            <a:r>
              <a:rPr lang="vi-VN" sz="2800" spc="-1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kết</a:t>
            </a:r>
            <a:r>
              <a:rPr lang="vi-VN" sz="2800" spc="-2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cục</a:t>
            </a:r>
            <a:r>
              <a:rPr lang="vi-VN" sz="2800" spc="-35"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duy nhất, một kết quả không thể tránh khỏi </a:t>
            </a:r>
            <a:r>
              <a:rPr lang="vi-VN" sz="2800" i="1" dirty="0">
                <a:effectLst/>
                <a:latin typeface="Times New Roman" panose="02020603050405020304" pitchFamily="18" charset="0"/>
                <a:ea typeface="Times New Roman" panose="02020603050405020304" pitchFamily="18" charset="0"/>
              </a:rPr>
              <a:t>"bị đánh cho tơi bời".</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536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7A1382-127F-4514-BCC2-4C6F706DBB9D}"/>
              </a:ext>
            </a:extLst>
          </p:cNvPr>
          <p:cNvSpPr/>
          <p:nvPr/>
        </p:nvSpPr>
        <p:spPr>
          <a:xfrm>
            <a:off x="858224" y="1920241"/>
            <a:ext cx="10475552" cy="1754326"/>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TRÂN TRỌNG CẢM ƠN THẦY CÔ VÀ </a:t>
            </a: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CÁC EM!</a:t>
            </a:r>
            <a:endPar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101321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FC58C99-09DC-4B9F-8FCE-1C580E523A8B}"/>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24633"/>
            <a:ext cx="12192000" cy="6858000"/>
          </a:xfrm>
          <a:prstGeom prst="rect">
            <a:avLst/>
          </a:prstGeom>
        </p:spPr>
      </p:pic>
      <p:sp>
        <p:nvSpPr>
          <p:cNvPr id="9" name="文本框 8">
            <a:extLst>
              <a:ext uri="{FF2B5EF4-FFF2-40B4-BE49-F238E27FC236}">
                <a16:creationId xmlns:a16="http://schemas.microsoft.com/office/drawing/2014/main" id="{7F713559-47C8-43C1-BF97-40D2062FE7C1}"/>
              </a:ext>
            </a:extLst>
          </p:cNvPr>
          <p:cNvSpPr txBox="1"/>
          <p:nvPr/>
        </p:nvSpPr>
        <p:spPr>
          <a:xfrm rot="16200000">
            <a:off x="1791476" y="709817"/>
            <a:ext cx="2031325" cy="3152355"/>
          </a:xfrm>
          <a:prstGeom prst="rect">
            <a:avLst/>
          </a:prstGeom>
          <a:noFill/>
        </p:spPr>
        <p:txBody>
          <a:bodyPr vert="eaVert" wrap="square" rtlCol="0">
            <a:spAutoFit/>
          </a:bodyPr>
          <a:lstStyle/>
          <a:p>
            <a:pPr lvl="0" algn="just"/>
            <a:r>
              <a:rPr lang="vi-VN" sz="4000" b="1" dirty="0">
                <a:solidFill>
                  <a:srgbClr val="FF0000"/>
                </a:solidFill>
                <a:latin typeface="+mj-lt"/>
              </a:rPr>
              <a:t>I. YÊU CẦU VÀ KIỂU BÀI</a:t>
            </a:r>
            <a:endParaRPr lang="en-US" sz="4000" b="1" dirty="0">
              <a:solidFill>
                <a:srgbClr val="FF0000"/>
              </a:solidFill>
              <a:latin typeface="+mj-lt"/>
            </a:endParaRPr>
          </a:p>
        </p:txBody>
      </p:sp>
      <p:cxnSp>
        <p:nvCxnSpPr>
          <p:cNvPr id="10" name="直接连接符 9">
            <a:extLst>
              <a:ext uri="{FF2B5EF4-FFF2-40B4-BE49-F238E27FC236}">
                <a16:creationId xmlns:a16="http://schemas.microsoft.com/office/drawing/2014/main" id="{4D4B26E5-A8B8-4FFD-844A-0B0E1AF2AEDB}"/>
              </a:ext>
            </a:extLst>
          </p:cNvPr>
          <p:cNvCxnSpPr/>
          <p:nvPr/>
        </p:nvCxnSpPr>
        <p:spPr>
          <a:xfrm>
            <a:off x="4895493" y="735424"/>
            <a:ext cx="0" cy="3061855"/>
          </a:xfrm>
          <a:prstGeom prst="line">
            <a:avLst/>
          </a:prstGeom>
          <a:ln>
            <a:solidFill>
              <a:srgbClr val="305B5A"/>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845407DD-6417-45B7-8259-2A56E664DA69}"/>
              </a:ext>
            </a:extLst>
          </p:cNvPr>
          <p:cNvSpPr/>
          <p:nvPr/>
        </p:nvSpPr>
        <p:spPr>
          <a:xfrm>
            <a:off x="734289" y="328270"/>
            <a:ext cx="3915451" cy="3915451"/>
          </a:xfrm>
          <a:prstGeom prst="ellipse">
            <a:avLst/>
          </a:prstGeom>
          <a:noFill/>
          <a:ln>
            <a:solidFill>
              <a:srgbClr val="30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85540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nSpc>
                <a:spcPts val="1610"/>
              </a:lnSpc>
              <a:spcBef>
                <a:spcPts val="0"/>
              </a:spcBef>
              <a:spcAft>
                <a:spcPts val="0"/>
              </a:spcAft>
              <a:buSzPts val="1400"/>
              <a:buFont typeface="Times New Roman" panose="02020603050405020304" pitchFamily="18" charset="0"/>
              <a:buAutoNum type="romanUcPeriod"/>
              <a:tabLst>
                <a:tab pos="365760" algn="l"/>
              </a:tabLst>
            </a:pPr>
            <a:r>
              <a:rPr lang="vi-VN" sz="1400" b="1" spc="0">
                <a:effectLst/>
                <a:latin typeface="Times New Roman" panose="02020603050405020304" pitchFamily="18" charset="0"/>
                <a:ea typeface="Times New Roman" panose="02020603050405020304" pitchFamily="18" charset="0"/>
              </a:rPr>
              <a:t> </a:t>
            </a:r>
            <a:endParaRPr lang="en-US" sz="1400" b="1" spc="0">
              <a:effectLst/>
              <a:latin typeface="Times New Roman" panose="02020603050405020304" pitchFamily="18" charset="0"/>
              <a:ea typeface="Times New Roman" panose="02020603050405020304" pitchFamily="18" charset="0"/>
            </a:endParaRPr>
          </a:p>
          <a:p>
            <a:pPr marL="742950" marR="0" lvl="1" indent="-285750">
              <a:lnSpc>
                <a:spcPts val="1610"/>
              </a:lnSpc>
              <a:spcBef>
                <a:spcPts val="0"/>
              </a:spcBef>
              <a:spcAft>
                <a:spcPts val="0"/>
              </a:spcAft>
              <a:buSzPts val="1400"/>
              <a:buFont typeface="Times New Roman" panose="02020603050405020304" pitchFamily="18" charset="0"/>
              <a:buAutoNum type="alphaLcPeriod"/>
              <a:tabLst>
                <a:tab pos="385445" algn="l"/>
              </a:tabLst>
            </a:pPr>
            <a:r>
              <a:rPr lang="vi-VN" sz="1400" b="1" spc="0">
                <a:effectLst/>
                <a:latin typeface="Times New Roman" panose="02020603050405020304" pitchFamily="18" charset="0"/>
                <a:ea typeface="Times New Roman" panose="02020603050405020304" pitchFamily="18" charset="0"/>
              </a:rPr>
              <a:t>Kiểu</a:t>
            </a:r>
            <a:r>
              <a:rPr lang="vi-VN" sz="1400" b="1" spc="-15">
                <a:effectLst/>
                <a:latin typeface="Times New Roman" panose="02020603050405020304" pitchFamily="18" charset="0"/>
                <a:ea typeface="Times New Roman" panose="02020603050405020304" pitchFamily="18" charset="0"/>
              </a:rPr>
              <a:t> </a:t>
            </a:r>
            <a:r>
              <a:rPr lang="vi-VN" sz="1400" b="1" spc="-20">
                <a:effectLst/>
                <a:latin typeface="Times New Roman" panose="02020603050405020304" pitchFamily="18" charset="0"/>
                <a:ea typeface="Times New Roman" panose="02020603050405020304" pitchFamily="18" charset="0"/>
              </a:rPr>
              <a:t>bài:</a:t>
            </a:r>
            <a:endParaRPr lang="en-US" sz="1100" spc="0">
              <a:effectLst/>
              <a:latin typeface="Times New Roman" panose="02020603050405020304" pitchFamily="18" charset="0"/>
              <a:ea typeface="Times New Roman" panose="02020603050405020304" pitchFamily="18" charset="0"/>
            </a:endParaRPr>
          </a:p>
          <a:p>
            <a:pPr marL="1143000" marR="351155" lvl="2" indent="-228600">
              <a:lnSpc>
                <a:spcPct val="100000"/>
              </a:lnSpc>
              <a:spcBef>
                <a:spcPts val="0"/>
              </a:spcBef>
              <a:spcAft>
                <a:spcPts val="0"/>
              </a:spcAft>
              <a:buSzPts val="1400"/>
              <a:buFont typeface="Times New Roman" panose="02020603050405020304" pitchFamily="18" charset="0"/>
              <a:buChar char="-"/>
              <a:tabLst>
                <a:tab pos="317500" algn="l"/>
              </a:tabLst>
            </a:pPr>
            <a:r>
              <a:rPr lang="vi-VN" sz="1400" spc="0">
                <a:effectLst/>
                <a:latin typeface="Times New Roman" panose="02020603050405020304" pitchFamily="18" charset="0"/>
                <a:ea typeface="Times New Roman" panose="02020603050405020304" pitchFamily="18" charset="0"/>
              </a:rPr>
              <a:t>Nghị luận về một tác phẩm văn học là kiểu bài nghị luận dùng lí lẽ và bằng chứng để làm rõ giá trị nội dung và những nét đặc sắc về nghệ thuật của tác phẩm đó.</a:t>
            </a:r>
            <a:endParaRPr lang="en-US" sz="1100" spc="0">
              <a:effectLst/>
              <a:latin typeface="Times New Roman" panose="02020603050405020304" pitchFamily="18" charset="0"/>
              <a:ea typeface="Times New Roman" panose="02020603050405020304" pitchFamily="18" charset="0"/>
            </a:endParaRPr>
          </a:p>
          <a:p>
            <a:pPr marL="742950" marR="0" lvl="1" indent="-285750">
              <a:lnSpc>
                <a:spcPts val="1585"/>
              </a:lnSpc>
              <a:spcBef>
                <a:spcPts val="0"/>
              </a:spcBef>
              <a:spcAft>
                <a:spcPts val="0"/>
              </a:spcAft>
              <a:buSzPts val="1400"/>
              <a:buFont typeface="Times New Roman" panose="02020603050405020304" pitchFamily="18" charset="0"/>
              <a:buAutoNum type="alphaLcPeriod"/>
              <a:tabLst>
                <a:tab pos="394970" algn="l"/>
              </a:tabLst>
            </a:pPr>
            <a:r>
              <a:rPr lang="vi-VN" sz="1400" b="1" spc="0">
                <a:effectLst/>
                <a:latin typeface="Times New Roman" panose="02020603050405020304" pitchFamily="18" charset="0"/>
                <a:ea typeface="Times New Roman" panose="02020603050405020304" pitchFamily="18" charset="0"/>
              </a:rPr>
              <a:t>Yêu</a:t>
            </a:r>
            <a:r>
              <a:rPr lang="vi-VN" sz="1400" b="1" spc="-15">
                <a:effectLst/>
                <a:latin typeface="Times New Roman" panose="02020603050405020304" pitchFamily="18" charset="0"/>
                <a:ea typeface="Times New Roman" panose="02020603050405020304" pitchFamily="18" charset="0"/>
              </a:rPr>
              <a:t> </a:t>
            </a:r>
            <a:r>
              <a:rPr lang="vi-VN" sz="1400" b="1" spc="0">
                <a:effectLst/>
                <a:latin typeface="Times New Roman" panose="02020603050405020304" pitchFamily="18" charset="0"/>
                <a:ea typeface="Times New Roman" panose="02020603050405020304" pitchFamily="18" charset="0"/>
              </a:rPr>
              <a:t>cầu</a:t>
            </a:r>
            <a:r>
              <a:rPr lang="vi-VN" sz="1400" b="1" spc="-15">
                <a:effectLst/>
                <a:latin typeface="Times New Roman" panose="02020603050405020304" pitchFamily="18" charset="0"/>
                <a:ea typeface="Times New Roman" panose="02020603050405020304" pitchFamily="18" charset="0"/>
              </a:rPr>
              <a:t> </a:t>
            </a:r>
            <a:r>
              <a:rPr lang="vi-VN" sz="1400" b="1" spc="0">
                <a:effectLst/>
                <a:latin typeface="Times New Roman" panose="02020603050405020304" pitchFamily="18" charset="0"/>
                <a:ea typeface="Times New Roman" panose="02020603050405020304" pitchFamily="18" charset="0"/>
              </a:rPr>
              <a:t>đối</a:t>
            </a:r>
            <a:r>
              <a:rPr lang="vi-VN" sz="1400" b="1" spc="-10">
                <a:effectLst/>
                <a:latin typeface="Times New Roman" panose="02020603050405020304" pitchFamily="18" charset="0"/>
                <a:ea typeface="Times New Roman" panose="02020603050405020304" pitchFamily="18" charset="0"/>
              </a:rPr>
              <a:t> </a:t>
            </a:r>
            <a:r>
              <a:rPr lang="vi-VN" sz="1400" b="1" spc="0">
                <a:effectLst/>
                <a:latin typeface="Times New Roman" panose="02020603050405020304" pitchFamily="18" charset="0"/>
                <a:ea typeface="Times New Roman" panose="02020603050405020304" pitchFamily="18" charset="0"/>
              </a:rPr>
              <a:t>với</a:t>
            </a:r>
            <a:r>
              <a:rPr lang="vi-VN" sz="1400" b="1" spc="-10">
                <a:effectLst/>
                <a:latin typeface="Times New Roman" panose="02020603050405020304" pitchFamily="18" charset="0"/>
                <a:ea typeface="Times New Roman" panose="02020603050405020304" pitchFamily="18" charset="0"/>
              </a:rPr>
              <a:t> </a:t>
            </a:r>
            <a:r>
              <a:rPr lang="vi-VN" sz="1400" b="1" spc="0">
                <a:effectLst/>
                <a:latin typeface="Times New Roman" panose="02020603050405020304" pitchFamily="18" charset="0"/>
                <a:ea typeface="Times New Roman" panose="02020603050405020304" pitchFamily="18" charset="0"/>
              </a:rPr>
              <a:t>kiểu</a:t>
            </a:r>
            <a:r>
              <a:rPr lang="vi-VN" sz="1400" b="1" spc="-10">
                <a:effectLst/>
                <a:latin typeface="Times New Roman" panose="02020603050405020304" pitchFamily="18" charset="0"/>
                <a:ea typeface="Times New Roman" panose="02020603050405020304" pitchFamily="18" charset="0"/>
              </a:rPr>
              <a:t> </a:t>
            </a:r>
            <a:r>
              <a:rPr lang="vi-VN" sz="1400" b="1" spc="-20">
                <a:effectLst/>
                <a:latin typeface="Times New Roman" panose="02020603050405020304" pitchFamily="18" charset="0"/>
                <a:ea typeface="Times New Roman" panose="02020603050405020304" pitchFamily="18" charset="0"/>
              </a:rPr>
              <a:t>bài:</a:t>
            </a:r>
            <a:endParaRPr lang="en-US" sz="1400" b="1" spc="0">
              <a:effectLst/>
              <a:latin typeface="Times New Roman" panose="02020603050405020304" pitchFamily="18" charset="0"/>
              <a:ea typeface="Times New Roman" panose="02020603050405020304" pitchFamily="18" charset="0"/>
            </a:endParaRPr>
          </a:p>
          <a:p>
            <a:pPr marL="208280" marR="0">
              <a:spcBef>
                <a:spcPts val="0"/>
              </a:spcBef>
              <a:spcAft>
                <a:spcPts val="0"/>
              </a:spcAft>
            </a:pPr>
            <a:r>
              <a:rPr lang="vi-VN" sz="1400">
                <a:effectLst/>
                <a:latin typeface="Times New Roman" panose="02020603050405020304" pitchFamily="18" charset="0"/>
                <a:ea typeface="Times New Roman" panose="02020603050405020304" pitchFamily="18" charset="0"/>
              </a:rPr>
              <a:t>+</a:t>
            </a:r>
            <a:r>
              <a:rPr lang="vi-VN" sz="1400" spc="-5">
                <a:effectLst/>
                <a:latin typeface="Times New Roman" panose="02020603050405020304" pitchFamily="18" charset="0"/>
                <a:ea typeface="Times New Roman" panose="02020603050405020304" pitchFamily="18" charset="0"/>
              </a:rPr>
              <a:t> </a:t>
            </a:r>
            <a:r>
              <a:rPr lang="vi-VN" sz="1400" b="1">
                <a:effectLst/>
                <a:latin typeface="Times New Roman" panose="02020603050405020304" pitchFamily="18" charset="0"/>
                <a:ea typeface="Times New Roman" panose="02020603050405020304" pitchFamily="18" charset="0"/>
              </a:rPr>
              <a:t>Về</a:t>
            </a:r>
            <a:r>
              <a:rPr lang="vi-VN" sz="1400" b="1" spc="-5">
                <a:effectLst/>
                <a:latin typeface="Times New Roman" panose="02020603050405020304" pitchFamily="18" charset="0"/>
                <a:ea typeface="Times New Roman" panose="02020603050405020304" pitchFamily="18" charset="0"/>
              </a:rPr>
              <a:t> </a:t>
            </a:r>
            <a:r>
              <a:rPr lang="vi-VN" sz="1400" b="1">
                <a:effectLst/>
                <a:latin typeface="Times New Roman" panose="02020603050405020304" pitchFamily="18" charset="0"/>
                <a:ea typeface="Times New Roman" panose="02020603050405020304" pitchFamily="18" charset="0"/>
              </a:rPr>
              <a:t>nội</a:t>
            </a:r>
            <a:r>
              <a:rPr lang="vi-VN" sz="1400" b="1" spc="5">
                <a:effectLst/>
                <a:latin typeface="Times New Roman" panose="02020603050405020304" pitchFamily="18" charset="0"/>
                <a:ea typeface="Times New Roman" panose="02020603050405020304" pitchFamily="18" charset="0"/>
              </a:rPr>
              <a:t> </a:t>
            </a:r>
            <a:r>
              <a:rPr lang="vi-VN" sz="1400" b="1" spc="-10">
                <a:effectLst/>
                <a:latin typeface="Times New Roman" panose="02020603050405020304" pitchFamily="18" charset="0"/>
                <a:ea typeface="Times New Roman" panose="02020603050405020304" pitchFamily="18" charset="0"/>
              </a:rPr>
              <a:t>dung:</a:t>
            </a:r>
            <a:endParaRPr lang="en-US" sz="1100">
              <a:effectLst/>
              <a:latin typeface="Times New Roman" panose="02020603050405020304" pitchFamily="18" charset="0"/>
              <a:ea typeface="Times New Roman" panose="02020603050405020304" pitchFamily="18" charset="0"/>
            </a:endParaRPr>
          </a:p>
          <a:p>
            <a:pPr marL="1143000" marR="351155" lvl="2" indent="-228600">
              <a:spcBef>
                <a:spcPts val="0"/>
              </a:spcBef>
              <a:spcAft>
                <a:spcPts val="0"/>
              </a:spcAft>
              <a:buSzPts val="1400"/>
              <a:buFont typeface="Times New Roman" panose="02020603050405020304" pitchFamily="18" charset="0"/>
              <a:buChar char="-"/>
              <a:tabLst>
                <a:tab pos="319405" algn="l"/>
              </a:tabLst>
            </a:pPr>
            <a:r>
              <a:rPr lang="vi-VN" sz="1400" spc="0">
                <a:effectLst/>
                <a:latin typeface="Times New Roman" panose="02020603050405020304" pitchFamily="18" charset="0"/>
                <a:ea typeface="Times New Roman" panose="02020603050405020304" pitchFamily="18" charset="0"/>
              </a:rPr>
              <a:t>Nêu và nhận xét được một số nét đặc sắc về nội dung và nghệ thuật của văn bản dựa trên những lí lẽ xác đáng và bằng chứng tiêu biểu, hợp lí được lấy từ tác phẩm.</a:t>
            </a:r>
            <a:endParaRPr lang="en-US" sz="1100" spc="0">
              <a:effectLst/>
              <a:latin typeface="Times New Roman" panose="02020603050405020304" pitchFamily="18" charset="0"/>
              <a:ea typeface="Times New Roman" panose="02020603050405020304" pitchFamily="18" charset="0"/>
            </a:endParaRPr>
          </a:p>
          <a:p>
            <a:pPr marL="208280" marR="0">
              <a:lnSpc>
                <a:spcPts val="1610"/>
              </a:lnSpc>
              <a:spcBef>
                <a:spcPts val="345"/>
              </a:spcBef>
              <a:spcAft>
                <a:spcPts val="0"/>
              </a:spcAft>
            </a:pPr>
            <a:r>
              <a:rPr lang="vi-VN" sz="1400">
                <a:effectLst/>
                <a:latin typeface="Times New Roman" panose="02020603050405020304" pitchFamily="18" charset="0"/>
                <a:ea typeface="Times New Roman" panose="02020603050405020304" pitchFamily="18" charset="0"/>
              </a:rPr>
              <a:t/>
            </a:r>
            <a:br>
              <a:rPr lang="vi-VN" sz="1400">
                <a:effectLst/>
                <a:latin typeface="Times New Roman" panose="02020603050405020304" pitchFamily="18" charset="0"/>
                <a:ea typeface="Times New Roman" panose="02020603050405020304" pitchFamily="18" charset="0"/>
              </a:rPr>
            </a:br>
            <a:r>
              <a:rPr lang="vi-VN" sz="1400" b="0">
                <a:effectLst/>
                <a:latin typeface="Times New Roman" panose="02020603050405020304" pitchFamily="18" charset="0"/>
                <a:ea typeface="Times New Roman" panose="02020603050405020304" pitchFamily="18" charset="0"/>
              </a:rPr>
              <a:t>+</a:t>
            </a:r>
            <a:r>
              <a:rPr lang="vi-VN" sz="1400" b="0" spc="-10">
                <a:effectLst/>
                <a:latin typeface="Times New Roman" panose="02020603050405020304" pitchFamily="18" charset="0"/>
                <a:ea typeface="Times New Roman" panose="02020603050405020304" pitchFamily="18" charset="0"/>
              </a:rPr>
              <a:t> </a:t>
            </a:r>
            <a:r>
              <a:rPr lang="vi-VN" sz="1400" b="1">
                <a:effectLst/>
                <a:latin typeface="Times New Roman" panose="02020603050405020304" pitchFamily="18" charset="0"/>
                <a:ea typeface="Times New Roman" panose="02020603050405020304" pitchFamily="18" charset="0"/>
              </a:rPr>
              <a:t>Về</a:t>
            </a:r>
            <a:r>
              <a:rPr lang="vi-VN" sz="1400" b="1" spc="-10">
                <a:effectLst/>
                <a:latin typeface="Times New Roman" panose="02020603050405020304" pitchFamily="18" charset="0"/>
                <a:ea typeface="Times New Roman" panose="02020603050405020304" pitchFamily="18" charset="0"/>
              </a:rPr>
              <a:t> </a:t>
            </a:r>
            <a:r>
              <a:rPr lang="vi-VN" sz="1400" b="1">
                <a:effectLst/>
                <a:latin typeface="Times New Roman" panose="02020603050405020304" pitchFamily="18" charset="0"/>
                <a:ea typeface="Times New Roman" panose="02020603050405020304" pitchFamily="18" charset="0"/>
              </a:rPr>
              <a:t>hình</a:t>
            </a:r>
            <a:r>
              <a:rPr lang="vi-VN" sz="1400" b="1" spc="-5">
                <a:effectLst/>
                <a:latin typeface="Times New Roman" panose="02020603050405020304" pitchFamily="18" charset="0"/>
                <a:ea typeface="Times New Roman" panose="02020603050405020304" pitchFamily="18" charset="0"/>
              </a:rPr>
              <a:t> </a:t>
            </a:r>
            <a:r>
              <a:rPr lang="vi-VN" sz="1400" b="1" spc="-10">
                <a:effectLst/>
                <a:latin typeface="Times New Roman" panose="02020603050405020304" pitchFamily="18" charset="0"/>
                <a:ea typeface="Times New Roman" panose="02020603050405020304" pitchFamily="18" charset="0"/>
              </a:rPr>
              <a:t>thức:</a:t>
            </a:r>
            <a:endParaRPr lang="en-US" sz="1400" b="1">
              <a:effectLst/>
              <a:latin typeface="Times New Roman" panose="02020603050405020304" pitchFamily="18" charset="0"/>
              <a:ea typeface="Times New Roman" panose="02020603050405020304" pitchFamily="18" charset="0"/>
            </a:endParaRPr>
          </a:p>
          <a:p>
            <a:pPr marL="1143000" marR="342900" lvl="2" indent="-228600">
              <a:spcBef>
                <a:spcPts val="0"/>
              </a:spcBef>
              <a:spcAft>
                <a:spcPts val="0"/>
              </a:spcAft>
              <a:buSzPts val="1400"/>
              <a:buFont typeface="Times New Roman" panose="02020603050405020304" pitchFamily="18" charset="0"/>
              <a:buChar char="-"/>
              <a:tabLst>
                <a:tab pos="320675" algn="l"/>
              </a:tabLst>
            </a:pPr>
            <a:r>
              <a:rPr lang="vi-VN" sz="1400" spc="0">
                <a:effectLst/>
                <a:latin typeface="Times New Roman" panose="02020603050405020304" pitchFamily="18" charset="0"/>
                <a:ea typeface="Times New Roman" panose="02020603050405020304" pitchFamily="18" charset="0"/>
              </a:rPr>
              <a:t>Đảm bảo các yêu cầu của kiểu bài nghị luận như lập luận chặt chẽ, diễn đạt</a:t>
            </a:r>
            <a:r>
              <a:rPr lang="vi-VN" sz="1400" spc="13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mạch lạc; sử dụng các phương tiện liên kết văn bản và kết hợp các thao tác lập luận hợp lí.</a:t>
            </a:r>
            <a:endParaRPr lang="en-US" sz="1100" spc="0">
              <a:effectLst/>
              <a:latin typeface="Times New Roman" panose="02020603050405020304" pitchFamily="18" charset="0"/>
              <a:ea typeface="Times New Roman" panose="02020603050405020304" pitchFamily="18" charset="0"/>
            </a:endParaRPr>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DF2D3CBD-866D-22B9-C867-A918D82044FD}"/>
              </a:ext>
            </a:extLst>
          </p:cNvPr>
          <p:cNvSpPr txBox="1"/>
          <p:nvPr/>
        </p:nvSpPr>
        <p:spPr>
          <a:xfrm>
            <a:off x="1972166" y="0"/>
            <a:ext cx="10113817" cy="5909310"/>
          </a:xfrm>
          <a:prstGeom prst="rect">
            <a:avLst/>
          </a:prstGeom>
          <a:noFill/>
        </p:spPr>
        <p:txBody>
          <a:bodyPr wrap="square" rtlCol="0">
            <a:spAutoFit/>
          </a:bodyPr>
          <a:lstStyle/>
          <a:p>
            <a:pPr marR="0" lvl="0">
              <a:spcBef>
                <a:spcPts val="0"/>
              </a:spcBef>
              <a:spcAft>
                <a:spcPts val="0"/>
              </a:spcAft>
              <a:buSzPts val="1400"/>
              <a:tabLst>
                <a:tab pos="365760" algn="l"/>
              </a:tabLst>
            </a:pPr>
            <a:r>
              <a:rPr lang="vi-VN" sz="1400" b="1" spc="0" dirty="0">
                <a:effectLst/>
                <a:latin typeface="Times New Roman" panose="02020603050405020304" pitchFamily="18" charset="0"/>
                <a:ea typeface="Times New Roman" panose="02020603050405020304" pitchFamily="18" charset="0"/>
              </a:rPr>
              <a:t> </a:t>
            </a:r>
            <a:endParaRPr lang="en-US" sz="1400" b="1" spc="0" dirty="0">
              <a:effectLst/>
              <a:latin typeface="Times New Roman" panose="02020603050405020304" pitchFamily="18" charset="0"/>
              <a:ea typeface="Times New Roman" panose="02020603050405020304" pitchFamily="18" charset="0"/>
            </a:endParaRPr>
          </a:p>
          <a:p>
            <a:pPr marR="0" lvl="1" algn="just">
              <a:spcBef>
                <a:spcPts val="0"/>
              </a:spcBef>
              <a:spcAft>
                <a:spcPts val="0"/>
              </a:spcAft>
              <a:buSzPts val="1400"/>
              <a:tabLst>
                <a:tab pos="385445" algn="l"/>
              </a:tabLst>
            </a:pPr>
            <a:r>
              <a:rPr lang="vi-VN" sz="2800" b="1" dirty="0">
                <a:latin typeface="Times New Roman" panose="02020603050405020304" pitchFamily="18" charset="0"/>
                <a:ea typeface="Times New Roman" panose="02020603050405020304" pitchFamily="18" charset="0"/>
              </a:rPr>
              <a:t>a. </a:t>
            </a:r>
            <a:r>
              <a:rPr lang="vi-VN" sz="2800" b="1" spc="0" dirty="0">
                <a:effectLst/>
                <a:latin typeface="Times New Roman" panose="02020603050405020304" pitchFamily="18" charset="0"/>
                <a:ea typeface="Times New Roman" panose="02020603050405020304" pitchFamily="18" charset="0"/>
              </a:rPr>
              <a:t>Kiểu</a:t>
            </a:r>
            <a:r>
              <a:rPr lang="vi-VN" sz="2800" b="1" spc="-15" dirty="0">
                <a:effectLst/>
                <a:latin typeface="Times New Roman" panose="02020603050405020304" pitchFamily="18" charset="0"/>
                <a:ea typeface="Times New Roman" panose="02020603050405020304" pitchFamily="18" charset="0"/>
              </a:rPr>
              <a:t> </a:t>
            </a:r>
            <a:r>
              <a:rPr lang="vi-VN" sz="2800" b="1" spc="-20" dirty="0">
                <a:effectLst/>
                <a:latin typeface="Times New Roman" panose="02020603050405020304" pitchFamily="18" charset="0"/>
                <a:ea typeface="Times New Roman" panose="02020603050405020304" pitchFamily="18" charset="0"/>
              </a:rPr>
              <a:t>bài:</a:t>
            </a:r>
            <a:endParaRPr lang="en-US" sz="2800" spc="0" dirty="0">
              <a:effectLst/>
              <a:latin typeface="Times New Roman" panose="02020603050405020304" pitchFamily="18" charset="0"/>
              <a:ea typeface="Times New Roman" panose="02020603050405020304" pitchFamily="18" charset="0"/>
            </a:endParaRPr>
          </a:p>
          <a:p>
            <a:pPr marL="1143000" marR="351155" lvl="2" indent="-228600" algn="just">
              <a:spcBef>
                <a:spcPts val="0"/>
              </a:spcBef>
              <a:spcAft>
                <a:spcPts val="0"/>
              </a:spcAft>
              <a:buSzPts val="1400"/>
              <a:buFont typeface="Times New Roman" panose="02020603050405020304" pitchFamily="18" charset="0"/>
              <a:buChar char="-"/>
              <a:tabLst>
                <a:tab pos="317500" algn="l"/>
              </a:tabLst>
            </a:pPr>
            <a:r>
              <a:rPr lang="vi-VN" sz="2800" spc="0" dirty="0">
                <a:effectLst/>
                <a:latin typeface="Times New Roman" panose="02020603050405020304" pitchFamily="18" charset="0"/>
                <a:ea typeface="Times New Roman" panose="02020603050405020304" pitchFamily="18" charset="0"/>
              </a:rPr>
              <a:t>Nghị luận về một tác phẩm văn học là kiểu bài nghị luận dùng lí lẽ và bằng chứng để làm rõ giá trị nội dung và những nét đặc sắc về nghệ thuật của tác phẩm đó.</a:t>
            </a:r>
            <a:endParaRPr lang="en-US" sz="2800" spc="0" dirty="0">
              <a:effectLst/>
              <a:latin typeface="Times New Roman" panose="02020603050405020304" pitchFamily="18" charset="0"/>
              <a:ea typeface="Times New Roman" panose="02020603050405020304" pitchFamily="18" charset="0"/>
            </a:endParaRPr>
          </a:p>
          <a:p>
            <a:pPr marR="0" lvl="1" algn="just">
              <a:spcBef>
                <a:spcPts val="0"/>
              </a:spcBef>
              <a:spcAft>
                <a:spcPts val="0"/>
              </a:spcAft>
              <a:buSzPts val="1400"/>
              <a:tabLst>
                <a:tab pos="394970" algn="l"/>
              </a:tabLst>
            </a:pPr>
            <a:r>
              <a:rPr lang="vi-VN" sz="2800" b="1" spc="0" dirty="0">
                <a:effectLst/>
                <a:latin typeface="Times New Roman" panose="02020603050405020304" pitchFamily="18" charset="0"/>
                <a:ea typeface="Times New Roman" panose="02020603050405020304" pitchFamily="18" charset="0"/>
              </a:rPr>
              <a:t>b. Yêu</a:t>
            </a:r>
            <a:r>
              <a:rPr lang="vi-VN" sz="2800" b="1" spc="-1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cầu</a:t>
            </a:r>
            <a:r>
              <a:rPr lang="vi-VN" sz="2800" b="1" spc="-15"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đối</a:t>
            </a:r>
            <a:r>
              <a:rPr lang="vi-VN" sz="2800" b="1" spc="-10"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với</a:t>
            </a:r>
            <a:r>
              <a:rPr lang="vi-VN" sz="2800" b="1" spc="-10" dirty="0">
                <a:effectLst/>
                <a:latin typeface="Times New Roman" panose="02020603050405020304" pitchFamily="18" charset="0"/>
                <a:ea typeface="Times New Roman" panose="02020603050405020304" pitchFamily="18" charset="0"/>
              </a:rPr>
              <a:t> </a:t>
            </a:r>
            <a:r>
              <a:rPr lang="vi-VN" sz="2800" b="1" spc="0" dirty="0">
                <a:effectLst/>
                <a:latin typeface="Times New Roman" panose="02020603050405020304" pitchFamily="18" charset="0"/>
                <a:ea typeface="Times New Roman" panose="02020603050405020304" pitchFamily="18" charset="0"/>
              </a:rPr>
              <a:t>kiểu</a:t>
            </a:r>
            <a:r>
              <a:rPr lang="vi-VN" sz="2800" b="1" spc="-10" dirty="0">
                <a:effectLst/>
                <a:latin typeface="Times New Roman" panose="02020603050405020304" pitchFamily="18" charset="0"/>
                <a:ea typeface="Times New Roman" panose="02020603050405020304" pitchFamily="18" charset="0"/>
              </a:rPr>
              <a:t> </a:t>
            </a:r>
            <a:r>
              <a:rPr lang="vi-VN" sz="2800" b="1" spc="-20" dirty="0">
                <a:effectLst/>
                <a:latin typeface="Times New Roman" panose="02020603050405020304" pitchFamily="18" charset="0"/>
                <a:ea typeface="Times New Roman" panose="02020603050405020304" pitchFamily="18" charset="0"/>
              </a:rPr>
              <a:t>bài:</a:t>
            </a:r>
            <a:endParaRPr lang="en-US" sz="2800" b="1" spc="0" dirty="0">
              <a:effectLst/>
              <a:latin typeface="Times New Roman" panose="02020603050405020304" pitchFamily="18" charset="0"/>
              <a:ea typeface="Times New Roman" panose="02020603050405020304" pitchFamily="18" charset="0"/>
            </a:endParaRPr>
          </a:p>
          <a:p>
            <a:pPr marL="208280" marR="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a:t>
            </a:r>
            <a:r>
              <a:rPr lang="vi-VN" sz="2800" spc="-5"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Về</a:t>
            </a:r>
            <a:r>
              <a:rPr lang="vi-VN" sz="2800" b="1" spc="-5"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nội</a:t>
            </a:r>
            <a:r>
              <a:rPr lang="vi-VN" sz="2800" b="1" spc="5" dirty="0">
                <a:effectLst/>
                <a:latin typeface="Times New Roman" panose="02020603050405020304" pitchFamily="18" charset="0"/>
                <a:ea typeface="Times New Roman" panose="02020603050405020304" pitchFamily="18" charset="0"/>
              </a:rPr>
              <a:t> </a:t>
            </a:r>
            <a:r>
              <a:rPr lang="vi-VN" sz="2800" b="1" spc="-10" dirty="0">
                <a:effectLst/>
                <a:latin typeface="Times New Roman" panose="02020603050405020304" pitchFamily="18" charset="0"/>
                <a:ea typeface="Times New Roman" panose="02020603050405020304" pitchFamily="18" charset="0"/>
              </a:rPr>
              <a:t>dung:</a:t>
            </a:r>
            <a:endParaRPr lang="en-US" sz="2800" dirty="0">
              <a:effectLst/>
              <a:latin typeface="Times New Roman" panose="02020603050405020304" pitchFamily="18" charset="0"/>
              <a:ea typeface="Times New Roman" panose="02020603050405020304" pitchFamily="18" charset="0"/>
            </a:endParaRPr>
          </a:p>
          <a:p>
            <a:pPr marL="1143000" marR="351155" lvl="2" indent="-228600" algn="just">
              <a:spcBef>
                <a:spcPts val="0"/>
              </a:spcBef>
              <a:spcAft>
                <a:spcPts val="0"/>
              </a:spcAft>
              <a:buSzPts val="1400"/>
              <a:buFont typeface="Times New Roman" panose="02020603050405020304" pitchFamily="18" charset="0"/>
              <a:buChar char="-"/>
              <a:tabLst>
                <a:tab pos="319405" algn="l"/>
              </a:tabLst>
            </a:pPr>
            <a:r>
              <a:rPr lang="vi-VN" sz="2800" spc="0" dirty="0">
                <a:effectLst/>
                <a:latin typeface="Times New Roman" panose="02020603050405020304" pitchFamily="18" charset="0"/>
                <a:ea typeface="Times New Roman" panose="02020603050405020304" pitchFamily="18" charset="0"/>
              </a:rPr>
              <a:t>Nêu và nhận xét được một số nét đặc sắc về nội dung và nghệ thuật của văn bản dựa trên những lí lẽ xác đáng và bằng chứng tiêu biểu, hợp lí được lấy từ tác phẩm.</a:t>
            </a:r>
            <a:r>
              <a:rPr lang="vi-VN" sz="2800" dirty="0">
                <a:effectLst/>
                <a:latin typeface="Times New Roman" panose="02020603050405020304" pitchFamily="18" charset="0"/>
                <a:ea typeface="Times New Roman" panose="02020603050405020304" pitchFamily="18" charset="0"/>
              </a:rPr>
              <a:t/>
            </a:r>
            <a:br>
              <a:rPr lang="vi-VN" sz="2800" dirty="0">
                <a:effectLst/>
                <a:latin typeface="Times New Roman" panose="02020603050405020304" pitchFamily="18" charset="0"/>
                <a:ea typeface="Times New Roman" panose="02020603050405020304" pitchFamily="18" charset="0"/>
              </a:rPr>
            </a:br>
            <a:r>
              <a:rPr lang="vi-VN" sz="2800" b="0" dirty="0">
                <a:effectLst/>
                <a:latin typeface="Times New Roman" panose="02020603050405020304" pitchFamily="18" charset="0"/>
                <a:ea typeface="Times New Roman" panose="02020603050405020304" pitchFamily="18" charset="0"/>
              </a:rPr>
              <a:t>+</a:t>
            </a:r>
            <a:r>
              <a:rPr lang="vi-VN" sz="2800" b="0" spc="-10"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Về</a:t>
            </a:r>
            <a:r>
              <a:rPr lang="vi-VN" sz="2800" b="1" spc="-10"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hình</a:t>
            </a:r>
            <a:r>
              <a:rPr lang="vi-VN" sz="2800" b="1" spc="-5" dirty="0">
                <a:effectLst/>
                <a:latin typeface="Times New Roman" panose="02020603050405020304" pitchFamily="18" charset="0"/>
                <a:ea typeface="Times New Roman" panose="02020603050405020304" pitchFamily="18" charset="0"/>
              </a:rPr>
              <a:t> </a:t>
            </a:r>
            <a:r>
              <a:rPr lang="vi-VN" sz="2800" b="1" spc="-10" dirty="0">
                <a:effectLst/>
                <a:latin typeface="Times New Roman" panose="02020603050405020304" pitchFamily="18" charset="0"/>
                <a:ea typeface="Times New Roman" panose="02020603050405020304" pitchFamily="18" charset="0"/>
              </a:rPr>
              <a:t>thức:</a:t>
            </a:r>
            <a:endParaRPr lang="en-US" sz="2800" b="1" dirty="0">
              <a:effectLst/>
              <a:latin typeface="Times New Roman" panose="02020603050405020304" pitchFamily="18" charset="0"/>
              <a:ea typeface="Times New Roman" panose="02020603050405020304" pitchFamily="18" charset="0"/>
            </a:endParaRPr>
          </a:p>
          <a:p>
            <a:pPr marL="1143000" marR="342900" lvl="2" indent="-228600" algn="just">
              <a:spcBef>
                <a:spcPts val="0"/>
              </a:spcBef>
              <a:spcAft>
                <a:spcPts val="0"/>
              </a:spcAft>
              <a:buSzPts val="1400"/>
              <a:buFont typeface="Times New Roman" panose="02020603050405020304" pitchFamily="18" charset="0"/>
              <a:buChar char="-"/>
              <a:tabLst>
                <a:tab pos="320675" algn="l"/>
              </a:tabLst>
            </a:pPr>
            <a:r>
              <a:rPr lang="vi-VN" sz="2800" spc="0" dirty="0">
                <a:effectLst/>
                <a:latin typeface="Times New Roman" panose="02020603050405020304" pitchFamily="18" charset="0"/>
                <a:ea typeface="Times New Roman" panose="02020603050405020304" pitchFamily="18" charset="0"/>
              </a:rPr>
              <a:t>Đảm bảo các yêu cầu của kiểu bài nghị luận như lập luận chặt chẽ, diễn đạt</a:t>
            </a:r>
            <a:r>
              <a:rPr lang="vi-VN" sz="2800" spc="1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mạch lạc; sử dụng các phương tiện liên kết văn bản và kết hợp các thao tác lập luận hợp lí.</a:t>
            </a:r>
            <a:endParaRPr lang="en-US" sz="28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7487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barn(inVertical)">
                                      <p:cBhvr>
                                        <p:cTn id="23" dur="500"/>
                                        <p:tgtEl>
                                          <p:spTgt spid="2">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barn(inVertical)">
                                      <p:cBhvr>
                                        <p:cTn id="2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8280" marR="0">
              <a:lnSpc>
                <a:spcPts val="1605"/>
              </a:lnSpc>
              <a:spcBef>
                <a:spcPts val="0"/>
              </a:spcBef>
              <a:spcAft>
                <a:spcPts val="0"/>
              </a:spcAft>
            </a:pPr>
            <a:r>
              <a:rPr lang="vi-VN" sz="1400" b="1">
                <a:effectLst/>
                <a:latin typeface="Times New Roman" panose="02020603050405020304" pitchFamily="18" charset="0"/>
                <a:ea typeface="Times New Roman" panose="02020603050405020304" pitchFamily="18" charset="0"/>
              </a:rPr>
              <a:t>*</a:t>
            </a:r>
            <a:r>
              <a:rPr lang="vi-VN" sz="1400" b="1" spc="-5">
                <a:effectLst/>
                <a:latin typeface="Times New Roman" panose="02020603050405020304" pitchFamily="18" charset="0"/>
                <a:ea typeface="Times New Roman" panose="02020603050405020304" pitchFamily="18" charset="0"/>
              </a:rPr>
              <a:t> </a:t>
            </a:r>
            <a:r>
              <a:rPr lang="vi-VN" sz="1400" b="1">
                <a:effectLst/>
                <a:latin typeface="Times New Roman" panose="02020603050405020304" pitchFamily="18" charset="0"/>
                <a:ea typeface="Times New Roman" panose="02020603050405020304" pitchFamily="18" charset="0"/>
              </a:rPr>
              <a:t>Dàn</a:t>
            </a:r>
            <a:r>
              <a:rPr lang="vi-VN" sz="1400" b="1" spc="-5">
                <a:effectLst/>
                <a:latin typeface="Times New Roman" panose="02020603050405020304" pitchFamily="18" charset="0"/>
                <a:ea typeface="Times New Roman" panose="02020603050405020304" pitchFamily="18" charset="0"/>
              </a:rPr>
              <a:t> </a:t>
            </a:r>
            <a:r>
              <a:rPr lang="vi-VN" sz="1400" b="1">
                <a:effectLst/>
                <a:latin typeface="Times New Roman" panose="02020603050405020304" pitchFamily="18" charset="0"/>
                <a:ea typeface="Times New Roman" panose="02020603050405020304" pitchFamily="18" charset="0"/>
              </a:rPr>
              <a:t>ý bài</a:t>
            </a:r>
            <a:r>
              <a:rPr lang="vi-VN" sz="1400" b="1" spc="-5">
                <a:effectLst/>
                <a:latin typeface="Times New Roman" panose="02020603050405020304" pitchFamily="18" charset="0"/>
                <a:ea typeface="Times New Roman" panose="02020603050405020304" pitchFamily="18" charset="0"/>
              </a:rPr>
              <a:t> </a:t>
            </a:r>
            <a:r>
              <a:rPr lang="vi-VN" sz="1400" b="1">
                <a:effectLst/>
                <a:latin typeface="Times New Roman" panose="02020603050405020304" pitchFamily="18" charset="0"/>
                <a:ea typeface="Times New Roman" panose="02020603050405020304" pitchFamily="18" charset="0"/>
              </a:rPr>
              <a:t>viết</a:t>
            </a:r>
            <a:r>
              <a:rPr lang="vi-VN" sz="1400" b="1" spc="-20">
                <a:effectLst/>
                <a:latin typeface="Times New Roman" panose="02020603050405020304" pitchFamily="18" charset="0"/>
                <a:ea typeface="Times New Roman" panose="02020603050405020304" pitchFamily="18" charset="0"/>
              </a:rPr>
              <a:t> </a:t>
            </a:r>
            <a:r>
              <a:rPr lang="vi-VN" sz="1400" b="1">
                <a:effectLst/>
                <a:latin typeface="Times New Roman" panose="02020603050405020304" pitchFamily="18" charset="0"/>
                <a:ea typeface="Times New Roman" panose="02020603050405020304" pitchFamily="18" charset="0"/>
              </a:rPr>
              <a:t>gồm</a:t>
            </a:r>
            <a:r>
              <a:rPr lang="vi-VN" sz="1400" b="1" spc="-25">
                <a:effectLst/>
                <a:latin typeface="Times New Roman" panose="02020603050405020304" pitchFamily="18" charset="0"/>
                <a:ea typeface="Times New Roman" panose="02020603050405020304" pitchFamily="18" charset="0"/>
              </a:rPr>
              <a:t> </a:t>
            </a:r>
            <a:r>
              <a:rPr lang="vi-VN" sz="1400" b="1">
                <a:effectLst/>
                <a:latin typeface="Times New Roman" panose="02020603050405020304" pitchFamily="18" charset="0"/>
                <a:ea typeface="Times New Roman" panose="02020603050405020304" pitchFamily="18" charset="0"/>
              </a:rPr>
              <a:t>ba</a:t>
            </a:r>
            <a:r>
              <a:rPr lang="vi-VN" sz="1400" b="1" spc="-5">
                <a:effectLst/>
                <a:latin typeface="Times New Roman" panose="02020603050405020304" pitchFamily="18" charset="0"/>
                <a:ea typeface="Times New Roman" panose="02020603050405020304" pitchFamily="18" charset="0"/>
              </a:rPr>
              <a:t> </a:t>
            </a:r>
            <a:r>
              <a:rPr lang="vi-VN" sz="1400" b="1" spc="-10">
                <a:effectLst/>
                <a:latin typeface="Times New Roman" panose="02020603050405020304" pitchFamily="18" charset="0"/>
                <a:ea typeface="Times New Roman" panose="02020603050405020304" pitchFamily="18" charset="0"/>
              </a:rPr>
              <a:t>phần:</a:t>
            </a:r>
            <a:endParaRPr lang="en-US" sz="1400" b="1">
              <a:effectLst/>
              <a:latin typeface="Times New Roman" panose="02020603050405020304" pitchFamily="18" charset="0"/>
              <a:ea typeface="Times New Roman" panose="02020603050405020304" pitchFamily="18" charset="0"/>
            </a:endParaRPr>
          </a:p>
          <a:p>
            <a:pPr marL="1143000" marR="0" lvl="2" indent="-228600">
              <a:lnSpc>
                <a:spcPts val="1610"/>
              </a:lnSpc>
              <a:spcBef>
                <a:spcPts val="10"/>
              </a:spcBef>
              <a:spcAft>
                <a:spcPts val="0"/>
              </a:spcAft>
              <a:buSzPts val="1400"/>
              <a:buFont typeface="Times New Roman" panose="02020603050405020304" pitchFamily="18" charset="0"/>
              <a:buAutoNum type="arabicPeriod"/>
              <a:tabLst>
                <a:tab pos="386080" algn="l"/>
              </a:tabLst>
            </a:pPr>
            <a:r>
              <a:rPr lang="vi-VN" sz="1400" b="1" spc="0">
                <a:effectLst/>
                <a:latin typeface="Times New Roman" panose="02020603050405020304" pitchFamily="18" charset="0"/>
                <a:ea typeface="Times New Roman" panose="02020603050405020304" pitchFamily="18" charset="0"/>
              </a:rPr>
              <a:t>Mở</a:t>
            </a:r>
            <a:r>
              <a:rPr lang="vi-VN" sz="1400" b="1" spc="-10">
                <a:effectLst/>
                <a:latin typeface="Times New Roman" panose="02020603050405020304" pitchFamily="18" charset="0"/>
                <a:ea typeface="Times New Roman" panose="02020603050405020304" pitchFamily="18" charset="0"/>
              </a:rPr>
              <a:t> </a:t>
            </a:r>
            <a:r>
              <a:rPr lang="vi-VN" sz="1400" b="1" spc="-20">
                <a:effectLst/>
                <a:latin typeface="Times New Roman" panose="02020603050405020304" pitchFamily="18" charset="0"/>
                <a:ea typeface="Times New Roman" panose="02020603050405020304" pitchFamily="18" charset="0"/>
              </a:rPr>
              <a:t>bài:</a:t>
            </a:r>
            <a:endParaRPr lang="en-US" sz="1100" spc="0">
              <a:effectLst/>
              <a:latin typeface="Times New Roman" panose="02020603050405020304" pitchFamily="18" charset="0"/>
              <a:ea typeface="Times New Roman" panose="02020603050405020304" pitchFamily="18" charset="0"/>
            </a:endParaRPr>
          </a:p>
          <a:p>
            <a:pPr marL="1600200" marR="0" lvl="3" indent="-228600">
              <a:lnSpc>
                <a:spcPts val="1610"/>
              </a:lnSpc>
              <a:spcBef>
                <a:spcPts val="0"/>
              </a:spcBef>
              <a:spcAft>
                <a:spcPts val="0"/>
              </a:spcAft>
              <a:buFont typeface="Times New Roman" panose="02020603050405020304" pitchFamily="18" charset="0"/>
              <a:buChar char="-"/>
              <a:tabLst>
                <a:tab pos="355600" algn="l"/>
              </a:tabLst>
            </a:pPr>
            <a:r>
              <a:rPr lang="vi-VN" sz="1400" spc="0">
                <a:effectLst/>
                <a:latin typeface="Times New Roman" panose="02020603050405020304" pitchFamily="18" charset="0"/>
                <a:ea typeface="Times New Roman" panose="02020603050405020304" pitchFamily="18" charset="0"/>
              </a:rPr>
              <a:t>Giới</a:t>
            </a:r>
            <a:r>
              <a:rPr lang="vi-VN" sz="1400" spc="-1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thiệu</a:t>
            </a:r>
            <a:r>
              <a:rPr lang="vi-VN" sz="1400" spc="-1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vấn</a:t>
            </a:r>
            <a:r>
              <a:rPr lang="vi-VN" sz="1400" spc="-1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đề</a:t>
            </a:r>
            <a:r>
              <a:rPr lang="vi-VN" sz="1400" spc="-1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nghị</a:t>
            </a:r>
            <a:r>
              <a:rPr lang="vi-VN" sz="1400" spc="-1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luận</a:t>
            </a:r>
            <a:r>
              <a:rPr lang="vi-VN" sz="1400" spc="-1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hoặc</a:t>
            </a:r>
            <a:r>
              <a:rPr lang="vi-VN" sz="1400" spc="-3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nêu</a:t>
            </a:r>
            <a:r>
              <a:rPr lang="vi-VN" sz="1400" spc="-1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định</a:t>
            </a:r>
            <a:r>
              <a:rPr lang="vi-VN" sz="1400" spc="-1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hướng</a:t>
            </a:r>
            <a:r>
              <a:rPr lang="vi-VN" sz="1400" spc="-1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của</a:t>
            </a:r>
            <a:r>
              <a:rPr lang="vi-VN" sz="1400" spc="-3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bài</a:t>
            </a:r>
            <a:r>
              <a:rPr lang="vi-VN" sz="1400" spc="-10">
                <a:effectLst/>
                <a:latin typeface="Times New Roman" panose="02020603050405020304" pitchFamily="18" charset="0"/>
                <a:ea typeface="Times New Roman" panose="02020603050405020304" pitchFamily="18" charset="0"/>
              </a:rPr>
              <a:t> viết.</a:t>
            </a:r>
            <a:endParaRPr lang="en-US" sz="1100" spc="0">
              <a:effectLst/>
              <a:latin typeface="Times New Roman" panose="02020603050405020304" pitchFamily="18" charset="0"/>
              <a:ea typeface="Times New Roman" panose="02020603050405020304" pitchFamily="18" charset="0"/>
            </a:endParaRPr>
          </a:p>
          <a:p>
            <a:pPr marL="1143000" marR="0" lvl="2" indent="-228600">
              <a:lnSpc>
                <a:spcPts val="1610"/>
              </a:lnSpc>
              <a:spcBef>
                <a:spcPts val="0"/>
              </a:spcBef>
              <a:spcAft>
                <a:spcPts val="0"/>
              </a:spcAft>
              <a:buSzPts val="1400"/>
              <a:buFont typeface="Times New Roman" panose="02020603050405020304" pitchFamily="18" charset="0"/>
              <a:buAutoNum type="arabicPeriod"/>
              <a:tabLst>
                <a:tab pos="386080" algn="l"/>
              </a:tabLst>
            </a:pPr>
            <a:r>
              <a:rPr lang="vi-VN" sz="1400" b="1" spc="0">
                <a:effectLst/>
                <a:latin typeface="Times New Roman" panose="02020603050405020304" pitchFamily="18" charset="0"/>
                <a:ea typeface="Times New Roman" panose="02020603050405020304" pitchFamily="18" charset="0"/>
              </a:rPr>
              <a:t>Thân</a:t>
            </a:r>
            <a:r>
              <a:rPr lang="vi-VN" sz="1400" b="1" spc="-10">
                <a:effectLst/>
                <a:latin typeface="Times New Roman" panose="02020603050405020304" pitchFamily="18" charset="0"/>
                <a:ea typeface="Times New Roman" panose="02020603050405020304" pitchFamily="18" charset="0"/>
              </a:rPr>
              <a:t> </a:t>
            </a:r>
            <a:r>
              <a:rPr lang="vi-VN" sz="1400" b="1" spc="-20">
                <a:effectLst/>
                <a:latin typeface="Times New Roman" panose="02020603050405020304" pitchFamily="18" charset="0"/>
                <a:ea typeface="Times New Roman" panose="02020603050405020304" pitchFamily="18" charset="0"/>
              </a:rPr>
              <a:t>bài:</a:t>
            </a:r>
            <a:endParaRPr lang="en-US" sz="1400" b="1" spc="0">
              <a:effectLst/>
              <a:latin typeface="Times New Roman" panose="02020603050405020304" pitchFamily="18" charset="0"/>
              <a:ea typeface="Times New Roman" panose="02020603050405020304" pitchFamily="18" charset="0"/>
            </a:endParaRPr>
          </a:p>
          <a:p>
            <a:pPr marL="1600200" marR="345440" lvl="3" indent="-228600" algn="just">
              <a:spcBef>
                <a:spcPts val="0"/>
              </a:spcBef>
              <a:spcAft>
                <a:spcPts val="0"/>
              </a:spcAft>
              <a:buFont typeface="Times New Roman" panose="02020603050405020304" pitchFamily="18" charset="0"/>
              <a:buChar char="-"/>
              <a:tabLst>
                <a:tab pos="309880" algn="l"/>
              </a:tabLst>
            </a:pPr>
            <a:r>
              <a:rPr lang="vi-VN" sz="1400" spc="0">
                <a:effectLst/>
                <a:latin typeface="Times New Roman" panose="02020603050405020304" pitchFamily="18" charset="0"/>
                <a:ea typeface="Times New Roman" panose="02020603050405020304" pitchFamily="18" charset="0"/>
              </a:rPr>
              <a:t>Lần</a:t>
            </a:r>
            <a:r>
              <a:rPr lang="vi-VN" sz="1400" spc="-1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lượt</a:t>
            </a:r>
            <a:r>
              <a:rPr lang="vi-VN" sz="1400" spc="-1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trình</a:t>
            </a:r>
            <a:r>
              <a:rPr lang="vi-VN" sz="1400" spc="-3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bày</a:t>
            </a:r>
            <a:r>
              <a:rPr lang="vi-VN" sz="1400" spc="-4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các</a:t>
            </a:r>
            <a:r>
              <a:rPr lang="vi-VN" sz="1400" spc="-2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luận</a:t>
            </a:r>
            <a:r>
              <a:rPr lang="vi-VN" sz="1400" spc="-3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điểm</a:t>
            </a:r>
            <a:r>
              <a:rPr lang="vi-VN" sz="1400" spc="-4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để</a:t>
            </a:r>
            <a:r>
              <a:rPr lang="vi-VN" sz="1400" spc="-2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làm</a:t>
            </a:r>
            <a:r>
              <a:rPr lang="vi-VN" sz="1400" spc="-2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nổi</a:t>
            </a:r>
            <a:r>
              <a:rPr lang="vi-VN" sz="1400" spc="-3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bật</a:t>
            </a:r>
            <a:r>
              <a:rPr lang="vi-VN" sz="1400" spc="-1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những</a:t>
            </a:r>
            <a:r>
              <a:rPr lang="vi-VN" sz="1400" spc="-3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nét</a:t>
            </a:r>
            <a:r>
              <a:rPr lang="vi-VN" sz="1400" spc="-3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đặc</a:t>
            </a:r>
            <a:r>
              <a:rPr lang="vi-VN" sz="1400" spc="-3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sắc</a:t>
            </a:r>
            <a:r>
              <a:rPr lang="vi-VN" sz="1400" spc="-2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về</a:t>
            </a:r>
            <a:r>
              <a:rPr lang="vi-VN" sz="1400" spc="-3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nội</a:t>
            </a:r>
            <a:r>
              <a:rPr lang="vi-VN" sz="1400" spc="-3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dung</a:t>
            </a:r>
            <a:r>
              <a:rPr lang="vi-VN" sz="1400" spc="-2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và</a:t>
            </a:r>
            <a:r>
              <a:rPr lang="vi-VN" sz="1400" spc="-3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hình</a:t>
            </a:r>
            <a:r>
              <a:rPr lang="vi-VN" sz="1400" spc="-2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thức nghệ thuật; đưa ra lí lẽ và bằng chứng đa dạng, thuyết phục để làm sáng tỏ luận điểm; các luận điểm, lí lẽ, bằng chứng được sắp xếp theo trình tự hợp lí.</a:t>
            </a:r>
            <a:endParaRPr lang="en-US" sz="1100" spc="0">
              <a:effectLst/>
              <a:latin typeface="Times New Roman" panose="02020603050405020304" pitchFamily="18" charset="0"/>
              <a:ea typeface="Times New Roman" panose="02020603050405020304" pitchFamily="18" charset="0"/>
            </a:endParaRPr>
          </a:p>
          <a:p>
            <a:pPr marL="1143000" marR="0" lvl="2" indent="-228600">
              <a:lnSpc>
                <a:spcPts val="1605"/>
              </a:lnSpc>
              <a:spcBef>
                <a:spcPts val="0"/>
              </a:spcBef>
              <a:spcAft>
                <a:spcPts val="0"/>
              </a:spcAft>
              <a:buSzPts val="1400"/>
              <a:buFont typeface="Times New Roman" panose="02020603050405020304" pitchFamily="18" charset="0"/>
              <a:buAutoNum type="arabicPeriod"/>
              <a:tabLst>
                <a:tab pos="386080" algn="l"/>
              </a:tabLst>
            </a:pPr>
            <a:r>
              <a:rPr lang="vi-VN" sz="1400" b="1" spc="0">
                <a:effectLst/>
                <a:latin typeface="Times New Roman" panose="02020603050405020304" pitchFamily="18" charset="0"/>
                <a:ea typeface="Times New Roman" panose="02020603050405020304" pitchFamily="18" charset="0"/>
              </a:rPr>
              <a:t>Kết </a:t>
            </a:r>
            <a:r>
              <a:rPr lang="vi-VN" sz="1400" b="1" spc="-20">
                <a:effectLst/>
                <a:latin typeface="Times New Roman" panose="02020603050405020304" pitchFamily="18" charset="0"/>
                <a:ea typeface="Times New Roman" panose="02020603050405020304" pitchFamily="18" charset="0"/>
              </a:rPr>
              <a:t>bài:</a:t>
            </a:r>
            <a:endParaRPr lang="en-US" sz="1400" b="1" spc="0">
              <a:effectLst/>
              <a:latin typeface="Times New Roman" panose="02020603050405020304" pitchFamily="18" charset="0"/>
              <a:ea typeface="Times New Roman" panose="02020603050405020304" pitchFamily="18" charset="0"/>
            </a:endParaRPr>
          </a:p>
          <a:p>
            <a:pPr marL="1600200" marR="345440" lvl="3" indent="-228600">
              <a:spcBef>
                <a:spcPts val="10"/>
              </a:spcBef>
              <a:spcAft>
                <a:spcPts val="0"/>
              </a:spcAft>
              <a:buFont typeface="Times New Roman" panose="02020603050405020304" pitchFamily="18" charset="0"/>
              <a:buChar char="-"/>
              <a:tabLst>
                <a:tab pos="358775" algn="l"/>
              </a:tabLst>
            </a:pPr>
            <a:r>
              <a:rPr lang="vi-VN" sz="1400" spc="0">
                <a:effectLst/>
                <a:latin typeface="Times New Roman" panose="02020603050405020304" pitchFamily="18" charset="0"/>
                <a:ea typeface="Times New Roman" panose="02020603050405020304" pitchFamily="18" charset="0"/>
              </a:rPr>
              <a:t>Khẳng</a:t>
            </a:r>
            <a:r>
              <a:rPr lang="vi-VN" sz="1400" spc="-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định ý</a:t>
            </a:r>
            <a:r>
              <a:rPr lang="vi-VN" sz="1400" spc="-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kiến</a:t>
            </a:r>
            <a:r>
              <a:rPr lang="vi-VN" sz="1400" spc="-1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về</a:t>
            </a:r>
            <a:r>
              <a:rPr lang="vi-VN" sz="1400" spc="-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giá trị của</a:t>
            </a:r>
            <a:r>
              <a:rPr lang="vi-VN" sz="1400" spc="-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tác phẩm</a:t>
            </a:r>
            <a:r>
              <a:rPr lang="vi-VN" sz="1400" spc="-10">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hoặc</a:t>
            </a:r>
            <a:r>
              <a:rPr lang="vi-VN" sz="1400" spc="-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nêu ý</a:t>
            </a:r>
            <a:r>
              <a:rPr lang="vi-VN" sz="1400" spc="-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nghĩa của</a:t>
            </a:r>
            <a:r>
              <a:rPr lang="vi-VN" sz="1400" spc="-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tác</a:t>
            </a:r>
            <a:r>
              <a:rPr lang="vi-VN" sz="1400" spc="-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phẩm</a:t>
            </a:r>
            <a:r>
              <a:rPr lang="vi-VN" sz="1400" spc="-25">
                <a:effectLst/>
                <a:latin typeface="Times New Roman" panose="02020603050405020304" pitchFamily="18" charset="0"/>
                <a:ea typeface="Times New Roman" panose="02020603050405020304" pitchFamily="18" charset="0"/>
              </a:rPr>
              <a:t> </a:t>
            </a:r>
            <a:r>
              <a:rPr lang="vi-VN" sz="1400" spc="0">
                <a:effectLst/>
                <a:latin typeface="Times New Roman" panose="02020603050405020304" pitchFamily="18" charset="0"/>
                <a:ea typeface="Times New Roman" panose="02020603050405020304" pitchFamily="18" charset="0"/>
              </a:rPr>
              <a:t>đối với bản thân và người đọc/ người nghe.</a:t>
            </a:r>
            <a:endParaRPr lang="en-US" sz="1100" spc="0">
              <a:effectLst/>
              <a:latin typeface="Times New Roman" panose="02020603050405020304" pitchFamily="18" charset="0"/>
              <a:ea typeface="Times New Roman" panose="02020603050405020304" pitchFamily="18" charset="0"/>
            </a:endParaRPr>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21DAA176-CA55-FEA5-F5AD-ABF570DFBA1C}"/>
              </a:ext>
            </a:extLst>
          </p:cNvPr>
          <p:cNvSpPr txBox="1"/>
          <p:nvPr/>
        </p:nvSpPr>
        <p:spPr>
          <a:xfrm>
            <a:off x="1766862" y="35823"/>
            <a:ext cx="10197548" cy="6555641"/>
          </a:xfrm>
          <a:prstGeom prst="rect">
            <a:avLst/>
          </a:prstGeom>
          <a:noFill/>
        </p:spPr>
        <p:txBody>
          <a:bodyPr wrap="square" rtlCol="0">
            <a:spAutoFit/>
          </a:bodyPr>
          <a:lstStyle/>
          <a:p>
            <a:pPr marL="208280" marR="0" algn="just">
              <a:spcBef>
                <a:spcPts val="0"/>
              </a:spcBef>
              <a:spcAft>
                <a:spcPts val="0"/>
              </a:spcAft>
            </a:pPr>
            <a:r>
              <a:rPr lang="vi-VN" sz="3000" b="1" dirty="0">
                <a:effectLst/>
                <a:latin typeface="Times New Roman" panose="02020603050405020304" pitchFamily="18" charset="0"/>
                <a:ea typeface="Times New Roman" panose="02020603050405020304" pitchFamily="18" charset="0"/>
              </a:rPr>
              <a:t>*</a:t>
            </a:r>
            <a:r>
              <a:rPr lang="vi-VN" sz="3000" b="1" spc="-5" dirty="0">
                <a:effectLst/>
                <a:latin typeface="Times New Roman" panose="02020603050405020304" pitchFamily="18" charset="0"/>
                <a:ea typeface="Times New Roman" panose="02020603050405020304" pitchFamily="18" charset="0"/>
              </a:rPr>
              <a:t> </a:t>
            </a:r>
            <a:r>
              <a:rPr lang="vi-VN" sz="3000" b="1" dirty="0">
                <a:effectLst/>
                <a:latin typeface="Times New Roman" panose="02020603050405020304" pitchFamily="18" charset="0"/>
                <a:ea typeface="Times New Roman" panose="02020603050405020304" pitchFamily="18" charset="0"/>
              </a:rPr>
              <a:t>Dàn</a:t>
            </a:r>
            <a:r>
              <a:rPr lang="vi-VN" sz="3000" b="1" spc="-5" dirty="0">
                <a:effectLst/>
                <a:latin typeface="Times New Roman" panose="02020603050405020304" pitchFamily="18" charset="0"/>
                <a:ea typeface="Times New Roman" panose="02020603050405020304" pitchFamily="18" charset="0"/>
              </a:rPr>
              <a:t> </a:t>
            </a:r>
            <a:r>
              <a:rPr lang="vi-VN" sz="3000" b="1" dirty="0">
                <a:effectLst/>
                <a:latin typeface="Times New Roman" panose="02020603050405020304" pitchFamily="18" charset="0"/>
                <a:ea typeface="Times New Roman" panose="02020603050405020304" pitchFamily="18" charset="0"/>
              </a:rPr>
              <a:t>ý bài</a:t>
            </a:r>
            <a:r>
              <a:rPr lang="vi-VN" sz="3000" b="1" spc="-5" dirty="0">
                <a:effectLst/>
                <a:latin typeface="Times New Roman" panose="02020603050405020304" pitchFamily="18" charset="0"/>
                <a:ea typeface="Times New Roman" panose="02020603050405020304" pitchFamily="18" charset="0"/>
              </a:rPr>
              <a:t> </a:t>
            </a:r>
            <a:r>
              <a:rPr lang="vi-VN" sz="3000" b="1" dirty="0">
                <a:effectLst/>
                <a:latin typeface="Times New Roman" panose="02020603050405020304" pitchFamily="18" charset="0"/>
                <a:ea typeface="Times New Roman" panose="02020603050405020304" pitchFamily="18" charset="0"/>
              </a:rPr>
              <a:t>viết</a:t>
            </a:r>
            <a:r>
              <a:rPr lang="vi-VN" sz="3000" b="1" spc="-20" dirty="0">
                <a:effectLst/>
                <a:latin typeface="Times New Roman" panose="02020603050405020304" pitchFamily="18" charset="0"/>
                <a:ea typeface="Times New Roman" panose="02020603050405020304" pitchFamily="18" charset="0"/>
              </a:rPr>
              <a:t> </a:t>
            </a:r>
            <a:r>
              <a:rPr lang="vi-VN" sz="3000" b="1" dirty="0">
                <a:effectLst/>
                <a:latin typeface="Times New Roman" panose="02020603050405020304" pitchFamily="18" charset="0"/>
                <a:ea typeface="Times New Roman" panose="02020603050405020304" pitchFamily="18" charset="0"/>
              </a:rPr>
              <a:t>gồm</a:t>
            </a:r>
            <a:r>
              <a:rPr lang="vi-VN" sz="3000" b="1" spc="-25" dirty="0">
                <a:effectLst/>
                <a:latin typeface="Times New Roman" panose="02020603050405020304" pitchFamily="18" charset="0"/>
                <a:ea typeface="Times New Roman" panose="02020603050405020304" pitchFamily="18" charset="0"/>
              </a:rPr>
              <a:t> </a:t>
            </a:r>
            <a:r>
              <a:rPr lang="vi-VN" sz="3000" b="1" dirty="0">
                <a:effectLst/>
                <a:latin typeface="Times New Roman" panose="02020603050405020304" pitchFamily="18" charset="0"/>
                <a:ea typeface="Times New Roman" panose="02020603050405020304" pitchFamily="18" charset="0"/>
              </a:rPr>
              <a:t>ba</a:t>
            </a:r>
            <a:r>
              <a:rPr lang="vi-VN" sz="3000" b="1" spc="-5" dirty="0">
                <a:effectLst/>
                <a:latin typeface="Times New Roman" panose="02020603050405020304" pitchFamily="18" charset="0"/>
                <a:ea typeface="Times New Roman" panose="02020603050405020304" pitchFamily="18" charset="0"/>
              </a:rPr>
              <a:t> </a:t>
            </a:r>
            <a:r>
              <a:rPr lang="vi-VN" sz="3000" b="1" spc="-10" dirty="0">
                <a:effectLst/>
                <a:latin typeface="Times New Roman" panose="02020603050405020304" pitchFamily="18" charset="0"/>
                <a:ea typeface="Times New Roman" panose="02020603050405020304" pitchFamily="18" charset="0"/>
              </a:rPr>
              <a:t>phần:</a:t>
            </a:r>
            <a:endParaRPr lang="en-US" sz="3000" b="1" dirty="0">
              <a:effectLst/>
              <a:latin typeface="Times New Roman" panose="02020603050405020304" pitchFamily="18" charset="0"/>
              <a:ea typeface="Times New Roman" panose="02020603050405020304" pitchFamily="18" charset="0"/>
            </a:endParaRPr>
          </a:p>
          <a:p>
            <a:pPr marR="0" lvl="2" algn="just">
              <a:spcBef>
                <a:spcPts val="10"/>
              </a:spcBef>
              <a:spcAft>
                <a:spcPts val="0"/>
              </a:spcAft>
              <a:buSzPts val="1400"/>
              <a:tabLst>
                <a:tab pos="386080" algn="l"/>
              </a:tabLst>
            </a:pPr>
            <a:r>
              <a:rPr lang="vi-VN" sz="3000" b="1" spc="0" dirty="0">
                <a:effectLst/>
                <a:latin typeface="Times New Roman" panose="02020603050405020304" pitchFamily="18" charset="0"/>
                <a:ea typeface="Times New Roman" panose="02020603050405020304" pitchFamily="18" charset="0"/>
              </a:rPr>
              <a:t>1. Mở</a:t>
            </a:r>
            <a:r>
              <a:rPr lang="vi-VN" sz="3000" b="1" spc="-10" dirty="0">
                <a:effectLst/>
                <a:latin typeface="Times New Roman" panose="02020603050405020304" pitchFamily="18" charset="0"/>
                <a:ea typeface="Times New Roman" panose="02020603050405020304" pitchFamily="18" charset="0"/>
              </a:rPr>
              <a:t> </a:t>
            </a:r>
            <a:r>
              <a:rPr lang="vi-VN" sz="3000" b="1" spc="-20" dirty="0">
                <a:effectLst/>
                <a:latin typeface="Times New Roman" panose="02020603050405020304" pitchFamily="18" charset="0"/>
                <a:ea typeface="Times New Roman" panose="02020603050405020304" pitchFamily="18" charset="0"/>
              </a:rPr>
              <a:t>bài:</a:t>
            </a:r>
            <a:endParaRPr lang="en-US" sz="3000" spc="0" dirty="0">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Times New Roman" panose="02020603050405020304" pitchFamily="18" charset="0"/>
              <a:buChar char="-"/>
              <a:tabLst>
                <a:tab pos="355600" algn="l"/>
              </a:tabLst>
            </a:pPr>
            <a:r>
              <a:rPr lang="vi-VN" sz="3000" spc="0" dirty="0">
                <a:effectLst/>
                <a:latin typeface="Times New Roman" panose="02020603050405020304" pitchFamily="18" charset="0"/>
                <a:ea typeface="Times New Roman" panose="02020603050405020304" pitchFamily="18" charset="0"/>
              </a:rPr>
              <a:t>Giới</a:t>
            </a:r>
            <a:r>
              <a:rPr lang="vi-VN" sz="3000" spc="-1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thiệu</a:t>
            </a:r>
            <a:r>
              <a:rPr lang="vi-VN" sz="3000" spc="-1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vấn</a:t>
            </a:r>
            <a:r>
              <a:rPr lang="vi-VN" sz="3000" spc="-1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đề</a:t>
            </a:r>
            <a:r>
              <a:rPr lang="vi-VN" sz="3000" spc="-1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nghị</a:t>
            </a:r>
            <a:r>
              <a:rPr lang="vi-VN" sz="3000" spc="-1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luận</a:t>
            </a:r>
            <a:r>
              <a:rPr lang="vi-VN" sz="3000" spc="-1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hoặc</a:t>
            </a:r>
            <a:r>
              <a:rPr lang="vi-VN" sz="3000" spc="-3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nêu</a:t>
            </a:r>
            <a:r>
              <a:rPr lang="vi-VN" sz="3000" spc="-1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định</a:t>
            </a:r>
            <a:r>
              <a:rPr lang="vi-VN" sz="3000" spc="-1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hướng</a:t>
            </a:r>
            <a:r>
              <a:rPr lang="vi-VN" sz="3000" spc="-1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của</a:t>
            </a:r>
            <a:r>
              <a:rPr lang="vi-VN" sz="3000" spc="-3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bài</a:t>
            </a:r>
            <a:r>
              <a:rPr lang="vi-VN" sz="3000" spc="-10" dirty="0">
                <a:effectLst/>
                <a:latin typeface="Times New Roman" panose="02020603050405020304" pitchFamily="18" charset="0"/>
                <a:ea typeface="Times New Roman" panose="02020603050405020304" pitchFamily="18" charset="0"/>
              </a:rPr>
              <a:t> viết.</a:t>
            </a:r>
            <a:endParaRPr lang="en-US" sz="3000" spc="0" dirty="0">
              <a:effectLst/>
              <a:latin typeface="Times New Roman" panose="02020603050405020304" pitchFamily="18" charset="0"/>
              <a:ea typeface="Times New Roman" panose="02020603050405020304" pitchFamily="18" charset="0"/>
            </a:endParaRPr>
          </a:p>
          <a:p>
            <a:pPr marR="0" lvl="2" algn="just">
              <a:spcBef>
                <a:spcPts val="0"/>
              </a:spcBef>
              <a:spcAft>
                <a:spcPts val="0"/>
              </a:spcAft>
              <a:buSzPts val="1400"/>
              <a:tabLst>
                <a:tab pos="386080" algn="l"/>
              </a:tabLst>
            </a:pPr>
            <a:r>
              <a:rPr lang="vi-VN" sz="3000" b="1" spc="0" dirty="0">
                <a:effectLst/>
                <a:latin typeface="Times New Roman" panose="02020603050405020304" pitchFamily="18" charset="0"/>
                <a:ea typeface="Times New Roman" panose="02020603050405020304" pitchFamily="18" charset="0"/>
              </a:rPr>
              <a:t>2. Thân</a:t>
            </a:r>
            <a:r>
              <a:rPr lang="vi-VN" sz="3000" b="1" spc="-10" dirty="0">
                <a:effectLst/>
                <a:latin typeface="Times New Roman" panose="02020603050405020304" pitchFamily="18" charset="0"/>
                <a:ea typeface="Times New Roman" panose="02020603050405020304" pitchFamily="18" charset="0"/>
              </a:rPr>
              <a:t> </a:t>
            </a:r>
            <a:r>
              <a:rPr lang="vi-VN" sz="3000" b="1" spc="-20" dirty="0">
                <a:effectLst/>
                <a:latin typeface="Times New Roman" panose="02020603050405020304" pitchFamily="18" charset="0"/>
                <a:ea typeface="Times New Roman" panose="02020603050405020304" pitchFamily="18" charset="0"/>
              </a:rPr>
              <a:t>bài:</a:t>
            </a:r>
            <a:endParaRPr lang="en-US" sz="3000" b="1" spc="0" dirty="0">
              <a:effectLst/>
              <a:latin typeface="Times New Roman" panose="02020603050405020304" pitchFamily="18" charset="0"/>
              <a:ea typeface="Times New Roman" panose="02020603050405020304" pitchFamily="18" charset="0"/>
            </a:endParaRPr>
          </a:p>
          <a:p>
            <a:pPr marL="1600200" marR="345440" lvl="3" indent="-228600" algn="just">
              <a:spcBef>
                <a:spcPts val="0"/>
              </a:spcBef>
              <a:spcAft>
                <a:spcPts val="0"/>
              </a:spcAft>
              <a:buFont typeface="Times New Roman" panose="02020603050405020304" pitchFamily="18" charset="0"/>
              <a:buChar char="-"/>
              <a:tabLst>
                <a:tab pos="309880" algn="l"/>
              </a:tabLst>
            </a:pPr>
            <a:r>
              <a:rPr lang="vi-VN" sz="3000" spc="0" dirty="0">
                <a:effectLst/>
                <a:latin typeface="Times New Roman" panose="02020603050405020304" pitchFamily="18" charset="0"/>
                <a:ea typeface="Times New Roman" panose="02020603050405020304" pitchFamily="18" charset="0"/>
              </a:rPr>
              <a:t>Lần</a:t>
            </a:r>
            <a:r>
              <a:rPr lang="vi-VN" sz="3000" spc="-1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lượt</a:t>
            </a:r>
            <a:r>
              <a:rPr lang="vi-VN" sz="3000" spc="-1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trình</a:t>
            </a:r>
            <a:r>
              <a:rPr lang="vi-VN" sz="3000" spc="-3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bày</a:t>
            </a:r>
            <a:r>
              <a:rPr lang="vi-VN" sz="3000" spc="-4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các</a:t>
            </a:r>
            <a:r>
              <a:rPr lang="vi-VN" sz="3000" spc="-2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luận</a:t>
            </a:r>
            <a:r>
              <a:rPr lang="vi-VN" sz="3000" spc="-3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điểm</a:t>
            </a:r>
            <a:r>
              <a:rPr lang="vi-VN" sz="3000" spc="-4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để</a:t>
            </a:r>
            <a:r>
              <a:rPr lang="vi-VN" sz="3000" spc="-2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làm</a:t>
            </a:r>
            <a:r>
              <a:rPr lang="vi-VN" sz="3000" spc="-2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nổi</a:t>
            </a:r>
            <a:r>
              <a:rPr lang="vi-VN" sz="3000" spc="-3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bật</a:t>
            </a:r>
            <a:r>
              <a:rPr lang="vi-VN" sz="3000" spc="-1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những</a:t>
            </a:r>
            <a:r>
              <a:rPr lang="vi-VN" sz="3000" spc="-3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nét</a:t>
            </a:r>
            <a:r>
              <a:rPr lang="vi-VN" sz="3000" spc="-3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đặc</a:t>
            </a:r>
            <a:r>
              <a:rPr lang="vi-VN" sz="3000" spc="-3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sắc</a:t>
            </a:r>
            <a:r>
              <a:rPr lang="vi-VN" sz="3000" spc="-2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về</a:t>
            </a:r>
            <a:r>
              <a:rPr lang="vi-VN" sz="3000" spc="-3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nội</a:t>
            </a:r>
            <a:r>
              <a:rPr lang="vi-VN" sz="3000" spc="-3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dung</a:t>
            </a:r>
            <a:r>
              <a:rPr lang="vi-VN" sz="3000" spc="-2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và</a:t>
            </a:r>
            <a:r>
              <a:rPr lang="vi-VN" sz="3000" spc="-3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hình</a:t>
            </a:r>
            <a:r>
              <a:rPr lang="vi-VN" sz="3000" spc="-2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thức nghệ thuật; đưa ra lí lẽ và bằng chứng đa dạng, thuyết phục để làm sáng tỏ luận điểm; các luận điểm, lí lẽ, bằng chứng được sắp xếp theo trình tự hợp lí.</a:t>
            </a:r>
            <a:endParaRPr lang="en-US" sz="3000" spc="0" dirty="0">
              <a:effectLst/>
              <a:latin typeface="Times New Roman" panose="02020603050405020304" pitchFamily="18" charset="0"/>
              <a:ea typeface="Times New Roman" panose="02020603050405020304" pitchFamily="18" charset="0"/>
            </a:endParaRPr>
          </a:p>
          <a:p>
            <a:pPr marR="0" lvl="2" algn="just">
              <a:spcBef>
                <a:spcPts val="0"/>
              </a:spcBef>
              <a:spcAft>
                <a:spcPts val="0"/>
              </a:spcAft>
              <a:buSzPts val="1400"/>
              <a:tabLst>
                <a:tab pos="386080" algn="l"/>
              </a:tabLst>
            </a:pPr>
            <a:r>
              <a:rPr lang="vi-VN" sz="3000" b="1" spc="0" dirty="0">
                <a:effectLst/>
                <a:latin typeface="Times New Roman" panose="02020603050405020304" pitchFamily="18" charset="0"/>
                <a:ea typeface="Times New Roman" panose="02020603050405020304" pitchFamily="18" charset="0"/>
              </a:rPr>
              <a:t>3. Kết </a:t>
            </a:r>
            <a:r>
              <a:rPr lang="vi-VN" sz="3000" b="1" spc="-20" dirty="0">
                <a:effectLst/>
                <a:latin typeface="Times New Roman" panose="02020603050405020304" pitchFamily="18" charset="0"/>
                <a:ea typeface="Times New Roman" panose="02020603050405020304" pitchFamily="18" charset="0"/>
              </a:rPr>
              <a:t>bài:</a:t>
            </a:r>
            <a:endParaRPr lang="en-US" sz="3000" b="1" spc="0" dirty="0">
              <a:effectLst/>
              <a:latin typeface="Times New Roman" panose="02020603050405020304" pitchFamily="18" charset="0"/>
              <a:ea typeface="Times New Roman" panose="02020603050405020304" pitchFamily="18" charset="0"/>
            </a:endParaRPr>
          </a:p>
          <a:p>
            <a:pPr marL="1600200" marR="345440" lvl="3" indent="-228600" algn="just">
              <a:spcBef>
                <a:spcPts val="10"/>
              </a:spcBef>
              <a:spcAft>
                <a:spcPts val="0"/>
              </a:spcAft>
              <a:buFont typeface="Times New Roman" panose="02020603050405020304" pitchFamily="18" charset="0"/>
              <a:buChar char="-"/>
              <a:tabLst>
                <a:tab pos="358775" algn="l"/>
              </a:tabLst>
            </a:pPr>
            <a:r>
              <a:rPr lang="vi-VN" sz="3000" spc="0" dirty="0">
                <a:effectLst/>
                <a:latin typeface="Times New Roman" panose="02020603050405020304" pitchFamily="18" charset="0"/>
                <a:ea typeface="Times New Roman" panose="02020603050405020304" pitchFamily="18" charset="0"/>
              </a:rPr>
              <a:t>Khẳng</a:t>
            </a:r>
            <a:r>
              <a:rPr lang="vi-VN" sz="3000" spc="-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định ý</a:t>
            </a:r>
            <a:r>
              <a:rPr lang="vi-VN" sz="3000" spc="-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kiến</a:t>
            </a:r>
            <a:r>
              <a:rPr lang="vi-VN" sz="3000" spc="-1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về</a:t>
            </a:r>
            <a:r>
              <a:rPr lang="vi-VN" sz="3000" spc="-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giá trị của</a:t>
            </a:r>
            <a:r>
              <a:rPr lang="vi-VN" sz="3000" spc="-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tác phẩm</a:t>
            </a:r>
            <a:r>
              <a:rPr lang="vi-VN" sz="3000" spc="-10"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hoặc</a:t>
            </a:r>
            <a:r>
              <a:rPr lang="vi-VN" sz="3000" spc="-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nêu ý</a:t>
            </a:r>
            <a:r>
              <a:rPr lang="vi-VN" sz="3000" spc="-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nghĩa của</a:t>
            </a:r>
            <a:r>
              <a:rPr lang="vi-VN" sz="3000" spc="-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tác</a:t>
            </a:r>
            <a:r>
              <a:rPr lang="vi-VN" sz="3000" spc="-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phẩm</a:t>
            </a:r>
            <a:r>
              <a:rPr lang="vi-VN" sz="3000" spc="-25" dirty="0">
                <a:effectLst/>
                <a:latin typeface="Times New Roman" panose="02020603050405020304" pitchFamily="18" charset="0"/>
                <a:ea typeface="Times New Roman" panose="02020603050405020304" pitchFamily="18" charset="0"/>
              </a:rPr>
              <a:t> </a:t>
            </a:r>
            <a:r>
              <a:rPr lang="vi-VN" sz="3000" spc="0" dirty="0">
                <a:effectLst/>
                <a:latin typeface="Times New Roman" panose="02020603050405020304" pitchFamily="18" charset="0"/>
                <a:ea typeface="Times New Roman" panose="02020603050405020304" pitchFamily="18" charset="0"/>
              </a:rPr>
              <a:t>đối với bản thân và người đọc/ người nghe.</a:t>
            </a:r>
            <a:endParaRPr lang="en-US" sz="30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4721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FC58C99-09DC-4B9F-8FCE-1C580E523A8B}"/>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178225" y="0"/>
            <a:ext cx="12192000" cy="6858000"/>
          </a:xfrm>
          <a:prstGeom prst="rect">
            <a:avLst/>
          </a:prstGeom>
        </p:spPr>
      </p:pic>
      <p:sp>
        <p:nvSpPr>
          <p:cNvPr id="9" name="文本框 8">
            <a:extLst>
              <a:ext uri="{FF2B5EF4-FFF2-40B4-BE49-F238E27FC236}">
                <a16:creationId xmlns:a16="http://schemas.microsoft.com/office/drawing/2014/main" id="{7F713559-47C8-43C1-BF97-40D2062FE7C1}"/>
              </a:ext>
            </a:extLst>
          </p:cNvPr>
          <p:cNvSpPr txBox="1"/>
          <p:nvPr/>
        </p:nvSpPr>
        <p:spPr>
          <a:xfrm rot="16200000">
            <a:off x="1746670" y="754625"/>
            <a:ext cx="2031325" cy="3062740"/>
          </a:xfrm>
          <a:prstGeom prst="rect">
            <a:avLst/>
          </a:prstGeom>
          <a:noFill/>
        </p:spPr>
        <p:txBody>
          <a:bodyPr vert="eaVert" wrap="square" rtlCol="0">
            <a:spAutoFit/>
          </a:bodyPr>
          <a:lstStyle/>
          <a:p>
            <a:pPr lvl="0" algn="just"/>
            <a:r>
              <a:rPr lang="vi-VN" sz="4000" b="1" dirty="0">
                <a:solidFill>
                  <a:srgbClr val="FF0000"/>
                </a:solidFill>
                <a:latin typeface="+mj-lt"/>
              </a:rPr>
              <a:t>II. CÁC BƯỚC THỰC HIỆN</a:t>
            </a:r>
            <a:endParaRPr lang="en-US" sz="4000" b="1" dirty="0">
              <a:solidFill>
                <a:srgbClr val="FF0000"/>
              </a:solidFill>
              <a:latin typeface="+mj-lt"/>
            </a:endParaRPr>
          </a:p>
        </p:txBody>
      </p:sp>
      <p:cxnSp>
        <p:nvCxnSpPr>
          <p:cNvPr id="10" name="直接连接符 9">
            <a:extLst>
              <a:ext uri="{FF2B5EF4-FFF2-40B4-BE49-F238E27FC236}">
                <a16:creationId xmlns:a16="http://schemas.microsoft.com/office/drawing/2014/main" id="{4D4B26E5-A8B8-4FFD-844A-0B0E1AF2AEDB}"/>
              </a:ext>
            </a:extLst>
          </p:cNvPr>
          <p:cNvCxnSpPr/>
          <p:nvPr/>
        </p:nvCxnSpPr>
        <p:spPr>
          <a:xfrm>
            <a:off x="4975006" y="627971"/>
            <a:ext cx="0" cy="3061855"/>
          </a:xfrm>
          <a:prstGeom prst="line">
            <a:avLst/>
          </a:prstGeom>
          <a:ln>
            <a:solidFill>
              <a:srgbClr val="305B5A"/>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845407DD-6417-45B7-8259-2A56E664DA69}"/>
              </a:ext>
            </a:extLst>
          </p:cNvPr>
          <p:cNvSpPr/>
          <p:nvPr/>
        </p:nvSpPr>
        <p:spPr>
          <a:xfrm>
            <a:off x="734289" y="328270"/>
            <a:ext cx="3915451" cy="3915451"/>
          </a:xfrm>
          <a:prstGeom prst="ellipse">
            <a:avLst/>
          </a:prstGeom>
          <a:noFill/>
          <a:ln>
            <a:solidFill>
              <a:srgbClr val="30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79712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3EC3A71F-E76C-8169-E91E-D5A9F48E61FB}"/>
              </a:ext>
            </a:extLst>
          </p:cNvPr>
          <p:cNvSpPr txBox="1"/>
          <p:nvPr/>
        </p:nvSpPr>
        <p:spPr>
          <a:xfrm>
            <a:off x="2305878" y="247957"/>
            <a:ext cx="9591261" cy="5632311"/>
          </a:xfrm>
          <a:prstGeom prst="rect">
            <a:avLst/>
          </a:prstGeom>
          <a:noFill/>
        </p:spPr>
        <p:txBody>
          <a:bodyPr wrap="square" rtlCol="0">
            <a:spAutoFit/>
          </a:bodyPr>
          <a:lstStyle/>
          <a:p>
            <a:pPr marR="5217795" lvl="0">
              <a:spcBef>
                <a:spcPts val="0"/>
              </a:spcBef>
              <a:spcAft>
                <a:spcPts val="0"/>
              </a:spcAft>
              <a:buSzPts val="1400"/>
              <a:tabLst>
                <a:tab pos="434975" algn="l"/>
              </a:tabLst>
            </a:pPr>
            <a:r>
              <a:rPr lang="vi-VN" sz="2400" b="1" spc="0" dirty="0">
                <a:solidFill>
                  <a:srgbClr val="FF0000"/>
                </a:solidFill>
                <a:effectLst/>
                <a:latin typeface="Times New Roman" panose="02020603050405020304" pitchFamily="18" charset="0"/>
                <a:ea typeface="Times New Roman" panose="02020603050405020304" pitchFamily="18" charset="0"/>
              </a:rPr>
              <a:t>I. Bước 1. Chuẩn bị viết</a:t>
            </a:r>
            <a:endParaRPr lang="en-US" sz="2400" spc="0" dirty="0">
              <a:solidFill>
                <a:srgbClr val="FF0000"/>
              </a:solidFill>
              <a:effectLst/>
              <a:latin typeface="Times New Roman" panose="02020603050405020304" pitchFamily="18" charset="0"/>
              <a:ea typeface="Times New Roman" panose="02020603050405020304" pitchFamily="18" charset="0"/>
            </a:endParaRPr>
          </a:p>
          <a:p>
            <a:pPr marL="208280" marR="0" algn="just">
              <a:spcBef>
                <a:spcPts val="0"/>
              </a:spcBef>
              <a:spcAft>
                <a:spcPts val="0"/>
              </a:spcAft>
            </a:pPr>
            <a:r>
              <a:rPr lang="vi-VN" sz="2400" b="1" dirty="0">
                <a:solidFill>
                  <a:srgbClr val="00B050"/>
                </a:solidFill>
                <a:effectLst/>
                <a:latin typeface="Times New Roman" panose="02020603050405020304" pitchFamily="18" charset="0"/>
                <a:ea typeface="Times New Roman" panose="02020603050405020304" pitchFamily="18" charset="0"/>
              </a:rPr>
              <a:t>Đề</a:t>
            </a:r>
            <a:r>
              <a:rPr lang="vi-VN" sz="2400" b="1" spc="-10"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bài</a:t>
            </a:r>
            <a:r>
              <a:rPr lang="vi-VN" sz="2400" b="1" spc="-15"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1:</a:t>
            </a:r>
            <a:r>
              <a:rPr lang="vi-VN" sz="2400" b="1" spc="-10"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Phân</a:t>
            </a:r>
            <a:r>
              <a:rPr lang="vi-VN" sz="2400" b="1" spc="-5"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tích</a:t>
            </a:r>
            <a:r>
              <a:rPr lang="vi-VN" sz="2400" b="1" spc="-25"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bài</a:t>
            </a:r>
            <a:r>
              <a:rPr lang="vi-VN" sz="2400" b="1" spc="-5"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thơ</a:t>
            </a:r>
            <a:r>
              <a:rPr lang="vi-VN" sz="2400" b="1" spc="-5"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“Nam</a:t>
            </a:r>
            <a:r>
              <a:rPr lang="vi-VN" sz="2400" b="1" spc="-30"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quốc</a:t>
            </a:r>
            <a:r>
              <a:rPr lang="vi-VN" sz="2400" b="1" spc="-10"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sơn</a:t>
            </a:r>
            <a:r>
              <a:rPr lang="vi-VN" sz="2400" b="1" spc="-5" dirty="0">
                <a:solidFill>
                  <a:srgbClr val="00B050"/>
                </a:solidFill>
                <a:effectLst/>
                <a:latin typeface="Times New Roman" panose="02020603050405020304" pitchFamily="18" charset="0"/>
                <a:ea typeface="Times New Roman" panose="02020603050405020304" pitchFamily="18" charset="0"/>
              </a:rPr>
              <a:t> </a:t>
            </a:r>
            <a:r>
              <a:rPr lang="vi-VN" sz="2400" b="1" spc="-25" dirty="0">
                <a:solidFill>
                  <a:srgbClr val="00B050"/>
                </a:solidFill>
                <a:effectLst/>
                <a:latin typeface="Times New Roman" panose="02020603050405020304" pitchFamily="18" charset="0"/>
                <a:ea typeface="Times New Roman" panose="02020603050405020304" pitchFamily="18" charset="0"/>
              </a:rPr>
              <a:t>hà”</a:t>
            </a:r>
            <a:endParaRPr lang="en-US" sz="2400" dirty="0">
              <a:solidFill>
                <a:srgbClr val="00B050"/>
              </a:solidFill>
              <a:effectLst/>
              <a:latin typeface="Times New Roman" panose="02020603050405020304" pitchFamily="18" charset="0"/>
              <a:ea typeface="Times New Roman" panose="02020603050405020304" pitchFamily="18" charset="0"/>
            </a:endParaRPr>
          </a:p>
          <a:p>
            <a:pPr marL="1600200" marR="0" lvl="3" indent="-228600" algn="just">
              <a:spcBef>
                <a:spcPts val="0"/>
              </a:spcBef>
              <a:spcAft>
                <a:spcPts val="0"/>
              </a:spcAft>
              <a:buFont typeface="Times New Roman" panose="02020603050405020304" pitchFamily="18" charset="0"/>
              <a:buChar char="-"/>
              <a:tabLst>
                <a:tab pos="311785" algn="l"/>
              </a:tabLst>
            </a:pPr>
            <a:r>
              <a:rPr lang="vi-VN" sz="2400" b="1" spc="0" dirty="0">
                <a:effectLst/>
                <a:latin typeface="Times New Roman" panose="02020603050405020304" pitchFamily="18" charset="0"/>
                <a:ea typeface="Times New Roman" panose="02020603050405020304" pitchFamily="18" charset="0"/>
              </a:rPr>
              <a:t>Đọc</a:t>
            </a:r>
            <a:r>
              <a:rPr lang="vi-VN" sz="2400" b="1" spc="-25"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kĩ</a:t>
            </a:r>
            <a:r>
              <a:rPr lang="vi-VN" sz="2400" b="1" spc="-5"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đề</a:t>
            </a:r>
            <a:r>
              <a:rPr lang="vi-VN" sz="2400" b="1" spc="-20"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bài,</a:t>
            </a:r>
            <a:r>
              <a:rPr lang="vi-VN" sz="2400" b="1" spc="-15"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xác</a:t>
            </a:r>
            <a:r>
              <a:rPr lang="vi-VN" sz="2400" b="1" spc="-10"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định</a:t>
            </a:r>
            <a:r>
              <a:rPr lang="vi-VN" sz="2400" b="1" spc="-15"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đề</a:t>
            </a:r>
            <a:r>
              <a:rPr lang="vi-VN" sz="2400" b="1" spc="-15"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tài,</a:t>
            </a:r>
            <a:r>
              <a:rPr lang="vi-VN" sz="2400" b="1" spc="-15"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mục</a:t>
            </a:r>
            <a:r>
              <a:rPr lang="vi-VN" sz="2400" b="1" spc="-15"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đích</a:t>
            </a:r>
            <a:r>
              <a:rPr lang="vi-VN" sz="2400" b="1" spc="-10"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viết,</a:t>
            </a:r>
            <a:r>
              <a:rPr lang="vi-VN" sz="2400" b="1" spc="-15"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đối</a:t>
            </a:r>
            <a:r>
              <a:rPr lang="vi-VN" sz="2400" b="1" spc="-10"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tượng</a:t>
            </a:r>
            <a:r>
              <a:rPr lang="vi-VN" sz="2400" b="1" spc="-5" dirty="0">
                <a:effectLst/>
                <a:latin typeface="Times New Roman" panose="02020603050405020304" pitchFamily="18" charset="0"/>
                <a:ea typeface="Times New Roman" panose="02020603050405020304" pitchFamily="18" charset="0"/>
              </a:rPr>
              <a:t> </a:t>
            </a:r>
            <a:r>
              <a:rPr lang="vi-VN" sz="2400" b="1" spc="0" dirty="0">
                <a:effectLst/>
                <a:latin typeface="Times New Roman" panose="02020603050405020304" pitchFamily="18" charset="0"/>
                <a:ea typeface="Times New Roman" panose="02020603050405020304" pitchFamily="18" charset="0"/>
              </a:rPr>
              <a:t>người</a:t>
            </a:r>
            <a:r>
              <a:rPr lang="vi-VN" sz="2400" b="1" spc="-5" dirty="0">
                <a:effectLst/>
                <a:latin typeface="Times New Roman" panose="02020603050405020304" pitchFamily="18" charset="0"/>
                <a:ea typeface="Times New Roman" panose="02020603050405020304" pitchFamily="18" charset="0"/>
              </a:rPr>
              <a:t> </a:t>
            </a:r>
            <a:r>
              <a:rPr lang="vi-VN" sz="2400" b="1" spc="-25" dirty="0">
                <a:effectLst/>
                <a:latin typeface="Times New Roman" panose="02020603050405020304" pitchFamily="18" charset="0"/>
                <a:ea typeface="Times New Roman" panose="02020603050405020304" pitchFamily="18" charset="0"/>
              </a:rPr>
              <a:t>đọc</a:t>
            </a:r>
            <a:endParaRPr lang="en-US" sz="2400" spc="0" dirty="0">
              <a:effectLst/>
              <a:latin typeface="Times New Roman" panose="02020603050405020304" pitchFamily="18" charset="0"/>
              <a:ea typeface="Times New Roman" panose="02020603050405020304" pitchFamily="18" charset="0"/>
            </a:endParaRPr>
          </a:p>
          <a:p>
            <a:pPr marL="1600200" marR="349885" lvl="3" indent="-228600" algn="just">
              <a:spcBef>
                <a:spcPts val="5"/>
              </a:spcBef>
              <a:spcAft>
                <a:spcPts val="0"/>
              </a:spcAft>
              <a:buFont typeface="Times New Roman" panose="02020603050405020304" pitchFamily="18" charset="0"/>
              <a:buChar char="-"/>
              <a:tabLst>
                <a:tab pos="317500" algn="l"/>
              </a:tabLst>
            </a:pPr>
            <a:r>
              <a:rPr lang="vi-VN" sz="2400" b="1" spc="0" dirty="0">
                <a:effectLst/>
                <a:latin typeface="Times New Roman" panose="02020603050405020304" pitchFamily="18" charset="0"/>
                <a:ea typeface="Times New Roman" panose="02020603050405020304" pitchFamily="18" charset="0"/>
              </a:rPr>
              <a:t>Thu thập tư liệu: </a:t>
            </a:r>
            <a:r>
              <a:rPr lang="vi-VN" sz="2400" spc="0" dirty="0">
                <a:effectLst/>
                <a:latin typeface="Times New Roman" panose="02020603050405020304" pitchFamily="18" charset="0"/>
                <a:ea typeface="Times New Roman" panose="02020603050405020304" pitchFamily="18" charset="0"/>
              </a:rPr>
              <a:t>Sau khi chọn đề tài, bạn hãy tìm tài liệu liên quan đến tác phẩm tại thư viện, trên sách báo và Internet: Thông tin tác giả, tác phẩm, cảm nhận phê bình của người đọc, các ý kiến trái chiều khác.</a:t>
            </a:r>
            <a:endParaRPr lang="en-US" sz="2400" spc="0" dirty="0">
              <a:effectLst/>
              <a:latin typeface="Times New Roman" panose="02020603050405020304" pitchFamily="18" charset="0"/>
              <a:ea typeface="Times New Roman" panose="02020603050405020304" pitchFamily="18" charset="0"/>
            </a:endParaRPr>
          </a:p>
          <a:p>
            <a:pPr marL="208280" marR="0" algn="just">
              <a:spcBef>
                <a:spcPts val="0"/>
              </a:spcBef>
              <a:spcAft>
                <a:spcPts val="0"/>
              </a:spcAft>
            </a:pPr>
            <a:r>
              <a:rPr lang="vi-VN" sz="2400" b="1" dirty="0">
                <a:solidFill>
                  <a:srgbClr val="00B050"/>
                </a:solidFill>
                <a:effectLst/>
                <a:latin typeface="Times New Roman" panose="02020603050405020304" pitchFamily="18" charset="0"/>
                <a:ea typeface="Times New Roman" panose="02020603050405020304" pitchFamily="18" charset="0"/>
              </a:rPr>
              <a:t>Bước</a:t>
            </a:r>
            <a:r>
              <a:rPr lang="vi-VN" sz="2400" b="1" spc="-10"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2.</a:t>
            </a:r>
            <a:r>
              <a:rPr lang="vi-VN" sz="2400" b="1" spc="-5"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Tìm</a:t>
            </a:r>
            <a:r>
              <a:rPr lang="vi-VN" sz="2400" b="1" spc="-20"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ý</a:t>
            </a:r>
            <a:r>
              <a:rPr lang="vi-VN" sz="2400" b="1" spc="-5"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và</a:t>
            </a:r>
            <a:r>
              <a:rPr lang="vi-VN" sz="2400" b="1" spc="-20"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lập</a:t>
            </a:r>
            <a:r>
              <a:rPr lang="vi-VN" sz="2400" b="1" spc="-5" dirty="0">
                <a:solidFill>
                  <a:srgbClr val="00B050"/>
                </a:solidFill>
                <a:effectLst/>
                <a:latin typeface="Times New Roman" panose="02020603050405020304" pitchFamily="18" charset="0"/>
                <a:ea typeface="Times New Roman" panose="02020603050405020304" pitchFamily="18" charset="0"/>
              </a:rPr>
              <a:t> </a:t>
            </a:r>
            <a:r>
              <a:rPr lang="vi-VN" sz="2400" b="1" dirty="0">
                <a:solidFill>
                  <a:srgbClr val="00B050"/>
                </a:solidFill>
                <a:effectLst/>
                <a:latin typeface="Times New Roman" panose="02020603050405020304" pitchFamily="18" charset="0"/>
                <a:ea typeface="Times New Roman" panose="02020603050405020304" pitchFamily="18" charset="0"/>
              </a:rPr>
              <a:t>dàn</a:t>
            </a:r>
            <a:r>
              <a:rPr lang="vi-VN" sz="2400" b="1" spc="-5" dirty="0">
                <a:solidFill>
                  <a:srgbClr val="00B050"/>
                </a:solidFill>
                <a:effectLst/>
                <a:latin typeface="Times New Roman" panose="02020603050405020304" pitchFamily="18" charset="0"/>
                <a:ea typeface="Times New Roman" panose="02020603050405020304" pitchFamily="18" charset="0"/>
              </a:rPr>
              <a:t> </a:t>
            </a:r>
            <a:r>
              <a:rPr lang="vi-VN" sz="2400" b="1" spc="-50" dirty="0">
                <a:solidFill>
                  <a:srgbClr val="00B050"/>
                </a:solidFill>
                <a:effectLst/>
                <a:latin typeface="Times New Roman" panose="02020603050405020304" pitchFamily="18" charset="0"/>
                <a:ea typeface="Times New Roman" panose="02020603050405020304" pitchFamily="18" charset="0"/>
              </a:rPr>
              <a:t>ý</a:t>
            </a:r>
            <a:endParaRPr lang="en-US" sz="2400" b="1" dirty="0">
              <a:solidFill>
                <a:srgbClr val="00B050"/>
              </a:solidFill>
              <a:effectLst/>
              <a:latin typeface="Times New Roman" panose="02020603050405020304" pitchFamily="18" charset="0"/>
              <a:ea typeface="Times New Roman" panose="02020603050405020304" pitchFamily="18" charset="0"/>
            </a:endParaRPr>
          </a:p>
          <a:p>
            <a:pPr marL="1600200" marR="346710" lvl="3" indent="-228600" algn="just">
              <a:spcBef>
                <a:spcPts val="0"/>
              </a:spcBef>
              <a:spcAft>
                <a:spcPts val="0"/>
              </a:spcAft>
              <a:buFont typeface="Times New Roman" panose="02020603050405020304" pitchFamily="18" charset="0"/>
              <a:buChar char="-"/>
              <a:tabLst>
                <a:tab pos="309880" algn="l"/>
              </a:tabLst>
            </a:pPr>
            <a:r>
              <a:rPr lang="vi-VN" sz="2400" spc="0" dirty="0">
                <a:effectLst/>
                <a:latin typeface="Times New Roman" panose="02020603050405020304" pitchFamily="18" charset="0"/>
                <a:ea typeface="Times New Roman" panose="02020603050405020304" pitchFamily="18" charset="0"/>
              </a:rPr>
              <a:t>Tác</a:t>
            </a:r>
            <a:r>
              <a:rPr lang="vi-VN" sz="2400" spc="-2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phẩm</a:t>
            </a:r>
            <a:r>
              <a:rPr lang="vi-VN" sz="2400" spc="-4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có</a:t>
            </a:r>
            <a:r>
              <a:rPr lang="vi-VN" sz="2400" spc="-1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những</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giá</a:t>
            </a:r>
            <a:r>
              <a:rPr lang="vi-VN" sz="2400" spc="-3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trị</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đặc</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sắc</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nào</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về</a:t>
            </a:r>
            <a:r>
              <a:rPr lang="vi-VN" sz="2400" spc="-3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nội</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dung?</a:t>
            </a:r>
            <a:r>
              <a:rPr lang="vi-VN" sz="2400" spc="-1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Lí</a:t>
            </a:r>
            <a:r>
              <a:rPr lang="vi-VN" sz="2400" spc="-2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lẽ</a:t>
            </a:r>
            <a:r>
              <a:rPr lang="vi-VN" sz="2400" spc="-3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và</a:t>
            </a:r>
            <a:r>
              <a:rPr lang="vi-VN" sz="2400" spc="-3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bằng</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chứng</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cho</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luận</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điểm</a:t>
            </a:r>
            <a:r>
              <a:rPr lang="vi-VN" sz="2400" spc="-4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này là gì?</a:t>
            </a:r>
            <a:endParaRPr lang="en-US" sz="2400" spc="0" dirty="0">
              <a:effectLst/>
              <a:latin typeface="Times New Roman" panose="02020603050405020304" pitchFamily="18" charset="0"/>
              <a:ea typeface="Times New Roman" panose="02020603050405020304" pitchFamily="18" charset="0"/>
            </a:endParaRPr>
          </a:p>
          <a:p>
            <a:pPr marL="1600200" marR="346710" lvl="3" indent="-228600" algn="just">
              <a:spcBef>
                <a:spcPts val="0"/>
              </a:spcBef>
              <a:spcAft>
                <a:spcPts val="0"/>
              </a:spcAft>
              <a:buFont typeface="Times New Roman" panose="02020603050405020304" pitchFamily="18" charset="0"/>
              <a:buChar char="-"/>
              <a:tabLst>
                <a:tab pos="309880" algn="l"/>
              </a:tabLst>
            </a:pPr>
            <a:r>
              <a:rPr lang="vi-VN" sz="2400" spc="0" dirty="0">
                <a:effectLst/>
                <a:latin typeface="Times New Roman" panose="02020603050405020304" pitchFamily="18" charset="0"/>
                <a:ea typeface="Times New Roman" panose="02020603050405020304" pitchFamily="18" charset="0"/>
              </a:rPr>
              <a:t>Tác</a:t>
            </a:r>
            <a:r>
              <a:rPr lang="vi-VN" sz="2400" spc="-2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phẩm</a:t>
            </a:r>
            <a:r>
              <a:rPr lang="vi-VN" sz="2400" spc="-4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có</a:t>
            </a:r>
            <a:r>
              <a:rPr lang="vi-VN" sz="2400" spc="-1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những</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giá</a:t>
            </a:r>
            <a:r>
              <a:rPr lang="vi-VN" sz="2400" spc="-3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trị</a:t>
            </a:r>
            <a:r>
              <a:rPr lang="vi-VN" sz="2400" spc="-1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đặc</a:t>
            </a:r>
            <a:r>
              <a:rPr lang="vi-VN" sz="2400" spc="-2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sắc</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nào</a:t>
            </a:r>
            <a:r>
              <a:rPr lang="vi-VN" sz="2400" spc="-2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về</a:t>
            </a:r>
            <a:r>
              <a:rPr lang="vi-VN" sz="2400" spc="-2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nghệ</a:t>
            </a:r>
            <a:r>
              <a:rPr lang="vi-VN" sz="2400" spc="-3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thuật</a:t>
            </a:r>
            <a:r>
              <a:rPr lang="vi-VN" sz="2400" spc="-1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(cấu</a:t>
            </a:r>
            <a:r>
              <a:rPr lang="vi-VN" sz="2400" spc="-2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tứ,</a:t>
            </a:r>
            <a:r>
              <a:rPr lang="vi-VN" sz="2400" spc="-2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hình</a:t>
            </a:r>
            <a:r>
              <a:rPr lang="vi-VN" sz="2400" spc="-2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ảnh,</a:t>
            </a:r>
            <a:r>
              <a:rPr lang="vi-VN" sz="2400" spc="-2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từ</a:t>
            </a:r>
            <a:r>
              <a:rPr lang="vi-VN" sz="2400" spc="-2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ngữ,</a:t>
            </a:r>
            <a:r>
              <a:rPr lang="vi-VN" sz="2400" spc="-25"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biện</a:t>
            </a:r>
            <a:r>
              <a:rPr lang="vi-VN" sz="2400" spc="-3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pháp</a:t>
            </a:r>
            <a:r>
              <a:rPr lang="vi-VN" sz="2400" spc="-20" dirty="0">
                <a:effectLst/>
                <a:latin typeface="Times New Roman" panose="02020603050405020304" pitchFamily="18" charset="0"/>
                <a:ea typeface="Times New Roman" panose="02020603050405020304" pitchFamily="18" charset="0"/>
              </a:rPr>
              <a:t> </a:t>
            </a:r>
            <a:r>
              <a:rPr lang="vi-VN" sz="2400" spc="0" dirty="0">
                <a:effectLst/>
                <a:latin typeface="Times New Roman" panose="02020603050405020304" pitchFamily="18" charset="0"/>
                <a:ea typeface="Times New Roman" panose="02020603050405020304" pitchFamily="18" charset="0"/>
              </a:rPr>
              <a:t>tu từ, yếu tố tượng trưng, yếu tố tự sự, giá trị, thông điệp)? Lí lẽ và bằng chứng cho luận điểm này là gì?</a:t>
            </a:r>
            <a:endParaRPr lang="en-US" sz="24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6411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arn(inVertic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Table 1">
            <a:extLst>
              <a:ext uri="{FF2B5EF4-FFF2-40B4-BE49-F238E27FC236}">
                <a16:creationId xmlns:a16="http://schemas.microsoft.com/office/drawing/2014/main" id="{164023C6-99FE-7F87-3C99-8F4AC854FF07}"/>
              </a:ext>
            </a:extLst>
          </p:cNvPr>
          <p:cNvGraphicFramePr>
            <a:graphicFrameLocks noGrp="1"/>
          </p:cNvGraphicFramePr>
          <p:nvPr>
            <p:extLst>
              <p:ext uri="{D42A27DB-BD31-4B8C-83A1-F6EECF244321}">
                <p14:modId xmlns:p14="http://schemas.microsoft.com/office/powerpoint/2010/main" val="518088119"/>
              </p:ext>
            </p:extLst>
          </p:nvPr>
        </p:nvGraphicFramePr>
        <p:xfrm>
          <a:off x="2580138" y="1066800"/>
          <a:ext cx="9321575" cy="4389120"/>
        </p:xfrm>
        <a:graphic>
          <a:graphicData uri="http://schemas.openxmlformats.org/drawingml/2006/table">
            <a:tbl>
              <a:tblPr firstRow="1" firstCol="1" lastRow="1" lastCol="1" bandRow="1" bandCol="1">
                <a:tableStyleId>{5FD0F851-EC5A-4D38-B0AD-8093EC10F338}</a:tableStyleId>
              </a:tblPr>
              <a:tblGrid>
                <a:gridCol w="1697695">
                  <a:extLst>
                    <a:ext uri="{9D8B030D-6E8A-4147-A177-3AD203B41FA5}">
                      <a16:colId xmlns:a16="http://schemas.microsoft.com/office/drawing/2014/main" val="413501807"/>
                    </a:ext>
                  </a:extLst>
                </a:gridCol>
                <a:gridCol w="7623880">
                  <a:extLst>
                    <a:ext uri="{9D8B030D-6E8A-4147-A177-3AD203B41FA5}">
                      <a16:colId xmlns:a16="http://schemas.microsoft.com/office/drawing/2014/main" val="3983253580"/>
                    </a:ext>
                  </a:extLst>
                </a:gridCol>
              </a:tblGrid>
              <a:tr h="203835">
                <a:tc>
                  <a:txBody>
                    <a:bodyPr/>
                    <a:lstStyle/>
                    <a:p>
                      <a:pPr marL="67945" marR="0" algn="l">
                        <a:lnSpc>
                          <a:spcPct val="100000"/>
                        </a:lnSpc>
                        <a:spcBef>
                          <a:spcPts val="0"/>
                        </a:spcBef>
                        <a:spcAft>
                          <a:spcPts val="0"/>
                        </a:spcAft>
                      </a:pPr>
                      <a:r>
                        <a:rPr lang="vi-VN" sz="2400">
                          <a:effectLst/>
                          <a:latin typeface="+mj-lt"/>
                        </a:rPr>
                        <a:t>1.</a:t>
                      </a:r>
                      <a:r>
                        <a:rPr lang="vi-VN" sz="2400" spc="-10">
                          <a:effectLst/>
                          <a:latin typeface="+mj-lt"/>
                        </a:rPr>
                        <a:t> </a:t>
                      </a:r>
                      <a:r>
                        <a:rPr lang="vi-VN" sz="2400">
                          <a:effectLst/>
                          <a:latin typeface="+mj-lt"/>
                        </a:rPr>
                        <a:t>Mở</a:t>
                      </a:r>
                      <a:r>
                        <a:rPr lang="vi-VN" sz="2400" spc="-5">
                          <a:effectLst/>
                          <a:latin typeface="+mj-lt"/>
                        </a:rPr>
                        <a:t> </a:t>
                      </a:r>
                      <a:r>
                        <a:rPr lang="vi-VN" sz="2400" spc="-25">
                          <a:effectLst/>
                          <a:latin typeface="+mj-lt"/>
                        </a:rPr>
                        <a:t>bài</a:t>
                      </a:r>
                      <a:endParaRPr lang="en-US" sz="24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66675" marR="0" algn="l">
                        <a:lnSpc>
                          <a:spcPct val="100000"/>
                        </a:lnSpc>
                        <a:spcBef>
                          <a:spcPts val="0"/>
                        </a:spcBef>
                        <a:spcAft>
                          <a:spcPts val="0"/>
                        </a:spcAft>
                      </a:pPr>
                      <a:r>
                        <a:rPr lang="vi-VN" sz="2400">
                          <a:effectLst/>
                          <a:latin typeface="+mj-lt"/>
                        </a:rPr>
                        <a:t>-</a:t>
                      </a:r>
                      <a:r>
                        <a:rPr lang="vi-VN" sz="2400" spc="-15">
                          <a:effectLst/>
                          <a:latin typeface="+mj-lt"/>
                        </a:rPr>
                        <a:t> </a:t>
                      </a:r>
                      <a:r>
                        <a:rPr lang="vi-VN" sz="2400">
                          <a:effectLst/>
                          <a:latin typeface="+mj-lt"/>
                        </a:rPr>
                        <a:t>Giới</a:t>
                      </a:r>
                      <a:r>
                        <a:rPr lang="vi-VN" sz="2400" spc="-20">
                          <a:effectLst/>
                          <a:latin typeface="+mj-lt"/>
                        </a:rPr>
                        <a:t> </a:t>
                      </a:r>
                      <a:r>
                        <a:rPr lang="vi-VN" sz="2400">
                          <a:effectLst/>
                          <a:latin typeface="+mj-lt"/>
                        </a:rPr>
                        <a:t>thiệu</a:t>
                      </a:r>
                      <a:r>
                        <a:rPr lang="vi-VN" sz="2400" spc="-5">
                          <a:effectLst/>
                          <a:latin typeface="+mj-lt"/>
                        </a:rPr>
                        <a:t> </a:t>
                      </a:r>
                      <a:r>
                        <a:rPr lang="vi-VN" sz="2400">
                          <a:effectLst/>
                          <a:latin typeface="+mj-lt"/>
                        </a:rPr>
                        <a:t>khái</a:t>
                      </a:r>
                      <a:r>
                        <a:rPr lang="vi-VN" sz="2400" spc="-5">
                          <a:effectLst/>
                          <a:latin typeface="+mj-lt"/>
                        </a:rPr>
                        <a:t> </a:t>
                      </a:r>
                      <a:r>
                        <a:rPr lang="vi-VN" sz="2400">
                          <a:effectLst/>
                          <a:latin typeface="+mj-lt"/>
                        </a:rPr>
                        <a:t>quát</a:t>
                      </a:r>
                      <a:r>
                        <a:rPr lang="vi-VN" sz="2400" spc="-15">
                          <a:effectLst/>
                          <a:latin typeface="+mj-lt"/>
                        </a:rPr>
                        <a:t> </a:t>
                      </a:r>
                      <a:r>
                        <a:rPr lang="vi-VN" sz="2400">
                          <a:effectLst/>
                          <a:latin typeface="+mj-lt"/>
                        </a:rPr>
                        <a:t>về</a:t>
                      </a:r>
                      <a:r>
                        <a:rPr lang="vi-VN" sz="2400" spc="-5">
                          <a:effectLst/>
                          <a:latin typeface="+mj-lt"/>
                        </a:rPr>
                        <a:t> </a:t>
                      </a:r>
                      <a:r>
                        <a:rPr lang="vi-VN" sz="2400">
                          <a:effectLst/>
                          <a:latin typeface="+mj-lt"/>
                        </a:rPr>
                        <a:t>đề</a:t>
                      </a:r>
                      <a:r>
                        <a:rPr lang="vi-VN" sz="2400" spc="-25">
                          <a:effectLst/>
                          <a:latin typeface="+mj-lt"/>
                        </a:rPr>
                        <a:t> </a:t>
                      </a:r>
                      <a:r>
                        <a:rPr lang="vi-VN" sz="2400">
                          <a:effectLst/>
                          <a:latin typeface="+mj-lt"/>
                        </a:rPr>
                        <a:t>tài</a:t>
                      </a:r>
                      <a:r>
                        <a:rPr lang="vi-VN" sz="2400" spc="-5">
                          <a:effectLst/>
                          <a:latin typeface="+mj-lt"/>
                        </a:rPr>
                        <a:t> </a:t>
                      </a:r>
                      <a:r>
                        <a:rPr lang="vi-VN" sz="2400">
                          <a:effectLst/>
                          <a:latin typeface="+mj-lt"/>
                        </a:rPr>
                        <a:t>và</a:t>
                      </a:r>
                      <a:r>
                        <a:rPr lang="vi-VN" sz="2400" spc="-20">
                          <a:effectLst/>
                          <a:latin typeface="+mj-lt"/>
                        </a:rPr>
                        <a:t> </a:t>
                      </a:r>
                      <a:r>
                        <a:rPr lang="vi-VN" sz="2400">
                          <a:effectLst/>
                          <a:latin typeface="+mj-lt"/>
                        </a:rPr>
                        <a:t>giá</a:t>
                      </a:r>
                      <a:r>
                        <a:rPr lang="vi-VN" sz="2400" spc="-10">
                          <a:effectLst/>
                          <a:latin typeface="+mj-lt"/>
                        </a:rPr>
                        <a:t> </a:t>
                      </a:r>
                      <a:r>
                        <a:rPr lang="vi-VN" sz="2400">
                          <a:effectLst/>
                          <a:latin typeface="+mj-lt"/>
                        </a:rPr>
                        <a:t>trị</a:t>
                      </a:r>
                      <a:r>
                        <a:rPr lang="vi-VN" sz="2400" spc="-5">
                          <a:effectLst/>
                          <a:latin typeface="+mj-lt"/>
                        </a:rPr>
                        <a:t> </a:t>
                      </a:r>
                      <a:r>
                        <a:rPr lang="vi-VN" sz="2400">
                          <a:effectLst/>
                          <a:latin typeface="+mj-lt"/>
                        </a:rPr>
                        <a:t>của</a:t>
                      </a:r>
                      <a:r>
                        <a:rPr lang="vi-VN" sz="2400" spc="-5">
                          <a:effectLst/>
                          <a:latin typeface="+mj-lt"/>
                        </a:rPr>
                        <a:t> </a:t>
                      </a:r>
                      <a:r>
                        <a:rPr lang="vi-VN" sz="2400">
                          <a:effectLst/>
                          <a:latin typeface="+mj-lt"/>
                        </a:rPr>
                        <a:t>bài</a:t>
                      </a:r>
                      <a:r>
                        <a:rPr lang="vi-VN" sz="2400" spc="-5">
                          <a:effectLst/>
                          <a:latin typeface="+mj-lt"/>
                        </a:rPr>
                        <a:t> </a:t>
                      </a:r>
                      <a:r>
                        <a:rPr lang="vi-VN" sz="2400">
                          <a:effectLst/>
                          <a:latin typeface="+mj-lt"/>
                        </a:rPr>
                        <a:t>thơ</a:t>
                      </a:r>
                      <a:r>
                        <a:rPr lang="vi-VN" sz="2400" spc="-15">
                          <a:effectLst/>
                          <a:latin typeface="+mj-lt"/>
                        </a:rPr>
                        <a:t> </a:t>
                      </a:r>
                      <a:r>
                        <a:rPr lang="vi-VN" sz="2400">
                          <a:effectLst/>
                          <a:latin typeface="+mj-lt"/>
                        </a:rPr>
                        <a:t>“Nam</a:t>
                      </a:r>
                      <a:r>
                        <a:rPr lang="vi-VN" sz="2400" spc="-15">
                          <a:effectLst/>
                          <a:latin typeface="+mj-lt"/>
                        </a:rPr>
                        <a:t> </a:t>
                      </a:r>
                      <a:r>
                        <a:rPr lang="vi-VN" sz="2400">
                          <a:effectLst/>
                          <a:latin typeface="+mj-lt"/>
                        </a:rPr>
                        <a:t>quốc</a:t>
                      </a:r>
                      <a:r>
                        <a:rPr lang="vi-VN" sz="2400" spc="-25">
                          <a:effectLst/>
                          <a:latin typeface="+mj-lt"/>
                        </a:rPr>
                        <a:t> </a:t>
                      </a:r>
                      <a:r>
                        <a:rPr lang="vi-VN" sz="2400">
                          <a:effectLst/>
                          <a:latin typeface="+mj-lt"/>
                        </a:rPr>
                        <a:t>sơn </a:t>
                      </a:r>
                      <a:r>
                        <a:rPr lang="vi-VN" sz="2400" spc="-25">
                          <a:effectLst/>
                          <a:latin typeface="+mj-lt"/>
                        </a:rPr>
                        <a:t>hà”</a:t>
                      </a:r>
                      <a:endParaRPr lang="en-US" sz="2400">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33993892"/>
                  </a:ext>
                </a:extLst>
              </a:tr>
              <a:tr h="1432560">
                <a:tc>
                  <a:txBody>
                    <a:bodyPr/>
                    <a:lstStyle/>
                    <a:p>
                      <a:pPr marL="67945" marR="0" algn="l">
                        <a:lnSpc>
                          <a:spcPct val="100000"/>
                        </a:lnSpc>
                        <a:spcBef>
                          <a:spcPts val="10"/>
                        </a:spcBef>
                        <a:spcAft>
                          <a:spcPts val="0"/>
                        </a:spcAft>
                      </a:pPr>
                      <a:r>
                        <a:rPr lang="vi-VN" sz="2400">
                          <a:effectLst/>
                          <a:latin typeface="+mj-lt"/>
                        </a:rPr>
                        <a:t>2.</a:t>
                      </a:r>
                      <a:r>
                        <a:rPr lang="vi-VN" sz="2400" spc="-5">
                          <a:effectLst/>
                          <a:latin typeface="+mj-lt"/>
                        </a:rPr>
                        <a:t> </a:t>
                      </a:r>
                      <a:r>
                        <a:rPr lang="vi-VN" sz="2400">
                          <a:effectLst/>
                          <a:latin typeface="+mj-lt"/>
                        </a:rPr>
                        <a:t>Thân </a:t>
                      </a:r>
                      <a:r>
                        <a:rPr lang="vi-VN" sz="2400" spc="-25">
                          <a:effectLst/>
                          <a:latin typeface="+mj-lt"/>
                        </a:rPr>
                        <a:t>bài</a:t>
                      </a:r>
                      <a:endParaRPr lang="en-US" sz="24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66675" marR="0" algn="l">
                        <a:lnSpc>
                          <a:spcPct val="100000"/>
                        </a:lnSpc>
                        <a:spcBef>
                          <a:spcPts val="10"/>
                        </a:spcBef>
                        <a:spcAft>
                          <a:spcPts val="0"/>
                        </a:spcAft>
                      </a:pPr>
                      <a:r>
                        <a:rPr lang="vi-VN" sz="2400" dirty="0">
                          <a:effectLst/>
                          <a:latin typeface="+mj-lt"/>
                        </a:rPr>
                        <a:t>+</a:t>
                      </a:r>
                      <a:r>
                        <a:rPr lang="vi-VN" sz="2400" spc="-20" dirty="0">
                          <a:effectLst/>
                          <a:latin typeface="+mj-lt"/>
                        </a:rPr>
                        <a:t> </a:t>
                      </a:r>
                      <a:r>
                        <a:rPr lang="vi-VN" sz="2400" dirty="0">
                          <a:effectLst/>
                          <a:latin typeface="+mj-lt"/>
                        </a:rPr>
                        <a:t>Lần</a:t>
                      </a:r>
                      <a:r>
                        <a:rPr lang="vi-VN" sz="2400" spc="-5" dirty="0">
                          <a:effectLst/>
                          <a:latin typeface="+mj-lt"/>
                        </a:rPr>
                        <a:t> </a:t>
                      </a:r>
                      <a:r>
                        <a:rPr lang="vi-VN" sz="2400" dirty="0">
                          <a:effectLst/>
                          <a:latin typeface="+mj-lt"/>
                        </a:rPr>
                        <a:t>lượt nêu</a:t>
                      </a:r>
                      <a:r>
                        <a:rPr lang="vi-VN" sz="2400" spc="-5" dirty="0">
                          <a:effectLst/>
                          <a:latin typeface="+mj-lt"/>
                        </a:rPr>
                        <a:t> </a:t>
                      </a:r>
                      <a:r>
                        <a:rPr lang="vi-VN" sz="2400" dirty="0">
                          <a:effectLst/>
                          <a:latin typeface="+mj-lt"/>
                        </a:rPr>
                        <a:t>các</a:t>
                      </a:r>
                      <a:r>
                        <a:rPr lang="vi-VN" sz="2400" spc="-5" dirty="0">
                          <a:effectLst/>
                          <a:latin typeface="+mj-lt"/>
                        </a:rPr>
                        <a:t> </a:t>
                      </a:r>
                      <a:r>
                        <a:rPr lang="vi-VN" sz="2400" dirty="0">
                          <a:effectLst/>
                          <a:latin typeface="+mj-lt"/>
                        </a:rPr>
                        <a:t>ý</a:t>
                      </a:r>
                      <a:r>
                        <a:rPr lang="vi-VN" sz="2400" spc="-25" dirty="0">
                          <a:effectLst/>
                          <a:latin typeface="+mj-lt"/>
                        </a:rPr>
                        <a:t> </a:t>
                      </a:r>
                      <a:r>
                        <a:rPr lang="vi-VN" sz="2400" dirty="0">
                          <a:effectLst/>
                          <a:latin typeface="+mj-lt"/>
                        </a:rPr>
                        <a:t>đã</a:t>
                      </a:r>
                      <a:r>
                        <a:rPr lang="vi-VN" sz="2400" spc="-10" dirty="0">
                          <a:effectLst/>
                          <a:latin typeface="+mj-lt"/>
                        </a:rPr>
                        <a:t> </a:t>
                      </a:r>
                      <a:r>
                        <a:rPr lang="vi-VN" sz="2400" dirty="0">
                          <a:effectLst/>
                          <a:latin typeface="+mj-lt"/>
                        </a:rPr>
                        <a:t>tìm</a:t>
                      </a:r>
                      <a:r>
                        <a:rPr lang="vi-VN" sz="2400" spc="-30" dirty="0">
                          <a:effectLst/>
                          <a:latin typeface="+mj-lt"/>
                        </a:rPr>
                        <a:t> </a:t>
                      </a:r>
                      <a:r>
                        <a:rPr lang="vi-VN" sz="2400" dirty="0">
                          <a:effectLst/>
                          <a:latin typeface="+mj-lt"/>
                        </a:rPr>
                        <a:t>được</a:t>
                      </a:r>
                      <a:r>
                        <a:rPr lang="vi-VN" sz="2400" spc="-10" dirty="0">
                          <a:effectLst/>
                          <a:latin typeface="+mj-lt"/>
                        </a:rPr>
                        <a:t> </a:t>
                      </a:r>
                      <a:r>
                        <a:rPr lang="vi-VN" sz="2400" dirty="0">
                          <a:effectLst/>
                          <a:latin typeface="+mj-lt"/>
                        </a:rPr>
                        <a:t>theo</a:t>
                      </a:r>
                      <a:r>
                        <a:rPr lang="vi-VN" sz="2400" spc="-5" dirty="0">
                          <a:effectLst/>
                          <a:latin typeface="+mj-lt"/>
                        </a:rPr>
                        <a:t> </a:t>
                      </a:r>
                      <a:r>
                        <a:rPr lang="vi-VN" sz="2400" dirty="0">
                          <a:effectLst/>
                          <a:latin typeface="+mj-lt"/>
                        </a:rPr>
                        <a:t>trình</a:t>
                      </a:r>
                      <a:r>
                        <a:rPr lang="vi-VN" sz="2400" spc="-15" dirty="0">
                          <a:effectLst/>
                          <a:latin typeface="+mj-lt"/>
                        </a:rPr>
                        <a:t> </a:t>
                      </a:r>
                      <a:r>
                        <a:rPr lang="vi-VN" sz="2400" dirty="0">
                          <a:effectLst/>
                          <a:latin typeface="+mj-lt"/>
                        </a:rPr>
                        <a:t>tự</a:t>
                      </a:r>
                      <a:r>
                        <a:rPr lang="vi-VN" sz="2400" spc="-15" dirty="0">
                          <a:effectLst/>
                          <a:latin typeface="+mj-lt"/>
                        </a:rPr>
                        <a:t> </a:t>
                      </a:r>
                      <a:r>
                        <a:rPr lang="vi-VN" sz="2400" dirty="0">
                          <a:effectLst/>
                          <a:latin typeface="+mj-lt"/>
                        </a:rPr>
                        <a:t>hợp</a:t>
                      </a:r>
                      <a:r>
                        <a:rPr lang="vi-VN" sz="2400" spc="-20" dirty="0">
                          <a:effectLst/>
                          <a:latin typeface="+mj-lt"/>
                        </a:rPr>
                        <a:t> </a:t>
                      </a:r>
                      <a:r>
                        <a:rPr lang="vi-VN" sz="2400" spc="-25" dirty="0">
                          <a:effectLst/>
                          <a:latin typeface="+mj-lt"/>
                        </a:rPr>
                        <a:t>lí</a:t>
                      </a:r>
                      <a:endParaRPr lang="en-US" sz="2400" dirty="0">
                        <a:effectLst/>
                        <a:latin typeface="+mj-lt"/>
                      </a:endParaRPr>
                    </a:p>
                    <a:p>
                      <a:pPr marL="342900" marR="0" lvl="0" indent="-342900" algn="l">
                        <a:lnSpc>
                          <a:spcPct val="100000"/>
                        </a:lnSpc>
                        <a:spcBef>
                          <a:spcPts val="0"/>
                        </a:spcBef>
                        <a:spcAft>
                          <a:spcPts val="0"/>
                        </a:spcAft>
                        <a:buSzPts val="1400"/>
                        <a:buFont typeface="Times New Roman" panose="02020603050405020304" pitchFamily="18" charset="0"/>
                        <a:buChar char="-"/>
                        <a:tabLst>
                          <a:tab pos="169545" algn="l"/>
                        </a:tabLst>
                      </a:pPr>
                      <a:r>
                        <a:rPr lang="vi-VN" sz="2400" spc="0" dirty="0">
                          <a:effectLst/>
                          <a:latin typeface="+mj-lt"/>
                        </a:rPr>
                        <a:t>Nêu</a:t>
                      </a:r>
                      <a:r>
                        <a:rPr lang="vi-VN" sz="2400" spc="-10" dirty="0">
                          <a:effectLst/>
                          <a:latin typeface="+mj-lt"/>
                        </a:rPr>
                        <a:t> </a:t>
                      </a:r>
                      <a:r>
                        <a:rPr lang="vi-VN" sz="2400" spc="0" dirty="0">
                          <a:effectLst/>
                          <a:latin typeface="+mj-lt"/>
                        </a:rPr>
                        <a:t>bối</a:t>
                      </a:r>
                      <a:r>
                        <a:rPr lang="vi-VN" sz="2400" spc="-5" dirty="0">
                          <a:effectLst/>
                          <a:latin typeface="+mj-lt"/>
                        </a:rPr>
                        <a:t> </a:t>
                      </a:r>
                      <a:r>
                        <a:rPr lang="vi-VN" sz="2400" spc="0" dirty="0">
                          <a:effectLst/>
                          <a:latin typeface="+mj-lt"/>
                        </a:rPr>
                        <a:t>cảnh</a:t>
                      </a:r>
                      <a:r>
                        <a:rPr lang="vi-VN" sz="2400" spc="-5" dirty="0">
                          <a:effectLst/>
                          <a:latin typeface="+mj-lt"/>
                        </a:rPr>
                        <a:t> </a:t>
                      </a:r>
                      <a:r>
                        <a:rPr lang="vi-VN" sz="2400" spc="0" dirty="0">
                          <a:effectLst/>
                          <a:latin typeface="+mj-lt"/>
                        </a:rPr>
                        <a:t>và</a:t>
                      </a:r>
                      <a:r>
                        <a:rPr lang="vi-VN" sz="2400" spc="-10" dirty="0">
                          <a:effectLst/>
                          <a:latin typeface="+mj-lt"/>
                        </a:rPr>
                        <a:t> </a:t>
                      </a:r>
                      <a:r>
                        <a:rPr lang="vi-VN" sz="2400" spc="0" dirty="0">
                          <a:effectLst/>
                          <a:latin typeface="+mj-lt"/>
                        </a:rPr>
                        <a:t>sự</a:t>
                      </a:r>
                      <a:r>
                        <a:rPr lang="vi-VN" sz="2400" spc="-30" dirty="0">
                          <a:effectLst/>
                          <a:latin typeface="+mj-lt"/>
                        </a:rPr>
                        <a:t> </a:t>
                      </a:r>
                      <a:r>
                        <a:rPr lang="vi-VN" sz="2400" spc="0" dirty="0">
                          <a:effectLst/>
                          <a:latin typeface="+mj-lt"/>
                        </a:rPr>
                        <a:t>kiện</a:t>
                      </a:r>
                      <a:r>
                        <a:rPr lang="vi-VN" sz="2400" spc="-25" dirty="0">
                          <a:effectLst/>
                          <a:latin typeface="+mj-lt"/>
                        </a:rPr>
                        <a:t> </a:t>
                      </a:r>
                      <a:r>
                        <a:rPr lang="vi-VN" sz="2400" spc="0" dirty="0">
                          <a:effectLst/>
                          <a:latin typeface="+mj-lt"/>
                        </a:rPr>
                        <a:t>tạo</a:t>
                      </a:r>
                      <a:r>
                        <a:rPr lang="vi-VN" sz="2400" spc="-5" dirty="0">
                          <a:effectLst/>
                          <a:latin typeface="+mj-lt"/>
                        </a:rPr>
                        <a:t> </a:t>
                      </a:r>
                      <a:r>
                        <a:rPr lang="vi-VN" sz="2400" spc="0" dirty="0">
                          <a:effectLst/>
                          <a:latin typeface="+mj-lt"/>
                        </a:rPr>
                        <a:t>ra</a:t>
                      </a:r>
                      <a:r>
                        <a:rPr lang="vi-VN" sz="2400" spc="-10" dirty="0">
                          <a:effectLst/>
                          <a:latin typeface="+mj-lt"/>
                        </a:rPr>
                        <a:t> </a:t>
                      </a:r>
                      <a:r>
                        <a:rPr lang="vi-VN" sz="2400" spc="0" dirty="0">
                          <a:effectLst/>
                          <a:latin typeface="+mj-lt"/>
                        </a:rPr>
                        <a:t>nguồn</a:t>
                      </a:r>
                      <a:r>
                        <a:rPr lang="vi-VN" sz="2400" spc="-10" dirty="0">
                          <a:effectLst/>
                          <a:latin typeface="+mj-lt"/>
                        </a:rPr>
                        <a:t> </a:t>
                      </a:r>
                      <a:r>
                        <a:rPr lang="vi-VN" sz="2400" spc="0" dirty="0">
                          <a:effectLst/>
                          <a:latin typeface="+mj-lt"/>
                        </a:rPr>
                        <a:t>cảm</a:t>
                      </a:r>
                      <a:r>
                        <a:rPr lang="vi-VN" sz="2400" spc="-25" dirty="0">
                          <a:effectLst/>
                          <a:latin typeface="+mj-lt"/>
                        </a:rPr>
                        <a:t> </a:t>
                      </a:r>
                      <a:r>
                        <a:rPr lang="vi-VN" sz="2400" spc="0" dirty="0">
                          <a:effectLst/>
                          <a:latin typeface="+mj-lt"/>
                        </a:rPr>
                        <a:t>xúc</a:t>
                      </a:r>
                      <a:r>
                        <a:rPr lang="vi-VN" sz="2400" spc="-10" dirty="0">
                          <a:effectLst/>
                          <a:latin typeface="+mj-lt"/>
                        </a:rPr>
                        <a:t> </a:t>
                      </a:r>
                      <a:r>
                        <a:rPr lang="vi-VN" sz="2400" spc="0" dirty="0">
                          <a:effectLst/>
                          <a:latin typeface="+mj-lt"/>
                        </a:rPr>
                        <a:t>cho</a:t>
                      </a:r>
                      <a:r>
                        <a:rPr lang="vi-VN" sz="2400" spc="-5" dirty="0">
                          <a:effectLst/>
                          <a:latin typeface="+mj-lt"/>
                        </a:rPr>
                        <a:t> </a:t>
                      </a:r>
                      <a:r>
                        <a:rPr lang="vi-VN" sz="2400" spc="0" dirty="0">
                          <a:effectLst/>
                          <a:latin typeface="+mj-lt"/>
                        </a:rPr>
                        <a:t>tác</a:t>
                      </a:r>
                      <a:r>
                        <a:rPr lang="vi-VN" sz="2400" spc="-15" dirty="0">
                          <a:effectLst/>
                          <a:latin typeface="+mj-lt"/>
                        </a:rPr>
                        <a:t> </a:t>
                      </a:r>
                      <a:r>
                        <a:rPr lang="vi-VN" sz="2400" spc="0" dirty="0">
                          <a:effectLst/>
                          <a:latin typeface="+mj-lt"/>
                        </a:rPr>
                        <a:t>giả</a:t>
                      </a:r>
                      <a:r>
                        <a:rPr lang="vi-VN" sz="2400" spc="-25" dirty="0">
                          <a:effectLst/>
                          <a:latin typeface="+mj-lt"/>
                        </a:rPr>
                        <a:t> </a:t>
                      </a:r>
                      <a:r>
                        <a:rPr lang="vi-VN" sz="2400" spc="0" dirty="0">
                          <a:effectLst/>
                          <a:latin typeface="+mj-lt"/>
                        </a:rPr>
                        <a:t>viết</a:t>
                      </a:r>
                      <a:r>
                        <a:rPr lang="vi-VN" sz="2400" spc="-5" dirty="0">
                          <a:effectLst/>
                          <a:latin typeface="+mj-lt"/>
                        </a:rPr>
                        <a:t> </a:t>
                      </a:r>
                      <a:r>
                        <a:rPr lang="vi-VN" sz="2400" spc="0" dirty="0">
                          <a:effectLst/>
                          <a:latin typeface="+mj-lt"/>
                        </a:rPr>
                        <a:t>bài</a:t>
                      </a:r>
                      <a:r>
                        <a:rPr lang="vi-VN" sz="2400" spc="-5" dirty="0">
                          <a:effectLst/>
                          <a:latin typeface="+mj-lt"/>
                        </a:rPr>
                        <a:t> </a:t>
                      </a:r>
                      <a:r>
                        <a:rPr lang="vi-VN" sz="2400" spc="-20" dirty="0">
                          <a:effectLst/>
                          <a:latin typeface="+mj-lt"/>
                        </a:rPr>
                        <a:t>thơ.</a:t>
                      </a:r>
                      <a:endParaRPr lang="en-US" sz="2400" spc="0" dirty="0">
                        <a:effectLst/>
                        <a:latin typeface="+mj-lt"/>
                      </a:endParaRPr>
                    </a:p>
                    <a:p>
                      <a:pPr marL="342900" marR="0" lvl="0" indent="-342900" algn="l">
                        <a:lnSpc>
                          <a:spcPct val="100000"/>
                        </a:lnSpc>
                        <a:spcBef>
                          <a:spcPts val="0"/>
                        </a:spcBef>
                        <a:spcAft>
                          <a:spcPts val="0"/>
                        </a:spcAft>
                        <a:buSzPts val="1400"/>
                        <a:buFont typeface="Times New Roman" panose="02020603050405020304" pitchFamily="18" charset="0"/>
                        <a:buChar char="-"/>
                        <a:tabLst>
                          <a:tab pos="169545" algn="l"/>
                        </a:tabLst>
                      </a:pPr>
                      <a:r>
                        <a:rPr lang="vi-VN" sz="2400" spc="0" dirty="0">
                          <a:effectLst/>
                          <a:latin typeface="+mj-lt"/>
                        </a:rPr>
                        <a:t>Chủ</a:t>
                      </a:r>
                      <a:r>
                        <a:rPr lang="vi-VN" sz="2400" spc="-20" dirty="0">
                          <a:effectLst/>
                          <a:latin typeface="+mj-lt"/>
                        </a:rPr>
                        <a:t> </a:t>
                      </a:r>
                      <a:r>
                        <a:rPr lang="vi-VN" sz="2400" spc="0" dirty="0">
                          <a:effectLst/>
                          <a:latin typeface="+mj-lt"/>
                        </a:rPr>
                        <a:t>đề</a:t>
                      </a:r>
                      <a:r>
                        <a:rPr lang="vi-VN" sz="2400" spc="-5" dirty="0">
                          <a:effectLst/>
                          <a:latin typeface="+mj-lt"/>
                        </a:rPr>
                        <a:t> </a:t>
                      </a:r>
                      <a:r>
                        <a:rPr lang="vi-VN" sz="2400" spc="0" dirty="0">
                          <a:effectLst/>
                          <a:latin typeface="+mj-lt"/>
                        </a:rPr>
                        <a:t>của</a:t>
                      </a:r>
                      <a:r>
                        <a:rPr lang="vi-VN" sz="2400" spc="-20" dirty="0">
                          <a:effectLst/>
                          <a:latin typeface="+mj-lt"/>
                        </a:rPr>
                        <a:t> </a:t>
                      </a:r>
                      <a:r>
                        <a:rPr lang="vi-VN" sz="2400" spc="0" dirty="0">
                          <a:effectLst/>
                          <a:latin typeface="+mj-lt"/>
                        </a:rPr>
                        <a:t>bài</a:t>
                      </a:r>
                      <a:r>
                        <a:rPr lang="vi-VN" sz="2400" spc="-10" dirty="0">
                          <a:effectLst/>
                          <a:latin typeface="+mj-lt"/>
                        </a:rPr>
                        <a:t> </a:t>
                      </a:r>
                      <a:r>
                        <a:rPr lang="vi-VN" sz="2400" spc="-25" dirty="0">
                          <a:effectLst/>
                          <a:latin typeface="+mj-lt"/>
                        </a:rPr>
                        <a:t>thơ</a:t>
                      </a:r>
                      <a:endParaRPr lang="en-US" sz="2400" spc="0" dirty="0">
                        <a:effectLst/>
                        <a:latin typeface="+mj-lt"/>
                      </a:endParaRPr>
                    </a:p>
                    <a:p>
                      <a:pPr marL="342900" marR="67310" lvl="0" indent="-342900" algn="l">
                        <a:lnSpc>
                          <a:spcPct val="100000"/>
                        </a:lnSpc>
                        <a:spcBef>
                          <a:spcPts val="0"/>
                        </a:spcBef>
                        <a:spcAft>
                          <a:spcPts val="0"/>
                        </a:spcAft>
                        <a:buSzPts val="1400"/>
                        <a:buFont typeface="Times New Roman" panose="02020603050405020304" pitchFamily="18" charset="0"/>
                        <a:buChar char="-"/>
                        <a:tabLst>
                          <a:tab pos="168275" algn="l"/>
                        </a:tabLst>
                      </a:pPr>
                      <a:r>
                        <a:rPr lang="vi-VN" sz="2400" spc="0" dirty="0">
                          <a:effectLst/>
                          <a:latin typeface="+mj-lt"/>
                        </a:rPr>
                        <a:t>Phân</a:t>
                      </a:r>
                      <a:r>
                        <a:rPr lang="vi-VN" sz="2400" spc="-20" dirty="0">
                          <a:effectLst/>
                          <a:latin typeface="+mj-lt"/>
                        </a:rPr>
                        <a:t> </a:t>
                      </a:r>
                      <a:r>
                        <a:rPr lang="vi-VN" sz="2400" spc="0" dirty="0">
                          <a:effectLst/>
                          <a:latin typeface="+mj-lt"/>
                        </a:rPr>
                        <a:t>tích</a:t>
                      </a:r>
                      <a:r>
                        <a:rPr lang="vi-VN" sz="2400" spc="-25" dirty="0">
                          <a:effectLst/>
                          <a:latin typeface="+mj-lt"/>
                        </a:rPr>
                        <a:t> </a:t>
                      </a:r>
                      <a:r>
                        <a:rPr lang="vi-VN" sz="2400" spc="0" dirty="0">
                          <a:effectLst/>
                          <a:latin typeface="+mj-lt"/>
                        </a:rPr>
                        <a:t>các</a:t>
                      </a:r>
                      <a:r>
                        <a:rPr lang="vi-VN" sz="2400" spc="-25" dirty="0">
                          <a:effectLst/>
                          <a:latin typeface="+mj-lt"/>
                        </a:rPr>
                        <a:t> </a:t>
                      </a:r>
                      <a:r>
                        <a:rPr lang="vi-VN" sz="2400" spc="0" dirty="0">
                          <a:effectLst/>
                          <a:latin typeface="+mj-lt"/>
                        </a:rPr>
                        <a:t>yếu</a:t>
                      </a:r>
                      <a:r>
                        <a:rPr lang="vi-VN" sz="2400" spc="-20" dirty="0">
                          <a:effectLst/>
                          <a:latin typeface="+mj-lt"/>
                        </a:rPr>
                        <a:t> </a:t>
                      </a:r>
                      <a:r>
                        <a:rPr lang="vi-VN" sz="2400" spc="0" dirty="0">
                          <a:effectLst/>
                          <a:latin typeface="+mj-lt"/>
                        </a:rPr>
                        <a:t>tố</a:t>
                      </a:r>
                      <a:r>
                        <a:rPr lang="vi-VN" sz="2400" spc="-35" dirty="0">
                          <a:effectLst/>
                          <a:latin typeface="+mj-lt"/>
                        </a:rPr>
                        <a:t> </a:t>
                      </a:r>
                      <a:r>
                        <a:rPr lang="vi-VN" sz="2400" spc="0" dirty="0">
                          <a:effectLst/>
                          <a:latin typeface="+mj-lt"/>
                        </a:rPr>
                        <a:t>hình</a:t>
                      </a:r>
                      <a:r>
                        <a:rPr lang="vi-VN" sz="2400" spc="-25" dirty="0">
                          <a:effectLst/>
                          <a:latin typeface="+mj-lt"/>
                        </a:rPr>
                        <a:t> </a:t>
                      </a:r>
                      <a:r>
                        <a:rPr lang="vi-VN" sz="2400" spc="0" dirty="0">
                          <a:effectLst/>
                          <a:latin typeface="+mj-lt"/>
                        </a:rPr>
                        <a:t>thức</a:t>
                      </a:r>
                      <a:r>
                        <a:rPr lang="vi-VN" sz="2400" spc="-25" dirty="0">
                          <a:effectLst/>
                          <a:latin typeface="+mj-lt"/>
                        </a:rPr>
                        <a:t> </a:t>
                      </a:r>
                      <a:r>
                        <a:rPr lang="vi-VN" sz="2400" spc="0" dirty="0">
                          <a:effectLst/>
                          <a:latin typeface="+mj-lt"/>
                        </a:rPr>
                        <a:t>và</a:t>
                      </a:r>
                      <a:r>
                        <a:rPr lang="vi-VN" sz="2400" spc="-25" dirty="0">
                          <a:effectLst/>
                          <a:latin typeface="+mj-lt"/>
                        </a:rPr>
                        <a:t> </a:t>
                      </a:r>
                      <a:r>
                        <a:rPr lang="vi-VN" sz="2400" spc="0" dirty="0">
                          <a:effectLst/>
                          <a:latin typeface="+mj-lt"/>
                        </a:rPr>
                        <a:t>tác</a:t>
                      </a:r>
                      <a:r>
                        <a:rPr lang="vi-VN" sz="2400" spc="-25" dirty="0">
                          <a:effectLst/>
                          <a:latin typeface="+mj-lt"/>
                        </a:rPr>
                        <a:t> </a:t>
                      </a:r>
                      <a:r>
                        <a:rPr lang="vi-VN" sz="2400" spc="0" dirty="0">
                          <a:effectLst/>
                          <a:latin typeface="+mj-lt"/>
                        </a:rPr>
                        <a:t>dụng</a:t>
                      </a:r>
                      <a:r>
                        <a:rPr lang="vi-VN" sz="2400" spc="-25" dirty="0">
                          <a:effectLst/>
                          <a:latin typeface="+mj-lt"/>
                        </a:rPr>
                        <a:t> </a:t>
                      </a:r>
                      <a:r>
                        <a:rPr lang="vi-VN" sz="2400" spc="0" dirty="0">
                          <a:effectLst/>
                          <a:latin typeface="+mj-lt"/>
                        </a:rPr>
                        <a:t>của</a:t>
                      </a:r>
                      <a:r>
                        <a:rPr lang="vi-VN" sz="2400" spc="-25" dirty="0">
                          <a:effectLst/>
                          <a:latin typeface="+mj-lt"/>
                        </a:rPr>
                        <a:t> </a:t>
                      </a:r>
                      <a:r>
                        <a:rPr lang="vi-VN" sz="2400" spc="0" dirty="0">
                          <a:effectLst/>
                          <a:latin typeface="+mj-lt"/>
                        </a:rPr>
                        <a:t>chúng</a:t>
                      </a:r>
                      <a:r>
                        <a:rPr lang="vi-VN" sz="2400" spc="-25" dirty="0">
                          <a:effectLst/>
                          <a:latin typeface="+mj-lt"/>
                        </a:rPr>
                        <a:t> </a:t>
                      </a:r>
                      <a:r>
                        <a:rPr lang="vi-VN" sz="2400" spc="0" dirty="0">
                          <a:effectLst/>
                          <a:latin typeface="+mj-lt"/>
                        </a:rPr>
                        <a:t>trong</a:t>
                      </a:r>
                      <a:r>
                        <a:rPr lang="vi-VN" sz="2400" spc="-25" dirty="0">
                          <a:effectLst/>
                          <a:latin typeface="+mj-lt"/>
                        </a:rPr>
                        <a:t> </a:t>
                      </a:r>
                      <a:r>
                        <a:rPr lang="vi-VN" sz="2400" spc="0" dirty="0">
                          <a:effectLst/>
                          <a:latin typeface="+mj-lt"/>
                        </a:rPr>
                        <a:t>việc</a:t>
                      </a:r>
                      <a:r>
                        <a:rPr lang="vi-VN" sz="2400" spc="-25" dirty="0">
                          <a:effectLst/>
                          <a:latin typeface="+mj-lt"/>
                        </a:rPr>
                        <a:t> </a:t>
                      </a:r>
                      <a:r>
                        <a:rPr lang="vi-VN" sz="2400" spc="0" dirty="0">
                          <a:effectLst/>
                          <a:latin typeface="+mj-lt"/>
                        </a:rPr>
                        <a:t>biểu</a:t>
                      </a:r>
                      <a:r>
                        <a:rPr lang="vi-VN" sz="2400" spc="-25" dirty="0">
                          <a:effectLst/>
                          <a:latin typeface="+mj-lt"/>
                        </a:rPr>
                        <a:t> </a:t>
                      </a:r>
                      <a:r>
                        <a:rPr lang="vi-VN" sz="2400" spc="0" dirty="0">
                          <a:effectLst/>
                          <a:latin typeface="+mj-lt"/>
                        </a:rPr>
                        <a:t>đạt nội dung bài thơ.</a:t>
                      </a:r>
                      <a:endParaRPr lang="en-US" sz="2400" spc="0" dirty="0">
                        <a:effectLst/>
                        <a:latin typeface="+mj-lt"/>
                      </a:endParaRPr>
                    </a:p>
                    <a:p>
                      <a:pPr marL="342900" marR="69850" lvl="0" indent="-342900" algn="l">
                        <a:lnSpc>
                          <a:spcPct val="100000"/>
                        </a:lnSpc>
                        <a:spcBef>
                          <a:spcPts val="0"/>
                        </a:spcBef>
                        <a:spcAft>
                          <a:spcPts val="0"/>
                        </a:spcAft>
                        <a:buSzPts val="1400"/>
                        <a:buFont typeface="Times New Roman" panose="02020603050405020304" pitchFamily="18" charset="0"/>
                        <a:buChar char="-"/>
                        <a:tabLst>
                          <a:tab pos="179070" algn="l"/>
                        </a:tabLst>
                      </a:pPr>
                      <a:r>
                        <a:rPr lang="vi-VN" sz="2400" spc="0" dirty="0">
                          <a:effectLst/>
                          <a:latin typeface="+mj-lt"/>
                        </a:rPr>
                        <a:t>So sánh một số bài thơ khác cùng đề tài (nếu có) để làm rõ sự độc đáo của bài thơ “Nam quốc sơn hà”</a:t>
                      </a:r>
                      <a:endParaRPr lang="en-US" sz="2400" spc="0" dirty="0">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49827390"/>
                  </a:ext>
                </a:extLst>
              </a:tr>
              <a:tr h="405765">
                <a:tc>
                  <a:txBody>
                    <a:bodyPr/>
                    <a:lstStyle/>
                    <a:p>
                      <a:pPr marL="67945" marR="0" algn="l">
                        <a:lnSpc>
                          <a:spcPct val="100000"/>
                        </a:lnSpc>
                        <a:spcBef>
                          <a:spcPts val="0"/>
                        </a:spcBef>
                        <a:spcAft>
                          <a:spcPts val="0"/>
                        </a:spcAft>
                      </a:pPr>
                      <a:r>
                        <a:rPr lang="vi-VN" sz="2400">
                          <a:effectLst/>
                          <a:latin typeface="+mj-lt"/>
                        </a:rPr>
                        <a:t>3.</a:t>
                      </a:r>
                      <a:r>
                        <a:rPr lang="vi-VN" sz="2400" spc="-5">
                          <a:effectLst/>
                          <a:latin typeface="+mj-lt"/>
                        </a:rPr>
                        <a:t> </a:t>
                      </a:r>
                      <a:r>
                        <a:rPr lang="vi-VN" sz="2400">
                          <a:effectLst/>
                          <a:latin typeface="+mj-lt"/>
                        </a:rPr>
                        <a:t>Kết </a:t>
                      </a:r>
                      <a:r>
                        <a:rPr lang="vi-VN" sz="2400" spc="-25">
                          <a:effectLst/>
                          <a:latin typeface="+mj-lt"/>
                        </a:rPr>
                        <a:t>bài</a:t>
                      </a:r>
                      <a:endParaRPr lang="en-US" sz="2400">
                        <a:effectLst/>
                        <a:latin typeface="+mj-lt"/>
                        <a:ea typeface="Times New Roman" panose="02020603050405020304" pitchFamily="18" charset="0"/>
                        <a:cs typeface="Times New Roman" panose="02020603050405020304" pitchFamily="18" charset="0"/>
                      </a:endParaRPr>
                    </a:p>
                  </a:txBody>
                  <a:tcPr marL="0" marR="0" marT="0" marB="0"/>
                </a:tc>
                <a:tc>
                  <a:txBody>
                    <a:bodyPr/>
                    <a:lstStyle/>
                    <a:p>
                      <a:pPr marL="66675" marR="0" algn="l">
                        <a:lnSpc>
                          <a:spcPct val="100000"/>
                        </a:lnSpc>
                        <a:spcBef>
                          <a:spcPts val="0"/>
                        </a:spcBef>
                        <a:spcAft>
                          <a:spcPts val="0"/>
                        </a:spcAft>
                      </a:pPr>
                      <a:r>
                        <a:rPr lang="vi-VN" sz="2400" dirty="0">
                          <a:effectLst/>
                          <a:latin typeface="+mj-lt"/>
                        </a:rPr>
                        <a:t>- Khái quát giá trị của bài thơ và nêu tác động của bài thơ này đối với cá nhân em.</a:t>
                      </a:r>
                      <a:endParaRPr lang="en-US" sz="2400" dirty="0">
                        <a:effectLst/>
                        <a:latin typeface="+mj-lt"/>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3336147"/>
                  </a:ext>
                </a:extLst>
              </a:tr>
            </a:tbl>
          </a:graphicData>
        </a:graphic>
      </p:graphicFrame>
      <p:sp>
        <p:nvSpPr>
          <p:cNvPr id="3" name="Rectangle 1">
            <a:extLst>
              <a:ext uri="{FF2B5EF4-FFF2-40B4-BE49-F238E27FC236}">
                <a16:creationId xmlns:a16="http://schemas.microsoft.com/office/drawing/2014/main" id="{A826571B-F3AC-140C-6647-D3DA1C127E8D}"/>
              </a:ext>
            </a:extLst>
          </p:cNvPr>
          <p:cNvSpPr>
            <a:spLocks noChangeArrowheads="1"/>
          </p:cNvSpPr>
          <p:nvPr/>
        </p:nvSpPr>
        <p:spPr bwMode="auto">
          <a:xfrm>
            <a:off x="2292350" y="134020"/>
            <a:ext cx="29284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06291" tIns="0" rIns="441186" bIns="0" numCol="1" anchor="ctr" anchorCtr="0" compatLnSpc="1">
            <a:prstTxWarp prst="textNoShape">
              <a:avLst/>
            </a:prstTxWarp>
            <a:spAutoFit/>
          </a:bodyPr>
          <a:lstStyle>
            <a:lvl1pPr eaLnBrk="0" fontAlgn="base" hangingPunct="0">
              <a:spcBef>
                <a:spcPct val="0"/>
              </a:spcBef>
              <a:spcAft>
                <a:spcPct val="0"/>
              </a:spcAft>
              <a:tabLst>
                <a:tab pos="179388" algn="l"/>
              </a:tabLst>
              <a:defRPr>
                <a:solidFill>
                  <a:schemeClr val="tx1"/>
                </a:solidFill>
                <a:latin typeface="Arial" panose="020B0604020202020204" pitchFamily="34" charset="0"/>
              </a:defRPr>
            </a:lvl1pPr>
            <a:lvl2pPr eaLnBrk="0" fontAlgn="base" hangingPunct="0">
              <a:spcBef>
                <a:spcPct val="0"/>
              </a:spcBef>
              <a:spcAft>
                <a:spcPct val="0"/>
              </a:spcAft>
              <a:tabLst>
                <a:tab pos="179388" algn="l"/>
              </a:tabLst>
              <a:defRPr>
                <a:solidFill>
                  <a:schemeClr val="tx1"/>
                </a:solidFill>
                <a:latin typeface="Arial" panose="020B0604020202020204" pitchFamily="34" charset="0"/>
              </a:defRPr>
            </a:lvl2pPr>
            <a:lvl3pPr eaLnBrk="0" fontAlgn="base" hangingPunct="0">
              <a:spcBef>
                <a:spcPct val="0"/>
              </a:spcBef>
              <a:spcAft>
                <a:spcPct val="0"/>
              </a:spcAft>
              <a:tabLst>
                <a:tab pos="179388" algn="l"/>
              </a:tabLst>
              <a:defRPr>
                <a:solidFill>
                  <a:schemeClr val="tx1"/>
                </a:solidFill>
                <a:latin typeface="Arial" panose="020B0604020202020204" pitchFamily="34" charset="0"/>
              </a:defRPr>
            </a:lvl3pPr>
            <a:lvl4pPr eaLnBrk="0" fontAlgn="base" hangingPunct="0">
              <a:spcBef>
                <a:spcPct val="0"/>
              </a:spcBef>
              <a:spcAft>
                <a:spcPct val="0"/>
              </a:spcAft>
              <a:tabLst>
                <a:tab pos="179388" algn="l"/>
              </a:tabLst>
              <a:defRPr>
                <a:solidFill>
                  <a:schemeClr val="tx1"/>
                </a:solidFill>
                <a:latin typeface="Arial" panose="020B0604020202020204" pitchFamily="34" charset="0"/>
              </a:defRPr>
            </a:lvl4pPr>
            <a:lvl5pPr eaLnBrk="0" fontAlgn="base" hangingPunct="0">
              <a:spcBef>
                <a:spcPct val="0"/>
              </a:spcBef>
              <a:spcAft>
                <a:spcPct val="0"/>
              </a:spcAft>
              <a:tabLst>
                <a:tab pos="179388" algn="l"/>
              </a:tabLst>
              <a:defRPr>
                <a:solidFill>
                  <a:schemeClr val="tx1"/>
                </a:solidFill>
                <a:latin typeface="Arial" panose="020B0604020202020204" pitchFamily="34" charset="0"/>
              </a:defRPr>
            </a:lvl5pPr>
            <a:lvl6pPr eaLnBrk="0" fontAlgn="base" hangingPunct="0">
              <a:spcBef>
                <a:spcPct val="0"/>
              </a:spcBef>
              <a:spcAft>
                <a:spcPct val="0"/>
              </a:spcAft>
              <a:tabLst>
                <a:tab pos="179388" algn="l"/>
              </a:tabLst>
              <a:defRPr>
                <a:solidFill>
                  <a:schemeClr val="tx1"/>
                </a:solidFill>
                <a:latin typeface="Arial" panose="020B0604020202020204" pitchFamily="34" charset="0"/>
              </a:defRPr>
            </a:lvl6pPr>
            <a:lvl7pPr eaLnBrk="0" fontAlgn="base" hangingPunct="0">
              <a:spcBef>
                <a:spcPct val="0"/>
              </a:spcBef>
              <a:spcAft>
                <a:spcPct val="0"/>
              </a:spcAft>
              <a:tabLst>
                <a:tab pos="179388" algn="l"/>
              </a:tabLst>
              <a:defRPr>
                <a:solidFill>
                  <a:schemeClr val="tx1"/>
                </a:solidFill>
                <a:latin typeface="Arial" panose="020B0604020202020204" pitchFamily="34" charset="0"/>
              </a:defRPr>
            </a:lvl7pPr>
            <a:lvl8pPr eaLnBrk="0" fontAlgn="base" hangingPunct="0">
              <a:spcBef>
                <a:spcPct val="0"/>
              </a:spcBef>
              <a:spcAft>
                <a:spcPct val="0"/>
              </a:spcAft>
              <a:tabLst>
                <a:tab pos="179388" algn="l"/>
              </a:tabLst>
              <a:defRPr>
                <a:solidFill>
                  <a:schemeClr val="tx1"/>
                </a:solidFill>
                <a:latin typeface="Arial" panose="020B0604020202020204" pitchFamily="34" charset="0"/>
              </a:defRPr>
            </a:lvl8pPr>
            <a:lvl9pPr eaLnBrk="0" fontAlgn="base" hangingPunct="0">
              <a:spcBef>
                <a:spcPct val="0"/>
              </a:spcBef>
              <a:spcAft>
                <a:spcPct val="0"/>
              </a:spcAft>
              <a:tabLst>
                <a:tab pos="1793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79388" algn="l"/>
              </a:tabLst>
            </a:pPr>
            <a:r>
              <a:rPr kumimoji="0" lang="vi-VN" altLang="en-US" sz="2400" b="1" i="0" u="none" strike="noStrike" cap="none" normalizeH="0" baseline="0" dirty="0">
                <a:ln>
                  <a:noFill/>
                </a:ln>
                <a:solidFill>
                  <a:schemeClr val="tx1"/>
                </a:solidFill>
                <a:effectLst/>
                <a:ea typeface="Times New Roman" panose="02020603050405020304" pitchFamily="18" charset="0"/>
              </a:rPr>
              <a:t>DÀN Ý CHUNG</a:t>
            </a:r>
            <a:endParaRPr kumimoji="0" lang="en-US" altLang="en-US" sz="2400" b="1" i="0" u="none" strike="noStrike" cap="none" normalizeH="0" baseline="0" dirty="0">
              <a:ln>
                <a:noFill/>
              </a:ln>
              <a:solidFill>
                <a:schemeClr val="tx1"/>
              </a:solidFill>
              <a:effectLst/>
              <a:latin typeface="Algerian" panose="04020705040A02060702" pitchFamily="82"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79388"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253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2B64FF5D-2732-47F1-B9C1-2D4BF6E0DBF5}"/>
              </a:ext>
            </a:extLst>
          </p:cNvPr>
          <p:cNvPicPr>
            <a:picLocks noChangeAspect="1"/>
          </p:cNvPicPr>
          <p:nvPr/>
        </p:nvPicPr>
        <p:blipFill rotWithShape="1">
          <a:blip r:embed="rId3">
            <a:extLst>
              <a:ext uri="{28A0092B-C50C-407E-A947-70E740481C1C}">
                <a14:useLocalDpi xmlns:a14="http://schemas.microsoft.com/office/drawing/2010/main" val="0"/>
              </a:ext>
            </a:extLst>
          </a:blip>
          <a:srcRect t="9037" b="957"/>
          <a:stretch/>
        </p:blipFill>
        <p:spPr>
          <a:xfrm>
            <a:off x="0" y="0"/>
            <a:ext cx="12192000" cy="6858000"/>
          </a:xfrm>
          <a:prstGeom prst="rect">
            <a:avLst/>
          </a:prstGeom>
        </p:spPr>
      </p:pic>
      <p:sp>
        <p:nvSpPr>
          <p:cNvPr id="5" name="矩形 4">
            <a:extLst>
              <a:ext uri="{FF2B5EF4-FFF2-40B4-BE49-F238E27FC236}">
                <a16:creationId xmlns:a16="http://schemas.microsoft.com/office/drawing/2014/main" id="{00BDC2A7-421C-46A3-98D3-5DD2B17CF083}"/>
              </a:ext>
            </a:extLst>
          </p:cNvPr>
          <p:cNvSpPr/>
          <p:nvPr/>
        </p:nvSpPr>
        <p:spPr>
          <a:xfrm>
            <a:off x="2078182" y="0"/>
            <a:ext cx="10113818" cy="6858000"/>
          </a:xfrm>
          <a:prstGeom prst="rect">
            <a:avLst/>
          </a:prstGeom>
          <a:solidFill>
            <a:srgbClr val="F7FA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E4C7FDE0-8C41-40FA-8876-6757C742F966}"/>
              </a:ext>
            </a:extLst>
          </p:cNvPr>
          <p:cNvSpPr/>
          <p:nvPr/>
        </p:nvSpPr>
        <p:spPr>
          <a:xfrm>
            <a:off x="-1" y="1"/>
            <a:ext cx="1483132" cy="440976"/>
          </a:xfrm>
          <a:prstGeom prst="rect">
            <a:avLst/>
          </a:prstGeom>
          <a:solidFill>
            <a:srgbClr val="97B3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extLst>
              <a:ext uri="{FF2B5EF4-FFF2-40B4-BE49-F238E27FC236}">
                <a16:creationId xmlns:a16="http://schemas.microsoft.com/office/drawing/2014/main" id="{50798A36-E380-A212-520C-F0E79D4B13C0}"/>
              </a:ext>
            </a:extLst>
          </p:cNvPr>
          <p:cNvSpPr txBox="1"/>
          <p:nvPr/>
        </p:nvSpPr>
        <p:spPr>
          <a:xfrm>
            <a:off x="2366128" y="220489"/>
            <a:ext cx="9541497" cy="6104235"/>
          </a:xfrm>
          <a:prstGeom prst="rect">
            <a:avLst/>
          </a:prstGeom>
          <a:noFill/>
        </p:spPr>
        <p:txBody>
          <a:bodyPr wrap="square" rtlCol="0">
            <a:spAutoFit/>
          </a:bodyPr>
          <a:lstStyle/>
          <a:p>
            <a:pPr marL="306070" marR="439420" algn="ctr">
              <a:lnSpc>
                <a:spcPts val="1610"/>
              </a:lnSpc>
              <a:spcBef>
                <a:spcPts val="0"/>
              </a:spcBef>
              <a:spcAft>
                <a:spcPts val="0"/>
              </a:spcAft>
            </a:pPr>
            <a:r>
              <a:rPr lang="vi-VN" sz="2800" b="1" dirty="0">
                <a:effectLst/>
                <a:latin typeface="Times New Roman" panose="02020603050405020304" pitchFamily="18" charset="0"/>
                <a:ea typeface="Times New Roman" panose="02020603050405020304" pitchFamily="18" charset="0"/>
              </a:rPr>
              <a:t>DÀN</a:t>
            </a:r>
            <a:r>
              <a:rPr lang="vi-VN" sz="2800" b="1" spc="-30"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Ý</a:t>
            </a:r>
            <a:r>
              <a:rPr lang="vi-VN" sz="2800" b="1" spc="-15" dirty="0">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CHI</a:t>
            </a:r>
            <a:r>
              <a:rPr lang="vi-VN" sz="2800" b="1" spc="-5" dirty="0">
                <a:effectLst/>
                <a:latin typeface="Times New Roman" panose="02020603050405020304" pitchFamily="18" charset="0"/>
                <a:ea typeface="Times New Roman" panose="02020603050405020304" pitchFamily="18" charset="0"/>
              </a:rPr>
              <a:t> </a:t>
            </a:r>
            <a:r>
              <a:rPr lang="vi-VN" sz="2800" b="1" spc="-20" dirty="0">
                <a:effectLst/>
                <a:latin typeface="Times New Roman" panose="02020603050405020304" pitchFamily="18" charset="0"/>
                <a:ea typeface="Times New Roman" panose="02020603050405020304" pitchFamily="18" charset="0"/>
              </a:rPr>
              <a:t>TIẾT</a:t>
            </a:r>
            <a:endParaRPr lang="en-US" sz="2800" dirty="0">
              <a:effectLst/>
              <a:latin typeface="Times New Roman" panose="02020603050405020304" pitchFamily="18" charset="0"/>
              <a:ea typeface="Times New Roman" panose="02020603050405020304" pitchFamily="18" charset="0"/>
            </a:endParaRPr>
          </a:p>
          <a:p>
            <a:pPr marR="0" lvl="0">
              <a:lnSpc>
                <a:spcPts val="1610"/>
              </a:lnSpc>
              <a:spcBef>
                <a:spcPts val="0"/>
              </a:spcBef>
              <a:spcAft>
                <a:spcPts val="0"/>
              </a:spcAft>
              <a:buSzPts val="1400"/>
              <a:tabLst>
                <a:tab pos="386080" algn="l"/>
              </a:tabLst>
            </a:pPr>
            <a:r>
              <a:rPr lang="vi-VN" sz="2800" b="1" spc="0" dirty="0">
                <a:effectLst/>
                <a:latin typeface="Times New Roman" panose="02020603050405020304" pitchFamily="18" charset="0"/>
                <a:ea typeface="Times New Roman" panose="02020603050405020304" pitchFamily="18" charset="0"/>
              </a:rPr>
              <a:t>1. Mở</a:t>
            </a:r>
            <a:r>
              <a:rPr lang="vi-VN" sz="2800" b="1" spc="-5" dirty="0">
                <a:effectLst/>
                <a:latin typeface="Times New Roman" panose="02020603050405020304" pitchFamily="18" charset="0"/>
                <a:ea typeface="Times New Roman" panose="02020603050405020304" pitchFamily="18" charset="0"/>
              </a:rPr>
              <a:t> </a:t>
            </a:r>
            <a:r>
              <a:rPr lang="vi-VN" sz="2800" b="1" spc="-25" dirty="0">
                <a:effectLst/>
                <a:latin typeface="Times New Roman" panose="02020603050405020304" pitchFamily="18" charset="0"/>
                <a:ea typeface="Times New Roman" panose="02020603050405020304" pitchFamily="18" charset="0"/>
              </a:rPr>
              <a:t>bài</a:t>
            </a:r>
            <a:endParaRPr lang="en-US" sz="2800" b="1" spc="0" dirty="0">
              <a:effectLst/>
              <a:latin typeface="Times New Roman" panose="02020603050405020304" pitchFamily="18" charset="0"/>
              <a:ea typeface="Times New Roman" panose="02020603050405020304" pitchFamily="18" charset="0"/>
            </a:endParaRPr>
          </a:p>
          <a:p>
            <a:pPr marL="742950" marR="0" lvl="1" indent="-285750">
              <a:spcBef>
                <a:spcPts val="10"/>
              </a:spcBef>
              <a:spcAft>
                <a:spcPts val="0"/>
              </a:spcAft>
              <a:buFont typeface="Times New Roman" panose="02020603050405020304" pitchFamily="18" charset="0"/>
              <a:buChar char="-"/>
              <a:tabLst>
                <a:tab pos="311785" algn="l"/>
              </a:tabLst>
            </a:pPr>
            <a:r>
              <a:rPr lang="vi-VN" sz="2800" spc="0" dirty="0">
                <a:effectLst/>
                <a:latin typeface="Times New Roman" panose="02020603050405020304" pitchFamily="18" charset="0"/>
                <a:ea typeface="Times New Roman" panose="02020603050405020304" pitchFamily="18" charset="0"/>
              </a:rPr>
              <a:t>Giới</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thiệu</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đôi</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nét</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về</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bài</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thơ</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Sông</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núi</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nước</a:t>
            </a:r>
            <a:r>
              <a:rPr lang="vi-VN" sz="2800" spc="-10" dirty="0">
                <a:effectLst/>
                <a:latin typeface="Times New Roman" panose="02020603050405020304" pitchFamily="18" charset="0"/>
                <a:ea typeface="Times New Roman" panose="02020603050405020304" pitchFamily="18" charset="0"/>
              </a:rPr>
              <a:t> </a:t>
            </a:r>
            <a:r>
              <a:rPr lang="vi-VN" sz="2800" spc="-20" dirty="0">
                <a:effectLst/>
                <a:latin typeface="Times New Roman" panose="02020603050405020304" pitchFamily="18" charset="0"/>
                <a:ea typeface="Times New Roman" panose="02020603050405020304" pitchFamily="18" charset="0"/>
              </a:rPr>
              <a:t>Nam.</a:t>
            </a:r>
            <a:endParaRPr lang="en-US" sz="2800" spc="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Times New Roman" panose="02020603050405020304" pitchFamily="18" charset="0"/>
              <a:buChar char="-"/>
              <a:tabLst>
                <a:tab pos="311785" algn="l"/>
              </a:tabLst>
            </a:pPr>
            <a:r>
              <a:rPr lang="vi-VN" sz="2800" spc="0" dirty="0">
                <a:effectLst/>
                <a:latin typeface="Times New Roman" panose="02020603050405020304" pitchFamily="18" charset="0"/>
                <a:ea typeface="Times New Roman" panose="02020603050405020304" pitchFamily="18" charset="0"/>
              </a:rPr>
              <a:t>Dẫn</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dắt</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chủ</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đề</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b</a:t>
            </a:r>
            <a:r>
              <a:rPr lang="en-US" sz="2800" dirty="0" err="1">
                <a:latin typeface="Times New Roman" panose="02020603050405020304" pitchFamily="18" charset="0"/>
                <a:ea typeface="Times New Roman" panose="02020603050405020304" pitchFamily="18" charset="0"/>
              </a:rPr>
              <a:t>ài</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viết</a:t>
            </a:r>
            <a:r>
              <a:rPr lang="vi-VN" sz="2800" spc="-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“Nam</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quốc</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sơn</a:t>
            </a:r>
            <a:r>
              <a:rPr lang="vi-VN" sz="2800" spc="-15" dirty="0">
                <a:effectLst/>
                <a:latin typeface="Times New Roman" panose="02020603050405020304" pitchFamily="18" charset="0"/>
                <a:ea typeface="Times New Roman" panose="02020603050405020304" pitchFamily="18" charset="0"/>
              </a:rPr>
              <a:t> </a:t>
            </a:r>
            <a:r>
              <a:rPr lang="vi-VN" sz="2800" spc="-25" dirty="0">
                <a:effectLst/>
                <a:latin typeface="Times New Roman" panose="02020603050405020304" pitchFamily="18" charset="0"/>
                <a:ea typeface="Times New Roman" panose="02020603050405020304" pitchFamily="18" charset="0"/>
              </a:rPr>
              <a:t>hà”.</a:t>
            </a:r>
          </a:p>
          <a:p>
            <a:pPr marR="0" lvl="1">
              <a:spcBef>
                <a:spcPts val="0"/>
              </a:spcBef>
              <a:spcAft>
                <a:spcPts val="0"/>
              </a:spcAft>
              <a:tabLst>
                <a:tab pos="311785" algn="l"/>
              </a:tabLst>
            </a:pPr>
            <a:r>
              <a:rPr lang="vi-VN" sz="2800" b="1" spc="-25" dirty="0">
                <a:latin typeface="Times New Roman" panose="02020603050405020304" pitchFamily="18" charset="0"/>
                <a:ea typeface="Times New Roman" panose="02020603050405020304" pitchFamily="18" charset="0"/>
              </a:rPr>
              <a:t>2. </a:t>
            </a:r>
            <a:r>
              <a:rPr lang="vi-VN" sz="2800" b="1" spc="0" dirty="0">
                <a:effectLst/>
                <a:latin typeface="Times New Roman" panose="02020603050405020304" pitchFamily="18" charset="0"/>
                <a:ea typeface="Times New Roman" panose="02020603050405020304" pitchFamily="18" charset="0"/>
              </a:rPr>
              <a:t>Thân</a:t>
            </a:r>
            <a:r>
              <a:rPr lang="vi-VN" sz="2800" b="1" spc="-5" dirty="0">
                <a:effectLst/>
                <a:latin typeface="Times New Roman" panose="02020603050405020304" pitchFamily="18" charset="0"/>
                <a:ea typeface="Times New Roman" panose="02020603050405020304" pitchFamily="18" charset="0"/>
              </a:rPr>
              <a:t> </a:t>
            </a:r>
            <a:r>
              <a:rPr lang="vi-VN" sz="2800" b="1" spc="-25" dirty="0">
                <a:effectLst/>
                <a:latin typeface="Times New Roman" panose="02020603050405020304" pitchFamily="18" charset="0"/>
                <a:ea typeface="Times New Roman" panose="02020603050405020304" pitchFamily="18" charset="0"/>
              </a:rPr>
              <a:t>bài</a:t>
            </a:r>
            <a:endParaRPr lang="en-US" sz="2800" b="1" spc="0" dirty="0">
              <a:effectLst/>
              <a:latin typeface="Times New Roman" panose="02020603050405020304" pitchFamily="18" charset="0"/>
              <a:ea typeface="Times New Roman" panose="02020603050405020304" pitchFamily="18" charset="0"/>
            </a:endParaRPr>
          </a:p>
          <a:p>
            <a:pPr marL="742950" marR="340360" lvl="1" indent="-285750" algn="just">
              <a:spcBef>
                <a:spcPts val="0"/>
              </a:spcBef>
              <a:spcAft>
                <a:spcPts val="0"/>
              </a:spcAft>
              <a:buFont typeface="Times New Roman" panose="02020603050405020304" pitchFamily="18" charset="0"/>
              <a:buChar char="-"/>
              <a:tabLst>
                <a:tab pos="319405" algn="l"/>
              </a:tabLst>
            </a:pPr>
            <a:r>
              <a:rPr lang="vi-VN" sz="2800" b="1" spc="0" dirty="0">
                <a:solidFill>
                  <a:srgbClr val="333333"/>
                </a:solidFill>
                <a:effectLst/>
                <a:latin typeface="Times New Roman" panose="02020603050405020304" pitchFamily="18" charset="0"/>
                <a:ea typeface="Times New Roman" panose="02020603050405020304" pitchFamily="18" charset="0"/>
              </a:rPr>
              <a:t>Hoàn cảnh sáng tác: </a:t>
            </a:r>
            <a:r>
              <a:rPr lang="vi-VN" sz="2800" spc="0" dirty="0">
                <a:solidFill>
                  <a:srgbClr val="333333"/>
                </a:solidFill>
                <a:effectLst/>
                <a:latin typeface="Times New Roman" panose="02020603050405020304" pitchFamily="18" charset="0"/>
                <a:ea typeface="Times New Roman" panose="02020603050405020304" pitchFamily="18" charset="0"/>
              </a:rPr>
              <a:t>Bài thơ khuyết danh, tương truyền vào thời nhà Lí trong trận chiến đánh quân Tống trên sông Như Nguyệt. </a:t>
            </a:r>
            <a:r>
              <a:rPr lang="vi-VN" sz="2800" spc="0" dirty="0">
                <a:effectLst/>
                <a:latin typeface="Times New Roman" panose="02020603050405020304" pitchFamily="18" charset="0"/>
                <a:ea typeface="Times New Roman" panose="02020603050405020304" pitchFamily="18" charset="0"/>
              </a:rPr>
              <a:t>Quân ta dưới quyền chỉ huy của Lí Thường Kiệt đã chiến</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đấu</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dũng</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cảm,</a:t>
            </a:r>
            <a:r>
              <a:rPr lang="vi-VN" sz="2800" spc="-1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chặn</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chân</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chúng</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lại</a:t>
            </a:r>
            <a:r>
              <a:rPr lang="vi-VN" sz="2800" spc="-1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ở</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phòng</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tuyến</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bên</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sông</a:t>
            </a:r>
            <a:r>
              <a:rPr lang="vi-VN" sz="2800" spc="-2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Như</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Nguyệt.</a:t>
            </a:r>
            <a:r>
              <a:rPr lang="vi-VN" sz="2800" spc="-2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Một</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đêm</a:t>
            </a:r>
            <a:r>
              <a:rPr lang="vi-VN" sz="2800" spc="-4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nọ, quân</a:t>
            </a:r>
            <a:r>
              <a:rPr lang="vi-VN" sz="2800" spc="-5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sĩ</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nghe</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văng</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vẳng</a:t>
            </a:r>
            <a:r>
              <a:rPr lang="vi-VN" sz="2800" spc="-7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trong</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đền</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thờ</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Trương</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Hống</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và</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Trương</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Hát</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(hai</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tướng</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quân</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của</a:t>
            </a:r>
            <a:r>
              <a:rPr lang="vi-VN" sz="2800" spc="-6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Triệu Quang</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Phục</a:t>
            </a:r>
            <a:r>
              <a:rPr lang="vi-VN" sz="2800" spc="-4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đã</a:t>
            </a:r>
            <a:r>
              <a:rPr lang="vi-VN" sz="2800" spc="-4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hi</a:t>
            </a:r>
            <a:r>
              <a:rPr lang="vi-VN" sz="2800" spc="-4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sinh</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vì</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nước)</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có</a:t>
            </a:r>
            <a:r>
              <a:rPr lang="vi-VN" sz="2800" spc="-4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tiếng</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ngâm</a:t>
            </a:r>
            <a:r>
              <a:rPr lang="vi-VN" sz="2800" spc="-5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bài</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thơ</a:t>
            </a:r>
            <a:r>
              <a:rPr lang="vi-VN" sz="2800" spc="-4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này.</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Bài</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thơ</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đã</a:t>
            </a:r>
            <a:r>
              <a:rPr lang="vi-VN" sz="2800" spc="-35"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góp</a:t>
            </a:r>
            <a:r>
              <a:rPr lang="vi-VN" sz="2800" spc="-4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phần</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khích</a:t>
            </a:r>
            <a:r>
              <a:rPr lang="vi-VN" sz="2800" spc="-4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lệ</a:t>
            </a:r>
            <a:r>
              <a:rPr lang="vi-VN" sz="2800" spc="-30" dirty="0">
                <a:effectLst/>
                <a:latin typeface="Times New Roman" panose="02020603050405020304" pitchFamily="18" charset="0"/>
                <a:ea typeface="Times New Roman" panose="02020603050405020304" pitchFamily="18" charset="0"/>
              </a:rPr>
              <a:t> </a:t>
            </a:r>
            <a:r>
              <a:rPr lang="vi-VN" sz="2800" spc="0" dirty="0">
                <a:effectLst/>
                <a:latin typeface="Times New Roman" panose="02020603050405020304" pitchFamily="18" charset="0"/>
                <a:ea typeface="Times New Roman" panose="02020603050405020304" pitchFamily="18" charset="0"/>
              </a:rPr>
              <a:t>binh sĩ quyết tâm đánh tan quân giặc, buộc chúng phải rút lui nhục nhã vào tháng 3 năm 1077.</a:t>
            </a:r>
            <a:endParaRPr lang="en-US" sz="2800" spc="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717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GENSWF_SLIDE_TITLE" val="Tên bài"/>
  <p:tag name="ISPRING_SLIDE_INDENT_LEVEL" val="0"/>
  <p:tag name="ISPRING_PRESENTER_ID" val="{C2888B76-A251-4C62-904B-D2132BF9B8EA}"/>
  <p:tag name="ISPRING_CUSTOM_TIMING_USED"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1356</Words>
  <Application>Microsoft Office PowerPoint</Application>
  <PresentationFormat>Widescreen</PresentationFormat>
  <Paragraphs>136</Paragraphs>
  <Slides>24</Slides>
  <Notes>23</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宋体</vt:lpstr>
      <vt:lpstr>#9Slide03 Arima Madurai Black</vt:lpstr>
      <vt:lpstr>#9Slide03 Aturdida</vt:lpstr>
      <vt:lpstr>Algerian</vt:lpstr>
      <vt:lpstr>Arial</vt:lpstr>
      <vt:lpstr>Calibri</vt:lpstr>
      <vt:lpstr>等线</vt:lpstr>
      <vt:lpstr>等线 Light</vt:lpstr>
      <vt:lpstr>FzThuPhapTieuTu</vt:lpstr>
      <vt:lpstr>Segoe UI</vt:lpstr>
      <vt:lpstr>Times New Roman</vt:lpstr>
      <vt:lpstr>Trebuchet MS</vt:lpstr>
      <vt:lpstr>Wingdings 3</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 zhiyuan;văn học hoa nhỏ zalo 0352015953</dc:creator>
  <cp:lastModifiedBy>Dell</cp:lastModifiedBy>
  <cp:revision>52</cp:revision>
  <dcterms:created xsi:type="dcterms:W3CDTF">2019-05-26T10:19:49Z</dcterms:created>
  <dcterms:modified xsi:type="dcterms:W3CDTF">2024-09-18T22:58:39Z</dcterms:modified>
</cp:coreProperties>
</file>