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28" r:id="rId2"/>
    <p:sldId id="298" r:id="rId3"/>
    <p:sldId id="258" r:id="rId4"/>
    <p:sldId id="259" r:id="rId5"/>
    <p:sldId id="299" r:id="rId6"/>
    <p:sldId id="318" r:id="rId7"/>
    <p:sldId id="316" r:id="rId8"/>
    <p:sldId id="260" r:id="rId9"/>
    <p:sldId id="309" r:id="rId10"/>
    <p:sldId id="317" r:id="rId11"/>
    <p:sldId id="308" r:id="rId12"/>
    <p:sldId id="280" r:id="rId13"/>
    <p:sldId id="300" r:id="rId14"/>
    <p:sldId id="319" r:id="rId15"/>
    <p:sldId id="312" r:id="rId16"/>
    <p:sldId id="320" r:id="rId17"/>
    <p:sldId id="323" r:id="rId18"/>
    <p:sldId id="321" r:id="rId19"/>
    <p:sldId id="325" r:id="rId20"/>
    <p:sldId id="322" r:id="rId21"/>
    <p:sldId id="262" r:id="rId22"/>
    <p:sldId id="315" r:id="rId23"/>
    <p:sldId id="326" r:id="rId24"/>
    <p:sldId id="327" r:id="rId25"/>
    <p:sldId id="329" r:id="rId26"/>
  </p:sldIdLst>
  <p:sldSz cx="18288000" cy="10287000"/>
  <p:notesSz cx="6858000" cy="9144000"/>
  <p:embeddedFontLst>
    <p:embeddedFont>
      <p:font typeface="#9Slide07 IcielBaliho Script" panose="020B060402020202020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8" autoAdjust="0"/>
    <p:restoredTop sz="89636" autoAdjust="0"/>
  </p:normalViewPr>
  <p:slideViewPr>
    <p:cSldViewPr>
      <p:cViewPr varScale="1">
        <p:scale>
          <a:sx n="41" d="100"/>
          <a:sy n="41" d="100"/>
        </p:scale>
        <p:origin x="110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87499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58312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2963164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336900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944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15</a:t>
            </a:fld>
            <a:endParaRPr lang="en-US"/>
          </a:p>
        </p:txBody>
      </p:sp>
    </p:spTree>
    <p:extLst>
      <p:ext uri="{BB962C8B-B14F-4D97-AF65-F5344CB8AC3E}">
        <p14:creationId xmlns:p14="http://schemas.microsoft.com/office/powerpoint/2010/main" val="891113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7899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5628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34609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4498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393345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22</a:t>
            </a:fld>
            <a:endParaRPr lang="en-US"/>
          </a:p>
        </p:txBody>
      </p:sp>
    </p:spTree>
    <p:extLst>
      <p:ext uri="{BB962C8B-B14F-4D97-AF65-F5344CB8AC3E}">
        <p14:creationId xmlns:p14="http://schemas.microsoft.com/office/powerpoint/2010/main" val="141174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32009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1234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25</a:t>
            </a:fld>
            <a:endParaRPr lang="en-US"/>
          </a:p>
        </p:txBody>
      </p:sp>
    </p:spTree>
    <p:extLst>
      <p:ext uri="{BB962C8B-B14F-4D97-AF65-F5344CB8AC3E}">
        <p14:creationId xmlns:p14="http://schemas.microsoft.com/office/powerpoint/2010/main" val="283615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133190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5</a:t>
            </a:fld>
            <a:endParaRPr lang="en-US"/>
          </a:p>
        </p:txBody>
      </p:sp>
    </p:spTree>
    <p:extLst>
      <p:ext uri="{BB962C8B-B14F-4D97-AF65-F5344CB8AC3E}">
        <p14:creationId xmlns:p14="http://schemas.microsoft.com/office/powerpoint/2010/main" val="362679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5156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61.png"/><Relationship Id="rId5" Type="http://schemas.openxmlformats.org/officeDocument/2006/relationships/image" Target="../media/image41.png"/><Relationship Id="rId10" Type="http://schemas.openxmlformats.org/officeDocument/2006/relationships/image" Target="../media/image60.png"/><Relationship Id="rId4" Type="http://schemas.openxmlformats.org/officeDocument/2006/relationships/image" Target="../media/image5.sv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sv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png"/><Relationship Id="rId7" Type="http://schemas.openxmlformats.org/officeDocument/2006/relationships/image" Target="../media/image55.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64.png"/><Relationship Id="rId5" Type="http://schemas.openxmlformats.org/officeDocument/2006/relationships/image" Target="../media/image53.png"/><Relationship Id="rId10" Type="http://schemas.openxmlformats.org/officeDocument/2006/relationships/image" Target="../media/image2.svg"/><Relationship Id="rId4" Type="http://schemas.openxmlformats.org/officeDocument/2006/relationships/image" Target="../media/image5.sv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62.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5.svg"/><Relationship Id="rId4" Type="http://schemas.openxmlformats.org/officeDocument/2006/relationships/image" Target="../media/image63.sv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7.png"/><Relationship Id="rId5" Type="http://schemas.openxmlformats.org/officeDocument/2006/relationships/image" Target="../media/image4.png"/><Relationship Id="rId10" Type="http://schemas.openxmlformats.org/officeDocument/2006/relationships/image" Target="../media/image40.svg"/><Relationship Id="rId4" Type="http://schemas.openxmlformats.org/officeDocument/2006/relationships/image" Target="../media/image63.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5.svg"/><Relationship Id="rId4" Type="http://schemas.openxmlformats.org/officeDocument/2006/relationships/image" Target="../media/image58.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5.svg"/><Relationship Id="rId4" Type="http://schemas.openxmlformats.org/officeDocument/2006/relationships/image" Target="../media/image58.sv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5.svg"/><Relationship Id="rId4" Type="http://schemas.openxmlformats.org/officeDocument/2006/relationships/image" Target="../media/image58.sv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5.svg"/><Relationship Id="rId4" Type="http://schemas.openxmlformats.org/officeDocument/2006/relationships/image" Target="../media/image58.sv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1.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4.png"/><Relationship Id="rId5" Type="http://schemas.openxmlformats.org/officeDocument/2006/relationships/image" Target="../media/image41.png"/><Relationship Id="rId15" Type="http://schemas.openxmlformats.org/officeDocument/2006/relationships/image" Target="../media/image71.png"/><Relationship Id="rId10" Type="http://schemas.openxmlformats.org/officeDocument/2006/relationships/image" Target="../media/image70.svg"/><Relationship Id="rId4" Type="http://schemas.openxmlformats.org/officeDocument/2006/relationships/image" Target="../media/image5.svg"/><Relationship Id="rId9" Type="http://schemas.openxmlformats.org/officeDocument/2006/relationships/image" Target="../media/image69.png"/><Relationship Id="rId1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5.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4.png"/><Relationship Id="rId5" Type="http://schemas.openxmlformats.org/officeDocument/2006/relationships/image" Target="../media/image41.png"/><Relationship Id="rId15" Type="http://schemas.openxmlformats.org/officeDocument/2006/relationships/image" Target="../media/image71.png"/><Relationship Id="rId10" Type="http://schemas.openxmlformats.org/officeDocument/2006/relationships/image" Target="../media/image70.svg"/><Relationship Id="rId4" Type="http://schemas.openxmlformats.org/officeDocument/2006/relationships/image" Target="../media/image5.svg"/><Relationship Id="rId9" Type="http://schemas.openxmlformats.org/officeDocument/2006/relationships/image" Target="../media/image69.png"/><Relationship Id="rId1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4.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7.svg"/><Relationship Id="rId5" Type="http://schemas.openxmlformats.org/officeDocument/2006/relationships/image" Target="../media/image3.png"/><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5.sv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5.sv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5.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5.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5.svg"/><Relationship Id="rId9" Type="http://schemas.openxmlformats.org/officeDocument/2006/relationships/image" Target="../media/image50.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3.png"/><Relationship Id="rId5" Type="http://schemas.openxmlformats.org/officeDocument/2006/relationships/image" Target="../media/image14.png"/><Relationship Id="rId10" Type="http://schemas.openxmlformats.org/officeDocument/2006/relationships/image" Target="../media/image58.svg"/><Relationship Id="rId4" Type="http://schemas.openxmlformats.org/officeDocument/2006/relationships/image" Target="../media/image5.sv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29035" y="-2045159"/>
            <a:ext cx="14314291" cy="15187577"/>
          </a:xfrm>
          <a:prstGeom prst="rect">
            <a:avLst/>
          </a:prstGeom>
        </p:spPr>
      </p:pic>
      <p:pic>
        <p:nvPicPr>
          <p:cNvPr id="3" name="Picture 3"/>
          <p:cNvPicPr>
            <a:picLocks noChangeAspect="1"/>
          </p:cNvPicPr>
          <p:nvPr/>
        </p:nvPicPr>
        <p:blipFill>
          <a:blip r:embed="rId5"/>
          <a:srcRect/>
          <a:stretch>
            <a:fillRect/>
          </a:stretch>
        </p:blipFill>
        <p:spPr>
          <a:xfrm>
            <a:off x="1186904" y="6464371"/>
            <a:ext cx="8596705" cy="55878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60571">
            <a:off x="14335967" y="1889342"/>
            <a:ext cx="9271364" cy="447343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07" r="39918" b="62102"/>
          <a:stretch>
            <a:fillRect/>
          </a:stretch>
        </p:blipFill>
        <p:spPr>
          <a:xfrm rot="-1939430">
            <a:off x="11022823" y="6919750"/>
            <a:ext cx="8467656" cy="544156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93430">
            <a:off x="12589374" y="7943941"/>
            <a:ext cx="7315200" cy="171297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83210" y="4126058"/>
            <a:ext cx="3778135" cy="4114800"/>
          </a:xfrm>
          <a:prstGeom prst="rect">
            <a:avLst/>
          </a:prstGeom>
        </p:spPr>
      </p:pic>
      <p:sp>
        <p:nvSpPr>
          <p:cNvPr id="9" name="TextBox 8">
            <a:extLst>
              <a:ext uri="{FF2B5EF4-FFF2-40B4-BE49-F238E27FC236}">
                <a16:creationId xmlns:a16="http://schemas.microsoft.com/office/drawing/2014/main" id="{428ECCD1-88ED-E6C6-3303-43ABC2B07079}"/>
              </a:ext>
            </a:extLst>
          </p:cNvPr>
          <p:cNvSpPr txBox="1"/>
          <p:nvPr/>
        </p:nvSpPr>
        <p:spPr>
          <a:xfrm>
            <a:off x="-4114800" y="495300"/>
            <a:ext cx="13563600" cy="1015663"/>
          </a:xfrm>
          <a:prstGeom prst="rect">
            <a:avLst/>
          </a:prstGeom>
          <a:no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TRƯỜNG THCS ĐÔ THỊ VIỆT HƯNG</a:t>
            </a:r>
          </a:p>
        </p:txBody>
      </p:sp>
      <p:sp>
        <p:nvSpPr>
          <p:cNvPr id="10" name="TextBox 9">
            <a:extLst>
              <a:ext uri="{FF2B5EF4-FFF2-40B4-BE49-F238E27FC236}">
                <a16:creationId xmlns:a16="http://schemas.microsoft.com/office/drawing/2014/main" id="{C5A16AB3-CB92-D514-834B-99886E7D05F7}"/>
              </a:ext>
            </a:extLst>
          </p:cNvPr>
          <p:cNvSpPr txBox="1"/>
          <p:nvPr/>
        </p:nvSpPr>
        <p:spPr>
          <a:xfrm>
            <a:off x="-369874" y="2556397"/>
            <a:ext cx="16023003" cy="4154984"/>
          </a:xfrm>
          <a:prstGeom prst="rect">
            <a:avLst/>
          </a:prstGeom>
          <a:noFill/>
        </p:spPr>
        <p:txBody>
          <a:bodyPr wrap="square" rtlCol="0">
            <a:spAutoFit/>
          </a:bodyPr>
          <a:lstStyle/>
          <a:p>
            <a:pPr algn="ctr"/>
            <a:r>
              <a:rPr lang="en-US" sz="6600" b="1" dirty="0">
                <a:solidFill>
                  <a:srgbClr val="002060"/>
                </a:solidFill>
                <a:latin typeface="Times New Roman" panose="02020603050405020304" pitchFamily="18" charset="0"/>
                <a:cs typeface="Times New Roman" panose="02020603050405020304" pitchFamily="18" charset="0"/>
              </a:rPr>
              <a:t>BÀI GIẢNG ĐIỆN TỬ NGỮ VĂN 8</a:t>
            </a:r>
          </a:p>
          <a:p>
            <a:pPr algn="ctr"/>
            <a:endParaRPr lang="en-US" sz="6600" b="1" dirty="0">
              <a:solidFill>
                <a:srgbClr val="002060"/>
              </a:solidFill>
              <a:latin typeface="Times New Roman" panose="02020603050405020304" pitchFamily="18" charset="0"/>
              <a:cs typeface="Times New Roman" panose="02020603050405020304" pitchFamily="18" charset="0"/>
            </a:endParaRPr>
          </a:p>
          <a:p>
            <a:pPr algn="ctr"/>
            <a:r>
              <a:rPr lang="en-US" sz="6600" b="1" dirty="0" err="1">
                <a:solidFill>
                  <a:srgbClr val="002060"/>
                </a:solidFill>
                <a:latin typeface="Times New Roman" panose="02020603050405020304" pitchFamily="18" charset="0"/>
                <a:cs typeface="Times New Roman" panose="02020603050405020304" pitchFamily="18" charset="0"/>
              </a:rPr>
              <a:t>Viết</a:t>
            </a:r>
            <a:r>
              <a:rPr lang="en-US" sz="6600" b="1" dirty="0">
                <a:solidFill>
                  <a:srgbClr val="002060"/>
                </a:solidFill>
                <a:latin typeface="Times New Roman" panose="02020603050405020304" pitchFamily="18" charset="0"/>
                <a:cs typeface="Times New Roman" panose="02020603050405020304" pitchFamily="18" charset="0"/>
              </a:rPr>
              <a:t> : </a:t>
            </a:r>
            <a:r>
              <a:rPr lang="en-US" sz="6600" b="1" dirty="0" err="1">
                <a:solidFill>
                  <a:srgbClr val="002060"/>
                </a:solidFill>
                <a:latin typeface="Times New Roman" panose="02020603050405020304" pitchFamily="18" charset="0"/>
                <a:cs typeface="Times New Roman" panose="02020603050405020304" pitchFamily="18" charset="0"/>
              </a:rPr>
              <a:t>Viết</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bài</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văn</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kể</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về</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một</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chuyến</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đi</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hoặc</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một</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hoạt</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động</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xã</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hội</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707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sp>
        <p:nvSpPr>
          <p:cNvPr id="3" name="TextBox 2"/>
          <p:cNvSpPr txBox="1"/>
          <p:nvPr/>
        </p:nvSpPr>
        <p:spPr>
          <a:xfrm>
            <a:off x="914400" y="1772482"/>
            <a:ext cx="16691864" cy="2123658"/>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Chuyến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danh</a:t>
            </a:r>
            <a:r>
              <a:rPr lang="en-US" sz="4400" dirty="0">
                <a:solidFill>
                  <a:prstClr val="black"/>
                </a:solidFill>
                <a:latin typeface="Times New Roman" panose="02020603050405020304" pitchFamily="18" charset="0"/>
                <a:cs typeface="Times New Roman" panose="02020603050405020304" pitchFamily="18" charset="0"/>
              </a:rPr>
              <a:t> lam </a:t>
            </a:r>
            <a:r>
              <a:rPr lang="en-US" sz="4400" dirty="0" err="1">
                <a:solidFill>
                  <a:prstClr val="black"/>
                </a:solidFill>
                <a:latin typeface="Times New Roman" panose="02020603050405020304" pitchFamily="18" charset="0"/>
                <a:cs typeface="Times New Roman" panose="02020603050405020304" pitchFamily="18" charset="0"/>
              </a:rPr>
              <a:t>thắng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hay di </a:t>
            </a:r>
            <a:r>
              <a:rPr lang="en-US" sz="4400" dirty="0" err="1">
                <a:solidFill>
                  <a:prstClr val="black"/>
                </a:solidFill>
                <a:latin typeface="Times New Roman" panose="02020603050405020304" pitchFamily="18" charset="0"/>
                <a:cs typeface="Times New Roman" panose="02020603050405020304" pitchFamily="18" charset="0"/>
              </a:rPr>
              <a:t>tích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thăm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quê</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dịp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hè</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9"/>
          <a:stretch>
            <a:fillRect/>
          </a:stretch>
        </p:blipFill>
        <p:spPr>
          <a:xfrm>
            <a:off x="914400" y="4563973"/>
            <a:ext cx="5742048" cy="3819525"/>
          </a:xfrm>
          <a:prstGeom prst="rect">
            <a:avLst/>
          </a:prstGeom>
        </p:spPr>
      </p:pic>
      <p:pic>
        <p:nvPicPr>
          <p:cNvPr id="6" name="Picture 5"/>
          <p:cNvPicPr>
            <a:picLocks noChangeAspect="1"/>
          </p:cNvPicPr>
          <p:nvPr/>
        </p:nvPicPr>
        <p:blipFill>
          <a:blip r:embed="rId10"/>
          <a:stretch>
            <a:fillRect/>
          </a:stretch>
        </p:blipFill>
        <p:spPr>
          <a:xfrm>
            <a:off x="7243064" y="4563973"/>
            <a:ext cx="4668308" cy="3819525"/>
          </a:xfrm>
          <a:prstGeom prst="rect">
            <a:avLst/>
          </a:prstGeom>
        </p:spPr>
      </p:pic>
      <p:pic>
        <p:nvPicPr>
          <p:cNvPr id="11" name="Picture 10"/>
          <p:cNvPicPr>
            <a:picLocks noChangeAspect="1"/>
          </p:cNvPicPr>
          <p:nvPr/>
        </p:nvPicPr>
        <p:blipFill>
          <a:blip r:embed="rId11"/>
          <a:stretch>
            <a:fillRect/>
          </a:stretch>
        </p:blipFill>
        <p:spPr>
          <a:xfrm>
            <a:off x="12464534" y="4563973"/>
            <a:ext cx="5141730" cy="3856298"/>
          </a:xfrm>
          <a:prstGeom prst="rect">
            <a:avLst/>
          </a:prstGeom>
        </p:spPr>
      </p:pic>
    </p:spTree>
    <p:extLst>
      <p:ext uri="{BB962C8B-B14F-4D97-AF65-F5344CB8AC3E}">
        <p14:creationId xmlns:p14="http://schemas.microsoft.com/office/powerpoint/2010/main" val="247702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3862189" y="-4375779"/>
            <a:ext cx="11506102" cy="5551694"/>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05601" y="-1431631"/>
            <a:ext cx="4490914" cy="4114800"/>
          </a:xfrm>
          <a:prstGeom prst="rect">
            <a:avLst/>
          </a:prstGeom>
        </p:spPr>
      </p:pic>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pic>
        <p:nvPicPr>
          <p:cNvPr id="17"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1592" y="2095500"/>
            <a:ext cx="20965496" cy="5871154"/>
          </a:xfrm>
          <a:prstGeom prst="rect">
            <a:avLst/>
          </a:prstGeom>
        </p:spPr>
      </p:pic>
      <p:sp>
        <p:nvSpPr>
          <p:cNvPr id="18" name="TextBox 17"/>
          <p:cNvSpPr txBox="1"/>
          <p:nvPr/>
        </p:nvSpPr>
        <p:spPr>
          <a:xfrm>
            <a:off x="1697937" y="2721269"/>
            <a:ext cx="14646187"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vi-VN" sz="4400" b="1" dirty="0">
                <a:latin typeface="Times New Roman" panose="02020603050405020304" pitchFamily="18" charset="0"/>
                <a:cs typeface="Times New Roman" panose="02020603050405020304" pitchFamily="18" charset="0"/>
              </a:rPr>
              <a:t> Chuẩn bị:</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Đọc kĩ và tìm hiểu đề để hiểu yêu cầu đối với bài viết.</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Nhớ lại những sự việc, con người, …và ấn tượng, cảm xúc trong hoạt động xã hội mà em đã tham gia.</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Tìm đọc và tham khảo các bài viết kể về một hoạt động xã hội.</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Ghi chép các nội dung liên quan và chuẩn bị tranh, ảnh, tư liệu,…(nếu có) về hoạt động xã hội đó.</a:t>
            </a:r>
          </a:p>
        </p:txBody>
      </p:sp>
      <p:pic>
        <p:nvPicPr>
          <p:cNvPr id="19"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0099">
            <a:off x="-2623895" y="6935225"/>
            <a:ext cx="5247787" cy="4915427"/>
          </a:xfrm>
          <a:prstGeom prst="rect">
            <a:avLst/>
          </a:prstGeom>
        </p:spPr>
      </p:pic>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1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08681" y="7753764"/>
            <a:ext cx="4333100" cy="3970696"/>
          </a:xfrm>
          <a:prstGeom prst="rect">
            <a:avLst/>
          </a:prstGeom>
        </p:spPr>
      </p:pic>
      <p:sp>
        <p:nvSpPr>
          <p:cNvPr id="11" name="TextBox 10"/>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990600" y="2552700"/>
            <a:ext cx="14630400" cy="3046988"/>
          </a:xfrm>
          <a:prstGeom prst="rect">
            <a:avLst/>
          </a:prstGeom>
        </p:spPr>
        <p:txBody>
          <a:bodyPr wrap="square">
            <a:spAutoFit/>
          </a:bodyPr>
          <a:lstStyle/>
          <a:p>
            <a:pPr algn="just">
              <a:spcAft>
                <a:spcPts val="0"/>
              </a:spcAft>
            </a:pPr>
            <a:r>
              <a:rPr lang="en-US" sz="4800" b="1" dirty="0">
                <a:solidFill>
                  <a:srgbClr val="222222"/>
                </a:solidFill>
                <a:latin typeface="Times New Roman" panose="02020603050405020304" pitchFamily="18" charset="0"/>
                <a:cs typeface="Times New Roman" panose="02020603050405020304" pitchFamily="18" charset="0"/>
              </a:rPr>
              <a:t>b.</a:t>
            </a:r>
            <a:r>
              <a:rPr lang="vi-VN" sz="4800" b="1" dirty="0">
                <a:solidFill>
                  <a:srgbClr val="222222"/>
                </a:solidFill>
                <a:latin typeface="Times New Roman" panose="02020603050405020304" pitchFamily="18" charset="0"/>
                <a:cs typeface="Times New Roman" panose="02020603050405020304" pitchFamily="18" charset="0"/>
              </a:rPr>
              <a:t> Tìm ý và lập dàn ý:</a:t>
            </a:r>
          </a:p>
          <a:p>
            <a:pPr algn="just">
              <a:spcAft>
                <a:spcPts val="0"/>
              </a:spcAft>
            </a:pP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Tìm</a:t>
            </a:r>
            <a:r>
              <a:rPr lang="en-US" sz="4800" b="1" dirty="0">
                <a:solidFill>
                  <a:srgbClr val="222222"/>
                </a:solidFill>
                <a:latin typeface="Times New Roman" panose="02020603050405020304" pitchFamily="18" charset="0"/>
                <a:cs typeface="Times New Roman" panose="02020603050405020304" pitchFamily="18" charset="0"/>
              </a:rPr>
              <a:t> ý:</a:t>
            </a:r>
          </a:p>
          <a:p>
            <a:pPr algn="just">
              <a:spcAft>
                <a:spcPts val="0"/>
              </a:spcAft>
            </a:pPr>
            <a:r>
              <a:rPr lang="vi-VN" sz="4800" dirty="0">
                <a:solidFill>
                  <a:srgbClr val="222222"/>
                </a:solidFill>
                <a:latin typeface="Times New Roman" panose="02020603050405020304" pitchFamily="18" charset="0"/>
                <a:cs typeface="Times New Roman" panose="02020603050405020304" pitchFamily="18" charset="0"/>
              </a:rPr>
              <a:t>+ Tìm ý bằng cách đặt ra và trả lời các câu hỏi</a:t>
            </a:r>
            <a:endParaRPr lang="en-US" sz="48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Suy</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luận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từ</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khái</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quát</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đến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cụ</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thể</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vấn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đề</a:t>
            </a:r>
            <a:endParaRPr lang="vi-VN" sz="4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2357860" y="-2775847"/>
            <a:ext cx="11506102" cy="5551694"/>
          </a:xfrm>
          <a:prstGeom prst="rect">
            <a:avLst/>
          </a:prstGeom>
        </p:spPr>
      </p:pic>
      <p:pic>
        <p:nvPicPr>
          <p:cNvPr id="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4938" y="-1295896"/>
            <a:ext cx="4490914" cy="4114800"/>
          </a:xfrm>
          <a:prstGeom prst="rect">
            <a:avLst/>
          </a:prstGeom>
        </p:spPr>
      </p:pic>
      <p:pic>
        <p:nvPicPr>
          <p:cNvPr id="7"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00264" y="5153564"/>
            <a:ext cx="8330339" cy="6966246"/>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376799">
            <a:off x="3759875" y="-4707386"/>
            <a:ext cx="18316614" cy="19434074"/>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rcRect l="19546" t="27083" r="18375" b="13542"/>
          <a:stretch/>
        </p:blipFill>
        <p:spPr>
          <a:xfrm>
            <a:off x="304800" y="518944"/>
            <a:ext cx="17237535" cy="9269239"/>
          </a:xfrm>
          <a:prstGeom prst="rect">
            <a:avLst/>
          </a:prstGeom>
        </p:spPr>
      </p:pic>
    </p:spTree>
    <p:extLst>
      <p:ext uri="{BB962C8B-B14F-4D97-AF65-F5344CB8AC3E}">
        <p14:creationId xmlns:p14="http://schemas.microsoft.com/office/powerpoint/2010/main" val="180342205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047" y="287834"/>
            <a:ext cx="17900060" cy="1569660"/>
          </a:xfrm>
          <a:prstGeom prst="rect">
            <a:avLst/>
          </a:prstGeom>
          <a:solidFill>
            <a:schemeClr val="bg1"/>
          </a:solidFill>
        </p:spPr>
        <p:txBody>
          <a:bodyPr wrap="square">
            <a:spAutoFit/>
          </a:bodyPr>
          <a:lstStyle/>
          <a:p>
            <a:pPr algn="just"/>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Lập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dàn</a:t>
            </a:r>
            <a:r>
              <a:rPr lang="en-US" sz="4800" b="1"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trên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cơ</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sở</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các</a:t>
            </a:r>
            <a:r>
              <a:rPr lang="en-US" sz="4800"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đã</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tìm</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được</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có</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thể</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lập</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dàn</a:t>
            </a:r>
            <a:r>
              <a:rPr lang="en-US" sz="4800"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theo</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bố</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cục</a:t>
            </a:r>
            <a:r>
              <a:rPr lang="en-US" sz="4800" dirty="0">
                <a:solidFill>
                  <a:srgbClr val="222222"/>
                </a:solidFill>
                <a:latin typeface="Times New Roman" panose="02020603050405020304" pitchFamily="18" charset="0"/>
                <a:cs typeface="Times New Roman" panose="02020603050405020304" pitchFamily="18" charset="0"/>
              </a:rPr>
              <a:t> 3 </a:t>
            </a:r>
            <a:r>
              <a:rPr lang="en-US" sz="4800" dirty="0" err="1">
                <a:solidFill>
                  <a:srgbClr val="222222"/>
                </a:solidFill>
                <a:latin typeface="Times New Roman" panose="02020603050405020304" pitchFamily="18" charset="0"/>
                <a:cs typeface="Times New Roman" panose="02020603050405020304" pitchFamily="18" charset="0"/>
              </a:rPr>
              <a:t>phần</a:t>
            </a:r>
            <a:endParaRPr lang="en-US" sz="4800" dirty="0">
              <a:solidFill>
                <a:srgbClr val="222222"/>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76600" y="2358300"/>
            <a:ext cx="14249400" cy="1323439"/>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Giới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thiệu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khái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tên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một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xã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hội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giàu</a:t>
            </a:r>
            <a:r>
              <a:rPr lang="en-US" sz="4000" dirty="0">
                <a:solidFill>
                  <a:srgbClr val="222222"/>
                </a:solidFill>
                <a:latin typeface="Times New Roman" panose="02020603050405020304" pitchFamily="18" charset="0"/>
                <a:cs typeface="Times New Roman" panose="02020603050405020304" pitchFamily="18" charset="0"/>
              </a:rPr>
              <a:t> ý </a:t>
            </a:r>
            <a:r>
              <a:rPr lang="en-US" sz="4000" dirty="0" err="1">
                <a:solidFill>
                  <a:srgbClr val="222222"/>
                </a:solidFill>
                <a:latin typeface="Times New Roman" panose="02020603050405020304" pitchFamily="18" charset="0"/>
                <a:cs typeface="Times New Roman" panose="02020603050405020304" pitchFamily="18" charset="0"/>
              </a:rPr>
              <a:t>nghĩa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mà</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257107" y="4460235"/>
            <a:ext cx="14859000" cy="3785652"/>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1</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mục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đích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của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lí</a:t>
            </a:r>
            <a:r>
              <a:rPr lang="en-US" sz="4000" dirty="0">
                <a:solidFill>
                  <a:srgbClr val="222222"/>
                </a:solidFill>
                <a:latin typeface="Times New Roman" panose="02020603050405020304" pitchFamily="18" charset="0"/>
                <a:cs typeface="Times New Roman" panose="02020603050405020304" pitchFamily="18" charset="0"/>
              </a:rPr>
              <a:t> do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đó</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2</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kể</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về</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thức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tổ</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chức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phần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thời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địa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điểm</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3</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kể</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về</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tiến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bắt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đầu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chính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kết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thúc</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4</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kết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của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vật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chất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tinh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thần</a:t>
            </a:r>
            <a:r>
              <a:rPr lang="en-US" sz="4000" dirty="0">
                <a:solidFill>
                  <a:srgbClr val="222222"/>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276600" y="9029700"/>
            <a:ext cx="14554200" cy="707886"/>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Khẳng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định</a:t>
            </a:r>
            <a:r>
              <a:rPr lang="en-US" sz="4000" dirty="0">
                <a:solidFill>
                  <a:srgbClr val="222222"/>
                </a:solidFill>
                <a:latin typeface="Times New Roman" panose="02020603050405020304" pitchFamily="18" charset="0"/>
                <a:cs typeface="Times New Roman" panose="02020603050405020304" pitchFamily="18" charset="0"/>
              </a:rPr>
              <a:t> ý </a:t>
            </a:r>
            <a:r>
              <a:rPr lang="en-US" sz="4000" dirty="0" err="1">
                <a:solidFill>
                  <a:srgbClr val="222222"/>
                </a:solidFill>
                <a:latin typeface="Times New Roman" panose="02020603050405020304" pitchFamily="18" charset="0"/>
                <a:cs typeface="Times New Roman" panose="02020603050405020304" pitchFamily="18" charset="0"/>
              </a:rPr>
              <a:t>nghĩa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và</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bài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học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sau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xã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hội</a:t>
            </a:r>
            <a:endParaRPr lang="en-US" sz="4000" dirty="0">
              <a:solidFill>
                <a:srgbClr val="222222"/>
              </a:solidFill>
              <a:latin typeface="Times New Roman" panose="02020603050405020304" pitchFamily="18" charset="0"/>
              <a:cs typeface="Times New Roman" panose="02020603050405020304" pitchFamily="18" charset="0"/>
            </a:endParaRPr>
          </a:p>
        </p:txBody>
      </p:sp>
      <p:sp>
        <p:nvSpPr>
          <p:cNvPr id="14" name="Freeform 23"/>
          <p:cNvSpPr/>
          <p:nvPr/>
        </p:nvSpPr>
        <p:spPr>
          <a:xfrm>
            <a:off x="216047" y="248994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Mở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6" name="Freeform 23"/>
          <p:cNvSpPr/>
          <p:nvPr/>
        </p:nvSpPr>
        <p:spPr>
          <a:xfrm>
            <a:off x="216047" y="563849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7" name="Freeform 23"/>
          <p:cNvSpPr/>
          <p:nvPr/>
        </p:nvSpPr>
        <p:spPr>
          <a:xfrm>
            <a:off x="216047" y="8877300"/>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Kết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2" grpId="0"/>
      <p:bldP spid="14"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1592" y="3081694"/>
            <a:ext cx="20965496" cy="4884960"/>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1000" y="-1081949"/>
            <a:ext cx="3778135" cy="411480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0099">
            <a:off x="-2623895" y="6935225"/>
            <a:ext cx="5247787" cy="4915427"/>
          </a:xfrm>
          <a:prstGeom prst="rect">
            <a:avLst/>
          </a:prstGeom>
        </p:spPr>
      </p:pic>
      <p:pic>
        <p:nvPicPr>
          <p:cNvPr id="13"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228781" y="-1705009"/>
            <a:ext cx="9271364" cy="4473433"/>
          </a:xfrm>
          <a:prstGeom prst="rect">
            <a:avLst/>
          </a:prstGeom>
        </p:spPr>
      </p:pic>
      <p:sp>
        <p:nvSpPr>
          <p:cNvPr id="6" name="TextBox 5"/>
          <p:cNvSpPr txBox="1"/>
          <p:nvPr/>
        </p:nvSpPr>
        <p:spPr>
          <a:xfrm>
            <a:off x="974813" y="1234965"/>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 </a:t>
            </a:r>
            <a:r>
              <a:rPr lang="en-US" sz="4800" b="1" dirty="0" err="1">
                <a:latin typeface="Times New Roman" panose="02020603050405020304" pitchFamily="18" charset="0"/>
                <a:cs typeface="Times New Roman" panose="02020603050405020304" pitchFamily="18" charset="0"/>
              </a:rPr>
              <a:t>Viết</a:t>
            </a:r>
            <a:endParaRPr lang="en-US" sz="48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133600" y="3633162"/>
            <a:ext cx="15087600" cy="3785652"/>
          </a:xfrm>
          <a:prstGeom prst="rect">
            <a:avLst/>
          </a:prstGeom>
          <a:noFill/>
        </p:spPr>
        <p:txBody>
          <a:bodyPr wrap="square" rtlCol="0">
            <a:spAutoFit/>
          </a:bodyPr>
          <a:lstStyle/>
          <a:p>
            <a:pPr algn="just"/>
            <a:r>
              <a:rPr lang="en-US" sz="4800" b="1" dirty="0" err="1">
                <a:latin typeface="Times New Roman" panose="02020603050405020304" pitchFamily="18" charset="0"/>
                <a:cs typeface="Times New Roman" panose="02020603050405020304" pitchFamily="18" charset="0"/>
              </a:rPr>
              <a:t>Cần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lưu</a:t>
            </a:r>
            <a:r>
              <a:rPr lang="en-US" sz="4800" b="1" dirty="0">
                <a:latin typeface="Times New Roman" panose="02020603050405020304" pitchFamily="18" charset="0"/>
                <a:cs typeface="Times New Roman" panose="02020603050405020304" pitchFamily="18" charset="0"/>
              </a:rPr>
              <a:t> ý:</a:t>
            </a: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cấu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gồm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mỗi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kiến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38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1592" y="3081694"/>
            <a:ext cx="20965496" cy="4884960"/>
          </a:xfrm>
          <a:prstGeom prst="rect">
            <a:avLst/>
          </a:prstGeom>
        </p:spPr>
      </p:pic>
      <p:sp>
        <p:nvSpPr>
          <p:cNvPr id="58" name="TextBox 57"/>
          <p:cNvSpPr txBox="1"/>
          <p:nvPr/>
        </p:nvSpPr>
        <p:spPr>
          <a:xfrm>
            <a:off x="2133600" y="3633162"/>
            <a:ext cx="732448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cầu</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a:t>
            </a:r>
          </a:p>
        </p:txBody>
      </p:sp>
      <p:pic>
        <p:nvPicPr>
          <p:cNvPr id="3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27196">
            <a:off x="12207619" y="7428672"/>
            <a:ext cx="9271364" cy="4473433"/>
          </a:xfrm>
          <a:prstGeom prst="rect">
            <a:avLst/>
          </a:prstGeom>
        </p:spPr>
      </p:pic>
      <p:pic>
        <p:nvPicPr>
          <p:cNvPr id="3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5861" flipH="1">
            <a:off x="15262815" y="4206180"/>
            <a:ext cx="3542174" cy="6908495"/>
          </a:xfrm>
          <a:prstGeom prst="rect">
            <a:avLst/>
          </a:prstGeom>
        </p:spPr>
      </p:pic>
      <p:pic>
        <p:nvPicPr>
          <p:cNvPr id="37"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181379" y="1479695"/>
            <a:ext cx="3778135" cy="4114800"/>
          </a:xfrm>
          <a:prstGeom prst="rect">
            <a:avLst/>
          </a:prstGeom>
        </p:spPr>
      </p:pic>
      <p:pic>
        <p:nvPicPr>
          <p:cNvPr id="38"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60099">
            <a:off x="-1039624" y="6935226"/>
            <a:ext cx="5247787" cy="4915427"/>
          </a:xfrm>
          <a:prstGeom prst="rect">
            <a:avLst/>
          </a:prstGeom>
        </p:spPr>
      </p:pic>
      <p:sp>
        <p:nvSpPr>
          <p:cNvPr id="19" name="TextBox 18"/>
          <p:cNvSpPr txBox="1"/>
          <p:nvPr/>
        </p:nvSpPr>
        <p:spPr>
          <a:xfrm>
            <a:off x="-1981200" y="1167034"/>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3"/>
          <a:srcRect l="30673" r="30674"/>
          <a:stretch/>
        </p:blipFill>
        <p:spPr>
          <a:xfrm>
            <a:off x="10553790" y="0"/>
            <a:ext cx="6841369" cy="995108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5509200"/>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thức</a:t>
            </a:r>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Mở</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dắt</a:t>
            </a:r>
            <a:r>
              <a:rPr lang="en-US" sz="4400" dirty="0">
                <a:solidFill>
                  <a:prstClr val="black"/>
                </a:solidFill>
                <a:latin typeface="Times New Roman" panose="02020603050405020304" pitchFamily="18" charset="0"/>
                <a:cs typeface="Times New Roman" panose="02020603050405020304" pitchFamily="18" charset="0"/>
              </a:rPr>
              <a:t>…)</a:t>
            </a:r>
          </a:p>
          <a:p>
            <a:pPr algn="just"/>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err="1">
                <a:solidFill>
                  <a:prstClr val="black"/>
                </a:solidFill>
                <a:latin typeface="Times New Roman" panose="02020603050405020304" pitchFamily="18" charset="0"/>
                <a:cs typeface="Times New Roman" panose="02020603050405020304" pitchFamily="18" charset="0"/>
              </a:rPr>
              <a:t>Ví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dụ</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rất</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rất</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mắn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góp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ngoái</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54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000"/>
                                        <p:tgtEl>
                                          <p:spTgt spid="13">
                                            <p:txEl>
                                              <p:pRg st="3" end="3"/>
                                            </p:txEl>
                                          </p:spTgt>
                                        </p:tgtEl>
                                      </p:cBhvr>
                                    </p:animEffect>
                                    <p:anim calcmode="lin" valueType="num">
                                      <p:cBhvr>
                                        <p:cTn id="2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a:t>
            </a:r>
          </a:p>
          <a:p>
            <a:pPr algn="just"/>
            <a:endParaRPr lang="en-US" sz="4400" b="1"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circle(in)">
                                      <p:cBhvr>
                                        <p:cTn id="12"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9" name="TextBox 8"/>
          <p:cNvSpPr txBox="1"/>
          <p:nvPr/>
        </p:nvSpPr>
        <p:spPr>
          <a:xfrm>
            <a:off x="990600" y="1733565"/>
            <a:ext cx="16840200" cy="8217634"/>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thức</a:t>
            </a:r>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a:t>
            </a:r>
          </a:p>
          <a:p>
            <a:pPr algn="just"/>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err="1">
                <a:solidFill>
                  <a:prstClr val="black"/>
                </a:solidFill>
                <a:latin typeface="Times New Roman" panose="02020603050405020304" pitchFamily="18" charset="0"/>
                <a:cs typeface="Times New Roman" panose="02020603050405020304" pitchFamily="18" charset="0"/>
              </a:rPr>
              <a:t>Ví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dụ</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Thông qua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5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ircle(in)">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p:cTn id="1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419100"/>
            <a:ext cx="8894529" cy="8916821"/>
          </a:xfrm>
          <a:prstGeom prst="rect">
            <a:avLst/>
          </a:prstGeom>
        </p:spPr>
      </p:pic>
      <p:sp>
        <p:nvSpPr>
          <p:cNvPr id="2" name="TextBox 1"/>
          <p:cNvSpPr txBox="1"/>
          <p:nvPr/>
        </p:nvSpPr>
        <p:spPr>
          <a:xfrm>
            <a:off x="8763000" y="1638300"/>
            <a:ext cx="7109336" cy="6740307"/>
          </a:xfrm>
          <a:prstGeom prst="rect">
            <a:avLst/>
          </a:prstGeom>
          <a:noFill/>
        </p:spPr>
        <p:txBody>
          <a:bodyPr wrap="square" rtlCol="0">
            <a:spAutoFit/>
          </a:bodyPr>
          <a:lstStyle/>
          <a:p>
            <a:pPr algn="just"/>
            <a:r>
              <a:rPr lang="en-US" sz="5400" b="1" dirty="0" err="1">
                <a:latin typeface="Times New Roman" panose="02020603050405020304" pitchFamily="18" charset="0"/>
                <a:cs typeface="Times New Roman" panose="02020603050405020304" pitchFamily="18" charset="0"/>
              </a:rPr>
              <a:t>Tình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huống</a:t>
            </a:r>
            <a:r>
              <a:rPr lang="en-US" sz="5400" b="1"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Hè vừa rồi, em có tham gia chuyến</a:t>
            </a:r>
            <a:r>
              <a:rPr lang="en-US" sz="5400"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đi </a:t>
            </a:r>
            <a:r>
              <a:rPr lang="en-US" sz="5400" dirty="0">
                <a:latin typeface="Times New Roman" panose="02020603050405020304" pitchFamily="18" charset="0"/>
                <a:cs typeface="Times New Roman" panose="02020603050405020304" pitchFamily="18" charset="0"/>
              </a:rPr>
              <a:t>(</a:t>
            </a:r>
            <a:r>
              <a:rPr lang="vi-VN" sz="5400" dirty="0">
                <a:latin typeface="Times New Roman" panose="02020603050405020304" pitchFamily="18" charset="0"/>
                <a:cs typeface="Times New Roman" panose="02020603050405020304" pitchFamily="18" charset="0"/>
              </a:rPr>
              <a:t>du lịch</a:t>
            </a:r>
            <a:r>
              <a:rPr lang="en-US" sz="5400"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tham quan một danh lam thắng cản</a:t>
            </a:r>
            <a:r>
              <a:rPr lang="en-US" sz="5400" dirty="0">
                <a:latin typeface="Times New Roman" panose="02020603050405020304" pitchFamily="18" charset="0"/>
                <a:cs typeface="Times New Roman" panose="02020603050405020304" pitchFamily="18" charset="0"/>
              </a:rPr>
              <a:t>h,</a:t>
            </a:r>
            <a:r>
              <a:rPr lang="vi-VN" sz="5400" dirty="0">
                <a:latin typeface="Times New Roman" panose="02020603050405020304" pitchFamily="18" charset="0"/>
                <a:cs typeface="Times New Roman" panose="02020603050405020304" pitchFamily="18" charset="0"/>
              </a:rPr>
              <a:t> tham gia một hoạt động xã 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Hãy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hồi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tưởng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nhé</a:t>
            </a:r>
            <a:r>
              <a:rPr lang="en-US" sz="5400" dirty="0">
                <a:latin typeface="Times New Roman" panose="02020603050405020304" pitchFamily="18" charset="0"/>
                <a:cs typeface="Times New Roman" panose="02020603050405020304" pitchFamily="18" charset="0"/>
              </a:rPr>
              <a:t>!</a:t>
            </a:r>
          </a:p>
        </p:txBody>
      </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pic>
        <p:nvPicPr>
          <p:cNvPr id="8"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66164" flipV="1">
            <a:off x="-549714" y="3027234"/>
            <a:ext cx="2537034" cy="3073499"/>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4167" b="94722" l="10000" r="90000">
                        <a14:foregroundMark x1="49722" y1="31944" x2="49722" y2="31944"/>
                      </a14:backgroundRemoval>
                    </a14:imgEffect>
                  </a14:imgLayer>
                </a14:imgProps>
              </a:ext>
            </a:extLst>
          </a:blip>
          <a:stretch>
            <a:fillRect/>
          </a:stretch>
        </p:blipFill>
        <p:spPr>
          <a:xfrm>
            <a:off x="-499018" y="1482182"/>
            <a:ext cx="8804818" cy="8804818"/>
          </a:xfrm>
          <a:prstGeom prst="rect">
            <a:avLst/>
          </a:prstGeom>
        </p:spPr>
      </p:pic>
    </p:spTree>
    <p:extLst>
      <p:ext uri="{BB962C8B-B14F-4D97-AF65-F5344CB8AC3E}">
        <p14:creationId xmlns:p14="http://schemas.microsoft.com/office/powerpoint/2010/main" val="16668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883508" y="6935226"/>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5262815" y="4206180"/>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49271" y="-1028700"/>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072665" y="-1705009"/>
            <a:ext cx="9271364" cy="4473433"/>
          </a:xfrm>
          <a:prstGeom prst="rect">
            <a:avLst/>
          </a:prstGeom>
        </p:spPr>
      </p:pic>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228781" y="-1705009"/>
            <a:ext cx="9271364" cy="4473433"/>
          </a:xfrm>
          <a:prstGeom prst="rect">
            <a:avLst/>
          </a:prstGeom>
        </p:spPr>
      </p:pic>
      <p:sp>
        <p:nvSpPr>
          <p:cNvPr id="13" name="TextBox 12"/>
          <p:cNvSpPr txBox="1"/>
          <p:nvPr/>
        </p:nvSpPr>
        <p:spPr>
          <a:xfrm>
            <a:off x="2359329" y="3732391"/>
            <a:ext cx="5972528" cy="3785652"/>
          </a:xfrm>
          <a:prstGeom prst="rect">
            <a:avLst/>
          </a:prstGeom>
          <a:noFill/>
        </p:spPr>
        <p:txBody>
          <a:bodyPr wrap="square" rtlCol="0">
            <a:spAutoFit/>
          </a:bodyPr>
          <a:lstStyle/>
          <a:p>
            <a:pPr algn="just"/>
            <a:r>
              <a:rPr lang="en-US" sz="4800" b="1" dirty="0">
                <a:solidFill>
                  <a:prstClr val="black"/>
                </a:solidFill>
                <a:latin typeface="Times New Roman" panose="02020603050405020304" pitchFamily="18" charset="0"/>
                <a:cs typeface="Times New Roman" panose="02020603050405020304" pitchFamily="18" charset="0"/>
              </a:rPr>
              <a:t>b. </a:t>
            </a:r>
            <a:r>
              <a:rPr lang="en-US" sz="4800" b="1" dirty="0" err="1">
                <a:solidFill>
                  <a:prstClr val="black"/>
                </a:solidFill>
                <a:latin typeface="Times New Roman" panose="02020603050405020304" pitchFamily="18" charset="0"/>
                <a:cs typeface="Times New Roman" panose="02020603050405020304" pitchFamily="18" charset="0"/>
              </a:rPr>
              <a:t>Bài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tập</a:t>
            </a:r>
            <a:endParaRPr lang="en-US" sz="4800" b="1" dirty="0">
              <a:solidFill>
                <a:prstClr val="black"/>
              </a:solidFill>
              <a:latin typeface="Times New Roman" panose="02020603050405020304" pitchFamily="18" charset="0"/>
              <a:cs typeface="Times New Roman" panose="02020603050405020304" pitchFamily="18" charset="0"/>
            </a:endParaRPr>
          </a:p>
          <a:p>
            <a:pPr algn="just"/>
            <a:r>
              <a:rPr lang="en-US" sz="4800" dirty="0" err="1">
                <a:solidFill>
                  <a:prstClr val="black"/>
                </a:solidFill>
                <a:latin typeface="Times New Roman" panose="02020603050405020304" pitchFamily="18" charset="0"/>
                <a:cs typeface="Times New Roman" panose="02020603050405020304" pitchFamily="18" charset="0"/>
              </a:rPr>
              <a:t>Hãy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mở</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Kể</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lại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một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hoạt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động</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xã</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hội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giàu</a:t>
            </a:r>
            <a:r>
              <a:rPr lang="en-US" sz="4800" i="1" dirty="0">
                <a:solidFill>
                  <a:prstClr val="black"/>
                </a:solidFill>
                <a:latin typeface="Times New Roman" panose="02020603050405020304" pitchFamily="18" charset="0"/>
                <a:cs typeface="Times New Roman" panose="02020603050405020304" pitchFamily="18" charset="0"/>
              </a:rPr>
              <a:t> ý </a:t>
            </a:r>
            <a:r>
              <a:rPr lang="en-US" sz="4800" i="1" dirty="0" err="1">
                <a:solidFill>
                  <a:prstClr val="black"/>
                </a:solidFill>
                <a:latin typeface="Times New Roman" panose="02020603050405020304" pitchFamily="18" charset="0"/>
                <a:cs typeface="Times New Roman" panose="02020603050405020304" pitchFamily="18" charset="0"/>
              </a:rPr>
              <a:t>nghĩa</a:t>
            </a:r>
            <a:endParaRPr lang="en-US" sz="4800" i="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1"/>
          <a:stretch>
            <a:fillRect/>
          </a:stretch>
        </p:blipFill>
        <p:spPr>
          <a:xfrm>
            <a:off x="8988701" y="2832537"/>
            <a:ext cx="8449637" cy="5281023"/>
          </a:xfrm>
          <a:prstGeom prst="rect">
            <a:avLst/>
          </a:prstGeom>
        </p:spPr>
      </p:pic>
    </p:spTree>
    <p:extLst>
      <p:ext uri="{BB962C8B-B14F-4D97-AF65-F5344CB8AC3E}">
        <p14:creationId xmlns:p14="http://schemas.microsoft.com/office/powerpoint/2010/main" val="2340676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295215" y="-1635834"/>
            <a:ext cx="8559999" cy="1016156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2831" y="685090"/>
            <a:ext cx="8894529" cy="891682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810">
            <a:off x="-2084167" y="-887385"/>
            <a:ext cx="7315200" cy="399897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208681" y="7753764"/>
            <a:ext cx="4333100" cy="397069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526331">
            <a:off x="15362699" y="1345491"/>
            <a:ext cx="3768144" cy="4564932"/>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166164" flipV="1">
            <a:off x="-549714" y="3027234"/>
            <a:ext cx="2537034" cy="3073499"/>
          </a:xfrm>
          <a:prstGeom prst="rect">
            <a:avLst/>
          </a:prstGeom>
        </p:spPr>
      </p:pic>
      <p:sp>
        <p:nvSpPr>
          <p:cNvPr id="11" name="TextBox 11"/>
          <p:cNvSpPr txBox="1"/>
          <p:nvPr/>
        </p:nvSpPr>
        <p:spPr>
          <a:xfrm>
            <a:off x="8632265" y="3293630"/>
            <a:ext cx="5932677" cy="2769989"/>
          </a:xfrm>
          <a:prstGeom prst="rect">
            <a:avLst/>
          </a:prstGeom>
        </p:spPr>
        <p:txBody>
          <a:bodyPr wrap="square" lIns="0" tIns="0" rIns="0" bIns="0" rtlCol="0" anchor="t">
            <a:spAutoFit/>
          </a:bodyPr>
          <a:lstStyle/>
          <a:p>
            <a:pPr algn="just"/>
            <a:r>
              <a:rPr lang="en-US" sz="6000" dirty="0" err="1">
                <a:solidFill>
                  <a:prstClr val="black"/>
                </a:solidFill>
                <a:latin typeface="Times New Roman" panose="02020603050405020304" pitchFamily="18" charset="0"/>
                <a:cs typeface="Times New Roman" panose="02020603050405020304" pitchFamily="18" charset="0"/>
              </a:rPr>
              <a:t>Viết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bài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văn</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Kể</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lại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một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hoạt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động</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xã</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hội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giàu</a:t>
            </a:r>
            <a:r>
              <a:rPr lang="en-US" sz="6000" dirty="0">
                <a:solidFill>
                  <a:prstClr val="black"/>
                </a:solidFill>
                <a:latin typeface="Times New Roman" panose="02020603050405020304" pitchFamily="18" charset="0"/>
                <a:cs typeface="Times New Roman" panose="02020603050405020304" pitchFamily="18" charset="0"/>
              </a:rPr>
              <a:t> ý </a:t>
            </a:r>
            <a:r>
              <a:rPr lang="en-US" sz="6000" dirty="0" err="1">
                <a:solidFill>
                  <a:prstClr val="black"/>
                </a:solidFill>
                <a:latin typeface="Times New Roman" panose="02020603050405020304" pitchFamily="18" charset="0"/>
                <a:cs typeface="Times New Roman" panose="02020603050405020304" pitchFamily="18" charset="0"/>
              </a:rPr>
              <a:t>nghĩa</a:t>
            </a:r>
            <a:endParaRPr lang="en-US" sz="60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5"/>
          <a:stretch>
            <a:fillRect/>
          </a:stretch>
        </p:blipFill>
        <p:spPr>
          <a:xfrm rot="206004">
            <a:off x="-615378" y="992408"/>
            <a:ext cx="7075659" cy="4438368"/>
          </a:xfrm>
          <a:prstGeom prst="rect">
            <a:avLst/>
          </a:prstGeom>
        </p:spPr>
      </p:pic>
      <p:pic>
        <p:nvPicPr>
          <p:cNvPr id="12" name="Picture 11"/>
          <p:cNvPicPr>
            <a:picLocks noChangeAspect="1"/>
          </p:cNvPicPr>
          <p:nvPr/>
        </p:nvPicPr>
        <p:blipFill>
          <a:blip r:embed="rId16"/>
          <a:stretch>
            <a:fillRect/>
          </a:stretch>
        </p:blipFill>
        <p:spPr>
          <a:xfrm>
            <a:off x="497520" y="5967444"/>
            <a:ext cx="5715000" cy="3800475"/>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1714798"/>
            <a:ext cx="16992600" cy="7848302"/>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kém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mắn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khao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chuyến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nguyện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Hằng năm, sau kì nghỉ Tết Nguyên Đán, trường em sẽ phát động nhiều hoạt động từ thiện, trong đó có phong trào giúp đỡ trẻ em nghèo trên vùng cao. Cô giáo tổng phụ trách đã có một buổi sinh hoạt để phổ biến cho học sinh toàn trường. Chúng em có thể ủng hộ bằng hiện vật hoặc một số tiền nhỏ (trích từ số tiền mừng tuổi của mình). Thời gian tiếp nhận ủng hộ diễn ra trong vòng một tuần.</a:t>
            </a:r>
          </a:p>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Đối với lớp của em, cô giáo chủ nhiệm đã giao cho lớp trưởng và lớp phó lao động phụ trách giám sát công việc. Hai bạn đã phân công đến tổ trưởng việc tiếp nhận, thống kê lại những đồ vật hay số tiền ủng hộ. Thời gian tiếp nhận chỉ trong ba ngày: thứ hai, thứ ba và thứ tư. Các bạn trong lớp tham gia rất tích cực.</a:t>
            </a:r>
          </a:p>
        </p:txBody>
      </p:sp>
      <p:pic>
        <p:nvPicPr>
          <p:cNvPr id="3" name="Picture 2"/>
          <p:cNvPicPr>
            <a:picLocks noChangeAspect="1"/>
          </p:cNvPicPr>
          <p:nvPr/>
        </p:nvPicPr>
        <p:blipFill>
          <a:blip r:embed="rId5"/>
          <a:stretch>
            <a:fillRect/>
          </a:stretch>
        </p:blipFill>
        <p:spPr>
          <a:xfrm>
            <a:off x="2362200" y="38207"/>
            <a:ext cx="7605768" cy="2370628"/>
          </a:xfrm>
          <a:prstGeom prst="rect">
            <a:avLst/>
          </a:prstGeom>
        </p:spPr>
      </p:pic>
    </p:spTree>
    <p:extLst>
      <p:ext uri="{BB962C8B-B14F-4D97-AF65-F5344CB8AC3E}">
        <p14:creationId xmlns:p14="http://schemas.microsoft.com/office/powerpoint/2010/main" val="796514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647700"/>
            <a:ext cx="16992600" cy="8956298"/>
          </a:xfrm>
          <a:prstGeom prst="rect">
            <a:avLst/>
          </a:prstGeom>
        </p:spPr>
        <p:txBody>
          <a:bodyPr wrap="square">
            <a:spAutoFit/>
          </a:bodyPr>
          <a:lstStyle/>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Rất nhiều quần áo, đồ dùng học tập đã đã được đem đến. Các bạn tổ trưởng sẽ có một cuốn sách để ghi lại danh sách món đồ, số lượng hay số tiền của từng bạn. Trước đó, các món đồ được yêu cầu phải sắp xếp gọn gàng trong túi nên việc kiểm tra, phân loại rất dễ dàng. Với riêng em, em đã trích một khoản từ tiền mừng tuổi để mua những món đồ dùng học tập như: bút mực, tập vở hay cặp sách. Ngoài ra, em còn xin phép mẹ đem một số bộ quần áo còn mới, nhưng không mặc vừa nữa để đem đi ủng hộ. Mẹ đã đồng ý, còn giúp em giặt sạch quần áo, gấp lại gọn gàng và bỏ vào túi. Sáng hôm sau, em mang đến nộp cho bạn tổ trưởng.</a:t>
            </a:r>
          </a:p>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một tuần tiếp nhận ủng hộ, lớp em đã quyên góp được năm mươi bộ quần áo, một trăm quyển vở, hai mươi chiếc bút mực, năm cái cặp sách và một triệu đồng tiền mặt. Vào tiết sinh hoạt, bạn tổ trưởng đã tổng hợp và báo cáo lại cho cô giáo chủ nhiệm. Cô đã tuyên dương cả lớp rất tích cực trong phong trào ủng hộ.</a:t>
            </a:r>
          </a:p>
          <a:p>
            <a:pPr algn="just"/>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đó, tất cả sẽ được đem nộp lên cho nhà trường để chuyển lên vùng cao cho các bạn học sinh. Em hy vọng rằng những món quà này sẽ giúp đỡ phần nào cho các bạn học sinh có hoàn cảnh khó khăn. Tất cả các thành viên trong lớp đều rất vui vì đã làm được một việc có ý nghĩa.</a:t>
            </a:r>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16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1176148"/>
            <a:ext cx="16992600" cy="3416320"/>
          </a:xfrm>
          <a:prstGeom prst="rect">
            <a:avLst/>
          </a:prstGeom>
        </p:spPr>
        <p:txBody>
          <a:bodyPr wrap="square">
            <a:spAutoFit/>
          </a:bodyPr>
          <a:lstStyle/>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Thông qua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thiện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nguyện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p>
          <a:p>
            <a:pPr algn="just"/>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8" name="Picture 7"/>
          <p:cNvPicPr>
            <a:picLocks noChangeAspect="1"/>
          </p:cNvPicPr>
          <p:nvPr/>
        </p:nvPicPr>
        <p:blipFill>
          <a:blip r:embed="rId6"/>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9" name="Picture 8"/>
          <p:cNvPicPr>
            <a:picLocks noChangeAspect="1"/>
          </p:cNvPicPr>
          <p:nvPr/>
        </p:nvPicPr>
        <p:blipFill>
          <a:blip r:embed="rId7"/>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332168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295215" y="-1635834"/>
            <a:ext cx="8559999" cy="1016156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2831" y="685090"/>
            <a:ext cx="8894529" cy="891682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810">
            <a:off x="-2084167" y="-887385"/>
            <a:ext cx="7315200" cy="399897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208681" y="7753764"/>
            <a:ext cx="4333100" cy="397069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526331">
            <a:off x="15362699" y="1345491"/>
            <a:ext cx="3768144" cy="4564932"/>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166164" flipV="1">
            <a:off x="-549714" y="3027234"/>
            <a:ext cx="2537034" cy="3073499"/>
          </a:xfrm>
          <a:prstGeom prst="rect">
            <a:avLst/>
          </a:prstGeom>
        </p:spPr>
      </p:pic>
      <p:sp>
        <p:nvSpPr>
          <p:cNvPr id="11" name="TextBox 11"/>
          <p:cNvSpPr txBox="1"/>
          <p:nvPr/>
        </p:nvSpPr>
        <p:spPr>
          <a:xfrm>
            <a:off x="7477581" y="3242768"/>
            <a:ext cx="8370775" cy="1846659"/>
          </a:xfrm>
          <a:prstGeom prst="rect">
            <a:avLst/>
          </a:prstGeom>
        </p:spPr>
        <p:txBody>
          <a:bodyPr wrap="square" lIns="0" tIns="0" rIns="0" bIns="0" rtlCol="0" anchor="t">
            <a:spAutoFit/>
          </a:bodyPr>
          <a:lstStyle/>
          <a:p>
            <a:pPr algn="ctr"/>
            <a:r>
              <a:rPr lang="en-US" sz="6000" b="1" dirty="0">
                <a:solidFill>
                  <a:prstClr val="black"/>
                </a:solidFill>
                <a:latin typeface="Times New Roman" panose="02020603050405020304" pitchFamily="18" charset="0"/>
                <a:cs typeface="Times New Roman" panose="02020603050405020304" pitchFamily="18" charset="0"/>
              </a:rPr>
              <a:t>CẢM ƠN THẦY CÔ </a:t>
            </a:r>
          </a:p>
          <a:p>
            <a:pPr algn="ctr"/>
            <a:r>
              <a:rPr lang="en-US" sz="6000" b="1" dirty="0">
                <a:solidFill>
                  <a:prstClr val="black"/>
                </a:solidFill>
                <a:latin typeface="Times New Roman" panose="02020603050405020304" pitchFamily="18" charset="0"/>
                <a:cs typeface="Times New Roman" panose="02020603050405020304" pitchFamily="18" charset="0"/>
              </a:rPr>
              <a:t>VÀ CÁC EM HỌC SINH</a:t>
            </a:r>
          </a:p>
        </p:txBody>
      </p:sp>
      <p:pic>
        <p:nvPicPr>
          <p:cNvPr id="10" name="Picture 9"/>
          <p:cNvPicPr>
            <a:picLocks noChangeAspect="1"/>
          </p:cNvPicPr>
          <p:nvPr/>
        </p:nvPicPr>
        <p:blipFill>
          <a:blip r:embed="rId15"/>
          <a:stretch>
            <a:fillRect/>
          </a:stretch>
        </p:blipFill>
        <p:spPr>
          <a:xfrm rot="206004">
            <a:off x="-615378" y="992408"/>
            <a:ext cx="7075659" cy="4438368"/>
          </a:xfrm>
          <a:prstGeom prst="rect">
            <a:avLst/>
          </a:prstGeom>
        </p:spPr>
      </p:pic>
      <p:pic>
        <p:nvPicPr>
          <p:cNvPr id="12" name="Picture 11"/>
          <p:cNvPicPr>
            <a:picLocks noChangeAspect="1"/>
          </p:cNvPicPr>
          <p:nvPr/>
        </p:nvPicPr>
        <p:blipFill>
          <a:blip r:embed="rId16"/>
          <a:stretch>
            <a:fillRect/>
          </a:stretch>
        </p:blipFill>
        <p:spPr>
          <a:xfrm>
            <a:off x="497520" y="5967444"/>
            <a:ext cx="5715000" cy="3800475"/>
          </a:xfrm>
          <a:prstGeom prst="rect">
            <a:avLst/>
          </a:prstGeom>
        </p:spPr>
      </p:pic>
    </p:spTree>
    <p:extLst>
      <p:ext uri="{BB962C8B-B14F-4D97-AF65-F5344CB8AC3E}">
        <p14:creationId xmlns:p14="http://schemas.microsoft.com/office/powerpoint/2010/main" val="102100649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7455" y="7606295"/>
            <a:ext cx="9271364" cy="4473433"/>
          </a:xfrm>
          <a:prstGeom prst="rect">
            <a:avLst/>
          </a:prstGeom>
        </p:spPr>
      </p:pic>
      <p:pic>
        <p:nvPicPr>
          <p:cNvPr id="4" name="Picture 4"/>
          <p:cNvPicPr>
            <a:picLocks noChangeAspect="1"/>
          </p:cNvPicPr>
          <p:nvPr/>
        </p:nvPicPr>
        <p:blipFill>
          <a:blip r:embed="rId5"/>
          <a:srcRect/>
          <a:stretch>
            <a:fillRect/>
          </a:stretch>
        </p:blipFill>
        <p:spPr>
          <a:xfrm>
            <a:off x="710642" y="3755393"/>
            <a:ext cx="6770415" cy="565329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96481" y="517655"/>
            <a:ext cx="11394988" cy="1417727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3626968" y="5946447"/>
            <a:ext cx="5937140" cy="520309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34319">
            <a:off x="-2470415" y="494567"/>
            <a:ext cx="7315200" cy="117957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93742" y="8547994"/>
            <a:ext cx="2963018" cy="2837090"/>
          </a:xfrm>
          <a:prstGeom prst="rect">
            <a:avLst/>
          </a:prstGeom>
        </p:spPr>
      </p:pic>
      <p:pic>
        <p:nvPicPr>
          <p:cNvPr id="1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0726" y="206994"/>
            <a:ext cx="8284815" cy="1969507"/>
          </a:xfrm>
          <a:prstGeom prst="rect">
            <a:avLst/>
          </a:prstGeom>
        </p:spPr>
      </p:pic>
      <p:pic>
        <p:nvPicPr>
          <p:cNvPr id="3" name="Picture 2"/>
          <p:cNvPicPr>
            <a:picLocks noChangeAspect="1"/>
          </p:cNvPicPr>
          <p:nvPr/>
        </p:nvPicPr>
        <p:blipFill>
          <a:blip r:embed="rId16"/>
          <a:stretch>
            <a:fillRect/>
          </a:stretch>
        </p:blipFill>
        <p:spPr>
          <a:xfrm>
            <a:off x="-172306" y="237626"/>
            <a:ext cx="8847557" cy="2160569"/>
          </a:xfrm>
          <a:prstGeom prst="rect">
            <a:avLst/>
          </a:prstGeom>
        </p:spPr>
      </p:pic>
      <p:pic>
        <p:nvPicPr>
          <p:cNvPr id="9" name="Picture 8"/>
          <p:cNvPicPr>
            <a:picLocks noChangeAspect="1"/>
          </p:cNvPicPr>
          <p:nvPr/>
        </p:nvPicPr>
        <p:blipFill>
          <a:blip r:embed="rId17"/>
          <a:stretch>
            <a:fillRect/>
          </a:stretch>
        </p:blipFill>
        <p:spPr>
          <a:xfrm>
            <a:off x="7374959" y="2244603"/>
            <a:ext cx="10522608" cy="5492972"/>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29035" y="-2045159"/>
            <a:ext cx="14314291" cy="15187577"/>
          </a:xfrm>
          <a:prstGeom prst="rect">
            <a:avLst/>
          </a:prstGeom>
        </p:spPr>
      </p:pic>
      <p:pic>
        <p:nvPicPr>
          <p:cNvPr id="3" name="Picture 3"/>
          <p:cNvPicPr>
            <a:picLocks noChangeAspect="1"/>
          </p:cNvPicPr>
          <p:nvPr/>
        </p:nvPicPr>
        <p:blipFill>
          <a:blip r:embed="rId5"/>
          <a:srcRect/>
          <a:stretch>
            <a:fillRect/>
          </a:stretch>
        </p:blipFill>
        <p:spPr>
          <a:xfrm>
            <a:off x="1186904" y="6464371"/>
            <a:ext cx="8596705" cy="5587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6536" y="2018256"/>
            <a:ext cx="12090115" cy="29455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60571">
            <a:off x="14335967" y="1889342"/>
            <a:ext cx="9271364" cy="44734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9807" r="39918" b="62102"/>
          <a:stretch>
            <a:fillRect/>
          </a:stretch>
        </p:blipFill>
        <p:spPr>
          <a:xfrm rot="-1939430">
            <a:off x="11022823" y="6919750"/>
            <a:ext cx="8467656" cy="544156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93430">
            <a:off x="12589374" y="7943941"/>
            <a:ext cx="7315200" cy="171297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91231" y="4126059"/>
            <a:ext cx="3778135" cy="4114800"/>
          </a:xfrm>
          <a:prstGeom prst="rect">
            <a:avLst/>
          </a:prstGeom>
        </p:spPr>
      </p:pic>
      <p:pic>
        <p:nvPicPr>
          <p:cNvPr id="12" name="Picture 11"/>
          <p:cNvPicPr>
            <a:picLocks noChangeAspect="1"/>
          </p:cNvPicPr>
          <p:nvPr/>
        </p:nvPicPr>
        <p:blipFill>
          <a:blip r:embed="rId16"/>
          <a:stretch>
            <a:fillRect/>
          </a:stretch>
        </p:blipFill>
        <p:spPr>
          <a:xfrm>
            <a:off x="4722554" y="2287472"/>
            <a:ext cx="8742422"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615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98932" y="7752717"/>
            <a:ext cx="3778135" cy="4114800"/>
          </a:xfrm>
          <a:prstGeom prst="rect">
            <a:avLst/>
          </a:prstGeom>
        </p:spPr>
      </p:pic>
      <p:sp>
        <p:nvSpPr>
          <p:cNvPr id="3" name="Rectangle 2"/>
          <p:cNvSpPr/>
          <p:nvPr/>
        </p:nvSpPr>
        <p:spPr>
          <a:xfrm>
            <a:off x="628015" y="1943207"/>
            <a:ext cx="16516985" cy="5509200"/>
          </a:xfrm>
          <a:prstGeom prst="rect">
            <a:avLst/>
          </a:prstGeom>
        </p:spPr>
        <p:txBody>
          <a:bodyPr wrap="square">
            <a:spAutoFit/>
          </a:bodyPr>
          <a:lstStyle/>
          <a:p>
            <a:pPr algn="just">
              <a:spcAft>
                <a:spcPts val="0"/>
              </a:spcAft>
            </a:pPr>
            <a:r>
              <a:rPr lang="vi-VN" sz="4400" b="1" dirty="0">
                <a:solidFill>
                  <a:schemeClr val="tx1">
                    <a:lumMod val="95000"/>
                    <a:lumOff val="5000"/>
                  </a:schemeClr>
                </a:solidFill>
                <a:latin typeface="+mj-lt"/>
              </a:rPr>
              <a:t>- Kể lại một chuyến đi hoặc một hoạt động xã hội </a:t>
            </a:r>
            <a:r>
              <a:rPr lang="vi-VN" sz="4400" dirty="0">
                <a:solidFill>
                  <a:schemeClr val="tx1">
                    <a:lumMod val="95000"/>
                    <a:lumOff val="5000"/>
                  </a:schemeClr>
                </a:solidFill>
                <a:latin typeface="+mj-lt"/>
              </a:rPr>
              <a:t>là kể lại một sự kiện đã diễn ra, để lại cho bản thân người tham gia nhiều suy nghĩ và tình cảm sâu sắc.</a:t>
            </a:r>
          </a:p>
          <a:p>
            <a:pPr algn="just">
              <a:spcAft>
                <a:spcPts val="0"/>
              </a:spcAft>
            </a:pPr>
            <a:r>
              <a:rPr lang="vi-VN" sz="4400" dirty="0">
                <a:solidFill>
                  <a:schemeClr val="tx1">
                    <a:lumMod val="95000"/>
                    <a:lumOff val="5000"/>
                  </a:schemeClr>
                </a:solidFill>
                <a:latin typeface="+mj-lt"/>
              </a:rPr>
              <a:t>- </a:t>
            </a:r>
            <a:r>
              <a:rPr lang="vi-VN" sz="4400" b="1" dirty="0">
                <a:solidFill>
                  <a:schemeClr val="tx1">
                    <a:lumMod val="95000"/>
                    <a:lumOff val="5000"/>
                  </a:schemeClr>
                </a:solidFill>
                <a:latin typeface="+mj-lt"/>
              </a:rPr>
              <a:t>Người viết </a:t>
            </a:r>
            <a:r>
              <a:rPr lang="vi-VN" sz="4400" dirty="0">
                <a:solidFill>
                  <a:schemeClr val="tx1">
                    <a:lumMod val="95000"/>
                    <a:lumOff val="5000"/>
                  </a:schemeClr>
                </a:solidFill>
                <a:latin typeface="+mj-lt"/>
              </a:rPr>
              <a:t>phải là người </a:t>
            </a:r>
            <a:r>
              <a:rPr lang="vi-VN" sz="4400" b="1" dirty="0">
                <a:solidFill>
                  <a:schemeClr val="tx1">
                    <a:lumMod val="95000"/>
                    <a:lumOff val="5000"/>
                  </a:schemeClr>
                </a:solidFill>
                <a:latin typeface="+mj-lt"/>
              </a:rPr>
              <a:t>chứng kiến hoặc tham gia trực tiếp</a:t>
            </a:r>
            <a:r>
              <a:rPr lang="vi-VN" sz="4400" dirty="0">
                <a:solidFill>
                  <a:schemeClr val="tx1">
                    <a:lumMod val="95000"/>
                    <a:lumOff val="5000"/>
                  </a:schemeClr>
                </a:solidFill>
                <a:latin typeface="+mj-lt"/>
              </a:rPr>
              <a:t>, sử dụng </a:t>
            </a:r>
            <a:r>
              <a:rPr lang="vi-VN" sz="4400" b="1" dirty="0">
                <a:solidFill>
                  <a:schemeClr val="tx1">
                    <a:lumMod val="95000"/>
                    <a:lumOff val="5000"/>
                  </a:schemeClr>
                </a:solidFill>
                <a:latin typeface="+mj-lt"/>
              </a:rPr>
              <a:t>ngôi kể thứ nhất </a:t>
            </a:r>
            <a:r>
              <a:rPr lang="vi-VN" sz="4400" dirty="0">
                <a:solidFill>
                  <a:schemeClr val="tx1">
                    <a:lumMod val="95000"/>
                    <a:lumOff val="5000"/>
                  </a:schemeClr>
                </a:solidFill>
                <a:latin typeface="+mj-lt"/>
              </a:rPr>
              <a:t>(xưng hô “tôi” hoặc “chúng tôi”,…), kể lại những gì mình đã chứng kiến (sự việc, con người, phong cảnh,…), những hoạt động mình đã tham gia, thực hiện,…</a:t>
            </a:r>
          </a:p>
          <a:p>
            <a:pPr algn="just">
              <a:spcAft>
                <a:spcPts val="0"/>
              </a:spcAft>
            </a:pPr>
            <a:r>
              <a:rPr lang="vi-VN" sz="4400" dirty="0">
                <a:solidFill>
                  <a:schemeClr val="tx1">
                    <a:lumMod val="95000"/>
                    <a:lumOff val="5000"/>
                  </a:schemeClr>
                </a:solidFill>
                <a:latin typeface="+mj-lt"/>
              </a:rPr>
              <a:t>- Trong khi kể, có </a:t>
            </a:r>
            <a:r>
              <a:rPr lang="vi-VN" sz="4400" b="1" dirty="0">
                <a:solidFill>
                  <a:schemeClr val="tx1">
                    <a:lumMod val="95000"/>
                    <a:lumOff val="5000"/>
                  </a:schemeClr>
                </a:solidFill>
                <a:latin typeface="+mj-lt"/>
              </a:rPr>
              <a:t>thể kết hợp các yếu tố miêu tả và biểu cảm.</a:t>
            </a:r>
          </a:p>
        </p:txBody>
      </p:sp>
    </p:spTree>
    <p:extLst>
      <p:ext uri="{BB962C8B-B14F-4D97-AF65-F5344CB8AC3E}">
        <p14:creationId xmlns:p14="http://schemas.microsoft.com/office/powerpoint/2010/main" val="1435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sp>
        <p:nvSpPr>
          <p:cNvPr id="3" name="TextBox 2"/>
          <p:cNvSpPr txBox="1"/>
          <p:nvPr/>
        </p:nvSpPr>
        <p:spPr>
          <a:xfrm>
            <a:off x="381000" y="1838524"/>
            <a:ext cx="17480488" cy="1569660"/>
          </a:xfrm>
          <a:prstGeom prst="rect">
            <a:avLst/>
          </a:prstGeom>
          <a:noFill/>
        </p:spPr>
        <p:txBody>
          <a:bodyPr wrap="square" rtlCol="0">
            <a:spAutoFit/>
          </a:bodyPr>
          <a:lstStyle/>
          <a:p>
            <a:pPr algn="just"/>
            <a:r>
              <a:rPr lang="en-US" sz="4800" b="1" dirty="0" err="1">
                <a:solidFill>
                  <a:prstClr val="black"/>
                </a:solidFill>
                <a:latin typeface="Times New Roman" panose="02020603050405020304" pitchFamily="18" charset="0"/>
                <a:cs typeface="Times New Roman" panose="02020603050405020304" pitchFamily="18" charset="0"/>
              </a:rPr>
              <a:t>Hoạt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động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xã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hội</a:t>
            </a:r>
            <a:r>
              <a:rPr lang="en-US" sz="4800" b="1"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sinh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hoạt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đoàn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việc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ích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hoạt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động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nguyện</a:t>
            </a:r>
            <a:r>
              <a:rPr lang="en-US" sz="4800" dirty="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9"/>
          <a:stretch>
            <a:fillRect/>
          </a:stretch>
        </p:blipFill>
        <p:spPr>
          <a:xfrm>
            <a:off x="381000" y="4307353"/>
            <a:ext cx="5862489" cy="3904418"/>
          </a:xfrm>
          <a:prstGeom prst="rect">
            <a:avLst/>
          </a:prstGeom>
        </p:spPr>
      </p:pic>
      <p:pic>
        <p:nvPicPr>
          <p:cNvPr id="4" name="Picture 3"/>
          <p:cNvPicPr>
            <a:picLocks noChangeAspect="1"/>
          </p:cNvPicPr>
          <p:nvPr/>
        </p:nvPicPr>
        <p:blipFill>
          <a:blip r:embed="rId10"/>
          <a:stretch>
            <a:fillRect/>
          </a:stretch>
        </p:blipFill>
        <p:spPr>
          <a:xfrm>
            <a:off x="6546574" y="5601200"/>
            <a:ext cx="4762500" cy="3810000"/>
          </a:xfrm>
          <a:prstGeom prst="rect">
            <a:avLst/>
          </a:prstGeom>
        </p:spPr>
      </p:pic>
      <p:pic>
        <p:nvPicPr>
          <p:cNvPr id="5" name="Picture 4"/>
          <p:cNvPicPr>
            <a:picLocks noChangeAspect="1"/>
          </p:cNvPicPr>
          <p:nvPr/>
        </p:nvPicPr>
        <p:blipFill>
          <a:blip r:embed="rId11"/>
          <a:stretch>
            <a:fillRect/>
          </a:stretch>
        </p:blipFill>
        <p:spPr>
          <a:xfrm>
            <a:off x="11574988" y="4290442"/>
            <a:ext cx="6286500" cy="3905250"/>
          </a:xfrm>
          <a:prstGeom prst="rect">
            <a:avLst/>
          </a:prstGeom>
        </p:spPr>
      </p:pic>
    </p:spTree>
    <p:extLst>
      <p:ext uri="{BB962C8B-B14F-4D97-AF65-F5344CB8AC3E}">
        <p14:creationId xmlns:p14="http://schemas.microsoft.com/office/powerpoint/2010/main" val="3716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2249785" cy="1446550"/>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văn kể lại một chuyến đi hoặc một hoạt động xã hội</a:t>
            </a:r>
            <a:endParaRPr lang="vi-VN" sz="4400" dirty="0">
              <a:solidFill>
                <a:srgbClr val="222222"/>
              </a:solidFill>
              <a:latin typeface="Times New Roman" panose="02020603050405020304" pitchFamily="18" charset="0"/>
            </a:endParaRP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98932" y="7752717"/>
            <a:ext cx="3778135" cy="4114800"/>
          </a:xfrm>
          <a:prstGeom prst="rect">
            <a:avLst/>
          </a:prstGeom>
        </p:spPr>
      </p:pic>
      <p:sp>
        <p:nvSpPr>
          <p:cNvPr id="3" name="Rectangle 2"/>
          <p:cNvSpPr/>
          <p:nvPr/>
        </p:nvSpPr>
        <p:spPr>
          <a:xfrm>
            <a:off x="628015" y="2860788"/>
            <a:ext cx="15528037" cy="4154984"/>
          </a:xfrm>
          <a:prstGeom prst="rect">
            <a:avLst/>
          </a:prstGeom>
        </p:spPr>
        <p:txBody>
          <a:bodyPr wrap="square">
            <a:spAutoFit/>
          </a:bodyPr>
          <a:lstStyle/>
          <a:p>
            <a:pPr algn="just"/>
            <a:r>
              <a:rPr lang="vi-VN" sz="4400" dirty="0">
                <a:solidFill>
                  <a:srgbClr val="222222"/>
                </a:solidFill>
                <a:latin typeface="Times New Roman" panose="02020603050405020304" pitchFamily="18" charset="0"/>
              </a:rPr>
              <a:t>- Chọn viết một chuyến đi hoặc một hoạt động xã hội đã để lại cho em nhiều suy nghĩ và tình cảm sâu sắc.</a:t>
            </a:r>
          </a:p>
          <a:p>
            <a:pPr algn="just"/>
            <a:r>
              <a:rPr lang="vi-VN" sz="4400" dirty="0">
                <a:solidFill>
                  <a:srgbClr val="222222"/>
                </a:solidFill>
                <a:latin typeface="Times New Roman" panose="02020603050405020304" pitchFamily="18" charset="0"/>
              </a:rPr>
              <a:t>- Trước khi viết cần tìm hiểu đề, tìm ý và lập dàn ý.</a:t>
            </a:r>
          </a:p>
          <a:p>
            <a:pPr algn="just"/>
            <a:r>
              <a:rPr lang="vi-VN" sz="4400" dirty="0">
                <a:solidFill>
                  <a:srgbClr val="222222"/>
                </a:solidFill>
                <a:latin typeface="Times New Roman" panose="02020603050405020304" pitchFamily="18" charset="0"/>
              </a:rPr>
              <a:t>- Viết bài văn kiểu tự sự, kể theo ngôi thứ nhất.</a:t>
            </a:r>
          </a:p>
          <a:p>
            <a:pPr algn="just"/>
            <a:r>
              <a:rPr lang="vi-VN" sz="4400" dirty="0">
                <a:solidFill>
                  <a:srgbClr val="222222"/>
                </a:solidFill>
                <a:latin typeface="Times New Roman" panose="02020603050405020304" pitchFamily="18" charset="0"/>
              </a:rPr>
              <a:t>- Cần kết hợp lại các sự việc và miêu tả phong cảnh, con người; phát biểu những nhận xét, cảm nghĩ của bản thân.</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2357860" y="-2775847"/>
            <a:ext cx="11506102" cy="55516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0519" y="542486"/>
            <a:ext cx="11200974" cy="1151502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680" t="1200" r="31624" b="46420"/>
          <a:stretch>
            <a:fillRect/>
          </a:stretch>
        </p:blipFill>
        <p:spPr>
          <a:xfrm rot="-6291302">
            <a:off x="11959688" y="-310083"/>
            <a:ext cx="7980382" cy="6163973"/>
          </a:xfrm>
          <a:prstGeom prst="rect">
            <a:avLst/>
          </a:prstGeom>
        </p:spPr>
      </p:pic>
      <p:pic>
        <p:nvPicPr>
          <p:cNvPr id="5" name="Picture 5"/>
          <p:cNvPicPr>
            <a:picLocks noChangeAspect="1"/>
          </p:cNvPicPr>
          <p:nvPr/>
        </p:nvPicPr>
        <p:blipFill>
          <a:blip r:embed="rId9"/>
          <a:srcRect/>
          <a:stretch>
            <a:fillRect/>
          </a:stretch>
        </p:blipFill>
        <p:spPr>
          <a:xfrm>
            <a:off x="10705868" y="4820801"/>
            <a:ext cx="6911828" cy="5710898"/>
          </a:xfrm>
          <a:prstGeom prst="rect">
            <a:avLst/>
          </a:prstGeom>
        </p:spPr>
      </p:pic>
      <p:sp>
        <p:nvSpPr>
          <p:cNvPr id="6" name="TextBox 6"/>
          <p:cNvSpPr txBox="1"/>
          <p:nvPr/>
        </p:nvSpPr>
        <p:spPr>
          <a:xfrm rot="221236">
            <a:off x="1415700" y="3068135"/>
            <a:ext cx="9481443" cy="4247317"/>
          </a:xfrm>
          <a:prstGeom prst="rect">
            <a:avLst/>
          </a:prstGeom>
        </p:spPr>
        <p:txBody>
          <a:bodyPr lIns="0" tIns="0" rIns="0" bIns="0" rtlCol="0" anchor="t">
            <a:spAutoFit/>
          </a:bodyPr>
          <a:lstStyle/>
          <a:p>
            <a:pPr algn="ctr"/>
            <a:r>
              <a:rPr lang="en-US" sz="13800" dirty="0">
                <a:solidFill>
                  <a:srgbClr val="492D44"/>
                </a:solidFill>
                <a:latin typeface="#9Slide07 IcielBaliho Script" pitchFamily="2" charset="0"/>
              </a:rPr>
              <a:t>II. </a:t>
            </a:r>
          </a:p>
          <a:p>
            <a:pPr algn="ctr"/>
            <a:r>
              <a:rPr lang="en-US" sz="13800" dirty="0" err="1">
                <a:solidFill>
                  <a:srgbClr val="492D44"/>
                </a:solidFill>
                <a:latin typeface="#9Slide07 IcielBaliho Script" pitchFamily="2" charset="0"/>
              </a:rPr>
              <a:t>Thực</a:t>
            </a:r>
            <a:r>
              <a:rPr lang="en-US" sz="13800" dirty="0">
                <a:solidFill>
                  <a:srgbClr val="492D44"/>
                </a:solidFill>
                <a:latin typeface="#9Slide07 IcielBaliho Script" pitchFamily="2" charset="0"/>
              </a:rPr>
              <a:t> </a:t>
            </a:r>
            <a:r>
              <a:rPr lang="en-US" sz="13800" dirty="0" err="1">
                <a:solidFill>
                  <a:srgbClr val="492D44"/>
                </a:solidFill>
                <a:latin typeface="#9Slide07 IcielBaliho Script" pitchFamily="2" charset="0"/>
              </a:rPr>
              <a:t>hành</a:t>
            </a:r>
            <a:endParaRPr lang="en-US" sz="13800" dirty="0">
              <a:solidFill>
                <a:srgbClr val="492D44"/>
              </a:solidFill>
              <a:latin typeface="#9Slide07 IcielBaliho Script" pitchFamily="2" charset="0"/>
            </a:endParaRP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0635" y="-1666889"/>
            <a:ext cx="5341006"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4938" y="-1295896"/>
            <a:ext cx="449091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75518" y="8574383"/>
            <a:ext cx="8330339" cy="6966246"/>
          </a:xfrm>
          <a:prstGeom prst="rect">
            <a:avLst/>
          </a:prstGeom>
        </p:spPr>
      </p:pic>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54633">
            <a:off x="10687511" y="2128248"/>
            <a:ext cx="12767842" cy="6160484"/>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08681" y="7753764"/>
            <a:ext cx="4333100" cy="3970696"/>
          </a:xfrm>
          <a:prstGeom prst="rect">
            <a:avLst/>
          </a:prstGeom>
        </p:spPr>
      </p:pic>
      <p:pic>
        <p:nvPicPr>
          <p:cNvPr id="1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6331">
            <a:off x="15362699" y="1345491"/>
            <a:ext cx="3768144" cy="4564932"/>
          </a:xfrm>
          <a:prstGeom prst="rect">
            <a:avLst/>
          </a:prstGeom>
        </p:spPr>
      </p:pic>
      <p:sp>
        <p:nvSpPr>
          <p:cNvPr id="6" name="TextBox 5"/>
          <p:cNvSpPr txBox="1"/>
          <p:nvPr/>
        </p:nvSpPr>
        <p:spPr>
          <a:xfrm>
            <a:off x="1214344" y="1257300"/>
            <a:ext cx="11426773" cy="2123658"/>
          </a:xfrm>
          <a:prstGeom prst="rect">
            <a:avLst/>
          </a:prstGeom>
          <a:noFill/>
        </p:spPr>
        <p:txBody>
          <a:bodyPr wrap="square" rtlCol="0">
            <a:spAutoFit/>
          </a:bodyPr>
          <a:lstStyle/>
          <a:p>
            <a:pPr algn="just"/>
            <a:r>
              <a:rPr lang="en-US" sz="6600" b="1" dirty="0" err="1">
                <a:latin typeface="Times New Roman" panose="02020603050405020304" pitchFamily="18" charset="0"/>
                <a:cs typeface="Times New Roman" panose="02020603050405020304" pitchFamily="18" charset="0"/>
              </a:rPr>
              <a:t>Đề</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Kể</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một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hoạt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xã</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giàu</a:t>
            </a:r>
            <a:r>
              <a:rPr lang="en-US" sz="6600" dirty="0">
                <a:latin typeface="Times New Roman" panose="02020603050405020304" pitchFamily="18" charset="0"/>
                <a:cs typeface="Times New Roman" panose="02020603050405020304" pitchFamily="18" charset="0"/>
              </a:rPr>
              <a:t> ý </a:t>
            </a:r>
            <a:r>
              <a:rPr lang="en-US" sz="6600" dirty="0" err="1">
                <a:latin typeface="Times New Roman" panose="02020603050405020304" pitchFamily="18" charset="0"/>
                <a:cs typeface="Times New Roman" panose="02020603050405020304" pitchFamily="18" charset="0"/>
              </a:rPr>
              <a:t>nghĩa</a:t>
            </a:r>
            <a:endParaRPr lang="en-US" sz="6600" dirty="0">
              <a:latin typeface="Times New Roman" panose="02020603050405020304" pitchFamily="18" charset="0"/>
              <a:cs typeface="Times New Roman" panose="02020603050405020304" pitchFamily="18" charset="0"/>
            </a:endParaRPr>
          </a:p>
        </p:txBody>
      </p:sp>
      <p:pic>
        <p:nvPicPr>
          <p:cNvPr id="18"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0099">
            <a:off x="403084" y="7653861"/>
            <a:ext cx="5247787" cy="4915427"/>
          </a:xfrm>
          <a:prstGeom prst="rect">
            <a:avLst/>
          </a:prstGeom>
        </p:spPr>
      </p:pic>
      <p:pic>
        <p:nvPicPr>
          <p:cNvPr id="19" name="Picture 18"/>
          <p:cNvPicPr>
            <a:picLocks noChangeAspect="1"/>
          </p:cNvPicPr>
          <p:nvPr/>
        </p:nvPicPr>
        <p:blipFill>
          <a:blip r:embed="rId11"/>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21" name="Picture 20"/>
          <p:cNvPicPr>
            <a:picLocks noChangeAspect="1"/>
          </p:cNvPicPr>
          <p:nvPr/>
        </p:nvPicPr>
        <p:blipFill>
          <a:blip r:embed="rId12"/>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22" name="Picture 21"/>
          <p:cNvPicPr>
            <a:picLocks noChangeAspect="1"/>
          </p:cNvPicPr>
          <p:nvPr/>
        </p:nvPicPr>
        <p:blipFill>
          <a:blip r:embed="rId13"/>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2110</Words>
  <Application>Microsoft Office PowerPoint</Application>
  <PresentationFormat>Custom</PresentationFormat>
  <Paragraphs>126</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Times New Roman</vt:lpstr>
      <vt:lpstr>Calibri</vt:lpstr>
      <vt:lpstr>Arial</vt:lpstr>
      <vt:lpstr>#9Slide07 IcielBaliho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Hung Bui Chan</cp:lastModifiedBy>
  <cp:revision>85</cp:revision>
  <dcterms:created xsi:type="dcterms:W3CDTF">2006-08-16T00:00:00Z</dcterms:created>
  <dcterms:modified xsi:type="dcterms:W3CDTF">2024-09-19T05:02:57Z</dcterms:modified>
  <dc:identifier>DAFfUEe6qHg</dc:identifier>
</cp:coreProperties>
</file>