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 id="2147483775" r:id="rId2"/>
  </p:sldMasterIdLst>
  <p:notesMasterIdLst>
    <p:notesMasterId r:id="rId21"/>
  </p:notesMasterIdLst>
  <p:sldIdLst>
    <p:sldId id="401" r:id="rId3"/>
    <p:sldId id="395" r:id="rId4"/>
    <p:sldId id="396" r:id="rId5"/>
    <p:sldId id="375" r:id="rId6"/>
    <p:sldId id="376" r:id="rId7"/>
    <p:sldId id="256" r:id="rId8"/>
    <p:sldId id="397" r:id="rId9"/>
    <p:sldId id="379" r:id="rId10"/>
    <p:sldId id="391" r:id="rId11"/>
    <p:sldId id="378" r:id="rId12"/>
    <p:sldId id="384" r:id="rId13"/>
    <p:sldId id="393" r:id="rId14"/>
    <p:sldId id="398" r:id="rId15"/>
    <p:sldId id="394" r:id="rId16"/>
    <p:sldId id="392" r:id="rId17"/>
    <p:sldId id="399" r:id="rId18"/>
    <p:sldId id="386" r:id="rId19"/>
    <p:sldId id="400" r:id="rId20"/>
  </p:sldIdLst>
  <p:sldSz cx="9144000" cy="5143500" type="screen16x9"/>
  <p:notesSz cx="6858000" cy="9144000"/>
  <p:embeddedFontLst>
    <p:embeddedFont>
      <p:font typeface="宋体" panose="02010600030101010101" pitchFamily="2" charset="-122"/>
      <p:regular r:id="rId22"/>
    </p:embeddedFont>
    <p:embeddedFont>
      <p:font typeface="Trebuchet MS" panose="020B0603020202020204" pitchFamily="34" charset="0"/>
      <p:regular r:id="rId23"/>
      <p:bold r:id="rId24"/>
      <p:italic r:id="rId25"/>
      <p:boldItalic r:id="rId26"/>
    </p:embeddedFont>
    <p:embeddedFont>
      <p:font typeface="ＭＳ Ｐゴシック" panose="020B0600070205080204" pitchFamily="34" charset="-128"/>
      <p:regular r:id="rId27"/>
    </p:embeddedFont>
    <p:embeddedFont>
      <p:font typeface="#9Slide07 SVNBango" panose="02000000000000000000" charset="0"/>
      <p:regular r:id="rId28"/>
    </p:embeddedFont>
    <p:embeddedFont>
      <p:font typeface="Calibri" panose="020F0502020204030204" pitchFamily="34" charset="0"/>
      <p:regular r:id="rId29"/>
      <p:bold r:id="rId30"/>
      <p:italic r:id="rId31"/>
      <p:boldItalic r:id="rId32"/>
    </p:embeddedFont>
    <p:embeddedFont>
      <p:font typeface="#9Slide07 IcielSoup of Justice" panose="020B0604020202020204" charset="0"/>
      <p:regular r:id="rId33"/>
    </p:embeddedFont>
    <p:embeddedFont>
      <p:font typeface="Wingdings 3" panose="05040102010807070707" pitchFamily="18" charset="2"/>
      <p:regular r:id="rId34"/>
    </p:embeddedFont>
    <p:embeddedFont>
      <p:font typeface="#9Slide07 SVNGuerrilla" panose="00000500000000000000"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C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9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ChangeArrowheads="1" noTextEdit="1"/>
          </p:cNvSpPr>
          <p:nvPr>
            <p:ph type="sldImg"/>
          </p:nvPr>
        </p:nvSpPr>
        <p:spPr>
          <a:xfrm>
            <a:off x="381000" y="685800"/>
            <a:ext cx="6096000" cy="3429000"/>
          </a:xfrm>
          <a:ln/>
        </p:spPr>
      </p:sp>
      <p:sp>
        <p:nvSpPr>
          <p:cNvPr id="3399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cs typeface="Arial" panose="020B0604020202020204" pitchFamily="34" charset="0"/>
            </a:endParaRPr>
          </a:p>
        </p:txBody>
      </p:sp>
      <p:sp>
        <p:nvSpPr>
          <p:cNvPr id="33997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hangingPunct="1"/>
            <a:fld id="{5E42BC4A-1EBF-45EA-AF8C-2ABDDC30BA19}" type="slidenum">
              <a:rPr lang="en-US" altLang="vi-VN" sz="1200" b="0">
                <a:solidFill>
                  <a:srgbClr val="000000"/>
                </a:solidFill>
                <a:latin typeface="Calibri" panose="020F0502020204030204" pitchFamily="34" charset="0"/>
              </a:rPr>
              <a:pPr eaLnBrk="1" hangingPunct="1"/>
              <a:t>1</a:t>
            </a:fld>
            <a:endParaRPr lang="en-US" altLang="vi-VN" sz="1200" b="0">
              <a:solidFill>
                <a:srgbClr val="000000"/>
              </a:solidFill>
              <a:latin typeface="Calibri" panose="020F0502020204030204" pitchFamily="34" charset="0"/>
            </a:endParaRPr>
          </a:p>
        </p:txBody>
      </p:sp>
    </p:spTree>
    <p:extLst>
      <p:ext uri="{BB962C8B-B14F-4D97-AF65-F5344CB8AC3E}">
        <p14:creationId xmlns:p14="http://schemas.microsoft.com/office/powerpoint/2010/main" val="322130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0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37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681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2414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8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980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28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5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3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2933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3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26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30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193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1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129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5590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6569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99388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4230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00283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7722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859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4151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76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1171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015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9019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8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25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35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289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33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104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605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3975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9/19/2024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7184020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Box 1"/>
          <p:cNvSpPr txBox="1">
            <a:spLocks noChangeArrowheads="1"/>
          </p:cNvSpPr>
          <p:nvPr/>
        </p:nvSpPr>
        <p:spPr bwMode="auto">
          <a:xfrm>
            <a:off x="1671192" y="309711"/>
            <a:ext cx="6291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2000" dirty="0">
                <a:latin typeface="Times New Roman" panose="02020603050405020304" pitchFamily="18" charset="0"/>
                <a:ea typeface="宋体" panose="02010600030101010101" pitchFamily="2" charset="-122"/>
                <a:cs typeface="Times New Roman" panose="02020603050405020304" pitchFamily="18" charset="0"/>
              </a:rPr>
              <a:t>TRƯỜNG TRUNG HỌC CƠ SỞ ĐÔ THỊ VIỆT HƯNG</a:t>
            </a:r>
          </a:p>
        </p:txBody>
      </p:sp>
      <p:grpSp>
        <p:nvGrpSpPr>
          <p:cNvPr id="10" name="Group 2"/>
          <p:cNvGrpSpPr>
            <a:grpSpLocks noChangeAspect="1"/>
          </p:cNvGrpSpPr>
          <p:nvPr/>
        </p:nvGrpSpPr>
        <p:grpSpPr bwMode="auto">
          <a:xfrm>
            <a:off x="5147020" y="2532953"/>
            <a:ext cx="4235714" cy="2531269"/>
            <a:chOff x="0" y="0"/>
            <a:chExt cx="5460" cy="3810"/>
          </a:xfrm>
        </p:grpSpPr>
        <p:sp>
          <p:nvSpPr>
            <p:cNvPr id="11"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85800">
                <a:spcBef>
                  <a:spcPct val="0"/>
                </a:spcBef>
                <a:buClrTx/>
                <a:buSzTx/>
                <a:buNone/>
              </a:pPr>
              <a:endParaRPr lang="en-US" altLang="en-US" sz="105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050">
                <a:solidFill>
                  <a:prstClr val="black"/>
                </a:solidFill>
                <a:latin typeface="Trebuchet MS" panose="020B0603020202020204"/>
                <a:ea typeface="宋体" panose="02010600030101010101" pitchFamily="2" charset="-122"/>
                <a:cs typeface="Arial" panose="020B0604020202020204" pitchFamily="34" charset="0"/>
              </a:endParaRPr>
            </a:p>
          </p:txBody>
        </p:sp>
      </p:grpSp>
      <p:grpSp>
        <p:nvGrpSpPr>
          <p:cNvPr id="35" name="Group 27"/>
          <p:cNvGrpSpPr>
            <a:grpSpLocks/>
          </p:cNvGrpSpPr>
          <p:nvPr/>
        </p:nvGrpSpPr>
        <p:grpSpPr bwMode="auto">
          <a:xfrm rot="-637170">
            <a:off x="6337189" y="3357771"/>
            <a:ext cx="1820466" cy="746522"/>
            <a:chOff x="336" y="2040"/>
            <a:chExt cx="1200" cy="2016"/>
          </a:xfrm>
        </p:grpSpPr>
        <p:pic>
          <p:nvPicPr>
            <p:cNvPr id="36"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AutoShape 3"/>
          <p:cNvSpPr>
            <a:spLocks noChangeArrowheads="1"/>
          </p:cNvSpPr>
          <p:nvPr/>
        </p:nvSpPr>
        <p:spPr bwMode="auto">
          <a:xfrm>
            <a:off x="4968991" y="2746178"/>
            <a:ext cx="247220" cy="224432"/>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fontAlgn="base">
              <a:spcBef>
                <a:spcPct val="0"/>
              </a:spcBef>
              <a:spcAft>
                <a:spcPct val="0"/>
              </a:spcAft>
            </a:pPr>
            <a:endParaRPr lang="vi-VN" altLang="en-US" sz="1125">
              <a:solidFill>
                <a:srgbClr val="FFFFFF"/>
              </a:solidFill>
              <a:ea typeface="宋体" panose="02010600030101010101" pitchFamily="2" charset="-122"/>
              <a:cs typeface="Arial" panose="020B0604020202020204" pitchFamily="34" charset="0"/>
            </a:endParaRPr>
          </a:p>
        </p:txBody>
      </p:sp>
      <p:sp>
        <p:nvSpPr>
          <p:cNvPr id="41" name="AutoShape 5"/>
          <p:cNvSpPr>
            <a:spLocks noChangeArrowheads="1"/>
          </p:cNvSpPr>
          <p:nvPr/>
        </p:nvSpPr>
        <p:spPr bwMode="auto">
          <a:xfrm>
            <a:off x="929383" y="2999654"/>
            <a:ext cx="232569" cy="21486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vi-VN" sz="1013">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2" name="AutoShape 8"/>
          <p:cNvSpPr>
            <a:spLocks noChangeArrowheads="1"/>
          </p:cNvSpPr>
          <p:nvPr/>
        </p:nvSpPr>
        <p:spPr bwMode="auto">
          <a:xfrm>
            <a:off x="3533279" y="554706"/>
            <a:ext cx="232569" cy="21486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vi-VN" sz="1013">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3" name="AutoShape 10"/>
          <p:cNvSpPr>
            <a:spLocks noChangeArrowheads="1"/>
          </p:cNvSpPr>
          <p:nvPr/>
        </p:nvSpPr>
        <p:spPr bwMode="auto">
          <a:xfrm>
            <a:off x="4976852" y="45388"/>
            <a:ext cx="212745" cy="219977"/>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fontAlgn="base">
              <a:spcBef>
                <a:spcPct val="0"/>
              </a:spcBef>
              <a:spcAft>
                <a:spcPct val="0"/>
              </a:spcAft>
            </a:pPr>
            <a:endParaRPr lang="vi-VN" altLang="en-US" sz="1125">
              <a:solidFill>
                <a:srgbClr val="FFFFFF"/>
              </a:solidFill>
              <a:ea typeface="宋体" panose="02010600030101010101" pitchFamily="2" charset="-122"/>
              <a:cs typeface="Arial" panose="020B0604020202020204" pitchFamily="34" charset="0"/>
            </a:endParaRPr>
          </a:p>
        </p:txBody>
      </p:sp>
      <p:sp>
        <p:nvSpPr>
          <p:cNvPr id="44" name="AutoShape 14"/>
          <p:cNvSpPr>
            <a:spLocks noChangeArrowheads="1"/>
          </p:cNvSpPr>
          <p:nvPr/>
        </p:nvSpPr>
        <p:spPr bwMode="auto">
          <a:xfrm>
            <a:off x="5612236" y="1117621"/>
            <a:ext cx="222497" cy="240962"/>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vi-VN" sz="1013">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5" name="AutoShape 19"/>
          <p:cNvSpPr>
            <a:spLocks noChangeArrowheads="1"/>
          </p:cNvSpPr>
          <p:nvPr/>
        </p:nvSpPr>
        <p:spPr bwMode="auto">
          <a:xfrm>
            <a:off x="5174521" y="3249818"/>
            <a:ext cx="307649" cy="292284"/>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vi-VN" sz="1013">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6" name="AutoShape 20"/>
          <p:cNvSpPr>
            <a:spLocks noChangeArrowheads="1"/>
          </p:cNvSpPr>
          <p:nvPr/>
        </p:nvSpPr>
        <p:spPr bwMode="auto">
          <a:xfrm>
            <a:off x="1528812" y="3290942"/>
            <a:ext cx="284760" cy="295763"/>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fontAlgn="base">
              <a:spcBef>
                <a:spcPct val="0"/>
              </a:spcBef>
              <a:spcAft>
                <a:spcPct val="0"/>
              </a:spcAft>
            </a:pPr>
            <a:endParaRPr lang="vi-VN" altLang="en-US" sz="1125">
              <a:solidFill>
                <a:srgbClr val="FFFFFF"/>
              </a:solidFill>
              <a:ea typeface="宋体" panose="02010600030101010101" pitchFamily="2" charset="-122"/>
              <a:cs typeface="Arial" panose="020B0604020202020204" pitchFamily="34" charset="0"/>
            </a:endParaRPr>
          </a:p>
        </p:txBody>
      </p:sp>
      <p:sp>
        <p:nvSpPr>
          <p:cNvPr id="47" name="AutoShape 21"/>
          <p:cNvSpPr>
            <a:spLocks noChangeArrowheads="1"/>
          </p:cNvSpPr>
          <p:nvPr/>
        </p:nvSpPr>
        <p:spPr bwMode="auto">
          <a:xfrm>
            <a:off x="4721973" y="3339678"/>
            <a:ext cx="276101" cy="302555"/>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fontAlgn="base">
              <a:spcBef>
                <a:spcPct val="0"/>
              </a:spcBef>
              <a:spcAft>
                <a:spcPct val="0"/>
              </a:spcAft>
            </a:pPr>
            <a:endParaRPr lang="vi-VN" altLang="en-US" sz="1125">
              <a:solidFill>
                <a:srgbClr val="FFFFFF"/>
              </a:solidFill>
              <a:ea typeface="宋体" panose="02010600030101010101" pitchFamily="2" charset="-122"/>
              <a:cs typeface="Arial" panose="020B0604020202020204" pitchFamily="34" charset="0"/>
            </a:endParaRPr>
          </a:p>
        </p:txBody>
      </p:sp>
      <p:sp>
        <p:nvSpPr>
          <p:cNvPr id="48" name="AutoShape 22"/>
          <p:cNvSpPr>
            <a:spLocks noChangeArrowheads="1"/>
          </p:cNvSpPr>
          <p:nvPr/>
        </p:nvSpPr>
        <p:spPr bwMode="auto">
          <a:xfrm>
            <a:off x="5569248" y="2917501"/>
            <a:ext cx="232569" cy="21486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vi-VN" sz="1013">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9" name="AutoShape 4"/>
          <p:cNvSpPr>
            <a:spLocks noChangeArrowheads="1"/>
          </p:cNvSpPr>
          <p:nvPr/>
        </p:nvSpPr>
        <p:spPr bwMode="auto">
          <a:xfrm>
            <a:off x="854633" y="1990032"/>
            <a:ext cx="211511" cy="236612"/>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fontAlgn="base">
              <a:spcBef>
                <a:spcPct val="0"/>
              </a:spcBef>
              <a:spcAft>
                <a:spcPct val="0"/>
              </a:spcAft>
            </a:pPr>
            <a:endParaRPr lang="vi-VN" altLang="en-US" sz="1125">
              <a:solidFill>
                <a:srgbClr val="FFFFFF"/>
              </a:solidFill>
              <a:ea typeface="宋体" panose="02010600030101010101" pitchFamily="2" charset="-122"/>
              <a:cs typeface="Arial" panose="020B0604020202020204" pitchFamily="34" charset="0"/>
            </a:endParaRPr>
          </a:p>
        </p:txBody>
      </p:sp>
      <p:sp>
        <p:nvSpPr>
          <p:cNvPr id="50" name="AutoShape 7"/>
          <p:cNvSpPr>
            <a:spLocks noChangeArrowheads="1"/>
          </p:cNvSpPr>
          <p:nvPr/>
        </p:nvSpPr>
        <p:spPr bwMode="auto">
          <a:xfrm>
            <a:off x="1696951" y="63066"/>
            <a:ext cx="263699" cy="375794"/>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fontAlgn="base">
              <a:spcBef>
                <a:spcPct val="0"/>
              </a:spcBef>
              <a:spcAft>
                <a:spcPct val="0"/>
              </a:spcAft>
            </a:pPr>
            <a:endParaRPr lang="vi-VN" altLang="en-US" sz="1125">
              <a:solidFill>
                <a:srgbClr val="FFFFFF"/>
              </a:solidFill>
              <a:ea typeface="宋体" panose="02010600030101010101" pitchFamily="2" charset="-122"/>
              <a:cs typeface="Arial" panose="020B0604020202020204" pitchFamily="34" charset="0"/>
            </a:endParaRPr>
          </a:p>
        </p:txBody>
      </p:sp>
      <p:sp>
        <p:nvSpPr>
          <p:cNvPr id="51" name="AutoShape 9"/>
          <p:cNvSpPr>
            <a:spLocks noChangeArrowheads="1"/>
          </p:cNvSpPr>
          <p:nvPr/>
        </p:nvSpPr>
        <p:spPr bwMode="auto">
          <a:xfrm>
            <a:off x="1960649" y="1499745"/>
            <a:ext cx="383520" cy="34171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vi-VN" sz="1013">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2" name="AutoShape 11"/>
          <p:cNvSpPr>
            <a:spLocks noChangeArrowheads="1"/>
          </p:cNvSpPr>
          <p:nvPr/>
        </p:nvSpPr>
        <p:spPr bwMode="auto">
          <a:xfrm>
            <a:off x="2987936" y="1423890"/>
            <a:ext cx="211509" cy="236612"/>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fontAlgn="base">
              <a:spcBef>
                <a:spcPct val="0"/>
              </a:spcBef>
              <a:spcAft>
                <a:spcPct val="0"/>
              </a:spcAft>
            </a:pPr>
            <a:endParaRPr lang="vi-VN" altLang="en-US" sz="1125">
              <a:solidFill>
                <a:srgbClr val="FFFFFF"/>
              </a:solidFill>
              <a:ea typeface="宋体" panose="02010600030101010101" pitchFamily="2" charset="-122"/>
              <a:cs typeface="Arial" panose="020B0604020202020204" pitchFamily="34" charset="0"/>
            </a:endParaRPr>
          </a:p>
        </p:txBody>
      </p:sp>
      <p:sp>
        <p:nvSpPr>
          <p:cNvPr id="53" name="AutoShape 13"/>
          <p:cNvSpPr>
            <a:spLocks noChangeArrowheads="1"/>
          </p:cNvSpPr>
          <p:nvPr/>
        </p:nvSpPr>
        <p:spPr bwMode="auto">
          <a:xfrm>
            <a:off x="1553713" y="673590"/>
            <a:ext cx="293000" cy="220952"/>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fontAlgn="base">
              <a:spcBef>
                <a:spcPct val="0"/>
              </a:spcBef>
              <a:spcAft>
                <a:spcPct val="0"/>
              </a:spcAft>
            </a:pPr>
            <a:endParaRPr lang="vi-VN" altLang="en-US" sz="1125">
              <a:solidFill>
                <a:srgbClr val="FFFFFF"/>
              </a:solidFill>
              <a:ea typeface="宋体" panose="02010600030101010101" pitchFamily="2" charset="-122"/>
              <a:cs typeface="Arial" panose="020B0604020202020204" pitchFamily="34" charset="0"/>
            </a:endParaRPr>
          </a:p>
        </p:txBody>
      </p:sp>
      <p:sp>
        <p:nvSpPr>
          <p:cNvPr id="54" name="AutoShape 17"/>
          <p:cNvSpPr>
            <a:spLocks noChangeArrowheads="1"/>
          </p:cNvSpPr>
          <p:nvPr/>
        </p:nvSpPr>
        <p:spPr bwMode="auto">
          <a:xfrm>
            <a:off x="2144122" y="2930539"/>
            <a:ext cx="340907" cy="384423"/>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vi-VN" sz="1013">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5" name="WordArt 11"/>
          <p:cNvSpPr>
            <a:spLocks noChangeArrowheads="1" noChangeShapeType="1" noTextEdit="1"/>
          </p:cNvSpPr>
          <p:nvPr/>
        </p:nvSpPr>
        <p:spPr bwMode="auto">
          <a:xfrm>
            <a:off x="1045667" y="1235984"/>
            <a:ext cx="6936405" cy="1657350"/>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defTabSz="685800" eaLnBrk="0" fontAlgn="base" hangingPunct="0">
              <a:spcBef>
                <a:spcPct val="0"/>
              </a:spcBef>
              <a:spcAft>
                <a:spcPct val="0"/>
              </a:spcAft>
            </a:pPr>
            <a:r>
              <a:rPr lang="en-US" sz="2700"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57" name="Picture 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6809503" y="2858395"/>
            <a:ext cx="1943100" cy="193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47895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7" presetClass="entr" presetSubtype="4"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0" fill="hold"/>
                                        <p:tgtEl>
                                          <p:spTgt spid="35"/>
                                        </p:tgtEl>
                                        <p:attrNameLst>
                                          <p:attrName>ppt_x</p:attrName>
                                        </p:attrNameLst>
                                      </p:cBhvr>
                                      <p:tavLst>
                                        <p:tav tm="0">
                                          <p:val>
                                            <p:strVal val="#ppt_x"/>
                                          </p:val>
                                        </p:tav>
                                        <p:tav tm="100000">
                                          <p:val>
                                            <p:strVal val="#ppt_x"/>
                                          </p:val>
                                        </p:tav>
                                      </p:tavLst>
                                    </p:anim>
                                    <p:anim calcmode="lin" valueType="num">
                                      <p:cBhvr additive="base">
                                        <p:cTn id="13" dur="5000" fill="hold"/>
                                        <p:tgtEl>
                                          <p:spTgt spid="3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 calcmode="lin" valueType="num">
                                      <p:cBhvr>
                                        <p:cTn id="18" dur="1000" fill="hold"/>
                                        <p:tgtEl>
                                          <p:spTgt spid="40"/>
                                        </p:tgtEl>
                                        <p:attrNameLst>
                                          <p:attrName>ppt_x</p:attrName>
                                        </p:attrNameLst>
                                      </p:cBhvr>
                                      <p:tavLst>
                                        <p:tav tm="0">
                                          <p:val>
                                            <p:fltVal val="0.5"/>
                                          </p:val>
                                        </p:tav>
                                        <p:tav tm="100000">
                                          <p:val>
                                            <p:strVal val="#ppt_x"/>
                                          </p:val>
                                        </p:tav>
                                      </p:tavLst>
                                    </p:anim>
                                    <p:anim calcmode="lin" valueType="num">
                                      <p:cBhvr>
                                        <p:cTn id="19" dur="1000" fill="hold"/>
                                        <p:tgtEl>
                                          <p:spTgt spid="40"/>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 calcmode="lin" valueType="num">
                                      <p:cBhvr>
                                        <p:cTn id="24" dur="1000" fill="hold"/>
                                        <p:tgtEl>
                                          <p:spTgt spid="41"/>
                                        </p:tgtEl>
                                        <p:attrNameLst>
                                          <p:attrName>ppt_x</p:attrName>
                                        </p:attrNameLst>
                                      </p:cBhvr>
                                      <p:tavLst>
                                        <p:tav tm="0">
                                          <p:val>
                                            <p:fltVal val="0.5"/>
                                          </p:val>
                                        </p:tav>
                                        <p:tav tm="100000">
                                          <p:val>
                                            <p:strVal val="#ppt_x"/>
                                          </p:val>
                                        </p:tav>
                                      </p:tavLst>
                                    </p:anim>
                                    <p:anim calcmode="lin" valueType="num">
                                      <p:cBhvr>
                                        <p:cTn id="25" dur="1000" fill="hold"/>
                                        <p:tgtEl>
                                          <p:spTgt spid="41"/>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1000" fill="hold"/>
                                        <p:tgtEl>
                                          <p:spTgt spid="42"/>
                                        </p:tgtEl>
                                        <p:attrNameLst>
                                          <p:attrName>ppt_w</p:attrName>
                                        </p:attrNameLst>
                                      </p:cBhvr>
                                      <p:tavLst>
                                        <p:tav tm="0">
                                          <p:val>
                                            <p:fltVal val="0"/>
                                          </p:val>
                                        </p:tav>
                                        <p:tav tm="100000">
                                          <p:val>
                                            <p:strVal val="#ppt_w"/>
                                          </p:val>
                                        </p:tav>
                                      </p:tavLst>
                                    </p:anim>
                                    <p:anim calcmode="lin" valueType="num">
                                      <p:cBhvr>
                                        <p:cTn id="29" dur="1000" fill="hold"/>
                                        <p:tgtEl>
                                          <p:spTgt spid="42"/>
                                        </p:tgtEl>
                                        <p:attrNameLst>
                                          <p:attrName>ppt_h</p:attrName>
                                        </p:attrNameLst>
                                      </p:cBhvr>
                                      <p:tavLst>
                                        <p:tav tm="0">
                                          <p:val>
                                            <p:fltVal val="0"/>
                                          </p:val>
                                        </p:tav>
                                        <p:tav tm="100000">
                                          <p:val>
                                            <p:strVal val="#ppt_h"/>
                                          </p:val>
                                        </p:tav>
                                      </p:tavLst>
                                    </p:anim>
                                    <p:anim calcmode="lin" valueType="num">
                                      <p:cBhvr>
                                        <p:cTn id="30" dur="1000" fill="hold"/>
                                        <p:tgtEl>
                                          <p:spTgt spid="42"/>
                                        </p:tgtEl>
                                        <p:attrNameLst>
                                          <p:attrName>ppt_x</p:attrName>
                                        </p:attrNameLst>
                                      </p:cBhvr>
                                      <p:tavLst>
                                        <p:tav tm="0">
                                          <p:val>
                                            <p:fltVal val="0.5"/>
                                          </p:val>
                                        </p:tav>
                                        <p:tav tm="100000">
                                          <p:val>
                                            <p:strVal val="#ppt_x"/>
                                          </p:val>
                                        </p:tav>
                                      </p:tavLst>
                                    </p:anim>
                                    <p:anim calcmode="lin" valueType="num">
                                      <p:cBhvr>
                                        <p:cTn id="31" dur="1000" fill="hold"/>
                                        <p:tgtEl>
                                          <p:spTgt spid="42"/>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1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ppt_x</p:attrName>
                                        </p:attrNameLst>
                                      </p:cBhvr>
                                      <p:tavLst>
                                        <p:tav tm="0">
                                          <p:val>
                                            <p:fltVal val="0.5"/>
                                          </p:val>
                                        </p:tav>
                                        <p:tav tm="100000">
                                          <p:val>
                                            <p:strVal val="#ppt_x"/>
                                          </p:val>
                                        </p:tav>
                                      </p:tavLst>
                                    </p:anim>
                                    <p:anim calcmode="lin" valueType="num">
                                      <p:cBhvr>
                                        <p:cTn id="37" dur="1000" fill="hold"/>
                                        <p:tgtEl>
                                          <p:spTgt spid="43"/>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ppt_x</p:attrName>
                                        </p:attrNameLst>
                                      </p:cBhvr>
                                      <p:tavLst>
                                        <p:tav tm="0">
                                          <p:val>
                                            <p:fltVal val="0.5"/>
                                          </p:val>
                                        </p:tav>
                                        <p:tav tm="100000">
                                          <p:val>
                                            <p:strVal val="#ppt_x"/>
                                          </p:val>
                                        </p:tav>
                                      </p:tavLst>
                                    </p:anim>
                                    <p:anim calcmode="lin" valueType="num">
                                      <p:cBhvr>
                                        <p:cTn id="43" dur="1000" fill="hold"/>
                                        <p:tgtEl>
                                          <p:spTgt spid="44"/>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1000" fill="hold"/>
                                        <p:tgtEl>
                                          <p:spTgt spid="45"/>
                                        </p:tgtEl>
                                        <p:attrNameLst>
                                          <p:attrName>ppt_w</p:attrName>
                                        </p:attrNameLst>
                                      </p:cBhvr>
                                      <p:tavLst>
                                        <p:tav tm="0">
                                          <p:val>
                                            <p:fltVal val="0"/>
                                          </p:val>
                                        </p:tav>
                                        <p:tav tm="100000">
                                          <p:val>
                                            <p:strVal val="#ppt_w"/>
                                          </p:val>
                                        </p:tav>
                                      </p:tavLst>
                                    </p:anim>
                                    <p:anim calcmode="lin" valueType="num">
                                      <p:cBhvr>
                                        <p:cTn id="47" dur="1000" fill="hold"/>
                                        <p:tgtEl>
                                          <p:spTgt spid="45"/>
                                        </p:tgtEl>
                                        <p:attrNameLst>
                                          <p:attrName>ppt_h</p:attrName>
                                        </p:attrNameLst>
                                      </p:cBhvr>
                                      <p:tavLst>
                                        <p:tav tm="0">
                                          <p:val>
                                            <p:fltVal val="0"/>
                                          </p:val>
                                        </p:tav>
                                        <p:tav tm="100000">
                                          <p:val>
                                            <p:strVal val="#ppt_h"/>
                                          </p:val>
                                        </p:tav>
                                      </p:tavLst>
                                    </p:anim>
                                    <p:anim calcmode="lin" valueType="num">
                                      <p:cBhvr>
                                        <p:cTn id="48" dur="1000" fill="hold"/>
                                        <p:tgtEl>
                                          <p:spTgt spid="45"/>
                                        </p:tgtEl>
                                        <p:attrNameLst>
                                          <p:attrName>ppt_x</p:attrName>
                                        </p:attrNameLst>
                                      </p:cBhvr>
                                      <p:tavLst>
                                        <p:tav tm="0">
                                          <p:val>
                                            <p:fltVal val="0.5"/>
                                          </p:val>
                                        </p:tav>
                                        <p:tav tm="100000">
                                          <p:val>
                                            <p:strVal val="#ppt_x"/>
                                          </p:val>
                                        </p:tav>
                                      </p:tavLst>
                                    </p:anim>
                                    <p:anim calcmode="lin" valueType="num">
                                      <p:cBhvr>
                                        <p:cTn id="49" dur="1000" fill="hold"/>
                                        <p:tgtEl>
                                          <p:spTgt spid="45"/>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1000" fill="hold"/>
                                        <p:tgtEl>
                                          <p:spTgt spid="46"/>
                                        </p:tgtEl>
                                        <p:attrNameLst>
                                          <p:attrName>ppt_w</p:attrName>
                                        </p:attrNameLst>
                                      </p:cBhvr>
                                      <p:tavLst>
                                        <p:tav tm="0">
                                          <p:val>
                                            <p:fltVal val="0"/>
                                          </p:val>
                                        </p:tav>
                                        <p:tav tm="100000">
                                          <p:val>
                                            <p:strVal val="#ppt_w"/>
                                          </p:val>
                                        </p:tav>
                                      </p:tavLst>
                                    </p:anim>
                                    <p:anim calcmode="lin" valueType="num">
                                      <p:cBhvr>
                                        <p:cTn id="53" dur="1000" fill="hold"/>
                                        <p:tgtEl>
                                          <p:spTgt spid="46"/>
                                        </p:tgtEl>
                                        <p:attrNameLst>
                                          <p:attrName>ppt_h</p:attrName>
                                        </p:attrNameLst>
                                      </p:cBhvr>
                                      <p:tavLst>
                                        <p:tav tm="0">
                                          <p:val>
                                            <p:fltVal val="0"/>
                                          </p:val>
                                        </p:tav>
                                        <p:tav tm="100000">
                                          <p:val>
                                            <p:strVal val="#ppt_h"/>
                                          </p:val>
                                        </p:tav>
                                      </p:tavLst>
                                    </p:anim>
                                    <p:anim calcmode="lin" valueType="num">
                                      <p:cBhvr>
                                        <p:cTn id="54" dur="1000" fill="hold"/>
                                        <p:tgtEl>
                                          <p:spTgt spid="46"/>
                                        </p:tgtEl>
                                        <p:attrNameLst>
                                          <p:attrName>ppt_x</p:attrName>
                                        </p:attrNameLst>
                                      </p:cBhvr>
                                      <p:tavLst>
                                        <p:tav tm="0">
                                          <p:val>
                                            <p:fltVal val="0.5"/>
                                          </p:val>
                                        </p:tav>
                                        <p:tav tm="100000">
                                          <p:val>
                                            <p:strVal val="#ppt_x"/>
                                          </p:val>
                                        </p:tav>
                                      </p:tavLst>
                                    </p:anim>
                                    <p:anim calcmode="lin" valueType="num">
                                      <p:cBhvr>
                                        <p:cTn id="55" dur="1000" fill="hold"/>
                                        <p:tgtEl>
                                          <p:spTgt spid="46"/>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15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1000" fill="hold"/>
                                        <p:tgtEl>
                                          <p:spTgt spid="47"/>
                                        </p:tgtEl>
                                        <p:attrNameLst>
                                          <p:attrName>ppt_w</p:attrName>
                                        </p:attrNameLst>
                                      </p:cBhvr>
                                      <p:tavLst>
                                        <p:tav tm="0">
                                          <p:val>
                                            <p:fltVal val="0"/>
                                          </p:val>
                                        </p:tav>
                                        <p:tav tm="100000">
                                          <p:val>
                                            <p:strVal val="#ppt_w"/>
                                          </p:val>
                                        </p:tav>
                                      </p:tavLst>
                                    </p:anim>
                                    <p:anim calcmode="lin" valueType="num">
                                      <p:cBhvr>
                                        <p:cTn id="59" dur="1000" fill="hold"/>
                                        <p:tgtEl>
                                          <p:spTgt spid="47"/>
                                        </p:tgtEl>
                                        <p:attrNameLst>
                                          <p:attrName>ppt_h</p:attrName>
                                        </p:attrNameLst>
                                      </p:cBhvr>
                                      <p:tavLst>
                                        <p:tav tm="0">
                                          <p:val>
                                            <p:fltVal val="0"/>
                                          </p:val>
                                        </p:tav>
                                        <p:tav tm="100000">
                                          <p:val>
                                            <p:strVal val="#ppt_h"/>
                                          </p:val>
                                        </p:tav>
                                      </p:tavLst>
                                    </p:anim>
                                    <p:anim calcmode="lin" valueType="num">
                                      <p:cBhvr>
                                        <p:cTn id="60" dur="1000" fill="hold"/>
                                        <p:tgtEl>
                                          <p:spTgt spid="47"/>
                                        </p:tgtEl>
                                        <p:attrNameLst>
                                          <p:attrName>ppt_x</p:attrName>
                                        </p:attrNameLst>
                                      </p:cBhvr>
                                      <p:tavLst>
                                        <p:tav tm="0">
                                          <p:val>
                                            <p:fltVal val="0.5"/>
                                          </p:val>
                                        </p:tav>
                                        <p:tav tm="100000">
                                          <p:val>
                                            <p:strVal val="#ppt_x"/>
                                          </p:val>
                                        </p:tav>
                                      </p:tavLst>
                                    </p:anim>
                                    <p:anim calcmode="lin" valueType="num">
                                      <p:cBhvr>
                                        <p:cTn id="61" dur="1000" fill="hold"/>
                                        <p:tgtEl>
                                          <p:spTgt spid="47"/>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nodeType="withEffect">
                                  <p:stCondLst>
                                    <p:cond delay="1500"/>
                                  </p:stCondLst>
                                  <p:childTnLst>
                                    <p:set>
                                      <p:cBhvr>
                                        <p:cTn id="63" dur="1" fill="hold">
                                          <p:stCondLst>
                                            <p:cond delay="0"/>
                                          </p:stCondLst>
                                        </p:cTn>
                                        <p:tgtEl>
                                          <p:spTgt spid="48"/>
                                        </p:tgtEl>
                                        <p:attrNameLst>
                                          <p:attrName>style.visibility</p:attrName>
                                        </p:attrNameLst>
                                      </p:cBhvr>
                                      <p:to>
                                        <p:strVal val="visible"/>
                                      </p:to>
                                    </p:set>
                                    <p:anim calcmode="lin" valueType="num">
                                      <p:cBhvr>
                                        <p:cTn id="64" dur="1000" fill="hold"/>
                                        <p:tgtEl>
                                          <p:spTgt spid="48"/>
                                        </p:tgtEl>
                                        <p:attrNameLst>
                                          <p:attrName>ppt_w</p:attrName>
                                        </p:attrNameLst>
                                      </p:cBhvr>
                                      <p:tavLst>
                                        <p:tav tm="0">
                                          <p:val>
                                            <p:fltVal val="0"/>
                                          </p:val>
                                        </p:tav>
                                        <p:tav tm="100000">
                                          <p:val>
                                            <p:strVal val="#ppt_w"/>
                                          </p:val>
                                        </p:tav>
                                      </p:tavLst>
                                    </p:anim>
                                    <p:anim calcmode="lin" valueType="num">
                                      <p:cBhvr>
                                        <p:cTn id="65" dur="1000" fill="hold"/>
                                        <p:tgtEl>
                                          <p:spTgt spid="48"/>
                                        </p:tgtEl>
                                        <p:attrNameLst>
                                          <p:attrName>ppt_h</p:attrName>
                                        </p:attrNameLst>
                                      </p:cBhvr>
                                      <p:tavLst>
                                        <p:tav tm="0">
                                          <p:val>
                                            <p:fltVal val="0"/>
                                          </p:val>
                                        </p:tav>
                                        <p:tav tm="100000">
                                          <p:val>
                                            <p:strVal val="#ppt_h"/>
                                          </p:val>
                                        </p:tav>
                                      </p:tavLst>
                                    </p:anim>
                                    <p:anim calcmode="lin" valueType="num">
                                      <p:cBhvr>
                                        <p:cTn id="66" dur="1000" fill="hold"/>
                                        <p:tgtEl>
                                          <p:spTgt spid="48"/>
                                        </p:tgtEl>
                                        <p:attrNameLst>
                                          <p:attrName>ppt_x</p:attrName>
                                        </p:attrNameLst>
                                      </p:cBhvr>
                                      <p:tavLst>
                                        <p:tav tm="0">
                                          <p:val>
                                            <p:fltVal val="0.5"/>
                                          </p:val>
                                        </p:tav>
                                        <p:tav tm="100000">
                                          <p:val>
                                            <p:strVal val="#ppt_x"/>
                                          </p:val>
                                        </p:tav>
                                      </p:tavLst>
                                    </p:anim>
                                    <p:anim calcmode="lin" valueType="num">
                                      <p:cBhvr>
                                        <p:cTn id="67" dur="1000" fill="hold"/>
                                        <p:tgtEl>
                                          <p:spTgt spid="48"/>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1000" fill="hold"/>
                                        <p:tgtEl>
                                          <p:spTgt spid="49"/>
                                        </p:tgtEl>
                                        <p:attrNameLst>
                                          <p:attrName>ppt_w</p:attrName>
                                        </p:attrNameLst>
                                      </p:cBhvr>
                                      <p:tavLst>
                                        <p:tav tm="0">
                                          <p:val>
                                            <p:fltVal val="0"/>
                                          </p:val>
                                        </p:tav>
                                        <p:tav tm="100000">
                                          <p:val>
                                            <p:strVal val="#ppt_w"/>
                                          </p:val>
                                        </p:tav>
                                      </p:tavLst>
                                    </p:anim>
                                    <p:anim calcmode="lin" valueType="num">
                                      <p:cBhvr>
                                        <p:cTn id="71" dur="1000" fill="hold"/>
                                        <p:tgtEl>
                                          <p:spTgt spid="49"/>
                                        </p:tgtEl>
                                        <p:attrNameLst>
                                          <p:attrName>ppt_h</p:attrName>
                                        </p:attrNameLst>
                                      </p:cBhvr>
                                      <p:tavLst>
                                        <p:tav tm="0">
                                          <p:val>
                                            <p:fltVal val="0"/>
                                          </p:val>
                                        </p:tav>
                                        <p:tav tm="100000">
                                          <p:val>
                                            <p:strVal val="#ppt_h"/>
                                          </p:val>
                                        </p:tav>
                                      </p:tavLst>
                                    </p:anim>
                                    <p:anim calcmode="lin" valueType="num">
                                      <p:cBhvr>
                                        <p:cTn id="72" dur="1000" fill="hold"/>
                                        <p:tgtEl>
                                          <p:spTgt spid="49"/>
                                        </p:tgtEl>
                                        <p:attrNameLst>
                                          <p:attrName>ppt_x</p:attrName>
                                        </p:attrNameLst>
                                      </p:cBhvr>
                                      <p:tavLst>
                                        <p:tav tm="0">
                                          <p:val>
                                            <p:fltVal val="0.5"/>
                                          </p:val>
                                        </p:tav>
                                        <p:tav tm="100000">
                                          <p:val>
                                            <p:strVal val="#ppt_x"/>
                                          </p:val>
                                        </p:tav>
                                      </p:tavLst>
                                    </p:anim>
                                    <p:anim calcmode="lin" valueType="num">
                                      <p:cBhvr>
                                        <p:cTn id="73" dur="1000" fill="hold"/>
                                        <p:tgtEl>
                                          <p:spTgt spid="49"/>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500"/>
                                  </p:stCondLst>
                                  <p:childTnLst>
                                    <p:set>
                                      <p:cBhvr>
                                        <p:cTn id="75" dur="1" fill="hold">
                                          <p:stCondLst>
                                            <p:cond delay="0"/>
                                          </p:stCondLst>
                                        </p:cTn>
                                        <p:tgtEl>
                                          <p:spTgt spid="50"/>
                                        </p:tgtEl>
                                        <p:attrNameLst>
                                          <p:attrName>style.visibility</p:attrName>
                                        </p:attrNameLst>
                                      </p:cBhvr>
                                      <p:to>
                                        <p:strVal val="visible"/>
                                      </p:to>
                                    </p:set>
                                    <p:anim calcmode="lin" valueType="num">
                                      <p:cBhvr>
                                        <p:cTn id="76" dur="1000" fill="hold"/>
                                        <p:tgtEl>
                                          <p:spTgt spid="50"/>
                                        </p:tgtEl>
                                        <p:attrNameLst>
                                          <p:attrName>ppt_w</p:attrName>
                                        </p:attrNameLst>
                                      </p:cBhvr>
                                      <p:tavLst>
                                        <p:tav tm="0">
                                          <p:val>
                                            <p:fltVal val="0"/>
                                          </p:val>
                                        </p:tav>
                                        <p:tav tm="100000">
                                          <p:val>
                                            <p:strVal val="#ppt_w"/>
                                          </p:val>
                                        </p:tav>
                                      </p:tavLst>
                                    </p:anim>
                                    <p:anim calcmode="lin" valueType="num">
                                      <p:cBhvr>
                                        <p:cTn id="77" dur="1000" fill="hold"/>
                                        <p:tgtEl>
                                          <p:spTgt spid="50"/>
                                        </p:tgtEl>
                                        <p:attrNameLst>
                                          <p:attrName>ppt_h</p:attrName>
                                        </p:attrNameLst>
                                      </p:cBhvr>
                                      <p:tavLst>
                                        <p:tav tm="0">
                                          <p:val>
                                            <p:fltVal val="0"/>
                                          </p:val>
                                        </p:tav>
                                        <p:tav tm="100000">
                                          <p:val>
                                            <p:strVal val="#ppt_h"/>
                                          </p:val>
                                        </p:tav>
                                      </p:tavLst>
                                    </p:anim>
                                    <p:anim calcmode="lin" valueType="num">
                                      <p:cBhvr>
                                        <p:cTn id="78" dur="1000" fill="hold"/>
                                        <p:tgtEl>
                                          <p:spTgt spid="50"/>
                                        </p:tgtEl>
                                        <p:attrNameLst>
                                          <p:attrName>ppt_x</p:attrName>
                                        </p:attrNameLst>
                                      </p:cBhvr>
                                      <p:tavLst>
                                        <p:tav tm="0">
                                          <p:val>
                                            <p:fltVal val="0.5"/>
                                          </p:val>
                                        </p:tav>
                                        <p:tav tm="100000">
                                          <p:val>
                                            <p:strVal val="#ppt_x"/>
                                          </p:val>
                                        </p:tav>
                                      </p:tavLst>
                                    </p:anim>
                                    <p:anim calcmode="lin" valueType="num">
                                      <p:cBhvr>
                                        <p:cTn id="79" dur="1000" fill="hold"/>
                                        <p:tgtEl>
                                          <p:spTgt spid="50"/>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1000" fill="hold"/>
                                        <p:tgtEl>
                                          <p:spTgt spid="51"/>
                                        </p:tgtEl>
                                        <p:attrNameLst>
                                          <p:attrName>ppt_w</p:attrName>
                                        </p:attrNameLst>
                                      </p:cBhvr>
                                      <p:tavLst>
                                        <p:tav tm="0">
                                          <p:val>
                                            <p:fltVal val="0"/>
                                          </p:val>
                                        </p:tav>
                                        <p:tav tm="100000">
                                          <p:val>
                                            <p:strVal val="#ppt_w"/>
                                          </p:val>
                                        </p:tav>
                                      </p:tavLst>
                                    </p:anim>
                                    <p:anim calcmode="lin" valueType="num">
                                      <p:cBhvr>
                                        <p:cTn id="83" dur="1000" fill="hold"/>
                                        <p:tgtEl>
                                          <p:spTgt spid="51"/>
                                        </p:tgtEl>
                                        <p:attrNameLst>
                                          <p:attrName>ppt_h</p:attrName>
                                        </p:attrNameLst>
                                      </p:cBhvr>
                                      <p:tavLst>
                                        <p:tav tm="0">
                                          <p:val>
                                            <p:fltVal val="0"/>
                                          </p:val>
                                        </p:tav>
                                        <p:tav tm="100000">
                                          <p:val>
                                            <p:strVal val="#ppt_h"/>
                                          </p:val>
                                        </p:tav>
                                      </p:tavLst>
                                    </p:anim>
                                    <p:anim calcmode="lin" valueType="num">
                                      <p:cBhvr>
                                        <p:cTn id="84" dur="1000" fill="hold"/>
                                        <p:tgtEl>
                                          <p:spTgt spid="51"/>
                                        </p:tgtEl>
                                        <p:attrNameLst>
                                          <p:attrName>ppt_x</p:attrName>
                                        </p:attrNameLst>
                                      </p:cBhvr>
                                      <p:tavLst>
                                        <p:tav tm="0">
                                          <p:val>
                                            <p:fltVal val="0.5"/>
                                          </p:val>
                                        </p:tav>
                                        <p:tav tm="100000">
                                          <p:val>
                                            <p:strVal val="#ppt_x"/>
                                          </p:val>
                                        </p:tav>
                                      </p:tavLst>
                                    </p:anim>
                                    <p:anim calcmode="lin" valueType="num">
                                      <p:cBhvr>
                                        <p:cTn id="85" dur="1000" fill="hold"/>
                                        <p:tgtEl>
                                          <p:spTgt spid="51"/>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1000"/>
                                  </p:stCondLst>
                                  <p:childTnLst>
                                    <p:set>
                                      <p:cBhvr>
                                        <p:cTn id="87" dur="1" fill="hold">
                                          <p:stCondLst>
                                            <p:cond delay="0"/>
                                          </p:stCondLst>
                                        </p:cTn>
                                        <p:tgtEl>
                                          <p:spTgt spid="52"/>
                                        </p:tgtEl>
                                        <p:attrNameLst>
                                          <p:attrName>style.visibility</p:attrName>
                                        </p:attrNameLst>
                                      </p:cBhvr>
                                      <p:to>
                                        <p:strVal val="visible"/>
                                      </p:to>
                                    </p:set>
                                    <p:anim calcmode="lin" valueType="num">
                                      <p:cBhvr>
                                        <p:cTn id="88" dur="1000" fill="hold"/>
                                        <p:tgtEl>
                                          <p:spTgt spid="52"/>
                                        </p:tgtEl>
                                        <p:attrNameLst>
                                          <p:attrName>ppt_w</p:attrName>
                                        </p:attrNameLst>
                                      </p:cBhvr>
                                      <p:tavLst>
                                        <p:tav tm="0">
                                          <p:val>
                                            <p:fltVal val="0"/>
                                          </p:val>
                                        </p:tav>
                                        <p:tav tm="100000">
                                          <p:val>
                                            <p:strVal val="#ppt_w"/>
                                          </p:val>
                                        </p:tav>
                                      </p:tavLst>
                                    </p:anim>
                                    <p:anim calcmode="lin" valueType="num">
                                      <p:cBhvr>
                                        <p:cTn id="89" dur="1000" fill="hold"/>
                                        <p:tgtEl>
                                          <p:spTgt spid="52"/>
                                        </p:tgtEl>
                                        <p:attrNameLst>
                                          <p:attrName>ppt_h</p:attrName>
                                        </p:attrNameLst>
                                      </p:cBhvr>
                                      <p:tavLst>
                                        <p:tav tm="0">
                                          <p:val>
                                            <p:fltVal val="0"/>
                                          </p:val>
                                        </p:tav>
                                        <p:tav tm="100000">
                                          <p:val>
                                            <p:strVal val="#ppt_h"/>
                                          </p:val>
                                        </p:tav>
                                      </p:tavLst>
                                    </p:anim>
                                    <p:anim calcmode="lin" valueType="num">
                                      <p:cBhvr>
                                        <p:cTn id="90" dur="1000" fill="hold"/>
                                        <p:tgtEl>
                                          <p:spTgt spid="52"/>
                                        </p:tgtEl>
                                        <p:attrNameLst>
                                          <p:attrName>ppt_x</p:attrName>
                                        </p:attrNameLst>
                                      </p:cBhvr>
                                      <p:tavLst>
                                        <p:tav tm="0">
                                          <p:val>
                                            <p:fltVal val="0.5"/>
                                          </p:val>
                                        </p:tav>
                                        <p:tav tm="100000">
                                          <p:val>
                                            <p:strVal val="#ppt_x"/>
                                          </p:val>
                                        </p:tav>
                                      </p:tavLst>
                                    </p:anim>
                                    <p:anim calcmode="lin" valueType="num">
                                      <p:cBhvr>
                                        <p:cTn id="91" dur="1000" fill="hold"/>
                                        <p:tgtEl>
                                          <p:spTgt spid="52"/>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fltVal val="0"/>
                                          </p:val>
                                        </p:tav>
                                        <p:tav tm="100000">
                                          <p:val>
                                            <p:strVal val="#ppt_w"/>
                                          </p:val>
                                        </p:tav>
                                      </p:tavLst>
                                    </p:anim>
                                    <p:anim calcmode="lin" valueType="num">
                                      <p:cBhvr>
                                        <p:cTn id="95" dur="1000" fill="hold"/>
                                        <p:tgtEl>
                                          <p:spTgt spid="53"/>
                                        </p:tgtEl>
                                        <p:attrNameLst>
                                          <p:attrName>ppt_h</p:attrName>
                                        </p:attrNameLst>
                                      </p:cBhvr>
                                      <p:tavLst>
                                        <p:tav tm="0">
                                          <p:val>
                                            <p:fltVal val="0"/>
                                          </p:val>
                                        </p:tav>
                                        <p:tav tm="100000">
                                          <p:val>
                                            <p:strVal val="#ppt_h"/>
                                          </p:val>
                                        </p:tav>
                                      </p:tavLst>
                                    </p:anim>
                                    <p:anim calcmode="lin" valueType="num">
                                      <p:cBhvr>
                                        <p:cTn id="96" dur="1000" fill="hold"/>
                                        <p:tgtEl>
                                          <p:spTgt spid="53"/>
                                        </p:tgtEl>
                                        <p:attrNameLst>
                                          <p:attrName>ppt_x</p:attrName>
                                        </p:attrNameLst>
                                      </p:cBhvr>
                                      <p:tavLst>
                                        <p:tav tm="0">
                                          <p:val>
                                            <p:fltVal val="0.5"/>
                                          </p:val>
                                        </p:tav>
                                        <p:tav tm="100000">
                                          <p:val>
                                            <p:strVal val="#ppt_x"/>
                                          </p:val>
                                        </p:tav>
                                      </p:tavLst>
                                    </p:anim>
                                    <p:anim calcmode="lin" valueType="num">
                                      <p:cBhvr>
                                        <p:cTn id="97" dur="1000" fill="hold"/>
                                        <p:tgtEl>
                                          <p:spTgt spid="53"/>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nodeType="withEffect">
                                  <p:stCondLst>
                                    <p:cond delay="50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1000" fill="hold"/>
                                        <p:tgtEl>
                                          <p:spTgt spid="54"/>
                                        </p:tgtEl>
                                        <p:attrNameLst>
                                          <p:attrName>ppt_w</p:attrName>
                                        </p:attrNameLst>
                                      </p:cBhvr>
                                      <p:tavLst>
                                        <p:tav tm="0">
                                          <p:val>
                                            <p:fltVal val="0"/>
                                          </p:val>
                                        </p:tav>
                                        <p:tav tm="100000">
                                          <p:val>
                                            <p:strVal val="#ppt_w"/>
                                          </p:val>
                                        </p:tav>
                                      </p:tavLst>
                                    </p:anim>
                                    <p:anim calcmode="lin" valueType="num">
                                      <p:cBhvr>
                                        <p:cTn id="101" dur="1000" fill="hold"/>
                                        <p:tgtEl>
                                          <p:spTgt spid="54"/>
                                        </p:tgtEl>
                                        <p:attrNameLst>
                                          <p:attrName>ppt_h</p:attrName>
                                        </p:attrNameLst>
                                      </p:cBhvr>
                                      <p:tavLst>
                                        <p:tav tm="0">
                                          <p:val>
                                            <p:fltVal val="0"/>
                                          </p:val>
                                        </p:tav>
                                        <p:tav tm="100000">
                                          <p:val>
                                            <p:strVal val="#ppt_h"/>
                                          </p:val>
                                        </p:tav>
                                      </p:tavLst>
                                    </p:anim>
                                    <p:anim calcmode="lin" valueType="num">
                                      <p:cBhvr>
                                        <p:cTn id="102" dur="1000" fill="hold"/>
                                        <p:tgtEl>
                                          <p:spTgt spid="54"/>
                                        </p:tgtEl>
                                        <p:attrNameLst>
                                          <p:attrName>ppt_x</p:attrName>
                                        </p:attrNameLst>
                                      </p:cBhvr>
                                      <p:tavLst>
                                        <p:tav tm="0">
                                          <p:val>
                                            <p:fltVal val="0.5"/>
                                          </p:val>
                                        </p:tav>
                                        <p:tav tm="100000">
                                          <p:val>
                                            <p:strVal val="#ppt_x"/>
                                          </p:val>
                                        </p:tav>
                                      </p:tavLst>
                                    </p:anim>
                                    <p:anim calcmode="lin" valueType="num">
                                      <p:cBhvr>
                                        <p:cTn id="103" dur="1000" fill="hold"/>
                                        <p:tgtEl>
                                          <p:spTgt spid="5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46" grpId="0" animBg="1"/>
      <p:bldP spid="47" grpId="0" animBg="1"/>
      <p:bldP spid="49" grpId="0" animBg="1"/>
      <p:bldP spid="50" grpId="0" animBg="1"/>
      <p:bldP spid="52" grpId="0" animBg="1"/>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60293FA-F302-7B52-ABA2-E11D5D3F7DF5}"/>
              </a:ext>
            </a:extLst>
          </p:cNvPr>
          <p:cNvSpPr/>
          <p:nvPr/>
        </p:nvSpPr>
        <p:spPr>
          <a:xfrm>
            <a:off x="7028158" y="433711"/>
            <a:ext cx="2043105" cy="2266968"/>
          </a:xfrm>
          <a:custGeom>
            <a:avLst/>
            <a:gdLst/>
            <a:ahLst/>
            <a:cxnLst/>
            <a:rect l="l" t="t" r="r" b="b"/>
            <a:pathLst>
              <a:path w="4086210" h="4533936">
                <a:moveTo>
                  <a:pt x="0" y="0"/>
                </a:moveTo>
                <a:lnTo>
                  <a:pt x="4086210" y="0"/>
                </a:lnTo>
                <a:lnTo>
                  <a:pt x="4086210" y="4533936"/>
                </a:lnTo>
                <a:lnTo>
                  <a:pt x="0" y="4533936"/>
                </a:lnTo>
                <a:lnTo>
                  <a:pt x="0"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2124764155"/>
              </p:ext>
            </p:extLst>
          </p:nvPr>
        </p:nvGraphicFramePr>
        <p:xfrm>
          <a:off x="391389" y="716395"/>
          <a:ext cx="6102930" cy="3313199"/>
        </p:xfrm>
        <a:graphic>
          <a:graphicData uri="http://schemas.openxmlformats.org/drawingml/2006/table">
            <a:tbl>
              <a:tblPr firstRow="1" bandRow="1">
                <a:tableStyleId>{3DCDA487-4273-467D-A875-C8748591B622}</a:tableStyleId>
              </a:tblPr>
              <a:tblGrid>
                <a:gridCol w="1738747">
                  <a:extLst>
                    <a:ext uri="{9D8B030D-6E8A-4147-A177-3AD203B41FA5}">
                      <a16:colId xmlns:a16="http://schemas.microsoft.com/office/drawing/2014/main" val="2876165565"/>
                    </a:ext>
                  </a:extLst>
                </a:gridCol>
                <a:gridCol w="2098964">
                  <a:extLst>
                    <a:ext uri="{9D8B030D-6E8A-4147-A177-3AD203B41FA5}">
                      <a16:colId xmlns:a16="http://schemas.microsoft.com/office/drawing/2014/main" val="3818415271"/>
                    </a:ext>
                  </a:extLst>
                </a:gridCol>
                <a:gridCol w="2265219">
                  <a:extLst>
                    <a:ext uri="{9D8B030D-6E8A-4147-A177-3AD203B41FA5}">
                      <a16:colId xmlns:a16="http://schemas.microsoft.com/office/drawing/2014/main" val="527054380"/>
                    </a:ext>
                  </a:extLst>
                </a:gridCol>
              </a:tblGrid>
              <a:tr h="478559">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Hán</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Nôm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Quốc</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ngữ</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Sông núi nước Nam</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Khuyết</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danh</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a:t>
                      </a:r>
                      <a:r>
                        <a:rPr lang="vi-VN" sz="2000" i="1" dirty="0">
                          <a:solidFill>
                            <a:schemeClr val="tx1"/>
                          </a:solidFill>
                          <a:latin typeface="Times New Roman" panose="02020603050405020304" pitchFamily="18" charset="0"/>
                          <a:cs typeface="Times New Roman" panose="02020603050405020304" pitchFamily="18" charset="0"/>
                        </a:rPr>
                        <a:t> Hịch tướng sĩ</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Trần</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Quốc</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Tuấn</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Nhật kí trong tù</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Hồ</a:t>
                      </a:r>
                      <a:r>
                        <a:rPr lang="en-US" sz="2000" i="0" dirty="0">
                          <a:solidFill>
                            <a:schemeClr val="tx1"/>
                          </a:solidFill>
                          <a:latin typeface="Times New Roman" panose="02020603050405020304" pitchFamily="18" charset="0"/>
                          <a:cs typeface="Times New Roman" panose="02020603050405020304" pitchFamily="18" charset="0"/>
                        </a:rPr>
                        <a:t> Chí Minh)</a:t>
                      </a:r>
                      <a:endParaRPr lang="vi-VN" sz="200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Quốc âm thi tập </a:t>
                      </a:r>
                      <a:r>
                        <a:rPr lang="vi-VN" sz="2000" dirty="0">
                          <a:solidFill>
                            <a:schemeClr val="tx1"/>
                          </a:solidFill>
                          <a:latin typeface="Times New Roman" panose="02020603050405020304" pitchFamily="18" charset="0"/>
                          <a:cs typeface="Times New Roman" panose="02020603050405020304" pitchFamily="18" charset="0"/>
                        </a:rPr>
                        <a:t>(Nguyễn Trãi)</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Kiều </a:t>
                      </a:r>
                      <a:r>
                        <a:rPr lang="vi-VN" sz="2000" dirty="0">
                          <a:solidFill>
                            <a:schemeClr val="tx1"/>
                          </a:solidFill>
                          <a:latin typeface="Times New Roman" panose="02020603050405020304" pitchFamily="18" charset="0"/>
                          <a:cs typeface="Times New Roman" panose="02020603050405020304" pitchFamily="18" charset="0"/>
                        </a:rPr>
                        <a:t>(Nguyễn Du)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Lục Vân Tiên </a:t>
                      </a:r>
                      <a:r>
                        <a:rPr lang="vi-VN" sz="2000" dirty="0">
                          <a:solidFill>
                            <a:schemeClr val="tx1"/>
                          </a:solidFill>
                          <a:latin typeface="Times New Roman" panose="02020603050405020304" pitchFamily="18" charset="0"/>
                          <a:cs typeface="Times New Roman" panose="02020603050405020304" pitchFamily="18" charset="0"/>
                        </a:rPr>
                        <a:t>(Nguyễn Đình Chiểu)</a:t>
                      </a: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Tuyên ngôn Độc lập </a:t>
                      </a:r>
                      <a:r>
                        <a:rPr lang="vi-VN" sz="2000" dirty="0">
                          <a:solidFill>
                            <a:schemeClr val="tx1"/>
                          </a:solidFill>
                          <a:latin typeface="Times New Roman" panose="02020603050405020304" pitchFamily="18" charset="0"/>
                          <a:cs typeface="Times New Roman" panose="02020603050405020304" pitchFamily="18" charset="0"/>
                        </a:rPr>
                        <a:t>(Hồ Chí Minh)</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Tắt đèn </a:t>
                      </a:r>
                      <a:r>
                        <a:rPr lang="vi-VN" sz="2000" dirty="0">
                          <a:solidFill>
                            <a:schemeClr val="tx1"/>
                          </a:solidFill>
                          <a:latin typeface="Times New Roman" panose="02020603050405020304" pitchFamily="18" charset="0"/>
                          <a:cs typeface="Times New Roman" panose="02020603050405020304" pitchFamily="18" charset="0"/>
                        </a:rPr>
                        <a:t>(Ngô Tất Tố)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Lão Hạc</a:t>
                      </a:r>
                      <a:r>
                        <a:rPr lang="vi-VN" sz="2000" dirty="0">
                          <a:solidFill>
                            <a:schemeClr val="tx1"/>
                          </a:solidFill>
                          <a:latin typeface="Times New Roman" panose="02020603050405020304" pitchFamily="18" charset="0"/>
                          <a:cs typeface="Times New Roman" panose="02020603050405020304" pitchFamily="18" charset="0"/>
                        </a:rPr>
                        <a:t> (Nam Cao)</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Dế Mèn phiêu lưu kí </a:t>
                      </a:r>
                      <a:r>
                        <a:rPr lang="vi-VN" sz="2000" dirty="0">
                          <a:solidFill>
                            <a:schemeClr val="tx1"/>
                          </a:solidFill>
                          <a:latin typeface="Times New Roman" panose="02020603050405020304" pitchFamily="18" charset="0"/>
                          <a:cs typeface="Times New Roman" panose="02020603050405020304" pitchFamily="18" charset="0"/>
                        </a:rPr>
                        <a:t>(Tô Hoài).</a:t>
                      </a:r>
                    </a:p>
                  </a:txBody>
                  <a:tcPr/>
                </a:tc>
                <a:extLst>
                  <a:ext uri="{0D108BD9-81ED-4DB2-BD59-A6C34878D82A}">
                    <a16:rowId xmlns:a16="http://schemas.microsoft.com/office/drawing/2014/main" val="808655783"/>
                  </a:ext>
                </a:extLst>
              </a:tr>
            </a:tbl>
          </a:graphicData>
        </a:graphic>
      </p:graphicFrame>
    </p:spTree>
    <p:extLst>
      <p:ext uri="{BB962C8B-B14F-4D97-AF65-F5344CB8AC3E}">
        <p14:creationId xmlns:p14="http://schemas.microsoft.com/office/powerpoint/2010/main" val="31356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a:extLst>
              <a:ext uri="{FF2B5EF4-FFF2-40B4-BE49-F238E27FC236}">
                <a16:creationId xmlns:a16="http://schemas.microsoft.com/office/drawing/2014/main" id="{069AB095-F8D2-4BC8-A6FB-89AEAB009398}"/>
              </a:ext>
            </a:extLst>
          </p:cNvPr>
          <p:cNvSpPr txBox="1"/>
          <p:nvPr/>
        </p:nvSpPr>
        <p:spPr>
          <a:xfrm>
            <a:off x="78074" y="633946"/>
            <a:ext cx="935499" cy="507831"/>
          </a:xfrm>
          <a:prstGeom prst="rect">
            <a:avLst/>
          </a:prstGeom>
          <a:noFill/>
        </p:spPr>
        <p:txBody>
          <a:bodyPr wrap="square" rtlCol="0">
            <a:spAutoFit/>
          </a:bodyPr>
          <a:lstStyle/>
          <a:p>
            <a:pPr algn="ctr" defTabSz="685800">
              <a:buClrTx/>
              <a:defRPr/>
            </a:pPr>
            <a:r>
              <a:rPr lang="en-US" altLang="zh-CN" sz="27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27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2</a:t>
            </a:r>
            <a:endParaRPr lang="zh-CN" altLang="en-US" sz="2700" b="1" kern="1200" dirty="0">
              <a:solidFill>
                <a:srgbClr val="FF0000"/>
              </a:solidFill>
              <a:latin typeface="Times New Roman" panose="02020603050405020304" pitchFamily="18" charset="0"/>
              <a:ea typeface="黑体"/>
              <a:cs typeface="Times New Roman" panose="02020603050405020304" pitchFamily="18" charset="0"/>
            </a:endParaRPr>
          </a:p>
        </p:txBody>
      </p:sp>
      <p:sp>
        <p:nvSpPr>
          <p:cNvPr id="4" name="Freeform 5">
            <a:extLst>
              <a:ext uri="{FF2B5EF4-FFF2-40B4-BE49-F238E27FC236}">
                <a16:creationId xmlns:a16="http://schemas.microsoft.com/office/drawing/2014/main" id="{4288FA5D-609E-7198-2E9F-63944435DE63}"/>
              </a:ext>
            </a:extLst>
          </p:cNvPr>
          <p:cNvSpPr/>
          <p:nvPr/>
        </p:nvSpPr>
        <p:spPr>
          <a:xfrm rot="704523">
            <a:off x="-905768" y="3717217"/>
            <a:ext cx="3705592" cy="1690677"/>
          </a:xfrm>
          <a:custGeom>
            <a:avLst/>
            <a:gdLst/>
            <a:ahLst/>
            <a:cxnLst/>
            <a:rect l="l" t="t" r="r" b="b"/>
            <a:pathLst>
              <a:path w="7411184" h="3381353">
                <a:moveTo>
                  <a:pt x="0" y="0"/>
                </a:moveTo>
                <a:lnTo>
                  <a:pt x="7411184" y="0"/>
                </a:lnTo>
                <a:lnTo>
                  <a:pt x="7411184" y="3381353"/>
                </a:lnTo>
                <a:lnTo>
                  <a:pt x="0" y="3381353"/>
                </a:lnTo>
                <a:lnTo>
                  <a:pt x="0" y="0"/>
                </a:lnTo>
                <a:close/>
              </a:path>
            </a:pathLst>
          </a:custGeom>
          <a:blipFill>
            <a:blip r:embed="rId3"/>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2717818726"/>
              </p:ext>
            </p:extLst>
          </p:nvPr>
        </p:nvGraphicFramePr>
        <p:xfrm>
          <a:off x="4322042" y="1920544"/>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68371639"/>
              </p:ext>
            </p:extLst>
          </p:nvPr>
        </p:nvGraphicFramePr>
        <p:xfrm>
          <a:off x="545824" y="1920544"/>
          <a:ext cx="3356841" cy="1828800"/>
        </p:xfrm>
        <a:graphic>
          <a:graphicData uri="http://schemas.openxmlformats.org/drawingml/2006/table">
            <a:tbl>
              <a:tblPr>
                <a:tableStyleId>{5940675A-B579-460E-94D1-54222C63F5DA}</a:tableStyleId>
              </a:tblPr>
              <a:tblGrid>
                <a:gridCol w="3356841">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8" name="Rectangle 7"/>
          <p:cNvSpPr/>
          <p:nvPr/>
        </p:nvSpPr>
        <p:spPr>
          <a:xfrm>
            <a:off x="524726" y="1039720"/>
            <a:ext cx="8073449" cy="830997"/>
          </a:xfrm>
          <a:prstGeom prst="rect">
            <a:avLst/>
          </a:prstGeom>
        </p:spPr>
        <p:txBody>
          <a:bodyPr wrap="square">
            <a:spAutoFit/>
          </a:bodyPr>
          <a:lstStyle/>
          <a:p>
            <a:pPr algn="just" latinLnBrk="0"/>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B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mỗi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loại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phẩm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A.</a:t>
            </a:r>
          </a:p>
        </p:txBody>
      </p:sp>
      <p:grpSp>
        <p:nvGrpSpPr>
          <p:cNvPr id="14" name="Group 13">
            <a:extLst>
              <a:ext uri="{FF2B5EF4-FFF2-40B4-BE49-F238E27FC236}">
                <a16:creationId xmlns:a16="http://schemas.microsoft.com/office/drawing/2014/main" id="{27462C7D-1935-4CBE-B5EF-8F61682B3FDD}"/>
              </a:ext>
            </a:extLst>
          </p:cNvPr>
          <p:cNvGrpSpPr/>
          <p:nvPr/>
        </p:nvGrpSpPr>
        <p:grpSpPr>
          <a:xfrm>
            <a:off x="1630967" y="78858"/>
            <a:ext cx="6370738" cy="809004"/>
            <a:chOff x="4495800" y="2130029"/>
            <a:chExt cx="4100351" cy="1863621"/>
          </a:xfrm>
        </p:grpSpPr>
        <p:grpSp>
          <p:nvGrpSpPr>
            <p:cNvPr id="15" name="Group 19">
              <a:extLst>
                <a:ext uri="{FF2B5EF4-FFF2-40B4-BE49-F238E27FC236}">
                  <a16:creationId xmlns:a16="http://schemas.microsoft.com/office/drawing/2014/main" id="{2FA91BEB-38CB-4AD0-A18F-730FB871EF62}"/>
                </a:ext>
              </a:extLst>
            </p:cNvPr>
            <p:cNvGrpSpPr/>
            <p:nvPr/>
          </p:nvGrpSpPr>
          <p:grpSpPr>
            <a:xfrm>
              <a:off x="4495800" y="2130029"/>
              <a:ext cx="4100351" cy="1863621"/>
              <a:chOff x="0" y="-57150"/>
              <a:chExt cx="2438449" cy="903582"/>
            </a:xfrm>
          </p:grpSpPr>
          <p:sp>
            <p:nvSpPr>
              <p:cNvPr id="17" name="Freeform 20">
                <a:extLst>
                  <a:ext uri="{FF2B5EF4-FFF2-40B4-BE49-F238E27FC236}">
                    <a16:creationId xmlns:a16="http://schemas.microsoft.com/office/drawing/2014/main" id="{29C40496-2CD5-440D-B3DC-E3D75050E6EA}"/>
                  </a:ext>
                </a:extLst>
              </p:cNvPr>
              <p:cNvSpPr/>
              <p:nvPr/>
            </p:nvSpPr>
            <p:spPr>
              <a:xfrm>
                <a:off x="0" y="0"/>
                <a:ext cx="2438449" cy="846432"/>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p:spPr>
            <p:style>
              <a:lnRef idx="2">
                <a:schemeClr val="accent2"/>
              </a:lnRef>
              <a:fillRef idx="1">
                <a:schemeClr val="lt1"/>
              </a:fillRef>
              <a:effectRef idx="0">
                <a:schemeClr val="accent2"/>
              </a:effectRef>
              <a:fontRef idx="minor">
                <a:schemeClr val="dk1"/>
              </a:fontRef>
            </p:style>
          </p:sp>
          <p:sp>
            <p:nvSpPr>
              <p:cNvPr id="18" name="TextBox 21">
                <a:extLst>
                  <a:ext uri="{FF2B5EF4-FFF2-40B4-BE49-F238E27FC236}">
                    <a16:creationId xmlns:a16="http://schemas.microsoft.com/office/drawing/2014/main" id="{0F3796C4-42E6-4CC2-A50E-957623BC918D}"/>
                  </a:ext>
                </a:extLst>
              </p:cNvPr>
              <p:cNvSpPr txBox="1"/>
              <p:nvPr/>
            </p:nvSpPr>
            <p:spPr>
              <a:xfrm>
                <a:off x="0" y="-57150"/>
                <a:ext cx="1937678" cy="651014"/>
              </a:xfrm>
              <a:prstGeom prst="rect">
                <a:avLst/>
              </a:prstGeom>
            </p:spPr>
            <p:style>
              <a:lnRef idx="2">
                <a:schemeClr val="accent2"/>
              </a:lnRef>
              <a:fillRef idx="1">
                <a:schemeClr val="lt1"/>
              </a:fillRef>
              <a:effectRef idx="0">
                <a:schemeClr val="accent2"/>
              </a:effectRef>
              <a:fontRef idx="minor">
                <a:schemeClr val="dk1"/>
              </a:fontRef>
            </p:style>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 typeface="Arial"/>
                  <a:buNone/>
                  <a:tabLst/>
                  <a:defRPr/>
                </a:pPr>
                <a:endParaRPr kumimoji="0" sz="600" b="0" i="0" u="none" strike="noStrike" kern="1200" cap="none" spc="0" normalizeH="0" baseline="0" noProof="0">
                  <a:ln>
                    <a:noFill/>
                  </a:ln>
                  <a:solidFill>
                    <a:srgbClr val="FF0000"/>
                  </a:solidFill>
                  <a:effectLst/>
                  <a:uLnTx/>
                  <a:uFillTx/>
                  <a:latin typeface="Calibri"/>
                  <a:ea typeface="+mn-ea"/>
                  <a:cs typeface="Arial"/>
                  <a:sym typeface="Arial"/>
                </a:endParaRPr>
              </a:p>
            </p:txBody>
          </p:sp>
        </p:grpSp>
        <p:sp>
          <p:nvSpPr>
            <p:cNvPr id="16" name="文本框 17">
              <a:extLst>
                <a:ext uri="{FF2B5EF4-FFF2-40B4-BE49-F238E27FC236}">
                  <a16:creationId xmlns:a16="http://schemas.microsoft.com/office/drawing/2014/main" id="{D3782A79-1642-4207-AA27-5900AC6D9887}"/>
                </a:ext>
              </a:extLst>
            </p:cNvPr>
            <p:cNvSpPr txBox="1"/>
            <p:nvPr/>
          </p:nvSpPr>
          <p:spPr>
            <a:xfrm>
              <a:off x="4495800" y="2339716"/>
              <a:ext cx="4100351" cy="13470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Hoạt</a:t>
              </a:r>
              <a:r>
                <a:rPr kumimoji="0" lang="en-US" altLang="zh-CN" sz="32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động</a:t>
              </a:r>
              <a:r>
                <a:rPr kumimoji="0" lang="en-US" altLang="zh-CN" sz="32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nhóm</a:t>
              </a:r>
              <a:r>
                <a:rPr kumimoji="0" lang="en-US" altLang="zh-CN" sz="32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đôi</a:t>
              </a:r>
              <a:r>
                <a:rPr kumimoji="0" lang="en-US" altLang="zh-CN" sz="32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2p</a:t>
              </a:r>
              <a:endParaRPr kumimoji="0" lang="zh-CN" altLang="en-US" sz="3200" b="1" i="0" u="none" strike="noStrike" kern="1200" cap="none" spc="0" normalizeH="0" baseline="0" noProof="0" dirty="0">
                <a:ln>
                  <a:noFill/>
                </a:ln>
                <a:solidFill>
                  <a:srgbClr val="FF0000"/>
                </a:solidFill>
                <a:effectLst/>
                <a:uLnTx/>
                <a:uFillTx/>
                <a:latin typeface="#9Slide07 IcielSoup of Justice" pitchFamily="2" charset="0"/>
                <a:ea typeface="黑体"/>
                <a:cs typeface="Times New Roman" panose="02020603050405020304" pitchFamily="18" charset="0"/>
                <a:sym typeface="Arial"/>
              </a:endParaRPr>
            </a:p>
          </p:txBody>
        </p:sp>
      </p:grpSp>
    </p:spTree>
    <p:extLst>
      <p:ext uri="{BB962C8B-B14F-4D97-AF65-F5344CB8AC3E}">
        <p14:creationId xmlns:p14="http://schemas.microsoft.com/office/powerpoint/2010/main" val="73895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0985930"/>
              </p:ext>
            </p:extLst>
          </p:nvPr>
        </p:nvGraphicFramePr>
        <p:xfrm>
          <a:off x="4524485" y="116661"/>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91271098"/>
              </p:ext>
            </p:extLst>
          </p:nvPr>
        </p:nvGraphicFramePr>
        <p:xfrm>
          <a:off x="482421" y="116661"/>
          <a:ext cx="3169805" cy="1828800"/>
        </p:xfrm>
        <a:graphic>
          <a:graphicData uri="http://schemas.openxmlformats.org/drawingml/2006/table">
            <a:tbl>
              <a:tblPr>
                <a:tableStyleId>{5940675A-B579-460E-94D1-54222C63F5DA}</a:tableStyleId>
              </a:tblPr>
              <a:tblGrid>
                <a:gridCol w="3169805">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5" name="Rectangle 4"/>
          <p:cNvSpPr/>
          <p:nvPr/>
        </p:nvSpPr>
        <p:spPr>
          <a:xfrm>
            <a:off x="165182" y="2050445"/>
            <a:ext cx="8813636" cy="3046988"/>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just" latinLnBrk="0"/>
            <a:r>
              <a:rPr lang="en-US" sz="2400" b="1" u="sng" dirty="0">
                <a:solidFill>
                  <a:schemeClr val="tx1"/>
                </a:solidFill>
                <a:latin typeface="Times New Roman" panose="02020603050405020304" pitchFamily="18" charset="0"/>
                <a:cs typeface="Times New Roman" panose="02020603050405020304" pitchFamily="18" charset="0"/>
              </a:rPr>
              <a:t>a- 2):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tiếng</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Hán</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tức</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là</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một</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ngoại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sang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a:t>
            </a:r>
          </a:p>
          <a:p>
            <a:pPr algn="just" latinLnBrk="0"/>
            <a:r>
              <a:rPr lang="en-US" sz="2400" b="1" u="sng" dirty="0">
                <a:solidFill>
                  <a:schemeClr val="tx1"/>
                </a:solidFill>
                <a:latin typeface="Times New Roman" panose="02020603050405020304" pitchFamily="18" charset="0"/>
                <a:cs typeface="Times New Roman" panose="02020603050405020304" pitchFamily="18" charset="0"/>
              </a:rPr>
              <a:t>b-1):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tiếng</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là</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loại</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chữ</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cổ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nay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3652226" y="730591"/>
            <a:ext cx="872259" cy="64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3652226" y="835575"/>
            <a:ext cx="862016" cy="705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810" y="865953"/>
            <a:ext cx="7980219" cy="400110"/>
          </a:xfrm>
          <a:prstGeom prst="rect">
            <a:avLst/>
          </a:prstGeom>
        </p:spPr>
        <p:txBody>
          <a:bodyPr wrap="square">
            <a:spAutoFit/>
          </a:bodyPr>
          <a:lstStyle/>
          <a:p>
            <a:pPr algn="just" latinLnBrk="0"/>
            <a:r>
              <a:rPr lang="vi-VN" sz="2000" b="1" dirty="0">
                <a:solidFill>
                  <a:schemeClr val="tx1"/>
                </a:solidFill>
                <a:latin typeface="+mj-lt"/>
              </a:rPr>
              <a:t>Hãy tìm thêm một số ví dụ về các trường hợp sau trong chữ Quốc ngữ:</a:t>
            </a:r>
          </a:p>
        </p:txBody>
      </p:sp>
      <p:sp>
        <p:nvSpPr>
          <p:cNvPr id="3" name="Rectangle 2"/>
          <p:cNvSpPr/>
          <p:nvPr/>
        </p:nvSpPr>
        <p:spPr>
          <a:xfrm>
            <a:off x="-136247" y="804398"/>
            <a:ext cx="1383861" cy="461665"/>
          </a:xfrm>
          <a:prstGeom prst="rect">
            <a:avLst/>
          </a:prstGeom>
        </p:spPr>
        <p:txBody>
          <a:bodyPr wrap="square">
            <a:spAutoFit/>
          </a:bodyPr>
          <a:lstStyle/>
          <a:p>
            <a:pPr algn="ctr" latinLnBrk="0"/>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a:t>
            </a:r>
          </a:p>
        </p:txBody>
      </p:sp>
      <p:graphicFrame>
        <p:nvGraphicFramePr>
          <p:cNvPr id="4" name="Table 3"/>
          <p:cNvGraphicFramePr>
            <a:graphicFrameLocks noGrp="1"/>
          </p:cNvGraphicFramePr>
          <p:nvPr>
            <p:extLst>
              <p:ext uri="{D42A27DB-BD31-4B8C-83A1-F6EECF244321}">
                <p14:modId xmlns:p14="http://schemas.microsoft.com/office/powerpoint/2010/main" val="3856594977"/>
              </p:ext>
            </p:extLst>
          </p:nvPr>
        </p:nvGraphicFramePr>
        <p:xfrm>
          <a:off x="137971" y="1329365"/>
          <a:ext cx="8868058" cy="3704410"/>
        </p:xfrm>
        <a:graphic>
          <a:graphicData uri="http://schemas.openxmlformats.org/drawingml/2006/table">
            <a:tbl>
              <a:tblPr firstRow="1" bandRow="1">
                <a:tableStyleId>{3DCDA487-4273-467D-A875-C8748591B622}</a:tableStyleId>
              </a:tblPr>
              <a:tblGrid>
                <a:gridCol w="3219306">
                  <a:extLst>
                    <a:ext uri="{9D8B030D-6E8A-4147-A177-3AD203B41FA5}">
                      <a16:colId xmlns:a16="http://schemas.microsoft.com/office/drawing/2014/main" val="3949594647"/>
                    </a:ext>
                  </a:extLst>
                </a:gridCol>
                <a:gridCol w="5648752">
                  <a:extLst>
                    <a:ext uri="{9D8B030D-6E8A-4147-A177-3AD203B41FA5}">
                      <a16:colId xmlns:a16="http://schemas.microsoft.com/office/drawing/2014/main" val="375696544"/>
                    </a:ext>
                  </a:extLst>
                </a:gridCol>
              </a:tblGrid>
              <a:tr h="412570">
                <a:tc>
                  <a:txBody>
                    <a:bodyPr/>
                    <a:lstStyle/>
                    <a:p>
                      <a:pPr algn="ctr"/>
                      <a:r>
                        <a:rPr lang="en-US" sz="1800" b="1" dirty="0" err="1">
                          <a:latin typeface="Times New Roman" panose="02020603050405020304" pitchFamily="18" charset="0"/>
                          <a:cs typeface="Times New Roman" panose="02020603050405020304" pitchFamily="18" charset="0"/>
                        </a:rPr>
                        <a:t>Các</a:t>
                      </a:r>
                      <a:r>
                        <a:rPr lang="en-US" sz="1800" b="1" baseline="0" dirty="0">
                          <a:latin typeface="Times New Roman" panose="02020603050405020304" pitchFamily="18" charset="0"/>
                          <a:cs typeface="Times New Roman" panose="02020603050405020304" pitchFamily="18" charset="0"/>
                        </a:rPr>
                        <a:t> </a:t>
                      </a:r>
                      <a:r>
                        <a:rPr lang="en-US" sz="1800" b="1" baseline="0" dirty="0" err="1">
                          <a:latin typeface="Times New Roman" panose="02020603050405020304" pitchFamily="18" charset="0"/>
                          <a:cs typeface="Times New Roman" panose="02020603050405020304" pitchFamily="18" charset="0"/>
                        </a:rPr>
                        <a:t>trường</a:t>
                      </a:r>
                      <a:r>
                        <a:rPr lang="en-US" sz="1800" b="1" baseline="0" dirty="0">
                          <a:latin typeface="Times New Roman" panose="02020603050405020304" pitchFamily="18" charset="0"/>
                          <a:cs typeface="Times New Roman" panose="02020603050405020304" pitchFamily="18" charset="0"/>
                        </a:rPr>
                        <a:t> </a:t>
                      </a:r>
                      <a:r>
                        <a:rPr lang="en-US" sz="1800" b="1" baseline="0" dirty="0" err="1">
                          <a:latin typeface="Times New Roman" panose="02020603050405020304" pitchFamily="18" charset="0"/>
                          <a:cs typeface="Times New Roman" panose="02020603050405020304" pitchFamily="18" charset="0"/>
                        </a:rPr>
                        <a:t>hợp</a:t>
                      </a:r>
                      <a:endParaRPr lang="en-US" sz="18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ctr"/>
                      <a:r>
                        <a:rPr lang="en-US" sz="1800" b="1" dirty="0" err="1">
                          <a:latin typeface="Times New Roman" panose="02020603050405020304" pitchFamily="18" charset="0"/>
                          <a:cs typeface="Times New Roman" panose="02020603050405020304" pitchFamily="18" charset="0"/>
                        </a:rPr>
                        <a:t>Ví</a:t>
                      </a:r>
                      <a:r>
                        <a:rPr lang="en-US" sz="1800" b="1" baseline="0" dirty="0">
                          <a:latin typeface="Times New Roman" panose="02020603050405020304" pitchFamily="18" charset="0"/>
                          <a:cs typeface="Times New Roman" panose="02020603050405020304" pitchFamily="18" charset="0"/>
                        </a:rPr>
                        <a:t> </a:t>
                      </a:r>
                      <a:r>
                        <a:rPr lang="en-US" sz="1800" b="1" baseline="0" dirty="0" err="1">
                          <a:latin typeface="Times New Roman" panose="02020603050405020304" pitchFamily="18" charset="0"/>
                          <a:cs typeface="Times New Roman" panose="02020603050405020304" pitchFamily="18" charset="0"/>
                        </a:rPr>
                        <a:t>dụ</a:t>
                      </a:r>
                      <a:r>
                        <a:rPr lang="en-US" sz="1800" b="1" baseline="0" dirty="0">
                          <a:latin typeface="Times New Roman" panose="02020603050405020304" pitchFamily="18" charset="0"/>
                          <a:cs typeface="Times New Roman" panose="02020603050405020304" pitchFamily="18" charset="0"/>
                        </a:rPr>
                        <a:t> </a:t>
                      </a:r>
                      <a:r>
                        <a:rPr lang="en-US" sz="1800" b="1" baseline="0" dirty="0" err="1">
                          <a:latin typeface="Times New Roman" panose="02020603050405020304" pitchFamily="18" charset="0"/>
                          <a:cs typeface="Times New Roman" panose="02020603050405020304" pitchFamily="18" charset="0"/>
                        </a:rPr>
                        <a:t>trong</a:t>
                      </a:r>
                      <a:r>
                        <a:rPr lang="en-US" sz="1800" b="1" baseline="0" dirty="0">
                          <a:latin typeface="Times New Roman" panose="02020603050405020304" pitchFamily="18" charset="0"/>
                          <a:cs typeface="Times New Roman" panose="02020603050405020304" pitchFamily="18" charset="0"/>
                        </a:rPr>
                        <a:t> </a:t>
                      </a:r>
                      <a:r>
                        <a:rPr lang="en-US" sz="1800" b="1" baseline="0" dirty="0" err="1">
                          <a:latin typeface="Times New Roman" panose="02020603050405020304" pitchFamily="18" charset="0"/>
                          <a:cs typeface="Times New Roman" panose="02020603050405020304" pitchFamily="18" charset="0"/>
                        </a:rPr>
                        <a:t>chữ</a:t>
                      </a:r>
                      <a:r>
                        <a:rPr lang="en-US" sz="1800" b="1" baseline="0" dirty="0">
                          <a:latin typeface="Times New Roman" panose="02020603050405020304" pitchFamily="18" charset="0"/>
                          <a:cs typeface="Times New Roman" panose="02020603050405020304" pitchFamily="18" charset="0"/>
                        </a:rPr>
                        <a:t> </a:t>
                      </a:r>
                      <a:r>
                        <a:rPr lang="en-US" sz="1800" b="1" baseline="0" dirty="0" err="1">
                          <a:latin typeface="Times New Roman" panose="02020603050405020304" pitchFamily="18" charset="0"/>
                          <a:cs typeface="Times New Roman" panose="02020603050405020304" pitchFamily="18" charset="0"/>
                        </a:rPr>
                        <a:t>Quốc</a:t>
                      </a:r>
                      <a:r>
                        <a:rPr lang="en-US" sz="1800" b="1" baseline="0" dirty="0">
                          <a:latin typeface="Times New Roman" panose="02020603050405020304" pitchFamily="18" charset="0"/>
                          <a:cs typeface="Times New Roman" panose="02020603050405020304" pitchFamily="18" charset="0"/>
                        </a:rPr>
                        <a:t> </a:t>
                      </a:r>
                      <a:r>
                        <a:rPr lang="en-US" sz="1800" b="1" baseline="0" dirty="0" err="1">
                          <a:latin typeface="Times New Roman" panose="02020603050405020304" pitchFamily="18" charset="0"/>
                          <a:cs typeface="Times New Roman" panose="02020603050405020304" pitchFamily="18" charset="0"/>
                        </a:rPr>
                        <a:t>ngữ</a:t>
                      </a:r>
                      <a:endParaRPr lang="en-US" sz="18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1296251236"/>
                  </a:ext>
                </a:extLst>
              </a:tr>
              <a:tr h="92119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18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a) Trường hợp dùng nhiều chữ cái khác nhau để ghi cùng một âm. Ví dụ, ghi âm /k/ bằng các chữ c, k, q.....</a:t>
                      </a:r>
                      <a:endParaRPr lang="en-US" sz="18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950129109"/>
                  </a:ext>
                </a:extLst>
              </a:tr>
              <a:tr h="1047293">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18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b) Trường hợp dùng một chữ cái để ghi nhiều âm khác nhau. Ví dụ, dùng chữ a vừa để ghi âm /a/, vừa để ghi âm /ă/....</a:t>
                      </a:r>
                      <a:endParaRPr lang="en-US" sz="18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pPr algn="just"/>
                      <a:endParaRPr lang="en-US" sz="1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622324379"/>
                  </a:ext>
                </a:extLst>
              </a:tr>
              <a:tr h="729931">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18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c) Trường hợp ghép nhiều chữ cái để ghi một âm. Ví dụ: ch, ng, kh…</a:t>
                      </a:r>
                    </a:p>
                  </a:txBody>
                  <a:tcPr/>
                </a:tc>
                <a:tc>
                  <a:txBody>
                    <a:bodyPr/>
                    <a:lstStyle/>
                    <a:p>
                      <a:pPr algn="just"/>
                      <a:endParaRPr lang="en-US" sz="1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67849136"/>
                  </a:ext>
                </a:extLst>
              </a:tr>
            </a:tbl>
          </a:graphicData>
        </a:graphic>
      </p:graphicFrame>
      <p:sp>
        <p:nvSpPr>
          <p:cNvPr id="5" name="Freeform 5">
            <a:extLst>
              <a:ext uri="{FF2B5EF4-FFF2-40B4-BE49-F238E27FC236}">
                <a16:creationId xmlns:a16="http://schemas.microsoft.com/office/drawing/2014/main" id="{08A938D6-2131-538E-9189-884243561CF5}"/>
              </a:ext>
            </a:extLst>
          </p:cNvPr>
          <p:cNvSpPr/>
          <p:nvPr/>
        </p:nvSpPr>
        <p:spPr>
          <a:xfrm>
            <a:off x="7762416" y="3410476"/>
            <a:ext cx="2281532" cy="2236386"/>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grpSp>
        <p:nvGrpSpPr>
          <p:cNvPr id="11" name="Group 10">
            <a:extLst>
              <a:ext uri="{FF2B5EF4-FFF2-40B4-BE49-F238E27FC236}">
                <a16:creationId xmlns:a16="http://schemas.microsoft.com/office/drawing/2014/main" id="{0647DE04-7321-4FD8-A1C4-F8EAB27D4EDF}"/>
              </a:ext>
            </a:extLst>
          </p:cNvPr>
          <p:cNvGrpSpPr/>
          <p:nvPr/>
        </p:nvGrpSpPr>
        <p:grpSpPr>
          <a:xfrm>
            <a:off x="1630966" y="78859"/>
            <a:ext cx="6800111" cy="637420"/>
            <a:chOff x="4495800" y="2130029"/>
            <a:chExt cx="4100351" cy="2666319"/>
          </a:xfrm>
        </p:grpSpPr>
        <p:grpSp>
          <p:nvGrpSpPr>
            <p:cNvPr id="12" name="Group 19">
              <a:extLst>
                <a:ext uri="{FF2B5EF4-FFF2-40B4-BE49-F238E27FC236}">
                  <a16:creationId xmlns:a16="http://schemas.microsoft.com/office/drawing/2014/main" id="{A1B9D7B3-C079-4341-91E5-F02535999A8A}"/>
                </a:ext>
              </a:extLst>
            </p:cNvPr>
            <p:cNvGrpSpPr/>
            <p:nvPr/>
          </p:nvGrpSpPr>
          <p:grpSpPr>
            <a:xfrm>
              <a:off x="4495800" y="2130029"/>
              <a:ext cx="4100351" cy="1863621"/>
              <a:chOff x="0" y="-57150"/>
              <a:chExt cx="2438449" cy="903582"/>
            </a:xfrm>
          </p:grpSpPr>
          <p:sp>
            <p:nvSpPr>
              <p:cNvPr id="14" name="Freeform 20">
                <a:extLst>
                  <a:ext uri="{FF2B5EF4-FFF2-40B4-BE49-F238E27FC236}">
                    <a16:creationId xmlns:a16="http://schemas.microsoft.com/office/drawing/2014/main" id="{E77A9718-35E9-4277-A676-1FB14F27BA09}"/>
                  </a:ext>
                </a:extLst>
              </p:cNvPr>
              <p:cNvSpPr/>
              <p:nvPr/>
            </p:nvSpPr>
            <p:spPr>
              <a:xfrm>
                <a:off x="0" y="0"/>
                <a:ext cx="2438449" cy="846432"/>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p:spPr>
            <p:style>
              <a:lnRef idx="2">
                <a:schemeClr val="accent2"/>
              </a:lnRef>
              <a:fillRef idx="1">
                <a:schemeClr val="lt1"/>
              </a:fillRef>
              <a:effectRef idx="0">
                <a:schemeClr val="accent2"/>
              </a:effectRef>
              <a:fontRef idx="minor">
                <a:schemeClr val="dk1"/>
              </a:fontRef>
            </p:style>
          </p:sp>
          <p:sp>
            <p:nvSpPr>
              <p:cNvPr id="15" name="TextBox 21">
                <a:extLst>
                  <a:ext uri="{FF2B5EF4-FFF2-40B4-BE49-F238E27FC236}">
                    <a16:creationId xmlns:a16="http://schemas.microsoft.com/office/drawing/2014/main" id="{FA974606-9F16-4997-BA0A-B0313A73210B}"/>
                  </a:ext>
                </a:extLst>
              </p:cNvPr>
              <p:cNvSpPr txBox="1"/>
              <p:nvPr/>
            </p:nvSpPr>
            <p:spPr>
              <a:xfrm>
                <a:off x="0" y="-57150"/>
                <a:ext cx="1937678" cy="651014"/>
              </a:xfrm>
              <a:prstGeom prst="rect">
                <a:avLst/>
              </a:prstGeom>
            </p:spPr>
            <p:style>
              <a:lnRef idx="2">
                <a:schemeClr val="accent2"/>
              </a:lnRef>
              <a:fillRef idx="1">
                <a:schemeClr val="lt1"/>
              </a:fillRef>
              <a:effectRef idx="0">
                <a:schemeClr val="accent2"/>
              </a:effectRef>
              <a:fontRef idx="minor">
                <a:schemeClr val="dk1"/>
              </a:fontRef>
            </p:style>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 typeface="Arial"/>
                  <a:buNone/>
                  <a:tabLst/>
                  <a:defRPr/>
                </a:pPr>
                <a:endParaRPr kumimoji="0" sz="600" b="0" i="0" u="none" strike="noStrike" kern="1200" cap="none" spc="0" normalizeH="0" baseline="0" noProof="0">
                  <a:ln>
                    <a:noFill/>
                  </a:ln>
                  <a:solidFill>
                    <a:srgbClr val="FF0000"/>
                  </a:solidFill>
                  <a:effectLst/>
                  <a:uLnTx/>
                  <a:uFillTx/>
                  <a:latin typeface="Calibri"/>
                  <a:ea typeface="+mn-ea"/>
                  <a:cs typeface="Arial"/>
                  <a:sym typeface="Arial"/>
                </a:endParaRPr>
              </a:p>
            </p:txBody>
          </p:sp>
        </p:grpSp>
        <p:sp>
          <p:nvSpPr>
            <p:cNvPr id="13" name="文本框 17">
              <a:extLst>
                <a:ext uri="{FF2B5EF4-FFF2-40B4-BE49-F238E27FC236}">
                  <a16:creationId xmlns:a16="http://schemas.microsoft.com/office/drawing/2014/main" id="{276F6BC0-4BCC-4198-843D-92DBD06C56CC}"/>
                </a:ext>
              </a:extLst>
            </p:cNvPr>
            <p:cNvSpPr txBox="1"/>
            <p:nvPr/>
          </p:nvSpPr>
          <p:spPr>
            <a:xfrm>
              <a:off x="4495800" y="2339715"/>
              <a:ext cx="4100351" cy="245663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28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Hoạt</a:t>
              </a:r>
              <a:r>
                <a:rPr kumimoji="0" lang="en-US" altLang="zh-CN" sz="28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28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động</a:t>
              </a:r>
              <a:r>
                <a:rPr kumimoji="0" lang="en-US" altLang="zh-CN" sz="28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28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nhóm</a:t>
              </a:r>
              <a:r>
                <a:rPr kumimoji="0" lang="en-US" altLang="zh-CN" sz="28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28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bốn</a:t>
              </a:r>
              <a:r>
                <a:rPr kumimoji="0" lang="en-US" altLang="zh-CN" sz="28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 </a:t>
              </a:r>
              <a:r>
                <a:rPr kumimoji="0" lang="en-US" altLang="zh-CN" sz="28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phiếu</a:t>
              </a:r>
              <a:r>
                <a:rPr kumimoji="0" lang="en-US" altLang="zh-CN" sz="28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28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bài</a:t>
              </a:r>
              <a:r>
                <a:rPr kumimoji="0" lang="en-US" altLang="zh-CN" sz="28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28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tập</a:t>
              </a:r>
              <a:r>
                <a:rPr kumimoji="0" lang="en-US" altLang="zh-CN" sz="28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lang="en-US" altLang="zh-CN" sz="2800" b="1" kern="1200" dirty="0">
                  <a:solidFill>
                    <a:srgbClr val="FF0000"/>
                  </a:solidFill>
                  <a:latin typeface="#9Slide07 IcielSoup of Justice" pitchFamily="2" charset="0"/>
                  <a:ea typeface="宋体" panose="02010600030101010101" pitchFamily="2" charset="-122"/>
                  <a:cs typeface="Times New Roman" panose="02020603050405020304" pitchFamily="18" charset="0"/>
                </a:rPr>
                <a:t>5</a:t>
              </a:r>
              <a:r>
                <a:rPr kumimoji="0" lang="en-US" altLang="zh-CN" sz="28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p</a:t>
              </a:r>
              <a:endParaRPr kumimoji="0" lang="zh-CN" altLang="en-US" sz="2800" b="1" i="0" u="none" strike="noStrike" kern="1200" cap="none" spc="0" normalizeH="0" baseline="0" noProof="0" dirty="0">
                <a:ln>
                  <a:noFill/>
                </a:ln>
                <a:solidFill>
                  <a:srgbClr val="FF0000"/>
                </a:solidFill>
                <a:effectLst/>
                <a:uLnTx/>
                <a:uFillTx/>
                <a:latin typeface="#9Slide07 IcielSoup of Justice" pitchFamily="2" charset="0"/>
                <a:ea typeface="黑体"/>
                <a:cs typeface="Times New Roman" panose="02020603050405020304" pitchFamily="18" charset="0"/>
                <a:sym typeface="Arial"/>
              </a:endParaRPr>
            </a:p>
          </p:txBody>
        </p:sp>
      </p:grpSp>
    </p:spTree>
    <p:extLst>
      <p:ext uri="{BB962C8B-B14F-4D97-AF65-F5344CB8AC3E}">
        <p14:creationId xmlns:p14="http://schemas.microsoft.com/office/powerpoint/2010/main" val="4070188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430" y="331262"/>
            <a:ext cx="7980219" cy="400110"/>
          </a:xfrm>
          <a:prstGeom prst="rect">
            <a:avLst/>
          </a:prstGeom>
        </p:spPr>
        <p:txBody>
          <a:bodyPr wrap="square">
            <a:spAutoFit/>
          </a:bodyPr>
          <a:lstStyle/>
          <a:p>
            <a:pPr algn="just" latinLnBrk="0"/>
            <a:r>
              <a:rPr lang="vi-VN" sz="2000" b="1" dirty="0">
                <a:solidFill>
                  <a:schemeClr val="tx1"/>
                </a:solidFill>
                <a:latin typeface="+mj-lt"/>
              </a:rPr>
              <a:t>Hãy tìm thêm một số ví dụ về các trường hợp sau trong chữ Quốc ngữ:</a:t>
            </a:r>
          </a:p>
        </p:txBody>
      </p:sp>
      <p:sp>
        <p:nvSpPr>
          <p:cNvPr id="3" name="Rectangle 2"/>
          <p:cNvSpPr/>
          <p:nvPr/>
        </p:nvSpPr>
        <p:spPr>
          <a:xfrm>
            <a:off x="522430" y="-17537"/>
            <a:ext cx="7453747" cy="461665"/>
          </a:xfrm>
          <a:prstGeom prst="rect">
            <a:avLst/>
          </a:prstGeom>
        </p:spPr>
        <p:txBody>
          <a:bodyPr wrap="square">
            <a:spAutoFit/>
          </a:bodyPr>
          <a:lstStyle/>
          <a:p>
            <a:pPr algn="ctr" latinLnBrk="0"/>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a:t>
            </a:r>
          </a:p>
        </p:txBody>
      </p:sp>
      <p:graphicFrame>
        <p:nvGraphicFramePr>
          <p:cNvPr id="4" name="Table 3"/>
          <p:cNvGraphicFramePr>
            <a:graphicFrameLocks noGrp="1"/>
          </p:cNvGraphicFramePr>
          <p:nvPr>
            <p:extLst>
              <p:ext uri="{D42A27DB-BD31-4B8C-83A1-F6EECF244321}">
                <p14:modId xmlns:p14="http://schemas.microsoft.com/office/powerpoint/2010/main" val="2884385862"/>
              </p:ext>
            </p:extLst>
          </p:nvPr>
        </p:nvGraphicFramePr>
        <p:xfrm>
          <a:off x="107213" y="748179"/>
          <a:ext cx="8868058" cy="4344490"/>
        </p:xfrm>
        <a:graphic>
          <a:graphicData uri="http://schemas.openxmlformats.org/drawingml/2006/table">
            <a:tbl>
              <a:tblPr firstRow="1" bandRow="1">
                <a:tableStyleId>{3DCDA487-4273-467D-A875-C8748591B622}</a:tableStyleId>
              </a:tblPr>
              <a:tblGrid>
                <a:gridCol w="3219306">
                  <a:extLst>
                    <a:ext uri="{9D8B030D-6E8A-4147-A177-3AD203B41FA5}">
                      <a16:colId xmlns:a16="http://schemas.microsoft.com/office/drawing/2014/main" val="3949594647"/>
                    </a:ext>
                  </a:extLst>
                </a:gridCol>
                <a:gridCol w="5648752">
                  <a:extLst>
                    <a:ext uri="{9D8B030D-6E8A-4147-A177-3AD203B41FA5}">
                      <a16:colId xmlns:a16="http://schemas.microsoft.com/office/drawing/2014/main" val="375696544"/>
                    </a:ext>
                  </a:extLst>
                </a:gridCol>
              </a:tblGrid>
              <a:tr h="412570">
                <a:tc>
                  <a:txBody>
                    <a:bodyPr/>
                    <a:lstStyle/>
                    <a:p>
                      <a:pPr algn="ctr"/>
                      <a:r>
                        <a:rPr lang="en-US" sz="2000" b="1" dirty="0" err="1">
                          <a:latin typeface="Times New Roman" panose="02020603050405020304" pitchFamily="18" charset="0"/>
                          <a:cs typeface="Times New Roman" panose="02020603050405020304" pitchFamily="18" charset="0"/>
                        </a:rPr>
                        <a:t>Các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trường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trong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chữ</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1296251236"/>
                  </a:ext>
                </a:extLst>
              </a:tr>
              <a:tr h="92119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a) Trường hợp dùng nhiều chữ cái khác nhau để ghi cùng một âm. Ví dụ, ghi âm /k/ bằng các chữ c, k, q.....</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950129109"/>
                  </a:ext>
                </a:extLst>
              </a:tr>
              <a:tr h="1047293">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b) Trường hợp dùng một chữ cái để ghi nhiều âm khác nhau. Ví dụ, dùng chữ a vừa để ghi âm /a/, vừa để ghi âm /ă/....</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622324379"/>
                  </a:ext>
                </a:extLst>
              </a:tr>
              <a:tr h="729931">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c) Trường hợp ghép nhiều chữ cái để ghi một âm. Ví dụ: ch, ng, kh…</a:t>
                      </a:r>
                    </a:p>
                  </a:txBody>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67849136"/>
                  </a:ext>
                </a:extLst>
              </a:tr>
            </a:tbl>
          </a:graphicData>
        </a:graphic>
      </p:graphicFrame>
      <p:sp>
        <p:nvSpPr>
          <p:cNvPr id="5" name="Freeform 5">
            <a:extLst>
              <a:ext uri="{FF2B5EF4-FFF2-40B4-BE49-F238E27FC236}">
                <a16:creationId xmlns:a16="http://schemas.microsoft.com/office/drawing/2014/main" id="{08A938D6-2131-538E-9189-884243561CF5}"/>
              </a:ext>
            </a:extLst>
          </p:cNvPr>
          <p:cNvSpPr/>
          <p:nvPr/>
        </p:nvSpPr>
        <p:spPr>
          <a:xfrm>
            <a:off x="7762416" y="3410476"/>
            <a:ext cx="2281532" cy="2236386"/>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sp>
        <p:nvSpPr>
          <p:cNvPr id="6" name="Rectangle 5"/>
          <p:cNvSpPr/>
          <p:nvPr/>
        </p:nvSpPr>
        <p:spPr>
          <a:xfrm>
            <a:off x="3472543" y="1244467"/>
            <a:ext cx="5399314" cy="707886"/>
          </a:xfrm>
          <a:prstGeom prst="rect">
            <a:avLst/>
          </a:prstGeom>
        </p:spPr>
        <p:txBody>
          <a:bodyPr wrap="square">
            <a:spAutoFit/>
          </a:bodyPr>
          <a:lstStyle/>
          <a:p>
            <a:pPr algn="just">
              <a:defRPr/>
            </a:pP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/z/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d (</a:t>
            </a:r>
            <a:r>
              <a:rPr lang="en-US" sz="2000" b="1" dirty="0" err="1">
                <a:latin typeface="Times New Roman" panose="02020603050405020304" pitchFamily="18" charset="0"/>
                <a:cs typeface="Times New Roman" panose="02020603050405020304" pitchFamily="18" charset="0"/>
              </a:rPr>
              <a:t>dồi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im</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tùy</a:t>
            </a:r>
            <a:r>
              <a:rPr lang="en-US" sz="2000" b="1" dirty="0">
                <a:latin typeface="Times New Roman" panose="02020603050405020304" pitchFamily="18" charset="0"/>
                <a:cs typeface="Times New Roman" panose="02020603050405020304" pitchFamily="18" charset="0"/>
              </a:rPr>
              <a:t> ý)</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325586" y="2427495"/>
            <a:ext cx="5453743" cy="1631216"/>
          </a:xfrm>
          <a:prstGeom prst="rect">
            <a:avLst/>
          </a:prstGeom>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đệm</a:t>
            </a:r>
            <a:r>
              <a:rPr lang="en-US" sz="2000" b="1" dirty="0">
                <a:latin typeface="Times New Roman" panose="02020603050405020304" pitchFamily="18" charset="0"/>
                <a:cs typeface="Times New Roman" panose="02020603050405020304" pitchFamily="18" charset="0"/>
              </a:rPr>
              <a:t> /-w/ (</a:t>
            </a:r>
            <a:r>
              <a:rPr lang="en-US" sz="2000" b="1" dirty="0" err="1">
                <a:latin typeface="Times New Roman" panose="02020603050405020304" pitchFamily="18" charset="0"/>
                <a:cs typeface="Times New Roman" panose="02020603050405020304" pitchFamily="18" charset="0"/>
              </a:rPr>
              <a:t>quà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lu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(li </a:t>
            </a:r>
            <a:r>
              <a:rPr lang="en-US" sz="2000" b="1" dirty="0" err="1">
                <a:latin typeface="Times New Roman" panose="02020603050405020304" pitchFamily="18" charset="0"/>
                <a:cs typeface="Times New Roman" panose="02020603050405020304" pitchFamily="18" charset="0"/>
              </a:rPr>
              <a:t>bì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núi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tay</a:t>
            </a:r>
            <a:r>
              <a:rPr lang="en-US" sz="20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364328" y="4289912"/>
            <a:ext cx="3768980" cy="400110"/>
          </a:xfrm>
          <a:prstGeom prst="rect">
            <a:avLst/>
          </a:prstGeom>
        </p:spPr>
        <p:txBody>
          <a:bodyPr wrap="none">
            <a:spAutoFit/>
          </a:bodyPr>
          <a:lstStyle/>
          <a:p>
            <a:pPr algn="just"/>
            <a:r>
              <a:rPr lang="en-US" sz="2000" b="1" dirty="0" err="1">
                <a:latin typeface="Times New Roman" panose="02020603050405020304" pitchFamily="18" charset="0"/>
                <a:cs typeface="Times New Roman" panose="02020603050405020304" pitchFamily="18" charset="0"/>
              </a:rPr>
              <a:t>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t>
            </a:r>
            <a:r>
              <a:rPr lang="en-US" sz="2000" b="1" dirty="0">
                <a:latin typeface="Times New Roman" panose="02020603050405020304" pitchFamily="18" charset="0"/>
                <a:cs typeface="Times New Roman" panose="02020603050405020304" pitchFamily="18" charset="0"/>
              </a:rPr>
              <a:t>, ng, </a:t>
            </a:r>
            <a:r>
              <a:rPr lang="en-US" sz="2000" b="1" dirty="0" err="1">
                <a:latin typeface="Times New Roman" panose="02020603050405020304" pitchFamily="18" charset="0"/>
                <a:cs typeface="Times New Roman" panose="02020603050405020304" pitchFamily="18" charset="0"/>
              </a:rPr>
              <a:t>ngh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tr.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9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6794118-E4F1-ED77-5A03-45F88CD9BFC6}"/>
              </a:ext>
            </a:extLst>
          </p:cNvPr>
          <p:cNvGrpSpPr/>
          <p:nvPr/>
        </p:nvGrpSpPr>
        <p:grpSpPr>
          <a:xfrm>
            <a:off x="1438656" y="66584"/>
            <a:ext cx="5753100" cy="1141606"/>
            <a:chOff x="1714500" y="909251"/>
            <a:chExt cx="11506200" cy="2283212"/>
          </a:xfrm>
        </p:grpSpPr>
        <p:sp>
          <p:nvSpPr>
            <p:cNvPr id="2" name="Freeform 2">
              <a:extLst>
                <a:ext uri="{FF2B5EF4-FFF2-40B4-BE49-F238E27FC236}">
                  <a16:creationId xmlns:a16="http://schemas.microsoft.com/office/drawing/2014/main" id="{A6DBACFA-6F58-944D-DABF-F0D4111D0398}"/>
                </a:ext>
              </a:extLst>
            </p:cNvPr>
            <p:cNvSpPr/>
            <p:nvPr/>
          </p:nvSpPr>
          <p:spPr>
            <a:xfrm>
              <a:off x="1714500" y="909251"/>
              <a:ext cx="11506200" cy="2283212"/>
            </a:xfrm>
            <a:custGeom>
              <a:avLst/>
              <a:gdLst/>
              <a:ahLst/>
              <a:cxnLst/>
              <a:rect l="l" t="t" r="r" b="b"/>
              <a:pathLst>
                <a:path w="11794409" h="2845401">
                  <a:moveTo>
                    <a:pt x="0" y="0"/>
                  </a:moveTo>
                  <a:lnTo>
                    <a:pt x="11794408" y="0"/>
                  </a:lnTo>
                  <a:lnTo>
                    <a:pt x="11794408" y="2845401"/>
                  </a:lnTo>
                  <a:lnTo>
                    <a:pt x="0" y="2845401"/>
                  </a:lnTo>
                  <a:lnTo>
                    <a:pt x="0" y="0"/>
                  </a:lnTo>
                  <a:close/>
                </a:path>
              </a:pathLst>
            </a:custGeom>
            <a:blipFill>
              <a:blip r:embed="rId3">
                <a:duotone>
                  <a:prstClr val="black"/>
                  <a:schemeClr val="accent3">
                    <a:lumMod val="20000"/>
                    <a:lumOff val="80000"/>
                    <a:tint val="45000"/>
                    <a:satMod val="400000"/>
                  </a:schemeClr>
                </a:duotone>
              </a:blip>
              <a:stretch>
                <a:fillRect/>
              </a:stretch>
            </a:blipFill>
          </p:spPr>
        </p:sp>
        <p:sp>
          <p:nvSpPr>
            <p:cNvPr id="6" name="Rectangle 5"/>
            <p:cNvSpPr/>
            <p:nvPr/>
          </p:nvSpPr>
          <p:spPr>
            <a:xfrm>
              <a:off x="2317498" y="1458711"/>
              <a:ext cx="10080888"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chemeClr val="tx1"/>
                  </a:solidFill>
                  <a:effectLst/>
                  <a:uLnTx/>
                  <a:uFillTx/>
                  <a:latin typeface="#9Slide07 IcielSoup of Justice" pitchFamily="2" charset="0"/>
                  <a:ea typeface="+mn-ea"/>
                  <a:cs typeface="Times New Roman" panose="02020603050405020304" pitchFamily="18" charset="0"/>
                  <a:sym typeface="Arial"/>
                </a:rPr>
                <a:t>Làm</a:t>
              </a: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a:t>
              </a:r>
              <a:r>
                <a:rPr kumimoji="0" lang="en-US" sz="3600" b="1" i="0" u="none" strike="noStrike" kern="1200" cap="none" spc="0" normalizeH="0" baseline="0" noProof="0" dirty="0" err="1">
                  <a:ln>
                    <a:noFill/>
                  </a:ln>
                  <a:solidFill>
                    <a:schemeClr val="tx1"/>
                  </a:solidFill>
                  <a:effectLst/>
                  <a:uLnTx/>
                  <a:uFillTx/>
                  <a:latin typeface="#9Slide07 IcielSoup of Justice" pitchFamily="2" charset="0"/>
                  <a:ea typeface="+mn-ea"/>
                  <a:cs typeface="Times New Roman" panose="02020603050405020304" pitchFamily="18" charset="0"/>
                  <a:sym typeface="Arial"/>
                </a:rPr>
                <a:t>việc</a:t>
              </a: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a:t>
              </a:r>
              <a:r>
                <a:rPr kumimoji="0" lang="en-US" sz="3600" b="1" i="0" u="none" strike="noStrike" kern="1200" cap="none" spc="0" normalizeH="0" baseline="0" noProof="0" dirty="0" err="1">
                  <a:ln>
                    <a:noFill/>
                  </a:ln>
                  <a:solidFill>
                    <a:schemeClr val="tx1"/>
                  </a:solidFill>
                  <a:effectLst/>
                  <a:uLnTx/>
                  <a:uFillTx/>
                  <a:latin typeface="#9Slide07 IcielSoup of Justice" pitchFamily="2" charset="0"/>
                  <a:ea typeface="+mn-ea"/>
                  <a:cs typeface="Times New Roman" panose="02020603050405020304" pitchFamily="18" charset="0"/>
                  <a:sym typeface="Arial"/>
                </a:rPr>
                <a:t>cá</a:t>
              </a: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a:t>
              </a:r>
              <a:r>
                <a:rPr kumimoji="0" lang="en-US" sz="3600" b="1" i="0" u="none" strike="noStrike" kern="1200" cap="none" spc="0" normalizeH="0" baseline="0" noProof="0" dirty="0" err="1">
                  <a:ln>
                    <a:noFill/>
                  </a:ln>
                  <a:solidFill>
                    <a:schemeClr val="tx1"/>
                  </a:solidFill>
                  <a:effectLst/>
                  <a:uLnTx/>
                  <a:uFillTx/>
                  <a:latin typeface="#9Slide07 IcielSoup of Justice" pitchFamily="2" charset="0"/>
                  <a:ea typeface="+mn-ea"/>
                  <a:cs typeface="Times New Roman" panose="02020603050405020304" pitchFamily="18" charset="0"/>
                  <a:sym typeface="Arial"/>
                </a:rPr>
                <a:t>nhân</a:t>
              </a:r>
              <a:endParaRPr kumimoji="0" lang="vi-VN"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endParaRPr>
            </a:p>
          </p:txBody>
        </p:sp>
      </p:grpSp>
      <p:sp>
        <p:nvSpPr>
          <p:cNvPr id="7" name="Rectangle 6"/>
          <p:cNvSpPr/>
          <p:nvPr/>
        </p:nvSpPr>
        <p:spPr>
          <a:xfrm>
            <a:off x="657605" y="1482920"/>
            <a:ext cx="4751393" cy="2677656"/>
          </a:xfrm>
          <a:prstGeom prst="rect">
            <a:avLst/>
          </a:prstGeom>
        </p:spPr>
        <p:txBody>
          <a:bodyPr wrap="square">
            <a:spAutoFit/>
          </a:bodyPr>
          <a:lstStyle/>
          <a:p>
            <a:pPr algn="just" latinLnBrk="0"/>
            <a:r>
              <a:rPr lang="vi-VN" sz="2400" dirty="0">
                <a:solidFill>
                  <a:schemeClr val="tx1"/>
                </a:solidFill>
                <a:latin typeface="+mj-lt"/>
              </a:rPr>
              <a:t>Viết một đoạn văn (khoảng 6 – 8 dòng) trình bày suy nghĩ của em về những thuận lợi trong việc học chữ Quốc ngữ và sử dụng chữ Quốc ngữ để viết các tên riêng nước ngoài, các thuật ngữ khoa học có nguồn gốc nước ngoài.</a:t>
            </a:r>
          </a:p>
        </p:txBody>
      </p:sp>
      <p:pic>
        <p:nvPicPr>
          <p:cNvPr id="11" name="Google Shape;3556;p109"/>
          <p:cNvPicPr preferRelativeResize="0"/>
          <p:nvPr/>
        </p:nvPicPr>
        <p:blipFill rotWithShape="1">
          <a:blip r:embed="rId4">
            <a:alphaModFix/>
          </a:blip>
          <a:srcRect l="18471" r="11026"/>
          <a:stretch/>
        </p:blipFill>
        <p:spPr>
          <a:xfrm>
            <a:off x="5992363" y="1227350"/>
            <a:ext cx="2761027" cy="3916150"/>
          </a:xfrm>
          <a:prstGeom prst="rect">
            <a:avLst/>
          </a:prstGeom>
          <a:noFill/>
          <a:ln>
            <a:noFill/>
          </a:ln>
        </p:spPr>
      </p:pic>
    </p:spTree>
    <p:extLst>
      <p:ext uri="{BB962C8B-B14F-4D97-AF65-F5344CB8AC3E}">
        <p14:creationId xmlns:p14="http://schemas.microsoft.com/office/powerpoint/2010/main" val="278588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6794118-E4F1-ED77-5A03-45F88CD9BFC6}"/>
              </a:ext>
            </a:extLst>
          </p:cNvPr>
          <p:cNvGrpSpPr/>
          <p:nvPr/>
        </p:nvGrpSpPr>
        <p:grpSpPr>
          <a:xfrm>
            <a:off x="1438656" y="66584"/>
            <a:ext cx="5753100" cy="1141606"/>
            <a:chOff x="1714500" y="909251"/>
            <a:chExt cx="11506200" cy="2283212"/>
          </a:xfrm>
        </p:grpSpPr>
        <p:sp>
          <p:nvSpPr>
            <p:cNvPr id="2" name="Freeform 2">
              <a:extLst>
                <a:ext uri="{FF2B5EF4-FFF2-40B4-BE49-F238E27FC236}">
                  <a16:creationId xmlns:a16="http://schemas.microsoft.com/office/drawing/2014/main" id="{A6DBACFA-6F58-944D-DABF-F0D4111D0398}"/>
                </a:ext>
              </a:extLst>
            </p:cNvPr>
            <p:cNvSpPr/>
            <p:nvPr/>
          </p:nvSpPr>
          <p:spPr>
            <a:xfrm>
              <a:off x="1714500" y="909251"/>
              <a:ext cx="11506200" cy="2283212"/>
            </a:xfrm>
            <a:custGeom>
              <a:avLst/>
              <a:gdLst/>
              <a:ahLst/>
              <a:cxnLst/>
              <a:rect l="l" t="t" r="r" b="b"/>
              <a:pathLst>
                <a:path w="11794409" h="2845401">
                  <a:moveTo>
                    <a:pt x="0" y="0"/>
                  </a:moveTo>
                  <a:lnTo>
                    <a:pt x="11794408" y="0"/>
                  </a:lnTo>
                  <a:lnTo>
                    <a:pt x="11794408" y="2845401"/>
                  </a:lnTo>
                  <a:lnTo>
                    <a:pt x="0" y="2845401"/>
                  </a:lnTo>
                  <a:lnTo>
                    <a:pt x="0" y="0"/>
                  </a:lnTo>
                  <a:close/>
                </a:path>
              </a:pathLst>
            </a:custGeom>
            <a:blipFill>
              <a:blip r:embed="rId3">
                <a:duotone>
                  <a:prstClr val="black"/>
                  <a:schemeClr val="accent3">
                    <a:lumMod val="20000"/>
                    <a:lumOff val="80000"/>
                    <a:tint val="45000"/>
                    <a:satMod val="400000"/>
                  </a:schemeClr>
                </a:duotone>
              </a:blip>
              <a:stretch>
                <a:fillRect/>
              </a:stretch>
            </a:blipFill>
          </p:spPr>
        </p:sp>
        <p:sp>
          <p:nvSpPr>
            <p:cNvPr id="6" name="Rectangle 5"/>
            <p:cNvSpPr/>
            <p:nvPr/>
          </p:nvSpPr>
          <p:spPr>
            <a:xfrm>
              <a:off x="2317498" y="1458711"/>
              <a:ext cx="10080888"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chemeClr val="tx1"/>
                  </a:solidFill>
                  <a:effectLst/>
                  <a:uLnTx/>
                  <a:uFillTx/>
                  <a:latin typeface="#9Slide07 IcielSoup of Justice" pitchFamily="2" charset="0"/>
                  <a:ea typeface="+mn-ea"/>
                  <a:cs typeface="Times New Roman" panose="02020603050405020304" pitchFamily="18" charset="0"/>
                  <a:sym typeface="Arial"/>
                </a:rPr>
                <a:t>Làm</a:t>
              </a: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a:t>
              </a:r>
              <a:r>
                <a:rPr kumimoji="0" lang="en-US" sz="3600" b="1" i="0" u="none" strike="noStrike" kern="1200" cap="none" spc="0" normalizeH="0" baseline="0" noProof="0" dirty="0" err="1">
                  <a:ln>
                    <a:noFill/>
                  </a:ln>
                  <a:solidFill>
                    <a:schemeClr val="tx1"/>
                  </a:solidFill>
                  <a:effectLst/>
                  <a:uLnTx/>
                  <a:uFillTx/>
                  <a:latin typeface="#9Slide07 IcielSoup of Justice" pitchFamily="2" charset="0"/>
                  <a:ea typeface="+mn-ea"/>
                  <a:cs typeface="Times New Roman" panose="02020603050405020304" pitchFamily="18" charset="0"/>
                  <a:sym typeface="Arial"/>
                </a:rPr>
                <a:t>việc</a:t>
              </a: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a:t>
              </a:r>
              <a:r>
                <a:rPr kumimoji="0" lang="en-US" sz="3600" b="1" i="0" u="none" strike="noStrike" kern="1200" cap="none" spc="0" normalizeH="0" baseline="0" noProof="0" dirty="0" err="1">
                  <a:ln>
                    <a:noFill/>
                  </a:ln>
                  <a:solidFill>
                    <a:schemeClr val="tx1"/>
                  </a:solidFill>
                  <a:effectLst/>
                  <a:uLnTx/>
                  <a:uFillTx/>
                  <a:latin typeface="#9Slide07 IcielSoup of Justice" pitchFamily="2" charset="0"/>
                  <a:ea typeface="+mn-ea"/>
                  <a:cs typeface="Times New Roman" panose="02020603050405020304" pitchFamily="18" charset="0"/>
                  <a:sym typeface="Arial"/>
                </a:rPr>
                <a:t>cá</a:t>
              </a: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a:t>
              </a:r>
              <a:r>
                <a:rPr kumimoji="0" lang="en-US" sz="3600" b="1" i="0" u="none" strike="noStrike" kern="1200" cap="none" spc="0" normalizeH="0" baseline="0" noProof="0" dirty="0" err="1">
                  <a:ln>
                    <a:noFill/>
                  </a:ln>
                  <a:solidFill>
                    <a:schemeClr val="tx1"/>
                  </a:solidFill>
                  <a:effectLst/>
                  <a:uLnTx/>
                  <a:uFillTx/>
                  <a:latin typeface="#9Slide07 IcielSoup of Justice" pitchFamily="2" charset="0"/>
                  <a:ea typeface="+mn-ea"/>
                  <a:cs typeface="Times New Roman" panose="02020603050405020304" pitchFamily="18" charset="0"/>
                  <a:sym typeface="Arial"/>
                </a:rPr>
                <a:t>nhân</a:t>
              </a:r>
              <a:endParaRPr kumimoji="0" lang="vi-VN"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endParaRPr>
            </a:p>
          </p:txBody>
        </p:sp>
      </p:grpSp>
      <p:sp>
        <p:nvSpPr>
          <p:cNvPr id="7" name="Rectangle 6"/>
          <p:cNvSpPr/>
          <p:nvPr/>
        </p:nvSpPr>
        <p:spPr>
          <a:xfrm>
            <a:off x="657605" y="1482920"/>
            <a:ext cx="4751393" cy="2677656"/>
          </a:xfrm>
          <a:prstGeom prst="rect">
            <a:avLst/>
          </a:prstGeom>
        </p:spPr>
        <p:txBody>
          <a:bodyPr wrap="square">
            <a:spAutoFit/>
          </a:bodyPr>
          <a:lstStyle/>
          <a:p>
            <a:pPr algn="just" latinLnBrk="0"/>
            <a:r>
              <a:rPr lang="vi-VN" sz="2400" dirty="0">
                <a:solidFill>
                  <a:schemeClr val="tx1"/>
                </a:solidFill>
                <a:latin typeface="+mj-lt"/>
              </a:rPr>
              <a:t>Viết một đoạn văn (khoảng 6 – 8 dòng) trình bày suy nghĩ của em về những </a:t>
            </a:r>
            <a:r>
              <a:rPr lang="vi-VN" sz="2400" b="1" dirty="0">
                <a:solidFill>
                  <a:schemeClr val="tx1"/>
                </a:solidFill>
                <a:latin typeface="+mj-lt"/>
              </a:rPr>
              <a:t>thuận lợi trong việc học chữ Quốc ngữ và sử dụng chữ Quốc ngữ </a:t>
            </a:r>
            <a:r>
              <a:rPr lang="vi-VN" sz="2400" dirty="0">
                <a:solidFill>
                  <a:schemeClr val="tx1"/>
                </a:solidFill>
                <a:latin typeface="+mj-lt"/>
              </a:rPr>
              <a:t>để viết các tên riêng nước ngoài, các thuật ngữ khoa học có nguồn gốc nước ngoài.</a:t>
            </a:r>
          </a:p>
        </p:txBody>
      </p:sp>
      <p:pic>
        <p:nvPicPr>
          <p:cNvPr id="11" name="Google Shape;3556;p109"/>
          <p:cNvPicPr preferRelativeResize="0"/>
          <p:nvPr/>
        </p:nvPicPr>
        <p:blipFill rotWithShape="1">
          <a:blip r:embed="rId4">
            <a:alphaModFix/>
          </a:blip>
          <a:srcRect l="18471" r="11026"/>
          <a:stretch/>
        </p:blipFill>
        <p:spPr>
          <a:xfrm>
            <a:off x="5992363" y="1227350"/>
            <a:ext cx="2761027" cy="3916150"/>
          </a:xfrm>
          <a:prstGeom prst="rect">
            <a:avLst/>
          </a:prstGeom>
          <a:noFill/>
          <a:ln>
            <a:noFill/>
          </a:ln>
        </p:spPr>
      </p:pic>
    </p:spTree>
    <p:extLst>
      <p:ext uri="{BB962C8B-B14F-4D97-AF65-F5344CB8AC3E}">
        <p14:creationId xmlns:p14="http://schemas.microsoft.com/office/powerpoint/2010/main" val="247616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5"/>
          <p:cNvGrpSpPr/>
          <p:nvPr/>
        </p:nvGrpSpPr>
        <p:grpSpPr>
          <a:xfrm>
            <a:off x="0" y="578887"/>
            <a:ext cx="9144000" cy="4242495"/>
            <a:chOff x="0" y="0"/>
            <a:chExt cx="4534469" cy="1756490"/>
          </a:xfrm>
        </p:grpSpPr>
        <p:sp>
          <p:nvSpPr>
            <p:cNvPr id="8"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0"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grpSp>
        <p:nvGrpSpPr>
          <p:cNvPr id="11" name="Group 5">
            <a:extLst>
              <a:ext uri="{FF2B5EF4-FFF2-40B4-BE49-F238E27FC236}">
                <a16:creationId xmlns:a16="http://schemas.microsoft.com/office/drawing/2014/main" id="{FFC4EFD4-95E4-2476-DB01-6A2E01509644}"/>
              </a:ext>
            </a:extLst>
          </p:cNvPr>
          <p:cNvGrpSpPr/>
          <p:nvPr/>
        </p:nvGrpSpPr>
        <p:grpSpPr>
          <a:xfrm>
            <a:off x="389133" y="199518"/>
            <a:ext cx="241333" cy="241333"/>
            <a:chOff x="0" y="0"/>
            <a:chExt cx="812800" cy="812800"/>
          </a:xfrm>
        </p:grpSpPr>
        <p:sp>
          <p:nvSpPr>
            <p:cNvPr id="1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13"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8">
            <a:extLst>
              <a:ext uri="{FF2B5EF4-FFF2-40B4-BE49-F238E27FC236}">
                <a16:creationId xmlns:a16="http://schemas.microsoft.com/office/drawing/2014/main" id="{B2C972DC-DB90-D695-B5BE-40196DCBD10C}"/>
              </a:ext>
            </a:extLst>
          </p:cNvPr>
          <p:cNvGrpSpPr/>
          <p:nvPr/>
        </p:nvGrpSpPr>
        <p:grpSpPr>
          <a:xfrm>
            <a:off x="680889" y="199518"/>
            <a:ext cx="241333" cy="241333"/>
            <a:chOff x="0" y="0"/>
            <a:chExt cx="812800" cy="812800"/>
          </a:xfrm>
        </p:grpSpPr>
        <p:sp>
          <p:nvSpPr>
            <p:cNvPr id="15"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6"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7" name="Group 11">
            <a:extLst>
              <a:ext uri="{FF2B5EF4-FFF2-40B4-BE49-F238E27FC236}">
                <a16:creationId xmlns:a16="http://schemas.microsoft.com/office/drawing/2014/main" id="{0A18C402-C93C-ED78-08A7-C7A4E73A6A06}"/>
              </a:ext>
            </a:extLst>
          </p:cNvPr>
          <p:cNvGrpSpPr/>
          <p:nvPr/>
        </p:nvGrpSpPr>
        <p:grpSpPr>
          <a:xfrm>
            <a:off x="970160" y="199518"/>
            <a:ext cx="241333" cy="241333"/>
            <a:chOff x="0" y="0"/>
            <a:chExt cx="812800" cy="812800"/>
          </a:xfrm>
        </p:grpSpPr>
        <p:sp>
          <p:nvSpPr>
            <p:cNvPr id="18"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9"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0" name="Group 14">
            <a:extLst>
              <a:ext uri="{FF2B5EF4-FFF2-40B4-BE49-F238E27FC236}">
                <a16:creationId xmlns:a16="http://schemas.microsoft.com/office/drawing/2014/main" id="{65761553-2BFF-2AE6-0570-CC19A71D6FEA}"/>
              </a:ext>
            </a:extLst>
          </p:cNvPr>
          <p:cNvGrpSpPr/>
          <p:nvPr/>
        </p:nvGrpSpPr>
        <p:grpSpPr>
          <a:xfrm>
            <a:off x="1259431" y="199518"/>
            <a:ext cx="241333" cy="241333"/>
            <a:chOff x="0" y="0"/>
            <a:chExt cx="812800" cy="812800"/>
          </a:xfrm>
        </p:grpSpPr>
        <p:sp>
          <p:nvSpPr>
            <p:cNvPr id="21"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22"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23" name="Rectangle 22"/>
          <p:cNvSpPr/>
          <p:nvPr/>
        </p:nvSpPr>
        <p:spPr>
          <a:xfrm>
            <a:off x="264968" y="991974"/>
            <a:ext cx="8614063" cy="3416320"/>
          </a:xfrm>
          <a:prstGeom prst="rect">
            <a:avLst/>
          </a:prstGeom>
        </p:spPr>
        <p:txBody>
          <a:bodyPr wrap="square">
            <a:spAutoFit/>
          </a:bodyPr>
          <a:lstStyle/>
          <a:p>
            <a:pPr algn="just" latinLnBrk="0"/>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mặc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dù</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còn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số</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chế</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nhưng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về</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cơ</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loại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nhiều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nổi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Nhờ</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chỉ</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sau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không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đầy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chương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lớp</a:t>
            </a:r>
            <a:r>
              <a:rPr lang="en-US" sz="2400" i="1" dirty="0">
                <a:solidFill>
                  <a:schemeClr val="tx1"/>
                </a:solidFill>
                <a:latin typeface="Times New Roman" panose="02020603050405020304" pitchFamily="18" charset="0"/>
                <a:cs typeface="Times New Roman" panose="02020603050405020304" pitchFamily="18" charset="0"/>
              </a:rPr>
              <a:t> 1,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Việt</a:t>
            </a:r>
            <a:r>
              <a:rPr lang="en-US" sz="2400" i="1" dirty="0">
                <a:solidFill>
                  <a:schemeClr val="tx1"/>
                </a:solidFill>
                <a:latin typeface="Times New Roman" panose="02020603050405020304" pitchFamily="18" charset="0"/>
                <a:cs typeface="Times New Roman" panose="02020603050405020304" pitchFamily="18" charset="0"/>
              </a:rPr>
              <a:t> Nam </a:t>
            </a:r>
            <a:r>
              <a:rPr lang="en-US" sz="2400" i="1" dirty="0" err="1">
                <a:solidFill>
                  <a:schemeClr val="tx1"/>
                </a:solidFill>
                <a:latin typeface="Times New Roman" panose="02020603050405020304" pitchFamily="18" charset="0"/>
                <a:cs typeface="Times New Roman" panose="02020603050405020304" pitchFamily="18" charset="0"/>
              </a:rPr>
              <a:t>đều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hệ</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La-tin </a:t>
            </a:r>
            <a:r>
              <a:rPr lang="en-US" sz="2400" i="1" dirty="0" err="1">
                <a:solidFill>
                  <a:schemeClr val="tx1"/>
                </a:solidFill>
                <a:latin typeface="Times New Roman" panose="02020603050405020304" pitchFamily="18" charset="0"/>
                <a:cs typeface="Times New Roman" panose="02020603050405020304" pitchFamily="18" charset="0"/>
              </a:rPr>
              <a:t>nên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để</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riêng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Phi-</a:t>
            </a:r>
            <a:r>
              <a:rPr lang="en-US" sz="2400" i="1" dirty="0" err="1">
                <a:solidFill>
                  <a:schemeClr val="tx1"/>
                </a:solidFill>
                <a:latin typeface="Times New Roman" panose="02020603050405020304" pitchFamily="18" charset="0"/>
                <a:cs typeface="Times New Roman" panose="02020603050405020304" pitchFamily="18" charset="0"/>
              </a:rPr>
              <a:t>líp</a:t>
            </a:r>
            <a:r>
              <a:rPr lang="en-US" sz="2400" i="1" dirty="0">
                <a:solidFill>
                  <a:schemeClr val="tx1"/>
                </a:solidFill>
                <a:latin typeface="Times New Roman" panose="02020603050405020304" pitchFamily="18" charset="0"/>
                <a:cs typeface="Times New Roman" panose="02020603050405020304" pitchFamily="18" charset="0"/>
              </a:rPr>
              <a:t>-pin, Xin-ga-po, Ru-ma-</a:t>
            </a:r>
            <a:r>
              <a:rPr lang="en-US" sz="2400" i="1" dirty="0" err="1">
                <a:solidFill>
                  <a:schemeClr val="tx1"/>
                </a:solidFill>
                <a:latin typeface="Times New Roman" panose="02020603050405020304" pitchFamily="18" charset="0"/>
                <a:cs typeface="Times New Roman" panose="02020603050405020304" pitchFamily="18" charset="0"/>
              </a:rPr>
              <a:t>ni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Xri</a:t>
            </a:r>
            <a:r>
              <a:rPr lang="en-US" sz="2400" i="1" dirty="0">
                <a:solidFill>
                  <a:schemeClr val="tx1"/>
                </a:solidFill>
                <a:latin typeface="Times New Roman" panose="02020603050405020304" pitchFamily="18" charset="0"/>
                <a:cs typeface="Times New Roman" panose="02020603050405020304" pitchFamily="18" charset="0"/>
              </a:rPr>
              <a:t> Lan-ca,…),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khoa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nguồn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acid, hydro, oxy,…). </a:t>
            </a:r>
            <a:r>
              <a:rPr lang="en-US" sz="2400" i="1" dirty="0" err="1">
                <a:solidFill>
                  <a:schemeClr val="tx1"/>
                </a:solidFill>
                <a:latin typeface="Times New Roman" panose="02020603050405020304" pitchFamily="18" charset="0"/>
                <a:cs typeface="Times New Roman" panose="02020603050405020304" pitchFamily="18" charset="0"/>
              </a:rPr>
              <a:t>Đó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toàn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cầu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hóa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nhập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tế</a:t>
            </a:r>
            <a:r>
              <a:rPr lang="en-US" sz="2400" i="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63671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A1382-127F-4514-BCC2-4C6F706DBB9D}"/>
              </a:ext>
            </a:extLst>
          </p:cNvPr>
          <p:cNvSpPr/>
          <p:nvPr/>
        </p:nvSpPr>
        <p:spPr>
          <a:xfrm>
            <a:off x="643668" y="1440180"/>
            <a:ext cx="7856664" cy="1315745"/>
          </a:xfrm>
          <a:prstGeom prst="rect">
            <a:avLst/>
          </a:prstGeom>
          <a:noFill/>
        </p:spPr>
        <p:txBody>
          <a:bodyPr wrap="square" lIns="68580" tIns="34290" rIns="68580" bIns="34290">
            <a:spAutoFit/>
          </a:bodyPr>
          <a:lstStyle/>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TRÂN TRỌNG CẢM ƠN THẦY CÔ VÀ </a:t>
            </a:r>
            <a:r>
              <a:rPr lang="en-US" sz="405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CÁC EM!</a:t>
            </a:r>
            <a:endPar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8890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233DD8-8CC2-4DA0-8E73-23DBD34D9706}"/>
              </a:ext>
            </a:extLst>
          </p:cNvPr>
          <p:cNvPicPr>
            <a:picLocks noChangeAspect="1"/>
          </p:cNvPicPr>
          <p:nvPr/>
        </p:nvPicPr>
        <p:blipFill>
          <a:blip r:embed="rId3"/>
          <a:stretch>
            <a:fillRect/>
          </a:stretch>
        </p:blipFill>
        <p:spPr>
          <a:xfrm>
            <a:off x="5036949" y="61021"/>
            <a:ext cx="3833182" cy="4766375"/>
          </a:xfrm>
          <a:prstGeom prst="rect">
            <a:avLst/>
          </a:prstGeom>
        </p:spPr>
      </p:pic>
      <p:pic>
        <p:nvPicPr>
          <p:cNvPr id="3" name="Picture 2">
            <a:extLst>
              <a:ext uri="{FF2B5EF4-FFF2-40B4-BE49-F238E27FC236}">
                <a16:creationId xmlns:a16="http://schemas.microsoft.com/office/drawing/2014/main" id="{BA513931-87C0-4E10-BD7C-50C50F8242AF}"/>
              </a:ext>
            </a:extLst>
          </p:cNvPr>
          <p:cNvPicPr>
            <a:picLocks noChangeAspect="1"/>
          </p:cNvPicPr>
          <p:nvPr/>
        </p:nvPicPr>
        <p:blipFill>
          <a:blip r:embed="rId4"/>
          <a:stretch>
            <a:fillRect/>
          </a:stretch>
        </p:blipFill>
        <p:spPr>
          <a:xfrm>
            <a:off x="139484" y="125922"/>
            <a:ext cx="4726984" cy="4636575"/>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3036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00403-EE5E-4E2D-B228-DB1B751C3C41}"/>
              </a:ext>
            </a:extLst>
          </p:cNvPr>
          <p:cNvSpPr txBox="1"/>
          <p:nvPr/>
        </p:nvSpPr>
        <p:spPr>
          <a:xfrm>
            <a:off x="426203" y="118598"/>
            <a:ext cx="8464546" cy="47705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400" b="0" i="1" dirty="0">
                <a:solidFill>
                  <a:srgbClr val="0A0A0A"/>
                </a:solidFill>
                <a:effectLst/>
                <a:latin typeface="Times New Roman" panose="02020603050405020304" pitchFamily="18" charset="0"/>
                <a:cs typeface="Times New Roman" panose="02020603050405020304" pitchFamily="18" charset="0"/>
              </a:rPr>
              <a:t>	</a:t>
            </a:r>
            <a:r>
              <a:rPr lang="vi-VN" sz="2400" b="0" i="1" dirty="0">
                <a:solidFill>
                  <a:srgbClr val="0A0A0A"/>
                </a:solidFill>
                <a:effectLst/>
                <a:latin typeface="Times New Roman" panose="02020603050405020304" pitchFamily="18" charset="0"/>
                <a:cs typeface="Times New Roman" panose="02020603050405020304" pitchFamily="18" charset="0"/>
              </a:rPr>
              <a:t>Cả hai từ “chữ” và “Nôm” trong “chữ Nôm” đều là các từ Hán Việt cổ. Trong đó từ “chữ” bắt nguồn từ cách phát âm trong tiếng Hán của chữ “tự” (</a:t>
            </a:r>
            <a:r>
              <a:rPr lang="ja-JP" altLang="en-US" sz="2400" b="0" i="1" dirty="0">
                <a:solidFill>
                  <a:srgbClr val="0A0A0A"/>
                </a:solidFill>
                <a:effectLst/>
                <a:latin typeface="Times New Roman" panose="02020603050405020304" pitchFamily="18" charset="0"/>
                <a:cs typeface="Times New Roman" panose="02020603050405020304" pitchFamily="18" charset="0"/>
              </a:rPr>
              <a:t>字</a:t>
            </a:r>
            <a:r>
              <a:rPr lang="en-US" altLang="ja-JP" sz="2400" b="0" i="1" dirty="0">
                <a:solidFill>
                  <a:srgbClr val="0A0A0A"/>
                </a:solidFill>
                <a:effectLst/>
                <a:latin typeface="Times New Roman" panose="02020603050405020304" pitchFamily="18" charset="0"/>
                <a:cs typeface="Times New Roman" panose="02020603050405020304" pitchFamily="18" charset="0"/>
              </a:rPr>
              <a:t>). </a:t>
            </a:r>
            <a:r>
              <a:rPr lang="vi-VN" sz="2400" b="0" i="1" dirty="0">
                <a:solidFill>
                  <a:srgbClr val="0A0A0A"/>
                </a:solidFill>
                <a:effectLst/>
                <a:latin typeface="Times New Roman" panose="02020603050405020304" pitchFamily="18" charset="0"/>
                <a:cs typeface="Times New Roman" panose="02020603050405020304" pitchFamily="18" charset="0"/>
              </a:rPr>
              <a:t>Còn từ “Nôm” bắt nguồn từ cách phát âm trong tiếng Hán của chữ “nam” (</a:t>
            </a:r>
            <a:r>
              <a:rPr lang="ja-JP" altLang="en-US" sz="2400" b="0" i="1" dirty="0">
                <a:solidFill>
                  <a:srgbClr val="0A0A0A"/>
                </a:solidFill>
                <a:effectLst/>
                <a:latin typeface="Times New Roman" panose="02020603050405020304" pitchFamily="18" charset="0"/>
                <a:cs typeface="Times New Roman" panose="02020603050405020304" pitchFamily="18" charset="0"/>
              </a:rPr>
              <a:t>南</a:t>
            </a:r>
            <a:r>
              <a:rPr lang="en-US" altLang="ja-JP" sz="2400" b="0" i="1" dirty="0">
                <a:solidFill>
                  <a:srgbClr val="0A0A0A"/>
                </a:solidFill>
                <a:effectLst/>
                <a:latin typeface="Times New Roman" panose="02020603050405020304" pitchFamily="18" charset="0"/>
                <a:cs typeface="Times New Roman" panose="02020603050405020304" pitchFamily="18" charset="0"/>
              </a:rPr>
              <a:t>). </a:t>
            </a:r>
            <a:r>
              <a:rPr lang="vi-VN" sz="2400" b="0" i="1" dirty="0">
                <a:solidFill>
                  <a:srgbClr val="0A0A0A"/>
                </a:solidFill>
                <a:effectLst/>
                <a:latin typeface="Times New Roman" panose="02020603050405020304" pitchFamily="18" charset="0"/>
                <a:cs typeface="Times New Roman" panose="02020603050405020304" pitchFamily="18" charset="0"/>
              </a:rPr>
              <a:t>Như vậy, </a:t>
            </a:r>
            <a:r>
              <a:rPr lang="vi-VN" sz="2400" b="1" i="1" dirty="0">
                <a:solidFill>
                  <a:srgbClr val="0A0A0A"/>
                </a:solidFill>
                <a:effectLst/>
                <a:latin typeface="Times New Roman" panose="02020603050405020304" pitchFamily="18" charset="0"/>
                <a:cs typeface="Times New Roman" panose="02020603050405020304" pitchFamily="18" charset="0"/>
              </a:rPr>
              <a:t>ý tên gọi chữ Nôm là thứ chữ dùng để ghi chép tiếng nói của người phương Nam, tức là người Việt</a:t>
            </a:r>
            <a:r>
              <a:rPr lang="vi-VN" sz="2400" b="0" i="1" dirty="0">
                <a:solidFill>
                  <a:srgbClr val="0A0A0A"/>
                </a:solidFill>
                <a:effectLst/>
                <a:latin typeface="Times New Roman" panose="02020603050405020304" pitchFamily="18" charset="0"/>
                <a:cs typeface="Times New Roman" panose="02020603050405020304" pitchFamily="18" charset="0"/>
              </a:rPr>
              <a:t>.</a:t>
            </a:r>
            <a:endParaRPr lang="en-US" sz="2400" b="0" i="1" dirty="0">
              <a:solidFill>
                <a:srgbClr val="0A0A0A"/>
              </a:solidFill>
              <a:effectLst/>
              <a:latin typeface="Times New Roman" panose="02020603050405020304" pitchFamily="18" charset="0"/>
              <a:cs typeface="Times New Roman" panose="02020603050405020304" pitchFamily="18" charset="0"/>
            </a:endParaRPr>
          </a:p>
          <a:p>
            <a:pPr algn="just"/>
            <a:r>
              <a:rPr lang="en-US" sz="2400" i="1" dirty="0">
                <a:solidFill>
                  <a:srgbClr val="0A0A0A"/>
                </a:solidFill>
                <a:latin typeface="Times New Roman" panose="02020603050405020304" pitchFamily="18" charset="0"/>
                <a:cs typeface="Times New Roman" panose="02020603050405020304" pitchFamily="18" charset="0"/>
              </a:rPr>
              <a:t>	C</a:t>
            </a:r>
            <a:r>
              <a:rPr lang="vi-VN" sz="2400" i="1" dirty="0">
                <a:latin typeface="Times New Roman" panose="02020603050405020304" pitchFamily="18" charset="0"/>
                <a:cs typeface="Times New Roman" panose="02020603050405020304" pitchFamily="18" charset="0"/>
              </a:rPr>
              <a:t>hữ Quốc ngữ được hình thành bởi các tu sĩ Dòng Tên trong quá trình truyền đạo Công giáo tại Việt Nam </a:t>
            </a:r>
            <a:r>
              <a:rPr lang="vi-VN" sz="2400" b="1" i="1" dirty="0">
                <a:latin typeface="Times New Roman" panose="02020603050405020304" pitchFamily="18" charset="0"/>
                <a:cs typeface="Times New Roman" panose="02020603050405020304" pitchFamily="18" charset="0"/>
              </a:rPr>
              <a:t>đầu thế kỷ 1</a:t>
            </a:r>
            <a:r>
              <a:rPr lang="en-US" sz="2400" b="1" i="1" dirty="0">
                <a:latin typeface="Times New Roman" panose="02020603050405020304" pitchFamily="18" charset="0"/>
                <a:cs typeface="Times New Roman" panose="02020603050405020304" pitchFamily="18" charset="0"/>
              </a:rPr>
              <a:t>7</a:t>
            </a:r>
            <a:r>
              <a:rPr lang="vi-VN" sz="2400" b="1" i="1" dirty="0">
                <a:latin typeface="Times New Roman" panose="02020603050405020304" pitchFamily="18" charset="0"/>
                <a:cs typeface="Times New Roman" panose="02020603050405020304" pitchFamily="18" charset="0"/>
              </a:rPr>
              <a:t>.</a:t>
            </a:r>
            <a:r>
              <a:rPr lang="vi-VN" dirty="0"/>
              <a:t> </a:t>
            </a:r>
            <a:r>
              <a:rPr lang="vi-VN" sz="2400" i="1" dirty="0">
                <a:latin typeface="+mj-lt"/>
              </a:rPr>
              <a:t>Cuối thế kỷ 18 tại Đàng Trong diễn ra cuộc chỉnh lý khiến chữ Quốc ngữ hầu như giống với ngày na</a:t>
            </a:r>
            <a:r>
              <a:rPr lang="en-US" sz="2400" i="1" dirty="0">
                <a:latin typeface="Times New Roman" panose="02020603050405020304" pitchFamily="18" charset="0"/>
                <a:cs typeface="Times New Roman" panose="02020603050405020304" pitchFamily="18" charset="0"/>
              </a:rPr>
              <a:t>y</a:t>
            </a:r>
            <a:r>
              <a:rPr lang="en-US" sz="4000" b="1" i="1" dirty="0">
                <a:latin typeface="+mj-lt"/>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Và</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trong</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quá</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trình</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phát</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triển</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lần</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đầu</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tiên</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chữ</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Quốc</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ngữ</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được</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sử</a:t>
            </a:r>
            <a:r>
              <a:rPr lang="en-US" sz="2400" i="1" dirty="0">
                <a:solidFill>
                  <a:srgbClr val="0A0A0A"/>
                </a:solidFill>
                <a:latin typeface="Times New Roman" panose="02020603050405020304" pitchFamily="18" charset="0"/>
                <a:cs typeface="Times New Roman" panose="02020603050405020304" pitchFamily="18" charset="0"/>
              </a:rPr>
              <a:t> </a:t>
            </a:r>
            <a:r>
              <a:rPr lang="en-US" sz="2400" i="1" dirty="0" err="1">
                <a:solidFill>
                  <a:srgbClr val="0A0A0A"/>
                </a:solidFill>
                <a:latin typeface="Times New Roman" panose="02020603050405020304" pitchFamily="18" charset="0"/>
                <a:cs typeface="Times New Roman" panose="02020603050405020304" pitchFamily="18" charset="0"/>
              </a:rPr>
              <a:t>dụng</a:t>
            </a:r>
            <a:r>
              <a:rPr lang="en-US" sz="2400" i="1" dirty="0">
                <a:solidFill>
                  <a:srgbClr val="0A0A0A"/>
                </a:solidFill>
                <a:latin typeface="Times New Roman" panose="02020603050405020304" pitchFamily="18" charset="0"/>
                <a:cs typeface="Times New Roman" panose="02020603050405020304" pitchFamily="18" charset="0"/>
              </a:rPr>
              <a:t> ở VN </a:t>
            </a:r>
            <a:r>
              <a:rPr lang="en-US" sz="2400" i="1" dirty="0" err="1">
                <a:solidFill>
                  <a:srgbClr val="0A0A0A"/>
                </a:solidFill>
                <a:latin typeface="Times New Roman" panose="02020603050405020304" pitchFamily="18" charset="0"/>
                <a:cs typeface="Times New Roman" panose="02020603050405020304" pitchFamily="18" charset="0"/>
              </a:rPr>
              <a:t>vào</a:t>
            </a:r>
            <a:r>
              <a:rPr lang="en-US" sz="2400" i="1" dirty="0">
                <a:solidFill>
                  <a:srgbClr val="0A0A0A"/>
                </a:solidFill>
                <a:latin typeface="Times New Roman" panose="02020603050405020304" pitchFamily="18" charset="0"/>
                <a:cs typeface="Times New Roman" panose="02020603050405020304" pitchFamily="18" charset="0"/>
              </a:rPr>
              <a:t> </a:t>
            </a:r>
            <a:r>
              <a:rPr lang="en-US" sz="2400" b="1" i="1" dirty="0" err="1">
                <a:solidFill>
                  <a:srgbClr val="0A0A0A"/>
                </a:solidFill>
                <a:latin typeface="Times New Roman" panose="02020603050405020304" pitchFamily="18" charset="0"/>
                <a:cs typeface="Times New Roman" panose="02020603050405020304" pitchFamily="18" charset="0"/>
              </a:rPr>
              <a:t>năm</a:t>
            </a:r>
            <a:r>
              <a:rPr lang="en-US" sz="2400" b="1" i="1" dirty="0">
                <a:solidFill>
                  <a:srgbClr val="0A0A0A"/>
                </a:solidFill>
                <a:latin typeface="Times New Roman" panose="02020603050405020304" pitchFamily="18" charset="0"/>
                <a:cs typeface="Times New Roman" panose="02020603050405020304" pitchFamily="18" charset="0"/>
              </a:rPr>
              <a:t> 1867 </a:t>
            </a:r>
            <a:r>
              <a:rPr lang="en-US" sz="2400" b="1" i="1" dirty="0" err="1">
                <a:solidFill>
                  <a:srgbClr val="0A0A0A"/>
                </a:solidFill>
                <a:latin typeface="Times New Roman" panose="02020603050405020304" pitchFamily="18" charset="0"/>
                <a:cs typeface="Times New Roman" panose="02020603050405020304" pitchFamily="18" charset="0"/>
              </a:rPr>
              <a:t>trên</a:t>
            </a:r>
            <a:r>
              <a:rPr lang="en-US" sz="2400" b="1" i="1" dirty="0">
                <a:solidFill>
                  <a:srgbClr val="0A0A0A"/>
                </a:solidFill>
                <a:latin typeface="Times New Roman" panose="02020603050405020304" pitchFamily="18" charset="0"/>
                <a:cs typeface="Times New Roman" panose="02020603050405020304" pitchFamily="18" charset="0"/>
              </a:rPr>
              <a:t> Gia </a:t>
            </a:r>
            <a:r>
              <a:rPr lang="en-US" sz="2400" b="1" i="1" dirty="0" err="1">
                <a:solidFill>
                  <a:srgbClr val="0A0A0A"/>
                </a:solidFill>
                <a:latin typeface="Times New Roman" panose="02020603050405020304" pitchFamily="18" charset="0"/>
                <a:cs typeface="Times New Roman" panose="02020603050405020304" pitchFamily="18" charset="0"/>
              </a:rPr>
              <a:t>Định</a:t>
            </a:r>
            <a:r>
              <a:rPr lang="en-US" sz="2400" b="1" i="1" dirty="0">
                <a:solidFill>
                  <a:srgbClr val="0A0A0A"/>
                </a:solidFill>
                <a:latin typeface="Times New Roman" panose="02020603050405020304" pitchFamily="18" charset="0"/>
                <a:cs typeface="Times New Roman" panose="02020603050405020304" pitchFamily="18" charset="0"/>
              </a:rPr>
              <a:t> </a:t>
            </a:r>
            <a:r>
              <a:rPr lang="en-US" sz="2400" b="1" i="1" dirty="0" err="1">
                <a:solidFill>
                  <a:srgbClr val="0A0A0A"/>
                </a:solidFill>
                <a:latin typeface="Times New Roman" panose="02020603050405020304" pitchFamily="18" charset="0"/>
                <a:cs typeface="Times New Roman" panose="02020603050405020304" pitchFamily="18" charset="0"/>
              </a:rPr>
              <a:t>báo</a:t>
            </a:r>
            <a:r>
              <a:rPr lang="en-US" sz="2400" i="1" dirty="0">
                <a:solidFill>
                  <a:srgbClr val="0A0A0A"/>
                </a:solidFill>
                <a:latin typeface="Times New Roman" panose="02020603050405020304" pitchFamily="18" charset="0"/>
                <a:cs typeface="Times New Roman" panose="02020603050405020304" pitchFamily="18" charset="0"/>
              </a:rPr>
              <a:t>.</a:t>
            </a:r>
            <a:endParaRPr lang="en-US" sz="2400" b="0" i="1" dirty="0">
              <a:solidFill>
                <a:srgbClr val="0A0A0A"/>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02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578887"/>
            <a:ext cx="9144000" cy="3897863"/>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7"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sp>
        <p:nvSpPr>
          <p:cNvPr id="23" name="TextBox 23"/>
          <p:cNvSpPr txBox="1"/>
          <p:nvPr/>
        </p:nvSpPr>
        <p:spPr>
          <a:xfrm>
            <a:off x="1620981" y="797527"/>
            <a:ext cx="6089635" cy="1114151"/>
          </a:xfrm>
          <a:prstGeom prst="rect">
            <a:avLst/>
          </a:prstGeom>
        </p:spPr>
        <p:txBody>
          <a:bodyPr wrap="square" lIns="0" tIns="0" rIns="0" bIns="0" rtlCol="0" anchor="t">
            <a:spAutoFit/>
          </a:bodyPr>
          <a:lstStyle/>
          <a:p>
            <a:pPr algn="ctr" defTabSz="457200">
              <a:lnSpc>
                <a:spcPts val="4646"/>
              </a:lnSpc>
              <a:buClrTx/>
            </a:pPr>
            <a:r>
              <a:rPr lang="en-US" sz="3574" b="1" kern="1200" dirty="0">
                <a:solidFill>
                  <a:srgbClr val="AE661E"/>
                </a:solidFill>
                <a:latin typeface="#9Slide07 SVNGuerrilla" panose="00000500000000000000" pitchFamily="2" charset="0"/>
                <a:ea typeface="+mn-ea"/>
                <a:cs typeface="+mn-cs"/>
              </a:rPr>
              <a:t>TIẾT 7</a:t>
            </a:r>
            <a:endParaRPr lang="en-US" sz="3600" b="1" kern="1200" dirty="0">
              <a:solidFill>
                <a:prstClr val="black"/>
              </a:solidFill>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defTabSz="457200">
              <a:lnSpc>
                <a:spcPts val="4646"/>
              </a:lnSpc>
              <a:buClrTx/>
            </a:pPr>
            <a:endParaRPr lang="en-US" sz="3574" kern="1200" dirty="0">
              <a:solidFill>
                <a:srgbClr val="AE661E"/>
              </a:solidFill>
              <a:latin typeface="#9Slide07 SVNGuerrilla" panose="00000500000000000000" pitchFamily="2" charset="0"/>
              <a:ea typeface="+mn-ea"/>
              <a:cs typeface="+mn-cs"/>
            </a:endParaRPr>
          </a:p>
        </p:txBody>
      </p:sp>
      <p:sp>
        <p:nvSpPr>
          <p:cNvPr id="27" name="TextBox 27"/>
          <p:cNvSpPr txBox="1"/>
          <p:nvPr/>
        </p:nvSpPr>
        <p:spPr>
          <a:xfrm>
            <a:off x="704038" y="1450898"/>
            <a:ext cx="7245931" cy="1723549"/>
          </a:xfrm>
          <a:prstGeom prst="rect">
            <a:avLst/>
          </a:prstGeom>
        </p:spPr>
        <p:txBody>
          <a:bodyPr wrap="square" lIns="0" tIns="0" rIns="0" bIns="0" rtlCol="0" anchor="t">
            <a:spAutoFit/>
          </a:bodyPr>
          <a:lstStyle/>
          <a:p>
            <a:pPr algn="ctr" defTabSz="457200">
              <a:buClrTx/>
            </a:pPr>
            <a:r>
              <a:rPr lang="en-US" sz="3200" kern="1200" spc="70" dirty="0" err="1">
                <a:solidFill>
                  <a:srgbClr val="EEECE1">
                    <a:lumMod val="10000"/>
                  </a:srgbClr>
                </a:solidFill>
                <a:latin typeface="#9Slide07 SVNBango" panose="02000000000000000000" pitchFamily="2" charset="0"/>
                <a:ea typeface="+mn-ea"/>
                <a:cs typeface="+mn-cs"/>
              </a:rPr>
              <a:t>Thực</a:t>
            </a:r>
            <a:r>
              <a:rPr lang="en-US" sz="3200" kern="1200" spc="70" dirty="0">
                <a:solidFill>
                  <a:srgbClr val="EEECE1">
                    <a:lumMod val="10000"/>
                  </a:srgbClr>
                </a:solidFill>
                <a:latin typeface="#9Slide07 SVNBango" panose="02000000000000000000" pitchFamily="2" charset="0"/>
                <a:ea typeface="+mn-ea"/>
                <a:cs typeface="+mn-cs"/>
              </a:rPr>
              <a:t> </a:t>
            </a:r>
            <a:r>
              <a:rPr lang="en-US" sz="3200" kern="1200" spc="70" dirty="0" err="1">
                <a:solidFill>
                  <a:srgbClr val="EEECE1">
                    <a:lumMod val="10000"/>
                  </a:srgbClr>
                </a:solidFill>
                <a:latin typeface="#9Slide07 SVNBango" panose="02000000000000000000" pitchFamily="2" charset="0"/>
                <a:ea typeface="+mn-ea"/>
                <a:cs typeface="+mn-cs"/>
              </a:rPr>
              <a:t>hành</a:t>
            </a:r>
            <a:r>
              <a:rPr lang="en-US" sz="3200" kern="1200" spc="70" dirty="0">
                <a:solidFill>
                  <a:srgbClr val="EEECE1">
                    <a:lumMod val="10000"/>
                  </a:srgbClr>
                </a:solidFill>
                <a:latin typeface="#9Slide07 SVNBango" panose="02000000000000000000" pitchFamily="2" charset="0"/>
                <a:ea typeface="+mn-ea"/>
                <a:cs typeface="+mn-cs"/>
              </a:rPr>
              <a:t> </a:t>
            </a:r>
            <a:r>
              <a:rPr lang="en-US" sz="3200" kern="1200" spc="70" dirty="0" err="1">
                <a:solidFill>
                  <a:srgbClr val="EEECE1">
                    <a:lumMod val="10000"/>
                  </a:srgbClr>
                </a:solidFill>
                <a:latin typeface="#9Slide07 SVNBango" panose="02000000000000000000" pitchFamily="2" charset="0"/>
                <a:ea typeface="+mn-ea"/>
                <a:cs typeface="+mn-cs"/>
              </a:rPr>
              <a:t>tiếng</a:t>
            </a:r>
            <a:r>
              <a:rPr lang="en-US" sz="3200" kern="1200" spc="70" dirty="0">
                <a:solidFill>
                  <a:srgbClr val="EEECE1">
                    <a:lumMod val="10000"/>
                  </a:srgbClr>
                </a:solidFill>
                <a:latin typeface="#9Slide07 SVNBango" panose="02000000000000000000" pitchFamily="2" charset="0"/>
                <a:ea typeface="+mn-ea"/>
                <a:cs typeface="+mn-cs"/>
              </a:rPr>
              <a:t> </a:t>
            </a:r>
            <a:r>
              <a:rPr lang="en-US" sz="3200" kern="1200" spc="70" dirty="0" err="1">
                <a:solidFill>
                  <a:srgbClr val="EEECE1">
                    <a:lumMod val="10000"/>
                  </a:srgbClr>
                </a:solidFill>
                <a:latin typeface="#9Slide07 SVNBango" panose="02000000000000000000" pitchFamily="2" charset="0"/>
                <a:ea typeface="+mn-ea"/>
                <a:cs typeface="+mn-cs"/>
              </a:rPr>
              <a:t>Việt</a:t>
            </a:r>
            <a:endParaRPr lang="en-US" sz="3200" kern="1200" spc="70" dirty="0">
              <a:solidFill>
                <a:srgbClr val="EEECE1">
                  <a:lumMod val="10000"/>
                </a:srgbClr>
              </a:solidFill>
              <a:latin typeface="#9Slide07 SVNBango" panose="02000000000000000000" pitchFamily="2" charset="0"/>
              <a:ea typeface="+mn-ea"/>
              <a:cs typeface="+mn-cs"/>
            </a:endParaRPr>
          </a:p>
          <a:p>
            <a:pPr algn="ctr" defTabSz="457200">
              <a:buClrTx/>
            </a:pPr>
            <a:r>
              <a:rPr lang="en-US" sz="4000" kern="1200" spc="70" dirty="0" err="1">
                <a:solidFill>
                  <a:srgbClr val="FF0000"/>
                </a:solidFill>
                <a:latin typeface="#9Slide07 SVNBango" panose="02000000000000000000" pitchFamily="2" charset="0"/>
                <a:ea typeface="+mn-ea"/>
                <a:cs typeface="+mn-cs"/>
              </a:rPr>
              <a:t>Một</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số</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hiểu</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biết</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về</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chữ</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nôm</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và</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chữ</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quốc</a:t>
            </a:r>
            <a:r>
              <a:rPr lang="en-US" sz="4000" kern="1200" spc="70" dirty="0">
                <a:solidFill>
                  <a:srgbClr val="FF0000"/>
                </a:solidFill>
                <a:latin typeface="#9Slide07 SVNBango" panose="02000000000000000000" pitchFamily="2" charset="0"/>
                <a:ea typeface="+mn-ea"/>
                <a:cs typeface="+mn-cs"/>
              </a:rPr>
              <a:t> </a:t>
            </a:r>
            <a:r>
              <a:rPr lang="en-US" sz="4000" kern="1200" spc="70" dirty="0" err="1">
                <a:solidFill>
                  <a:srgbClr val="FF0000"/>
                </a:solidFill>
                <a:latin typeface="#9Slide07 SVNBango" panose="02000000000000000000" pitchFamily="2" charset="0"/>
                <a:ea typeface="+mn-ea"/>
                <a:cs typeface="+mn-cs"/>
              </a:rPr>
              <a:t>ngữ</a:t>
            </a:r>
            <a:endParaRPr lang="en-US" sz="4000" kern="1200" spc="70" dirty="0">
              <a:solidFill>
                <a:srgbClr val="FF0000"/>
              </a:solidFill>
              <a:latin typeface="#9Slide07 SVNBango" panose="02000000000000000000" pitchFamily="2" charset="0"/>
              <a:ea typeface="+mn-ea"/>
              <a:cs typeface="+mn-cs"/>
            </a:endParaRPr>
          </a:p>
        </p:txBody>
      </p:sp>
      <p:sp>
        <p:nvSpPr>
          <p:cNvPr id="2" name="Freeform 5">
            <a:extLst>
              <a:ext uri="{FF2B5EF4-FFF2-40B4-BE49-F238E27FC236}">
                <a16:creationId xmlns:a16="http://schemas.microsoft.com/office/drawing/2014/main" id="{08A938D6-2131-538E-9189-884243561CF5}"/>
              </a:ext>
            </a:extLst>
          </p:cNvPr>
          <p:cNvSpPr/>
          <p:nvPr/>
        </p:nvSpPr>
        <p:spPr>
          <a:xfrm>
            <a:off x="6286500" y="2228850"/>
            <a:ext cx="2998505" cy="3041681"/>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grpSp>
        <p:nvGrpSpPr>
          <p:cNvPr id="18" name="Group 5">
            <a:extLst>
              <a:ext uri="{FF2B5EF4-FFF2-40B4-BE49-F238E27FC236}">
                <a16:creationId xmlns:a16="http://schemas.microsoft.com/office/drawing/2014/main" id="{FFC4EFD4-95E4-2476-DB01-6A2E01509644}"/>
              </a:ext>
            </a:extLst>
          </p:cNvPr>
          <p:cNvGrpSpPr/>
          <p:nvPr/>
        </p:nvGrpSpPr>
        <p:grpSpPr>
          <a:xfrm>
            <a:off x="462705" y="895350"/>
            <a:ext cx="241333" cy="241333"/>
            <a:chOff x="0" y="0"/>
            <a:chExt cx="812800" cy="812800"/>
          </a:xfrm>
        </p:grpSpPr>
        <p:sp>
          <p:nvSpPr>
            <p:cNvPr id="2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24"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5" name="Group 8">
            <a:extLst>
              <a:ext uri="{FF2B5EF4-FFF2-40B4-BE49-F238E27FC236}">
                <a16:creationId xmlns:a16="http://schemas.microsoft.com/office/drawing/2014/main" id="{B2C972DC-DB90-D695-B5BE-40196DCBD10C}"/>
              </a:ext>
            </a:extLst>
          </p:cNvPr>
          <p:cNvGrpSpPr/>
          <p:nvPr/>
        </p:nvGrpSpPr>
        <p:grpSpPr>
          <a:xfrm>
            <a:off x="754461" y="895350"/>
            <a:ext cx="241333" cy="241333"/>
            <a:chOff x="0" y="0"/>
            <a:chExt cx="812800" cy="812800"/>
          </a:xfrm>
        </p:grpSpPr>
        <p:sp>
          <p:nvSpPr>
            <p:cNvPr id="26"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29"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0" name="Group 11">
            <a:extLst>
              <a:ext uri="{FF2B5EF4-FFF2-40B4-BE49-F238E27FC236}">
                <a16:creationId xmlns:a16="http://schemas.microsoft.com/office/drawing/2014/main" id="{0A18C402-C93C-ED78-08A7-C7A4E73A6A06}"/>
              </a:ext>
            </a:extLst>
          </p:cNvPr>
          <p:cNvGrpSpPr/>
          <p:nvPr/>
        </p:nvGrpSpPr>
        <p:grpSpPr>
          <a:xfrm>
            <a:off x="1043732" y="895350"/>
            <a:ext cx="241333" cy="241333"/>
            <a:chOff x="0" y="0"/>
            <a:chExt cx="812800" cy="812800"/>
          </a:xfrm>
        </p:grpSpPr>
        <p:sp>
          <p:nvSpPr>
            <p:cNvPr id="31"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32"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3" name="Group 14">
            <a:extLst>
              <a:ext uri="{FF2B5EF4-FFF2-40B4-BE49-F238E27FC236}">
                <a16:creationId xmlns:a16="http://schemas.microsoft.com/office/drawing/2014/main" id="{65761553-2BFF-2AE6-0570-CC19A71D6FEA}"/>
              </a:ext>
            </a:extLst>
          </p:cNvPr>
          <p:cNvGrpSpPr/>
          <p:nvPr/>
        </p:nvGrpSpPr>
        <p:grpSpPr>
          <a:xfrm>
            <a:off x="1333003" y="895350"/>
            <a:ext cx="241333" cy="241333"/>
            <a:chOff x="0" y="0"/>
            <a:chExt cx="812800" cy="812800"/>
          </a:xfrm>
        </p:grpSpPr>
        <p:sp>
          <p:nvSpPr>
            <p:cNvPr id="34"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35"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Tree>
    <p:extLst>
      <p:ext uri="{BB962C8B-B14F-4D97-AF65-F5344CB8AC3E}">
        <p14:creationId xmlns:p14="http://schemas.microsoft.com/office/powerpoint/2010/main" val="14089431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743200" y="1342038"/>
            <a:ext cx="6574131" cy="1231106"/>
          </a:xfrm>
          <a:prstGeom prst="rect">
            <a:avLst/>
          </a:prstGeom>
        </p:spPr>
        <p:txBody>
          <a:bodyPr wrap="square" lIns="0" tIns="0" rIns="0" bIns="0" rtlCol="0" anchor="t">
            <a:spAutoFit/>
          </a:bodyPr>
          <a:lstStyle/>
          <a:p>
            <a:pPr algn="ctr" defTabSz="457200">
              <a:buClrTx/>
            </a:pPr>
            <a:r>
              <a:rPr lang="en-US" sz="4000" kern="1200" dirty="0">
                <a:solidFill>
                  <a:srgbClr val="605A35"/>
                </a:solidFill>
                <a:latin typeface="#9Slide07 SVNBango" panose="02000000000000000000" pitchFamily="2" charset="0"/>
                <a:ea typeface="+mn-ea"/>
                <a:cs typeface="+mn-cs"/>
              </a:rPr>
              <a:t>I.</a:t>
            </a:r>
          </a:p>
          <a:p>
            <a:pPr algn="ctr" defTabSz="457200">
              <a:buClrTx/>
            </a:pPr>
            <a:r>
              <a:rPr lang="en-US" sz="4000" kern="1200" dirty="0" err="1">
                <a:solidFill>
                  <a:srgbClr val="605A35"/>
                </a:solidFill>
                <a:latin typeface="#9Slide07 SVNBango" panose="02000000000000000000" pitchFamily="2" charset="0"/>
                <a:ea typeface="+mn-ea"/>
                <a:cs typeface="+mn-cs"/>
              </a:rPr>
              <a:t>Lý</a:t>
            </a:r>
            <a:r>
              <a:rPr lang="en-US" sz="4000" kern="1200" dirty="0">
                <a:solidFill>
                  <a:srgbClr val="605A35"/>
                </a:solidFill>
                <a:latin typeface="#9Slide07 SVNBango" panose="02000000000000000000" pitchFamily="2" charset="0"/>
                <a:ea typeface="+mn-ea"/>
                <a:cs typeface="+mn-cs"/>
              </a:rPr>
              <a:t> </a:t>
            </a:r>
            <a:r>
              <a:rPr lang="en-US" sz="4000" kern="1200" dirty="0" err="1">
                <a:solidFill>
                  <a:srgbClr val="605A35"/>
                </a:solidFill>
                <a:latin typeface="#9Slide07 SVNBango" panose="02000000000000000000" pitchFamily="2" charset="0"/>
                <a:ea typeface="+mn-ea"/>
                <a:cs typeface="+mn-cs"/>
              </a:rPr>
              <a:t>thuyết</a:t>
            </a:r>
            <a:endParaRPr lang="en-US" sz="4000" kern="1200" dirty="0">
              <a:solidFill>
                <a:srgbClr val="605A35"/>
              </a:solidFill>
              <a:latin typeface="#9Slide07 SVNBango" panose="02000000000000000000" pitchFamily="2" charset="0"/>
              <a:ea typeface="+mn-ea"/>
              <a:cs typeface="+mn-cs"/>
            </a:endParaRPr>
          </a:p>
        </p:txBody>
      </p:sp>
      <p:sp>
        <p:nvSpPr>
          <p:cNvPr id="2" name="Freeform 2">
            <a:extLst>
              <a:ext uri="{FF2B5EF4-FFF2-40B4-BE49-F238E27FC236}">
                <a16:creationId xmlns:a16="http://schemas.microsoft.com/office/drawing/2014/main" id="{2D994F52-9406-48A6-BD7D-A391C28E9D22}"/>
              </a:ext>
            </a:extLst>
          </p:cNvPr>
          <p:cNvSpPr/>
          <p:nvPr/>
        </p:nvSpPr>
        <p:spPr>
          <a:xfrm>
            <a:off x="190500" y="2099080"/>
            <a:ext cx="3382707" cy="3323509"/>
          </a:xfrm>
          <a:custGeom>
            <a:avLst/>
            <a:gdLst/>
            <a:ahLst/>
            <a:cxnLst/>
            <a:rect l="l" t="t" r="r" b="b"/>
            <a:pathLst>
              <a:path w="5212701" h="5121478">
                <a:moveTo>
                  <a:pt x="0" y="0"/>
                </a:moveTo>
                <a:lnTo>
                  <a:pt x="5212701" y="0"/>
                </a:lnTo>
                <a:lnTo>
                  <a:pt x="5212701" y="5121478"/>
                </a:lnTo>
                <a:lnTo>
                  <a:pt x="0" y="5121478"/>
                </a:lnTo>
                <a:lnTo>
                  <a:pt x="0" y="0"/>
                </a:lnTo>
                <a:close/>
              </a:path>
            </a:pathLst>
          </a:custGeom>
          <a:blipFill>
            <a:blip r:embed="rId3"/>
            <a:stretch>
              <a:fillRect/>
            </a:stretch>
          </a:blipFill>
        </p:spPr>
      </p:sp>
    </p:spTree>
    <p:extLst>
      <p:ext uri="{BB962C8B-B14F-4D97-AF65-F5344CB8AC3E}">
        <p14:creationId xmlns:p14="http://schemas.microsoft.com/office/powerpoint/2010/main" val="837585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491B8A-1118-4DEC-8B8D-44EBDDFC087A}"/>
              </a:ext>
            </a:extLst>
          </p:cNvPr>
          <p:cNvSpPr txBox="1"/>
          <p:nvPr/>
        </p:nvSpPr>
        <p:spPr>
          <a:xfrm>
            <a:off x="457200" y="429140"/>
            <a:ext cx="8012623" cy="243143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solidFill>
                  <a:srgbClr val="FF0000"/>
                </a:solidFill>
              </a:rPr>
              <a:t>BÀI TẬP NHÓM</a:t>
            </a:r>
          </a:p>
          <a:p>
            <a:pPr algn="ctr"/>
            <a:r>
              <a:rPr lang="en-US" sz="2400" b="1" dirty="0">
                <a:solidFill>
                  <a:srgbClr val="FF0000"/>
                </a:solidFill>
              </a:rPr>
              <a:t> NHÓM 1 : </a:t>
            </a:r>
            <a:r>
              <a:rPr lang="en-US" sz="2400" b="1" dirty="0"/>
              <a:t>NỘI DUNG CHUẨN BỊ:</a:t>
            </a:r>
          </a:p>
          <a:p>
            <a:pPr algn="just"/>
            <a:r>
              <a:rPr lang="en-US" sz="2400" b="1" dirty="0"/>
              <a:t>	- </a:t>
            </a:r>
            <a:r>
              <a:rPr lang="en-US" sz="2400" b="1" dirty="0" err="1"/>
              <a:t>Điểm</a:t>
            </a:r>
            <a:r>
              <a:rPr lang="en-US" sz="2400" b="1" dirty="0"/>
              <a:t> </a:t>
            </a:r>
            <a:r>
              <a:rPr lang="en-US" sz="2400" b="1" dirty="0" err="1"/>
              <a:t>giống</a:t>
            </a:r>
            <a:r>
              <a:rPr lang="en-US" sz="2400" b="1" dirty="0"/>
              <a:t> </a:t>
            </a:r>
            <a:r>
              <a:rPr lang="en-US" sz="2400" b="1" dirty="0" err="1"/>
              <a:t>nhau</a:t>
            </a:r>
            <a:r>
              <a:rPr lang="en-US" sz="2400" b="1" dirty="0"/>
              <a:t> </a:t>
            </a:r>
            <a:r>
              <a:rPr lang="en-US" sz="2400" b="1" dirty="0" err="1"/>
              <a:t>của</a:t>
            </a:r>
            <a:r>
              <a:rPr lang="en-US" sz="2400" b="1" dirty="0"/>
              <a:t> </a:t>
            </a:r>
            <a:r>
              <a:rPr lang="en-US" sz="2400" b="1" dirty="0" err="1"/>
              <a:t>chữ</a:t>
            </a:r>
            <a:r>
              <a:rPr lang="en-US" sz="2400" b="1" dirty="0"/>
              <a:t> </a:t>
            </a:r>
            <a:r>
              <a:rPr lang="en-US" sz="2400" b="1" dirty="0" err="1"/>
              <a:t>Nôm</a:t>
            </a:r>
            <a:r>
              <a:rPr lang="en-US" sz="2400" b="1" dirty="0"/>
              <a:t> </a:t>
            </a:r>
            <a:r>
              <a:rPr lang="en-US" sz="2400" b="1" dirty="0" err="1"/>
              <a:t>và</a:t>
            </a:r>
            <a:r>
              <a:rPr lang="en-US" sz="2400" b="1" dirty="0"/>
              <a:t> </a:t>
            </a:r>
            <a:r>
              <a:rPr lang="en-US" sz="2400" b="1" dirty="0" err="1"/>
              <a:t>chữ</a:t>
            </a:r>
            <a:r>
              <a:rPr lang="en-US" sz="2400" b="1" dirty="0"/>
              <a:t> </a:t>
            </a:r>
            <a:r>
              <a:rPr lang="en-US" sz="2400" b="1" dirty="0" err="1"/>
              <a:t>Quốc</a:t>
            </a:r>
            <a:r>
              <a:rPr lang="en-US" sz="2400" b="1" dirty="0"/>
              <a:t> </a:t>
            </a:r>
            <a:r>
              <a:rPr lang="en-US" sz="2400" b="1" dirty="0" err="1"/>
              <a:t>ngữ</a:t>
            </a:r>
            <a:r>
              <a:rPr lang="en-US" sz="2400" b="1" dirty="0"/>
              <a:t>.</a:t>
            </a:r>
          </a:p>
          <a:p>
            <a:pPr algn="just"/>
            <a:r>
              <a:rPr lang="en-US" sz="2400" b="1" dirty="0"/>
              <a:t>	- </a:t>
            </a:r>
            <a:r>
              <a:rPr lang="en-US" sz="2400" b="1" dirty="0" err="1"/>
              <a:t>Điểm</a:t>
            </a:r>
            <a:r>
              <a:rPr lang="en-US" sz="2400" b="1" dirty="0"/>
              <a:t> </a:t>
            </a:r>
            <a:r>
              <a:rPr lang="en-US" sz="2400" b="1" dirty="0" err="1"/>
              <a:t>khác</a:t>
            </a:r>
            <a:r>
              <a:rPr lang="en-US" sz="2400" b="1" dirty="0"/>
              <a:t> </a:t>
            </a:r>
            <a:r>
              <a:rPr lang="en-US" sz="2400" b="1" dirty="0" err="1"/>
              <a:t>nhau</a:t>
            </a:r>
            <a:r>
              <a:rPr lang="en-US" sz="2400" b="1" dirty="0"/>
              <a:t> </a:t>
            </a:r>
            <a:r>
              <a:rPr lang="en-US" sz="2400" b="1" dirty="0" err="1"/>
              <a:t>về</a:t>
            </a:r>
            <a:r>
              <a:rPr lang="en-US" sz="2400" b="1" dirty="0"/>
              <a:t> </a:t>
            </a:r>
            <a:r>
              <a:rPr lang="en-US" sz="2400" b="1" dirty="0" err="1"/>
              <a:t>hoàn</a:t>
            </a:r>
            <a:r>
              <a:rPr lang="en-US" sz="2400" b="1" dirty="0"/>
              <a:t> </a:t>
            </a:r>
            <a:r>
              <a:rPr lang="en-US" sz="2400" b="1" dirty="0" err="1"/>
              <a:t>cảnh</a:t>
            </a:r>
            <a:r>
              <a:rPr lang="en-US" sz="2400" b="1" dirty="0"/>
              <a:t> ra </a:t>
            </a:r>
            <a:r>
              <a:rPr lang="en-US" sz="2400" b="1" dirty="0" err="1"/>
              <a:t>đời</a:t>
            </a:r>
            <a:r>
              <a:rPr lang="en-US" sz="2400" b="1" dirty="0"/>
              <a:t> </a:t>
            </a:r>
            <a:r>
              <a:rPr lang="en-US" sz="2400" b="1" dirty="0" err="1"/>
              <a:t>và</a:t>
            </a:r>
            <a:r>
              <a:rPr lang="en-US" sz="2400" b="1" dirty="0"/>
              <a:t> </a:t>
            </a:r>
            <a:r>
              <a:rPr lang="en-US" sz="2400" b="1" dirty="0" err="1"/>
              <a:t>quá</a:t>
            </a:r>
            <a:r>
              <a:rPr lang="en-US" sz="2400" b="1" dirty="0"/>
              <a:t> </a:t>
            </a:r>
            <a:r>
              <a:rPr lang="en-US" sz="2400" b="1" dirty="0" err="1"/>
              <a:t>trình</a:t>
            </a:r>
            <a:r>
              <a:rPr lang="en-US" sz="2400" b="1" dirty="0"/>
              <a:t> </a:t>
            </a:r>
            <a:r>
              <a:rPr lang="en-US" sz="2400" b="1" dirty="0" err="1"/>
              <a:t>hoàn</a:t>
            </a:r>
            <a:r>
              <a:rPr lang="en-US" sz="2400" b="1" dirty="0"/>
              <a:t> </a:t>
            </a:r>
            <a:r>
              <a:rPr lang="en-US" sz="2400" b="1" dirty="0" err="1"/>
              <a:t>thiện</a:t>
            </a:r>
            <a:r>
              <a:rPr lang="en-US" sz="2400" b="1" dirty="0"/>
              <a:t>.</a:t>
            </a:r>
          </a:p>
          <a:p>
            <a:pPr algn="just"/>
            <a:endParaRPr lang="en-US" sz="2400" b="1" dirty="0"/>
          </a:p>
        </p:txBody>
      </p:sp>
      <p:sp>
        <p:nvSpPr>
          <p:cNvPr id="3" name="TextBox 2">
            <a:extLst>
              <a:ext uri="{FF2B5EF4-FFF2-40B4-BE49-F238E27FC236}">
                <a16:creationId xmlns:a16="http://schemas.microsoft.com/office/drawing/2014/main" id="{151BAE13-C80E-47B6-ACF2-FB53B9D11D86}"/>
              </a:ext>
            </a:extLst>
          </p:cNvPr>
          <p:cNvSpPr txBox="1"/>
          <p:nvPr/>
        </p:nvSpPr>
        <p:spPr>
          <a:xfrm>
            <a:off x="457199" y="2860575"/>
            <a:ext cx="8012623"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solidFill>
                  <a:srgbClr val="FF0000"/>
                </a:solidFill>
              </a:rPr>
              <a:t>NHÓM 2: </a:t>
            </a:r>
            <a:r>
              <a:rPr lang="en-US" sz="2400" b="1" dirty="0"/>
              <a:t>NỘI DUNG CHUẨN BỊ:</a:t>
            </a:r>
          </a:p>
          <a:p>
            <a:pPr algn="just"/>
            <a:r>
              <a:rPr lang="en-US" sz="2400" b="1" dirty="0"/>
              <a:t>		- </a:t>
            </a:r>
            <a:r>
              <a:rPr lang="en-US" sz="2400" b="1" dirty="0" err="1"/>
              <a:t>Điểm</a:t>
            </a:r>
            <a:r>
              <a:rPr lang="en-US" sz="2400" b="1" dirty="0"/>
              <a:t> </a:t>
            </a:r>
            <a:r>
              <a:rPr lang="en-US" sz="2400" b="1" dirty="0" err="1"/>
              <a:t>khác</a:t>
            </a:r>
            <a:r>
              <a:rPr lang="en-US" sz="2400" b="1" dirty="0"/>
              <a:t> </a:t>
            </a:r>
            <a:r>
              <a:rPr lang="en-US" sz="2400" b="1" dirty="0" err="1"/>
              <a:t>nhau</a:t>
            </a:r>
            <a:r>
              <a:rPr lang="en-US" sz="2400" b="1" dirty="0"/>
              <a:t> </a:t>
            </a:r>
            <a:r>
              <a:rPr lang="en-US" sz="2400" b="1" dirty="0" err="1"/>
              <a:t>về</a:t>
            </a:r>
            <a:r>
              <a:rPr lang="en-US" sz="2400" b="1" dirty="0"/>
              <a:t> </a:t>
            </a:r>
            <a:r>
              <a:rPr lang="en-US" sz="2400" b="1" dirty="0" err="1"/>
              <a:t>cấu</a:t>
            </a:r>
            <a:r>
              <a:rPr lang="en-US" sz="2400" b="1" dirty="0"/>
              <a:t> </a:t>
            </a:r>
            <a:r>
              <a:rPr lang="en-US" sz="2400" b="1" dirty="0" err="1"/>
              <a:t>tạo</a:t>
            </a:r>
            <a:r>
              <a:rPr lang="en-US" sz="2400" b="1" dirty="0"/>
              <a:t>; </a:t>
            </a:r>
            <a:r>
              <a:rPr lang="en-US" sz="2400" b="1" dirty="0" err="1"/>
              <a:t>hạn</a:t>
            </a:r>
            <a:r>
              <a:rPr lang="en-US" sz="2400" b="1" dirty="0"/>
              <a:t> </a:t>
            </a:r>
            <a:r>
              <a:rPr lang="en-US" sz="2400" b="1" dirty="0" err="1"/>
              <a:t>chế</a:t>
            </a:r>
            <a:r>
              <a:rPr lang="en-US" sz="2400" b="1" dirty="0"/>
              <a:t> </a:t>
            </a:r>
            <a:r>
              <a:rPr lang="en-US" sz="2400" b="1" dirty="0" err="1"/>
              <a:t>và</a:t>
            </a:r>
            <a:r>
              <a:rPr lang="en-US" sz="2400" b="1" dirty="0"/>
              <a:t> </a:t>
            </a:r>
            <a:r>
              <a:rPr lang="en-US" sz="2400" b="1" dirty="0" err="1"/>
              <a:t>ưu</a:t>
            </a:r>
            <a:r>
              <a:rPr lang="en-US" sz="2400" b="1" dirty="0"/>
              <a:t> </a:t>
            </a:r>
            <a:r>
              <a:rPr lang="en-US" sz="2400" b="1" dirty="0" err="1"/>
              <a:t>điểm</a:t>
            </a:r>
            <a:r>
              <a:rPr lang="en-US" sz="2400" b="1" dirty="0"/>
              <a:t>.</a:t>
            </a:r>
          </a:p>
        </p:txBody>
      </p:sp>
    </p:spTree>
    <p:extLst>
      <p:ext uri="{BB962C8B-B14F-4D97-AF65-F5344CB8AC3E}">
        <p14:creationId xmlns:p14="http://schemas.microsoft.com/office/powerpoint/2010/main" val="203449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04425D-591A-4F74-97D6-78003E5C3A07}"/>
              </a:ext>
            </a:extLst>
          </p:cNvPr>
          <p:cNvPicPr>
            <a:picLocks noChangeAspect="1"/>
          </p:cNvPicPr>
          <p:nvPr/>
        </p:nvPicPr>
        <p:blipFill>
          <a:blip r:embed="rId2"/>
          <a:stretch>
            <a:fillRect/>
          </a:stretch>
        </p:blipFill>
        <p:spPr>
          <a:xfrm>
            <a:off x="0" y="3595605"/>
            <a:ext cx="1707315" cy="1679629"/>
          </a:xfrm>
          <a:prstGeom prst="rect">
            <a:avLst/>
          </a:prstGeom>
        </p:spPr>
      </p:pic>
      <p:sp>
        <p:nvSpPr>
          <p:cNvPr id="5" name="Rectangle 4">
            <a:extLst>
              <a:ext uri="{FF2B5EF4-FFF2-40B4-BE49-F238E27FC236}">
                <a16:creationId xmlns:a16="http://schemas.microsoft.com/office/drawing/2014/main" id="{37A8D4B2-A48A-47E7-88A8-3E307D158131}"/>
              </a:ext>
            </a:extLst>
          </p:cNvPr>
          <p:cNvSpPr/>
          <p:nvPr/>
        </p:nvSpPr>
        <p:spPr>
          <a:xfrm>
            <a:off x="1394847" y="650928"/>
            <a:ext cx="7198963" cy="35956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Tx/>
              <a:buChar char="-"/>
            </a:pPr>
            <a:r>
              <a:rPr lang="en-US" sz="2800" b="1" dirty="0" err="1">
                <a:solidFill>
                  <a:srgbClr val="FF0000"/>
                </a:solidFill>
              </a:rPr>
              <a:t>Chữ</a:t>
            </a:r>
            <a:r>
              <a:rPr lang="en-US" sz="2800" b="1" dirty="0">
                <a:solidFill>
                  <a:srgbClr val="FF0000"/>
                </a:solidFill>
              </a:rPr>
              <a:t> </a:t>
            </a:r>
            <a:r>
              <a:rPr lang="en-US" sz="2800" b="1" dirty="0" err="1">
                <a:solidFill>
                  <a:srgbClr val="FF0000"/>
                </a:solidFill>
              </a:rPr>
              <a:t>Nôm</a:t>
            </a:r>
            <a:r>
              <a:rPr lang="en-US" sz="2800" b="1" dirty="0">
                <a:solidFill>
                  <a:srgbClr val="FF0000"/>
                </a:solidFill>
              </a:rPr>
              <a:t> </a:t>
            </a:r>
            <a:r>
              <a:rPr lang="en-US" sz="2800" dirty="0" err="1"/>
              <a:t>là</a:t>
            </a:r>
            <a:r>
              <a:rPr lang="en-US" sz="2800" dirty="0"/>
              <a:t> </a:t>
            </a:r>
            <a:r>
              <a:rPr lang="en-US" sz="2800" dirty="0" err="1"/>
              <a:t>chữ</a:t>
            </a:r>
            <a:r>
              <a:rPr lang="en-US" sz="2800" dirty="0"/>
              <a:t> </a:t>
            </a:r>
            <a:r>
              <a:rPr lang="en-US" sz="2800" dirty="0" err="1"/>
              <a:t>viết</a:t>
            </a:r>
            <a:r>
              <a:rPr lang="en-US" sz="2800" dirty="0"/>
              <a:t> </a:t>
            </a:r>
            <a:r>
              <a:rPr lang="en-US" sz="2800" dirty="0" err="1"/>
              <a:t>cổ</a:t>
            </a:r>
            <a:r>
              <a:rPr lang="en-US" sz="2800" dirty="0"/>
              <a:t> </a:t>
            </a:r>
            <a:r>
              <a:rPr lang="en-US" sz="2800" dirty="0" err="1"/>
              <a:t>của</a:t>
            </a:r>
            <a:r>
              <a:rPr lang="en-US" sz="2800" dirty="0"/>
              <a:t> </a:t>
            </a:r>
            <a:r>
              <a:rPr lang="en-US" sz="2800" dirty="0" err="1"/>
              <a:t>tiếng</a:t>
            </a:r>
            <a:r>
              <a:rPr lang="en-US" sz="2800" dirty="0"/>
              <a:t> </a:t>
            </a:r>
            <a:r>
              <a:rPr lang="en-US" sz="2800" dirty="0" err="1"/>
              <a:t>Việt</a:t>
            </a:r>
            <a:r>
              <a:rPr lang="en-US" sz="2800" dirty="0"/>
              <a:t>, </a:t>
            </a:r>
            <a:r>
              <a:rPr lang="en-US" sz="2800" dirty="0" err="1"/>
              <a:t>để</a:t>
            </a:r>
            <a:r>
              <a:rPr lang="en-US" sz="2800" dirty="0"/>
              <a:t> </a:t>
            </a:r>
            <a:r>
              <a:rPr lang="en-US" sz="2800" dirty="0" err="1"/>
              <a:t>ghi</a:t>
            </a:r>
            <a:r>
              <a:rPr lang="en-US" sz="2800" dirty="0"/>
              <a:t> </a:t>
            </a:r>
            <a:r>
              <a:rPr lang="en-US" sz="2800" dirty="0" err="1"/>
              <a:t>tiếng</a:t>
            </a:r>
            <a:r>
              <a:rPr lang="en-US" sz="2800" dirty="0"/>
              <a:t> </a:t>
            </a:r>
            <a:r>
              <a:rPr lang="en-US" sz="2800" dirty="0" err="1"/>
              <a:t>Việt</a:t>
            </a:r>
            <a:r>
              <a:rPr lang="en-US" sz="2800" dirty="0"/>
              <a:t>. </a:t>
            </a:r>
            <a:r>
              <a:rPr lang="en-US" sz="2800" dirty="0" err="1"/>
              <a:t>Chữ</a:t>
            </a:r>
            <a:r>
              <a:rPr lang="en-US" sz="2800" dirty="0"/>
              <a:t> </a:t>
            </a:r>
            <a:r>
              <a:rPr lang="en-US" sz="2800" dirty="0" err="1"/>
              <a:t>Nôm</a:t>
            </a:r>
            <a:r>
              <a:rPr lang="en-US" sz="2800" dirty="0"/>
              <a:t> </a:t>
            </a:r>
            <a:r>
              <a:rPr lang="en-US" sz="2800" dirty="0" err="1"/>
              <a:t>gồm</a:t>
            </a:r>
            <a:r>
              <a:rPr lang="en-US" sz="2800" dirty="0"/>
              <a:t> </a:t>
            </a:r>
            <a:r>
              <a:rPr lang="en-US" sz="2800" dirty="0" err="1"/>
              <a:t>một</a:t>
            </a:r>
            <a:r>
              <a:rPr lang="en-US" sz="2800" dirty="0"/>
              <a:t> </a:t>
            </a:r>
            <a:r>
              <a:rPr lang="en-US" sz="2800" dirty="0" err="1"/>
              <a:t>số</a:t>
            </a:r>
            <a:r>
              <a:rPr lang="en-US" sz="2800" dirty="0"/>
              <a:t> </a:t>
            </a:r>
            <a:r>
              <a:rPr lang="en-US" sz="2800" dirty="0" err="1"/>
              <a:t>chữ</a:t>
            </a:r>
            <a:r>
              <a:rPr lang="en-US" sz="2800" dirty="0"/>
              <a:t> </a:t>
            </a:r>
            <a:r>
              <a:rPr lang="en-US" sz="2800" dirty="0" err="1"/>
              <a:t>mượn</a:t>
            </a:r>
            <a:r>
              <a:rPr lang="en-US" sz="2800" dirty="0"/>
              <a:t> y </a:t>
            </a:r>
            <a:r>
              <a:rPr lang="en-US" sz="2800" dirty="0" err="1"/>
              <a:t>nguyên</a:t>
            </a:r>
            <a:r>
              <a:rPr lang="en-US" sz="2800" dirty="0"/>
              <a:t> </a:t>
            </a:r>
            <a:r>
              <a:rPr lang="en-US" sz="2800" dirty="0" err="1"/>
              <a:t>từ</a:t>
            </a:r>
            <a:r>
              <a:rPr lang="en-US" sz="2800" dirty="0"/>
              <a:t> </a:t>
            </a:r>
            <a:r>
              <a:rPr lang="en-US" sz="2800" dirty="0" err="1"/>
              <a:t>chữ</a:t>
            </a:r>
            <a:r>
              <a:rPr lang="en-US" sz="2800" dirty="0"/>
              <a:t> </a:t>
            </a:r>
            <a:r>
              <a:rPr lang="en-US" sz="2800" dirty="0" err="1"/>
              <a:t>Hán</a:t>
            </a:r>
            <a:r>
              <a:rPr lang="en-US" sz="2800" dirty="0"/>
              <a:t> </a:t>
            </a:r>
            <a:r>
              <a:rPr lang="en-US" sz="2800" dirty="0" err="1"/>
              <a:t>nhưng</a:t>
            </a:r>
            <a:r>
              <a:rPr lang="en-US" sz="2800" dirty="0"/>
              <a:t> </a:t>
            </a:r>
            <a:r>
              <a:rPr lang="en-US" sz="2800" dirty="0" err="1"/>
              <a:t>phần</a:t>
            </a:r>
            <a:r>
              <a:rPr lang="en-US" sz="2800" dirty="0"/>
              <a:t> </a:t>
            </a:r>
            <a:r>
              <a:rPr lang="en-US" sz="2800" dirty="0" err="1"/>
              <a:t>lớn</a:t>
            </a:r>
            <a:r>
              <a:rPr lang="en-US" sz="2800" dirty="0"/>
              <a:t> </a:t>
            </a:r>
            <a:r>
              <a:rPr lang="en-US" sz="2800" dirty="0" err="1"/>
              <a:t>là</a:t>
            </a:r>
            <a:r>
              <a:rPr lang="en-US" sz="2800" dirty="0"/>
              <a:t> </a:t>
            </a:r>
            <a:r>
              <a:rPr lang="en-US" sz="2800" dirty="0" err="1"/>
              <a:t>những</a:t>
            </a:r>
            <a:r>
              <a:rPr lang="en-US" sz="2800" dirty="0"/>
              <a:t> </a:t>
            </a:r>
            <a:r>
              <a:rPr lang="en-US" sz="2800" dirty="0" err="1"/>
              <a:t>chữ</a:t>
            </a:r>
            <a:r>
              <a:rPr lang="en-US" sz="2800" dirty="0"/>
              <a:t> do </a:t>
            </a:r>
            <a:r>
              <a:rPr lang="en-US" sz="2800" dirty="0" err="1"/>
              <a:t>người</a:t>
            </a:r>
            <a:r>
              <a:rPr lang="en-US" sz="2800" dirty="0"/>
              <a:t> </a:t>
            </a:r>
            <a:r>
              <a:rPr lang="en-US" sz="2800" dirty="0" err="1"/>
              <a:t>Việt</a:t>
            </a:r>
            <a:r>
              <a:rPr lang="en-US" sz="2800" dirty="0"/>
              <a:t> </a:t>
            </a:r>
            <a:r>
              <a:rPr lang="en-US" sz="2800" dirty="0" err="1"/>
              <a:t>tạo</a:t>
            </a:r>
            <a:r>
              <a:rPr lang="en-US" sz="2800" dirty="0"/>
              <a:t> ra </a:t>
            </a:r>
            <a:r>
              <a:rPr lang="en-US" sz="2800" dirty="0" err="1"/>
              <a:t>trên</a:t>
            </a:r>
            <a:r>
              <a:rPr lang="en-US" sz="2800" dirty="0"/>
              <a:t> </a:t>
            </a:r>
            <a:r>
              <a:rPr lang="en-US" sz="2800" dirty="0" err="1"/>
              <a:t>cơ</a:t>
            </a:r>
            <a:r>
              <a:rPr lang="en-US" sz="2800" dirty="0"/>
              <a:t> </a:t>
            </a:r>
            <a:r>
              <a:rPr lang="en-US" sz="2800" dirty="0" err="1"/>
              <a:t>sở</a:t>
            </a:r>
            <a:r>
              <a:rPr lang="en-US" sz="2800" dirty="0"/>
              <a:t> </a:t>
            </a:r>
            <a:r>
              <a:rPr lang="en-US" sz="2800" dirty="0" err="1"/>
              <a:t>chữ</a:t>
            </a:r>
            <a:r>
              <a:rPr lang="en-US" sz="2800" dirty="0"/>
              <a:t> </a:t>
            </a:r>
            <a:r>
              <a:rPr lang="en-US" sz="2800" dirty="0" err="1"/>
              <a:t>Hán</a:t>
            </a:r>
            <a:r>
              <a:rPr lang="en-US" sz="2800" dirty="0"/>
              <a:t>.</a:t>
            </a:r>
          </a:p>
          <a:p>
            <a:pPr marL="285750" indent="-285750" algn="just">
              <a:buFontTx/>
              <a:buChar char="-"/>
            </a:pPr>
            <a:r>
              <a:rPr lang="en-US" sz="2800" b="1" dirty="0" err="1">
                <a:solidFill>
                  <a:srgbClr val="FF0000"/>
                </a:solidFill>
              </a:rPr>
              <a:t>Chữ</a:t>
            </a:r>
            <a:r>
              <a:rPr lang="en-US" sz="2800" b="1" dirty="0">
                <a:solidFill>
                  <a:srgbClr val="FF0000"/>
                </a:solidFill>
              </a:rPr>
              <a:t> </a:t>
            </a:r>
            <a:r>
              <a:rPr lang="en-US" sz="2800" b="1" dirty="0" err="1">
                <a:solidFill>
                  <a:srgbClr val="FF0000"/>
                </a:solidFill>
              </a:rPr>
              <a:t>Quốc</a:t>
            </a:r>
            <a:r>
              <a:rPr lang="en-US" sz="2800" b="1" dirty="0">
                <a:solidFill>
                  <a:srgbClr val="FF0000"/>
                </a:solidFill>
              </a:rPr>
              <a:t> </a:t>
            </a:r>
            <a:r>
              <a:rPr lang="en-US" sz="2800" b="1" dirty="0" err="1">
                <a:solidFill>
                  <a:srgbClr val="FF0000"/>
                </a:solidFill>
              </a:rPr>
              <a:t>ngữ</a:t>
            </a:r>
            <a:r>
              <a:rPr lang="en-US" sz="2800" dirty="0"/>
              <a:t> </a:t>
            </a:r>
            <a:r>
              <a:rPr lang="en-US" sz="2800" dirty="0" err="1"/>
              <a:t>là</a:t>
            </a:r>
            <a:r>
              <a:rPr lang="en-US" sz="2800" dirty="0"/>
              <a:t> </a:t>
            </a:r>
            <a:r>
              <a:rPr lang="en-US" sz="2800" dirty="0" err="1"/>
              <a:t>chữ</a:t>
            </a:r>
            <a:r>
              <a:rPr lang="en-US" sz="2800" dirty="0"/>
              <a:t> </a:t>
            </a:r>
            <a:r>
              <a:rPr lang="en-US" sz="2800" dirty="0" err="1"/>
              <a:t>viết</a:t>
            </a:r>
            <a:r>
              <a:rPr lang="en-US" sz="2800" dirty="0"/>
              <a:t> </a:t>
            </a:r>
            <a:r>
              <a:rPr lang="en-US" sz="2800" dirty="0" err="1"/>
              <a:t>ghi</a:t>
            </a:r>
            <a:r>
              <a:rPr lang="en-US" sz="2800" dirty="0"/>
              <a:t> </a:t>
            </a:r>
            <a:r>
              <a:rPr lang="en-US" sz="2800" dirty="0" err="1"/>
              <a:t>âm</a:t>
            </a:r>
            <a:r>
              <a:rPr lang="en-US" sz="2800" dirty="0"/>
              <a:t> </a:t>
            </a:r>
            <a:r>
              <a:rPr lang="en-US" sz="2800" dirty="0" err="1"/>
              <a:t>của</a:t>
            </a:r>
            <a:r>
              <a:rPr lang="en-US" sz="2800" dirty="0"/>
              <a:t> </a:t>
            </a:r>
            <a:r>
              <a:rPr lang="en-US" sz="2800" dirty="0" err="1"/>
              <a:t>tiếng</a:t>
            </a:r>
            <a:r>
              <a:rPr lang="en-US" sz="2800" dirty="0"/>
              <a:t> </a:t>
            </a:r>
            <a:r>
              <a:rPr lang="en-US" sz="2800" dirty="0" err="1"/>
              <a:t>Việt</a:t>
            </a:r>
            <a:r>
              <a:rPr lang="en-US" sz="2800" dirty="0"/>
              <a:t> </a:t>
            </a:r>
            <a:r>
              <a:rPr lang="en-US" sz="2800" dirty="0" err="1"/>
              <a:t>được</a:t>
            </a:r>
            <a:r>
              <a:rPr lang="en-US" sz="2800" dirty="0"/>
              <a:t> </a:t>
            </a:r>
            <a:r>
              <a:rPr lang="en-US" sz="2800" dirty="0" err="1"/>
              <a:t>chế</a:t>
            </a:r>
            <a:r>
              <a:rPr lang="en-US" sz="2800" dirty="0"/>
              <a:t> </a:t>
            </a:r>
            <a:r>
              <a:rPr lang="en-US" sz="2800" dirty="0" err="1"/>
              <a:t>tác</a:t>
            </a:r>
            <a:r>
              <a:rPr lang="en-US" sz="2800" dirty="0"/>
              <a:t> </a:t>
            </a:r>
            <a:r>
              <a:rPr lang="en-US" sz="2800" dirty="0" err="1"/>
              <a:t>từ</a:t>
            </a:r>
            <a:r>
              <a:rPr lang="en-US" sz="2800" dirty="0"/>
              <a:t> </a:t>
            </a:r>
            <a:r>
              <a:rPr lang="en-US" sz="2800" dirty="0" err="1"/>
              <a:t>thế</a:t>
            </a:r>
            <a:r>
              <a:rPr lang="en-US" sz="2800" dirty="0"/>
              <a:t> </a:t>
            </a:r>
            <a:r>
              <a:rPr lang="en-US" sz="2800" dirty="0" err="1"/>
              <a:t>kỉ</a:t>
            </a:r>
            <a:r>
              <a:rPr lang="en-US" sz="2800" dirty="0"/>
              <a:t> XVII </a:t>
            </a:r>
            <a:r>
              <a:rPr lang="en-US" sz="2800" dirty="0" err="1"/>
              <a:t>dựa</a:t>
            </a:r>
            <a:r>
              <a:rPr lang="en-US" sz="2800" dirty="0"/>
              <a:t> </a:t>
            </a:r>
            <a:r>
              <a:rPr lang="en-US" sz="2800" dirty="0" err="1"/>
              <a:t>trên</a:t>
            </a:r>
            <a:r>
              <a:rPr lang="en-US" sz="2800" dirty="0"/>
              <a:t> </a:t>
            </a:r>
            <a:r>
              <a:rPr lang="en-US" sz="2800" dirty="0" err="1"/>
              <a:t>chữ</a:t>
            </a:r>
            <a:r>
              <a:rPr lang="en-US" sz="2800" dirty="0"/>
              <a:t> </a:t>
            </a:r>
            <a:r>
              <a:rPr lang="en-US" sz="2800" dirty="0" err="1"/>
              <a:t>cái</a:t>
            </a:r>
            <a:r>
              <a:rPr lang="en-US" sz="2800" dirty="0"/>
              <a:t> Latin.</a:t>
            </a:r>
            <a:endParaRPr lang="en-US" sz="1800" dirty="0"/>
          </a:p>
        </p:txBody>
      </p:sp>
    </p:spTree>
    <p:extLst>
      <p:ext uri="{BB962C8B-B14F-4D97-AF65-F5344CB8AC3E}">
        <p14:creationId xmlns:p14="http://schemas.microsoft.com/office/powerpoint/2010/main" val="19047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895600" y="2305050"/>
            <a:ext cx="6574131" cy="1354217"/>
          </a:xfrm>
          <a:prstGeom prst="rect">
            <a:avLst/>
          </a:prstGeom>
        </p:spPr>
        <p:txBody>
          <a:bodyPr wrap="square" lIns="0" tIns="0" rIns="0" bIns="0" rtlCol="0" anchor="t">
            <a:spAutoFit/>
          </a:bodyPr>
          <a:lstStyle/>
          <a:p>
            <a:pPr algn="ctr" defTabSz="457200">
              <a:buClrTx/>
            </a:pPr>
            <a:r>
              <a:rPr lang="en-US" sz="4400" kern="1200" dirty="0">
                <a:solidFill>
                  <a:srgbClr val="605A35"/>
                </a:solidFill>
                <a:latin typeface="#9Slide07 SVNBango" panose="02000000000000000000" pitchFamily="2" charset="0"/>
                <a:ea typeface="+mn-ea"/>
                <a:cs typeface="+mn-cs"/>
              </a:rPr>
              <a:t>II.</a:t>
            </a:r>
          </a:p>
          <a:p>
            <a:pPr algn="ctr" defTabSz="457200">
              <a:buClrTx/>
            </a:pPr>
            <a:r>
              <a:rPr lang="en-US" sz="4400" kern="1200" dirty="0" err="1">
                <a:solidFill>
                  <a:srgbClr val="605A35"/>
                </a:solidFill>
                <a:latin typeface="#9Slide07 SVNBango" panose="02000000000000000000" pitchFamily="2" charset="0"/>
                <a:ea typeface="+mn-ea"/>
                <a:cs typeface="+mn-cs"/>
              </a:rPr>
              <a:t>Thực</a:t>
            </a:r>
            <a:r>
              <a:rPr lang="en-US" sz="4400" kern="1200" dirty="0">
                <a:solidFill>
                  <a:srgbClr val="605A35"/>
                </a:solidFill>
                <a:latin typeface="#9Slide07 SVNBango" panose="02000000000000000000" pitchFamily="2" charset="0"/>
                <a:ea typeface="+mn-ea"/>
                <a:cs typeface="+mn-cs"/>
              </a:rPr>
              <a:t> </a:t>
            </a:r>
            <a:r>
              <a:rPr lang="en-US" sz="4400" kern="1200" dirty="0" err="1">
                <a:solidFill>
                  <a:srgbClr val="605A35"/>
                </a:solidFill>
                <a:latin typeface="#9Slide07 SVNBango" panose="02000000000000000000" pitchFamily="2" charset="0"/>
                <a:ea typeface="+mn-ea"/>
                <a:cs typeface="+mn-cs"/>
              </a:rPr>
              <a:t>hành</a:t>
            </a:r>
            <a:endParaRPr lang="en-US" sz="4400" kern="1200" dirty="0">
              <a:solidFill>
                <a:srgbClr val="605A35"/>
              </a:solidFill>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id="{1FB263BB-3ABA-1CD4-8297-2683017B10C4}"/>
              </a:ext>
            </a:extLst>
          </p:cNvPr>
          <p:cNvSpPr/>
          <p:nvPr/>
        </p:nvSpPr>
        <p:spPr>
          <a:xfrm>
            <a:off x="665749" y="375013"/>
            <a:ext cx="3068051" cy="2844437"/>
          </a:xfrm>
          <a:custGeom>
            <a:avLst/>
            <a:gdLst/>
            <a:ahLst/>
            <a:cxnLst/>
            <a:rect l="l" t="t" r="r" b="b"/>
            <a:pathLst>
              <a:path w="4599878" h="4114800">
                <a:moveTo>
                  <a:pt x="0" y="0"/>
                </a:moveTo>
                <a:lnTo>
                  <a:pt x="4599878" y="0"/>
                </a:lnTo>
                <a:lnTo>
                  <a:pt x="4599878" y="4114800"/>
                </a:lnTo>
                <a:lnTo>
                  <a:pt x="0" y="4114800"/>
                </a:lnTo>
                <a:lnTo>
                  <a:pt x="0" y="0"/>
                </a:lnTo>
                <a:close/>
              </a:path>
            </a:pathLst>
          </a:custGeom>
          <a:blipFill>
            <a:blip r:embed="rId3"/>
            <a:stretch>
              <a:fillRect/>
            </a:stretch>
          </a:blipFill>
        </p:spPr>
      </p:sp>
    </p:spTree>
    <p:extLst>
      <p:ext uri="{BB962C8B-B14F-4D97-AF65-F5344CB8AC3E}">
        <p14:creationId xmlns:p14="http://schemas.microsoft.com/office/powerpoint/2010/main" val="199747128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56A72D5-A3DB-4B28-8831-827CA8B5860C}"/>
              </a:ext>
            </a:extLst>
          </p:cNvPr>
          <p:cNvGrpSpPr/>
          <p:nvPr/>
        </p:nvGrpSpPr>
        <p:grpSpPr>
          <a:xfrm>
            <a:off x="2103665" y="206135"/>
            <a:ext cx="6370738" cy="860467"/>
            <a:chOff x="4495800" y="2130029"/>
            <a:chExt cx="4100351" cy="1982171"/>
          </a:xfrm>
        </p:grpSpPr>
        <p:grpSp>
          <p:nvGrpSpPr>
            <p:cNvPr id="8" name="Group 19"/>
            <p:cNvGrpSpPr/>
            <p:nvPr/>
          </p:nvGrpSpPr>
          <p:grpSpPr>
            <a:xfrm>
              <a:off x="4495800" y="2130029"/>
              <a:ext cx="4100351" cy="1863621"/>
              <a:chOff x="0" y="-57150"/>
              <a:chExt cx="2438449" cy="903582"/>
            </a:xfrm>
          </p:grpSpPr>
          <p:sp>
            <p:nvSpPr>
              <p:cNvPr id="9" name="Freeform 20"/>
              <p:cNvSpPr/>
              <p:nvPr/>
            </p:nvSpPr>
            <p:spPr>
              <a:xfrm>
                <a:off x="0" y="0"/>
                <a:ext cx="2438449" cy="846432"/>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p:spPr>
            <p:style>
              <a:lnRef idx="2">
                <a:schemeClr val="accent2"/>
              </a:lnRef>
              <a:fillRef idx="1">
                <a:schemeClr val="lt1"/>
              </a:fillRef>
              <a:effectRef idx="0">
                <a:schemeClr val="accent2"/>
              </a:effectRef>
              <a:fontRef idx="minor">
                <a:schemeClr val="dk1"/>
              </a:fontRef>
            </p:style>
          </p:sp>
          <p:sp>
            <p:nvSpPr>
              <p:cNvPr id="10" name="TextBox 21"/>
              <p:cNvSpPr txBox="1"/>
              <p:nvPr/>
            </p:nvSpPr>
            <p:spPr>
              <a:xfrm>
                <a:off x="0" y="-57150"/>
                <a:ext cx="1937678" cy="651014"/>
              </a:xfrm>
              <a:prstGeom prst="rect">
                <a:avLst/>
              </a:prstGeom>
            </p:spPr>
            <p:style>
              <a:lnRef idx="2">
                <a:schemeClr val="accent2"/>
              </a:lnRef>
              <a:fillRef idx="1">
                <a:schemeClr val="lt1"/>
              </a:fillRef>
              <a:effectRef idx="0">
                <a:schemeClr val="accent2"/>
              </a:effectRef>
              <a:fontRef idx="minor">
                <a:schemeClr val="dk1"/>
              </a:fontRef>
            </p:style>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 typeface="Arial"/>
                  <a:buNone/>
                  <a:tabLst/>
                  <a:defRPr/>
                </a:pPr>
                <a:endParaRPr kumimoji="0" sz="900" b="0" i="0" u="none" strike="noStrike" kern="1200" cap="none" spc="0" normalizeH="0" baseline="0" noProof="0">
                  <a:ln>
                    <a:noFill/>
                  </a:ln>
                  <a:solidFill>
                    <a:srgbClr val="FF0000"/>
                  </a:solidFill>
                  <a:effectLst/>
                  <a:uLnTx/>
                  <a:uFillTx/>
                  <a:latin typeface="Calibri"/>
                  <a:ea typeface="+mn-ea"/>
                  <a:cs typeface="Arial"/>
                  <a:sym typeface="Arial"/>
                </a:endParaRPr>
              </a:p>
            </p:txBody>
          </p:sp>
        </p:grpSp>
        <p:sp>
          <p:nvSpPr>
            <p:cNvPr id="11" name="文本框 17">
              <a:extLst>
                <a:ext uri="{FF2B5EF4-FFF2-40B4-BE49-F238E27FC236}">
                  <a16:creationId xmlns:a16="http://schemas.microsoft.com/office/drawing/2014/main" id="{069AB095-F8D2-4BC8-A6FB-89AEAB009398}"/>
                </a:ext>
              </a:extLst>
            </p:cNvPr>
            <p:cNvSpPr txBox="1"/>
            <p:nvPr/>
          </p:nvSpPr>
          <p:spPr>
            <a:xfrm>
              <a:off x="4495800" y="2339716"/>
              <a:ext cx="4100351" cy="17724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44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Làm</a:t>
              </a:r>
              <a:r>
                <a:rPr kumimoji="0" lang="en-US" altLang="zh-CN" sz="44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44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việc</a:t>
              </a:r>
              <a:r>
                <a:rPr kumimoji="0" lang="en-US" altLang="zh-CN" sz="44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44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cá</a:t>
              </a:r>
              <a:r>
                <a:rPr kumimoji="0" lang="en-US" altLang="zh-CN" sz="4400" b="1" i="0" u="none" strike="noStrike" kern="1200" cap="none" spc="0" normalizeH="0" baseline="0" noProof="0" dirty="0">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 </a:t>
              </a:r>
              <a:r>
                <a:rPr kumimoji="0" lang="en-US" altLang="zh-CN" sz="4400" b="1" i="0" u="none" strike="noStrike" kern="1200" cap="none" spc="0" normalizeH="0" baseline="0" noProof="0" dirty="0" err="1">
                  <a:ln>
                    <a:noFill/>
                  </a:ln>
                  <a:solidFill>
                    <a:srgbClr val="FF0000"/>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nhân</a:t>
              </a:r>
              <a:endParaRPr kumimoji="0" lang="zh-CN" altLang="en-US" sz="4400" b="1" i="0" u="none" strike="noStrike" kern="1200" cap="none" spc="0" normalizeH="0" baseline="0" noProof="0" dirty="0">
                <a:ln>
                  <a:noFill/>
                </a:ln>
                <a:solidFill>
                  <a:srgbClr val="FF0000"/>
                </a:solidFill>
                <a:effectLst/>
                <a:uLnTx/>
                <a:uFillTx/>
                <a:latin typeface="#9Slide07 IcielSoup of Justice" pitchFamily="2" charset="0"/>
                <a:ea typeface="黑体"/>
                <a:cs typeface="Times New Roman" panose="02020603050405020304" pitchFamily="18" charset="0"/>
                <a:sym typeface="Arial"/>
              </a:endParaRPr>
            </a:p>
          </p:txBody>
        </p:sp>
      </p:grpSp>
      <p:sp>
        <p:nvSpPr>
          <p:cNvPr id="4" name="Freeform 7">
            <a:extLst>
              <a:ext uri="{FF2B5EF4-FFF2-40B4-BE49-F238E27FC236}">
                <a16:creationId xmlns:a16="http://schemas.microsoft.com/office/drawing/2014/main" id="{47B4B63F-8F97-AECC-C690-AAA4AA43D734}"/>
              </a:ext>
            </a:extLst>
          </p:cNvPr>
          <p:cNvSpPr/>
          <p:nvPr/>
        </p:nvSpPr>
        <p:spPr>
          <a:xfrm>
            <a:off x="401818" y="-10509"/>
            <a:ext cx="1287498" cy="1077112"/>
          </a:xfrm>
          <a:custGeom>
            <a:avLst/>
            <a:gdLst/>
            <a:ahLst/>
            <a:cxnLst/>
            <a:rect l="l" t="t" r="r" b="b"/>
            <a:pathLst>
              <a:path w="3840865" h="4016591">
                <a:moveTo>
                  <a:pt x="0" y="0"/>
                </a:moveTo>
                <a:lnTo>
                  <a:pt x="3840865" y="0"/>
                </a:lnTo>
                <a:lnTo>
                  <a:pt x="3840865" y="4016591"/>
                </a:lnTo>
                <a:lnTo>
                  <a:pt x="0" y="4016591"/>
                </a:lnTo>
                <a:lnTo>
                  <a:pt x="0" y="0"/>
                </a:lnTo>
                <a:close/>
              </a:path>
            </a:pathLst>
          </a:custGeom>
          <a:blipFill>
            <a:blip r:embed="rId3"/>
            <a:stretch>
              <a:fillRect/>
            </a:stretch>
          </a:blipFill>
        </p:spPr>
      </p:sp>
      <p:graphicFrame>
        <p:nvGraphicFramePr>
          <p:cNvPr id="17" name="Table 16"/>
          <p:cNvGraphicFramePr>
            <a:graphicFrameLocks noGrp="1"/>
          </p:cNvGraphicFramePr>
          <p:nvPr/>
        </p:nvGraphicFramePr>
        <p:xfrm>
          <a:off x="578426" y="3471671"/>
          <a:ext cx="8004465" cy="1284143"/>
        </p:xfrm>
        <a:graphic>
          <a:graphicData uri="http://schemas.openxmlformats.org/drawingml/2006/table">
            <a:tbl>
              <a:tblPr firstRow="1" bandRow="1">
                <a:tableStyleId>{3DCDA487-4273-467D-A875-C8748591B622}</a:tableStyleId>
              </a:tblPr>
              <a:tblGrid>
                <a:gridCol w="2668155">
                  <a:extLst>
                    <a:ext uri="{9D8B030D-6E8A-4147-A177-3AD203B41FA5}">
                      <a16:colId xmlns:a16="http://schemas.microsoft.com/office/drawing/2014/main" val="2876165565"/>
                    </a:ext>
                  </a:extLst>
                </a:gridCol>
                <a:gridCol w="2668155">
                  <a:extLst>
                    <a:ext uri="{9D8B030D-6E8A-4147-A177-3AD203B41FA5}">
                      <a16:colId xmlns:a16="http://schemas.microsoft.com/office/drawing/2014/main" val="3818415271"/>
                    </a:ext>
                  </a:extLst>
                </a:gridCol>
                <a:gridCol w="2668155">
                  <a:extLst>
                    <a:ext uri="{9D8B030D-6E8A-4147-A177-3AD203B41FA5}">
                      <a16:colId xmlns:a16="http://schemas.microsoft.com/office/drawing/2014/main" val="527054380"/>
                    </a:ext>
                  </a:extLst>
                </a:gridCol>
              </a:tblGrid>
              <a:tr h="478559">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Hán</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Nôm</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655783"/>
                  </a:ext>
                </a:extLst>
              </a:tr>
            </a:tbl>
          </a:graphicData>
        </a:graphic>
      </p:graphicFrame>
      <p:sp>
        <p:nvSpPr>
          <p:cNvPr id="18" name="Rectangle 17"/>
          <p:cNvSpPr/>
          <p:nvPr/>
        </p:nvSpPr>
        <p:spPr>
          <a:xfrm>
            <a:off x="476159" y="1223385"/>
            <a:ext cx="8106732" cy="184665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err="1">
                <a:ln>
                  <a:noFill/>
                </a:ln>
                <a:solidFill>
                  <a:srgbClr val="FF0000"/>
                </a:solidFill>
                <a:effectLst/>
                <a:uLnTx/>
                <a:uFillTx/>
                <a:latin typeface="Times New Roman" panose="02020603050405020304" pitchFamily="18" charset="0"/>
                <a:cs typeface="Arial"/>
                <a:sym typeface="Arial"/>
              </a:rPr>
              <a:t>Bài</a:t>
            </a:r>
            <a:r>
              <a:rPr kumimoji="0" lang="en-US" sz="2400" b="1" i="0" u="sng" strike="noStrike" kern="0" cap="none" spc="0" normalizeH="0" noProof="0" dirty="0">
                <a:ln>
                  <a:noFill/>
                </a:ln>
                <a:solidFill>
                  <a:srgbClr val="FF0000"/>
                </a:solidFill>
                <a:effectLst/>
                <a:uLnTx/>
                <a:uFillTx/>
                <a:latin typeface="Times New Roman" panose="02020603050405020304" pitchFamily="18" charset="0"/>
                <a:cs typeface="Arial"/>
                <a:sym typeface="Arial"/>
              </a:rPr>
              <a:t> </a:t>
            </a:r>
            <a:r>
              <a:rPr kumimoji="0" lang="en-US" sz="2400" b="1" i="0" u="sng" strike="noStrike" kern="0" cap="none" spc="0" normalizeH="0" noProof="0" dirty="0" err="1">
                <a:ln>
                  <a:noFill/>
                </a:ln>
                <a:solidFill>
                  <a:srgbClr val="FF0000"/>
                </a:solidFill>
                <a:effectLst/>
                <a:uLnTx/>
                <a:uFillTx/>
                <a:latin typeface="Times New Roman" panose="02020603050405020304" pitchFamily="18" charset="0"/>
                <a:cs typeface="Arial"/>
                <a:sym typeface="Arial"/>
              </a:rPr>
              <a:t>tập</a:t>
            </a:r>
            <a:r>
              <a:rPr kumimoji="0" lang="en-US" sz="2400" b="1" i="0" u="sng" strike="noStrike" kern="0" cap="none" spc="0" normalizeH="0" noProof="0" dirty="0">
                <a:ln>
                  <a:noFill/>
                </a:ln>
                <a:solidFill>
                  <a:srgbClr val="FF0000"/>
                </a:solidFill>
                <a:effectLst/>
                <a:uLnTx/>
                <a:uFillTx/>
                <a:latin typeface="Times New Roman" panose="02020603050405020304" pitchFamily="18" charset="0"/>
                <a:cs typeface="Arial"/>
                <a:sym typeface="Arial"/>
              </a:rPr>
              <a:t> 1</a:t>
            </a:r>
            <a:r>
              <a:rPr kumimoji="0" lang="en-US" sz="2400" b="1" i="0" u="none" strike="noStrike" kern="0" cap="none" spc="0" normalizeH="0" noProof="0" dirty="0">
                <a:ln>
                  <a:noFill/>
                </a:ln>
                <a:solidFill>
                  <a:prstClr val="black"/>
                </a:solidFill>
                <a:effectLst/>
                <a:uLnTx/>
                <a:uFillTx/>
                <a:latin typeface="Times New Roman" panose="02020603050405020304" pitchFamily="18" charset="0"/>
                <a:cs typeface="Arial"/>
                <a:sym typeface="Arial"/>
              </a:rPr>
              <a:t>: </a:t>
            </a:r>
            <a:r>
              <a:rPr kumimoji="0" lang="vi-VN" sz="1800" b="1"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Trong các tác phẩm dưới đây, tác phẩm nào viết bằng chữ Hán, tác phẩm nào viết bằng chữ Nôm, tác phẩm nào viết bằng chữ Quốc ngữ?</a:t>
            </a:r>
            <a:endParaRPr kumimoji="0" lang="en-US" sz="1800" b="1" i="0" u="none" strike="noStrike" kern="0" cap="none" spc="0" normalizeH="0" baseline="0" noProof="0" dirty="0">
              <a:ln>
                <a:noFill/>
              </a:ln>
              <a:solidFill>
                <a:prstClr val="black"/>
              </a:solidFill>
              <a:effectLst/>
              <a:uLnTx/>
              <a:uFillTx/>
              <a:latin typeface="Calibri"/>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Sông núi nước Nam</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 (khuyết danh),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Hịch tướng sĩ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(Trần Quốc Tuấn),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Quốc âm thi tập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Trãi),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Kiều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Du),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Lục Vân Tiên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Đình Chiểu),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Tuyên ngôn Độc lập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Nhật kí trong tù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Tắt đèn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(Ngô Tất Tố),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Lão Hạc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(Nam Cao),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Dế Mèn phiêu lưu kí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(Tô Hoài).</a:t>
            </a:r>
          </a:p>
        </p:txBody>
      </p:sp>
    </p:spTree>
    <p:extLst>
      <p:ext uri="{BB962C8B-B14F-4D97-AF65-F5344CB8AC3E}">
        <p14:creationId xmlns:p14="http://schemas.microsoft.com/office/powerpoint/2010/main" val="3788698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Tên bài"/>
  <p:tag name="ISPRING_SLIDE_INDENT_LEVEL" val="0"/>
  <p:tag name="ISPRING_PRESENTER_ID" val="{C2888B76-A251-4C62-904B-D2132BF9B8EA}"/>
  <p:tag name="ISPRING_CUSTOM_TIMING_USED"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2195</TotalTime>
  <Words>1128</Words>
  <Application>Microsoft Office PowerPoint</Application>
  <PresentationFormat>On-screen Show (16:9)</PresentationFormat>
  <Paragraphs>94</Paragraphs>
  <Slides>18</Slides>
  <Notes>14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#9Slide03 Arima Madurai Black</vt:lpstr>
      <vt:lpstr>#9Slide04 Vollkorn Bold</vt:lpstr>
      <vt:lpstr>宋体</vt:lpstr>
      <vt:lpstr>Trebuchet MS</vt:lpstr>
      <vt:lpstr>ＭＳ Ｐゴシック</vt:lpstr>
      <vt:lpstr>#9Slide07 SVNBango</vt:lpstr>
      <vt:lpstr>#9Slide03 Aturdida</vt:lpstr>
      <vt:lpstr>黑体</vt:lpstr>
      <vt:lpstr>#9Slide05 Pattaya</vt:lpstr>
      <vt:lpstr>Times New Roman</vt:lpstr>
      <vt:lpstr>Calibri</vt:lpstr>
      <vt:lpstr>#9Slide07 IcielSoup of Justice</vt:lpstr>
      <vt:lpstr>Wingdings 3</vt:lpstr>
      <vt:lpstr>Arial</vt:lpstr>
      <vt:lpstr>#9Slide07 SVNGuerrilla</vt:lpstr>
      <vt:lpstr>1_Office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PhamThanh Nga</dc:creator>
  <cp:lastModifiedBy>Dell</cp:lastModifiedBy>
  <cp:revision>95</cp:revision>
  <dcterms:modified xsi:type="dcterms:W3CDTF">2024-09-18T22:56:16Z</dcterms:modified>
</cp:coreProperties>
</file>